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3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49" r:id="rId78"/>
    <p:sldId id="350" r:id="rId79"/>
    <p:sldId id="351" r:id="rId80"/>
    <p:sldId id="352" r:id="rId81"/>
    <p:sldId id="353" r:id="rId82"/>
    <p:sldId id="354" r:id="rId83"/>
    <p:sldId id="380" r:id="rId84"/>
    <p:sldId id="383" r:id="rId85"/>
    <p:sldId id="355" r:id="rId86"/>
    <p:sldId id="356" r:id="rId87"/>
    <p:sldId id="357" r:id="rId88"/>
    <p:sldId id="358" r:id="rId89"/>
    <p:sldId id="359" r:id="rId90"/>
    <p:sldId id="361" r:id="rId91"/>
    <p:sldId id="360" r:id="rId92"/>
    <p:sldId id="363" r:id="rId93"/>
    <p:sldId id="370" r:id="rId94"/>
    <p:sldId id="385" r:id="rId95"/>
    <p:sldId id="379" r:id="rId96"/>
    <p:sldId id="384" r:id="rId97"/>
    <p:sldId id="386" r:id="rId98"/>
    <p:sldId id="371" r:id="rId99"/>
    <p:sldId id="373" r:id="rId100"/>
    <p:sldId id="372" r:id="rId101"/>
    <p:sldId id="364" r:id="rId102"/>
    <p:sldId id="365" r:id="rId103"/>
    <p:sldId id="366" r:id="rId104"/>
    <p:sldId id="374" r:id="rId105"/>
    <p:sldId id="369" r:id="rId106"/>
    <p:sldId id="376" r:id="rId107"/>
    <p:sldId id="367" r:id="rId108"/>
    <p:sldId id="368" r:id="rId109"/>
    <p:sldId id="375" r:id="rId110"/>
    <p:sldId id="387" r:id="rId111"/>
    <p:sldId id="388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4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</p:txBody>
      </p:sp>
    </p:spTree>
    <p:extLst>
      <p:ext uri="{BB962C8B-B14F-4D97-AF65-F5344CB8AC3E}">
        <p14:creationId xmlns:p14="http://schemas.microsoft.com/office/powerpoint/2010/main" val="21514704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600201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Maybe?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Something!!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show it’s in NP</a:t>
            </a:r>
          </a:p>
          <a:p>
            <a:pPr lvl="1"/>
            <a:r>
              <a:rPr lang="en-US" dirty="0"/>
              <a:t>Can we verify it with a DTM in polynomial time?</a:t>
            </a:r>
          </a:p>
          <a:p>
            <a:pPr lvl="1"/>
            <a:r>
              <a:rPr lang="en-US" dirty="0"/>
              <a:t>Given a set of nodes, we can quickly determine if they are all connected to each other</a:t>
            </a:r>
          </a:p>
          <a:p>
            <a:pPr lvl="2"/>
            <a:r>
              <a:rPr lang="en-US" dirty="0"/>
              <a:t>A formal proof will require explaining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Next, show it’s NP-hard</a:t>
            </a:r>
          </a:p>
          <a:p>
            <a:pPr lvl="1"/>
            <a:r>
              <a:rPr lang="en-US" dirty="0"/>
              <a:t>We reduce another NP-complete problem </a:t>
            </a:r>
            <a:r>
              <a:rPr lang="en-US" i="1" dirty="0"/>
              <a:t>to</a:t>
            </a:r>
            <a:r>
              <a:rPr lang="en-US" dirty="0"/>
              <a:t> Clique</a:t>
            </a:r>
          </a:p>
          <a:p>
            <a:pPr lvl="1"/>
            <a:r>
              <a:rPr lang="en-US" dirty="0"/>
              <a:t>Our choices so far are SAT and 3-SAT</a:t>
            </a:r>
          </a:p>
          <a:p>
            <a:pPr lvl="1"/>
            <a:r>
              <a:rPr lang="en-US" dirty="0"/>
              <a:t>We’ll use 3-SAT</a:t>
            </a:r>
          </a:p>
          <a:p>
            <a:pPr lvl="1"/>
            <a:r>
              <a:rPr lang="en-US" dirty="0"/>
              <a:t>In other words, that we can use a Clique solution to solve a 3-SAT problem</a:t>
            </a:r>
          </a:p>
          <a:p>
            <a:pPr lvl="2"/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Clique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428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3-SAT problem with k clauses,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k</a:t>
            </a:r>
            <a:r>
              <a:rPr lang="en-US" dirty="0"/>
              <a:t>; each clause C</a:t>
            </a:r>
            <a:r>
              <a:rPr lang="en-US" baseline="-25000" dirty="0"/>
              <a:t>r</a:t>
            </a:r>
            <a:r>
              <a:rPr lang="en-US" dirty="0"/>
              <a:t> (where 1 </a:t>
            </a:r>
            <a:r>
              <a:rPr lang="en-US" dirty="0">
                <a:sym typeface="Symbol"/>
              </a:rPr>
              <a:t> r  k) has literals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r>
              <a:rPr lang="en-US" dirty="0"/>
              <a:t>We create a graph G as follows:</a:t>
            </a:r>
          </a:p>
          <a:p>
            <a:pPr lvl="1"/>
            <a:r>
              <a:rPr lang="en-US" dirty="0"/>
              <a:t>For each literal, create a vertex</a:t>
            </a:r>
          </a:p>
          <a:p>
            <a:pPr lvl="1"/>
            <a:r>
              <a:rPr lang="en-US" dirty="0"/>
              <a:t>Draw an edge between each vertex and every other vertex that:</a:t>
            </a:r>
          </a:p>
          <a:p>
            <a:pPr lvl="2"/>
            <a:r>
              <a:rPr lang="en-US" dirty="0"/>
              <a:t>Is not in the same clause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consistent</a:t>
            </a:r>
            <a:r>
              <a:rPr lang="en-US" dirty="0"/>
              <a:t>: i.e., is not the negation of that literal</a:t>
            </a:r>
          </a:p>
          <a:p>
            <a:r>
              <a:rPr lang="en-US" dirty="0"/>
              <a:t>Claim: if the there is a clique of size k in G, then the equation is </a:t>
            </a:r>
            <a:r>
              <a:rPr lang="en-US" dirty="0" err="1"/>
              <a:t>satisfiable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=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2438401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62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) </a:t>
            </a:r>
            <a:r>
              <a:rPr lang="en-US" dirty="0">
                <a:sym typeface="Wingdings" panose="05000000000000000000" pitchFamily="2" charset="2"/>
              </a:rPr>
              <a:t> Clique(G,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true literal in each clause</a:t>
            </a:r>
          </a:p>
          <a:p>
            <a:pPr lvl="1"/>
            <a:r>
              <a:rPr lang="en-US" dirty="0"/>
              <a:t>We pick one such true literal from each clause</a:t>
            </a:r>
          </a:p>
          <a:p>
            <a:pPr lvl="2"/>
            <a:r>
              <a:rPr lang="en-US" dirty="0"/>
              <a:t>They are all connected to each other, since inconsistent nodes are not connected to each other</a:t>
            </a:r>
          </a:p>
          <a:p>
            <a:pPr lvl="2"/>
            <a:r>
              <a:rPr lang="en-US" dirty="0"/>
              <a:t>They form a click of size k</a:t>
            </a:r>
          </a:p>
          <a:p>
            <a:pPr lvl="1"/>
            <a:r>
              <a:rPr lang="en-US" dirty="0"/>
              <a:t>You cannot have a clique of size k+1</a:t>
            </a:r>
          </a:p>
          <a:p>
            <a:pPr lvl="2"/>
            <a:r>
              <a:rPr lang="en-US" dirty="0"/>
              <a:t>Since nodes within a clause are not connected to each other</a:t>
            </a:r>
          </a:p>
          <a:p>
            <a:r>
              <a:rPr lang="en-US" dirty="0"/>
              <a:t>Thus, if the equation of k clauses is </a:t>
            </a:r>
            <a:r>
              <a:rPr lang="en-US" dirty="0" err="1"/>
              <a:t>satisfiable</a:t>
            </a:r>
            <a:r>
              <a:rPr lang="en-US" dirty="0"/>
              <a:t>, there is a clique of size k in graph G</a:t>
            </a:r>
          </a:p>
          <a:p>
            <a:pPr lvl="1"/>
            <a:r>
              <a:rPr lang="en-US" dirty="0"/>
              <a:t>And if there is a clique of size k in the graph G, then the equation is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1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Symbol"/>
              </a:rPr>
              <a:t>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clause where all literals are false</a:t>
            </a:r>
          </a:p>
          <a:p>
            <a:pPr lvl="1"/>
            <a:r>
              <a:rPr lang="en-US" dirty="0"/>
              <a:t>Thus, you cannot have a clique of size k</a:t>
            </a:r>
          </a:p>
          <a:p>
            <a:pPr lvl="2"/>
            <a:r>
              <a:rPr lang="en-US" dirty="0"/>
              <a:t>Since there are only k-1 clauses left to form a clique</a:t>
            </a:r>
          </a:p>
          <a:p>
            <a:pPr lvl="2"/>
            <a:r>
              <a:rPr lang="en-US" dirty="0"/>
              <a:t>Recall that no nodes in the same clause are connected to each other, so we can get at most one node in the clique from each clause</a:t>
            </a:r>
          </a:p>
          <a:p>
            <a:r>
              <a:rPr lang="en-US" dirty="0"/>
              <a:t>Thus, if the equation of k clauses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, there is </a:t>
            </a:r>
            <a:r>
              <a:rPr lang="en-US" i="1" dirty="0"/>
              <a:t>not </a:t>
            </a:r>
            <a:r>
              <a:rPr lang="en-US" dirty="0"/>
              <a:t>a clique of size k in graph G</a:t>
            </a:r>
          </a:p>
          <a:p>
            <a:pPr lvl="1"/>
            <a:r>
              <a:rPr lang="en-US" dirty="0"/>
              <a:t>And if there is </a:t>
            </a:r>
            <a:r>
              <a:rPr lang="en-US" i="1" dirty="0"/>
              <a:t>not </a:t>
            </a:r>
            <a:r>
              <a:rPr lang="en-US" dirty="0"/>
              <a:t>a clique of size k in the graph G, then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notable because it shows a reduction from a formulaic problem to a graph problem</a:t>
            </a:r>
          </a:p>
          <a:p>
            <a:r>
              <a:rPr lang="en-US" dirty="0"/>
              <a:t>And the Cook-Levin theorem translates the graph problem (Clique) back to a formulaic  problem (SAT)</a:t>
            </a:r>
          </a:p>
        </p:txBody>
      </p:sp>
    </p:spTree>
    <p:extLst>
      <p:ext uri="{BB962C8B-B14F-4D97-AF65-F5344CB8AC3E}">
        <p14:creationId xmlns:p14="http://schemas.microsoft.com/office/powerpoint/2010/main" val="1794302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6156326" y="1915896"/>
            <a:ext cx="4041775" cy="3537385"/>
          </a:xfrm>
        </p:spPr>
      </p:pic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reduce Clique to VC</a:t>
            </a:r>
          </a:p>
          <a:p>
            <a:r>
              <a:rPr lang="en-US" dirty="0"/>
              <a:t>Decision problem we will prove: given a graph G, is there a vertex cover of size k?</a:t>
            </a:r>
          </a:p>
          <a:p>
            <a:r>
              <a:rPr lang="en-US" dirty="0"/>
              <a:t>VC </a:t>
            </a:r>
            <a:r>
              <a:rPr lang="en-US" dirty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>
                <a:sym typeface="Symbol"/>
              </a:rPr>
              <a:t>A formal proof will require explaining </a:t>
            </a:r>
            <a:r>
              <a:rPr lang="en-US" i="1" dirty="0">
                <a:sym typeface="Symbol"/>
              </a:rPr>
              <a:t>how</a:t>
            </a:r>
            <a:r>
              <a:rPr lang="en-US" dirty="0">
                <a:sym typeface="Symbol"/>
              </a:rPr>
              <a:t>, which I’ll do verbally</a:t>
            </a:r>
          </a:p>
          <a:p>
            <a:r>
              <a:rPr lang="en-US" dirty="0"/>
              <a:t>VC is NP-hard: done by a reduction</a:t>
            </a:r>
          </a:p>
          <a:p>
            <a:pPr lvl="1"/>
            <a:r>
              <a:rPr lang="en-US" dirty="0"/>
              <a:t>Clique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</p:txBody>
      </p:sp>
    </p:spTree>
    <p:extLst>
      <p:ext uri="{BB962C8B-B14F-4D97-AF65-F5344CB8AC3E}">
        <p14:creationId xmlns:p14="http://schemas.microsoft.com/office/powerpoint/2010/main" val="28537693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graph G, we want to find a clique</a:t>
            </a:r>
          </a:p>
          <a:p>
            <a:r>
              <a:rPr lang="en-US" dirty="0"/>
              <a:t>To do so, we take the </a:t>
            </a:r>
            <a:r>
              <a:rPr lang="en-US" i="1" dirty="0"/>
              <a:t>complement</a:t>
            </a:r>
            <a:r>
              <a:rPr lang="en-US" dirty="0"/>
              <a:t> graph G’</a:t>
            </a:r>
          </a:p>
          <a:p>
            <a:pPr lvl="1"/>
            <a:r>
              <a:rPr lang="en-US" dirty="0"/>
              <a:t>G’ has edges between every pair of nodes that do </a:t>
            </a:r>
            <a:r>
              <a:rPr lang="en-US" i="1" dirty="0"/>
              <a:t>not</a:t>
            </a:r>
            <a:r>
              <a:rPr lang="en-US" dirty="0"/>
              <a:t> have edges between them in G</a:t>
            </a:r>
          </a:p>
          <a:p>
            <a:r>
              <a:rPr lang="en-US" dirty="0"/>
              <a:t>… and we find the vertex cover on G’</a:t>
            </a:r>
          </a:p>
          <a:p>
            <a:endParaRPr lang="en-US" dirty="0"/>
          </a:p>
          <a:p>
            <a:r>
              <a:rPr lang="en-US" dirty="0"/>
              <a:t>Claim: if there is a VC in G’ of size k, then there is a clique in G of size |V|-k</a:t>
            </a:r>
          </a:p>
          <a:p>
            <a:pPr lvl="1"/>
            <a:r>
              <a:rPr lang="en-US" dirty="0"/>
              <a:t>Or if a VC in G’ is of size |V|-k, then there is a clique of size k in G</a:t>
            </a:r>
          </a:p>
        </p:txBody>
      </p:sp>
    </p:spTree>
    <p:extLst>
      <p:ext uri="{BB962C8B-B14F-4D97-AF65-F5344CB8AC3E}">
        <p14:creationId xmlns:p14="http://schemas.microsoft.com/office/powerpoint/2010/main" val="12716519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 is on the left, and the white nodes form a Clique</a:t>
            </a:r>
          </a:p>
          <a:p>
            <a:r>
              <a:rPr lang="en-US" sz="2800" dirty="0"/>
              <a:t>G’ is on the right, and the white nodes form a VC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3476760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5848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G has a clique C </a:t>
            </a:r>
            <a:r>
              <a:rPr lang="en-US" dirty="0">
                <a:sym typeface="Symbol"/>
              </a:rPr>
              <a:t> V with |C| = k</a:t>
            </a:r>
          </a:p>
          <a:p>
            <a:r>
              <a:rPr lang="en-US" dirty="0">
                <a:sym typeface="Symbol"/>
              </a:rPr>
              <a:t>The claim is that V-C is a VC in G’</a:t>
            </a:r>
          </a:p>
          <a:p>
            <a:pPr lvl="1"/>
            <a:r>
              <a:rPr lang="en-US" dirty="0">
                <a:sym typeface="Symbol"/>
              </a:rPr>
              <a:t>Let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be any edge in E’</a:t>
            </a:r>
          </a:p>
          <a:p>
            <a:pPr lvl="1"/>
            <a:r>
              <a:rPr lang="en-US" dirty="0">
                <a:sym typeface="Symbol"/>
              </a:rPr>
              <a:t>Thus,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>
                <a:sym typeface="Symbol"/>
              </a:rPr>
              <a:t>Then at least one of u or v does not belong to C (since C is a clique)</a:t>
            </a:r>
          </a:p>
          <a:p>
            <a:pPr lvl="1"/>
            <a:r>
              <a:rPr lang="en-US" dirty="0">
                <a:sym typeface="Symbol"/>
              </a:rPr>
              <a:t>And thus at least one of u or v is in V-C (the VC)</a:t>
            </a:r>
          </a:p>
          <a:p>
            <a:pPr lvl="2"/>
            <a:r>
              <a:rPr lang="en-US" dirty="0">
                <a:sym typeface="Symbol"/>
              </a:rPr>
              <a:t>So the edge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is covered by the VC</a:t>
            </a:r>
          </a:p>
          <a:p>
            <a:pPr lvl="1"/>
            <a:r>
              <a:rPr lang="en-US" dirty="0">
                <a:sym typeface="Symbol"/>
              </a:rPr>
              <a:t>This is true for all edges in E’</a:t>
            </a:r>
          </a:p>
          <a:p>
            <a:pPr lvl="1"/>
            <a:r>
              <a:rPr lang="en-US" dirty="0">
                <a:sym typeface="Symbol"/>
              </a:rPr>
              <a:t>Thus, V-C has size |V|-k, and forms a VC of 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Conversely, suppose that G’ has a VC Cover </a:t>
            </a:r>
            <a:r>
              <a:rPr lang="en-US" dirty="0">
                <a:sym typeface="Symbol"/>
              </a:rPr>
              <a:t> V with |Cover| = 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G has a clique of V-Cover, of size </a:t>
            </a:r>
            <a:r>
              <a:rPr lang="en-US" dirty="0">
                <a:sym typeface="Symbol"/>
              </a:rPr>
              <a:t>|V|-k</a:t>
            </a:r>
          </a:p>
          <a:p>
            <a:pPr lvl="1"/>
            <a:r>
              <a:rPr lang="en-US" dirty="0">
                <a:sym typeface="Symbol"/>
              </a:rPr>
              <a:t>Same basic argument.</a:t>
            </a:r>
          </a:p>
          <a:p>
            <a:pPr lvl="1"/>
            <a:r>
              <a:rPr lang="en-US" dirty="0">
                <a:sym typeface="Symbol"/>
              </a:rPr>
              <a:t>Examine the complement of Cover (call it Cover’)</a:t>
            </a:r>
          </a:p>
          <a:p>
            <a:pPr lvl="1"/>
            <a:r>
              <a:rPr lang="en-US" dirty="0">
                <a:sym typeface="Symbol"/>
              </a:rPr>
              <a:t>No hypothetical edge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between two nodes in Cover’ exists in G’ because then the original Cover wouldn’t be a valid VC</a:t>
            </a:r>
          </a:p>
          <a:p>
            <a:pPr lvl="1"/>
            <a:r>
              <a:rPr lang="en-US" dirty="0">
                <a:sym typeface="Symbol"/>
              </a:rPr>
              <a:t>Thus, the complement of E’ (which is just E) contains ALL of the edges between all pairs of nodes in Cover’</a:t>
            </a:r>
          </a:p>
          <a:p>
            <a:pPr lvl="1"/>
            <a:r>
              <a:rPr lang="en-US" dirty="0">
                <a:sym typeface="Symbol"/>
              </a:rPr>
              <a:t>Thus Cover’ is a clique</a:t>
            </a:r>
          </a:p>
          <a:p>
            <a:pPr lvl="1"/>
            <a:r>
              <a:rPr lang="en-US" dirty="0">
                <a:sym typeface="Symbol"/>
              </a:rPr>
              <a:t>|Cover’| = |V| - |Cover| = |V| -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/>
              <a:t>In 1972, Richard Karp showed a number of problems were NP-complete</a:t>
            </a:r>
          </a:p>
          <a:p>
            <a:pPr algn="just"/>
            <a:r>
              <a:rPr lang="en-US" dirty="0"/>
              <a:t>The problems were known to be “hard”, but how “hard” was not really quantified until then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Trying to prove X </a:t>
            </a:r>
            <a:r>
              <a:rPr lang="en-US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know that X is in NP</a:t>
            </a:r>
          </a:p>
          <a:p>
            <a:pPr lvl="1"/>
            <a:r>
              <a:rPr lang="en-US" dirty="0"/>
              <a:t>Since P </a:t>
            </a:r>
            <a:r>
              <a:rPr lang="en-US" dirty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>
                <a:sym typeface="Symbol"/>
              </a:rPr>
              <a:t>In other words, X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SAT</a:t>
            </a:r>
          </a:p>
          <a:p>
            <a:r>
              <a:rPr lang="en-US" dirty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>
                <a:sym typeface="Symbol"/>
              </a:rPr>
              <a:t>In other words, Y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X</a:t>
            </a:r>
          </a:p>
          <a:p>
            <a:pPr lvl="1"/>
            <a:r>
              <a:rPr lang="en-US" dirty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92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proofs we won’t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Hamiltonian cycle (reduces from 3-SAT)</a:t>
            </a:r>
          </a:p>
          <a:p>
            <a:r>
              <a:rPr lang="en-US" dirty="0"/>
              <a:t>3-D matching (reduces from 3-SAT)</a:t>
            </a:r>
          </a:p>
          <a:p>
            <a:r>
              <a:rPr lang="en-US" dirty="0"/>
              <a:t>Subset Sum (reduces from 3-D matching)</a:t>
            </a:r>
          </a:p>
          <a:p>
            <a:endParaRPr lang="en-US" dirty="0"/>
          </a:p>
          <a:p>
            <a:r>
              <a:rPr lang="en-US" dirty="0"/>
              <a:t>These are all in the textbook or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03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524001"/>
            <a:ext cx="6248400" cy="4752839"/>
          </a:xfrm>
        </p:spPr>
      </p:pic>
    </p:spTree>
    <p:extLst>
      <p:ext uri="{BB962C8B-B14F-4D97-AF65-F5344CB8AC3E}">
        <p14:creationId xmlns:p14="http://schemas.microsoft.com/office/powerpoint/2010/main" val="42585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13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Sat(</a:t>
            </a:r>
            <a:r>
              <a:rPr lang="en-US" dirty="0">
                <a:sym typeface="Symbol" panose="05050102010706020507" pitchFamily="18" charset="2"/>
              </a:rPr>
              <a:t>) </a:t>
            </a:r>
            <a:r>
              <a:rPr lang="en-US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dirty="0">
                <a:sym typeface="Symbol" panose="05050102010706020507" pitchFamily="18" charset="2"/>
              </a:rPr>
              <a:t> is </a:t>
            </a:r>
            <a:r>
              <a:rPr lang="en-US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G is 3-Colorable </a:t>
            </a:r>
            <a:r>
              <a:rPr lang="en-US" dirty="0">
                <a:sym typeface="Wingdings" panose="05000000000000000000" pitchFamily="2" charset="2"/>
              </a:rPr>
              <a:t> Sat(</a:t>
            </a:r>
            <a:r>
              <a:rPr lang="en-US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60540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  <p:extLst>
      <p:ext uri="{BB962C8B-B14F-4D97-AF65-F5344CB8AC3E}">
        <p14:creationId xmlns:p14="http://schemas.microsoft.com/office/powerpoint/2010/main" val="822490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0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62107</TotalTime>
  <Words>8149</Words>
  <Application>Microsoft Macintosh PowerPoint</Application>
  <PresentationFormat>Widescreen</PresentationFormat>
  <Paragraphs>975</Paragraphs>
  <Slides>111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Arial</vt:lpstr>
      <vt:lpstr>Calibri</vt:lpstr>
      <vt:lpstr>Cambria Math</vt:lpstr>
      <vt:lpstr>Courier New</vt:lpstr>
      <vt:lpstr>Symbol</vt:lpstr>
      <vt:lpstr>Times</vt:lpstr>
      <vt:lpstr>Trebuchet MS</vt:lpstr>
      <vt:lpstr>Tw Cen MT</vt:lpstr>
      <vt:lpstr>Wingdings</vt:lpstr>
      <vt:lpstr>Circuit</vt:lpstr>
      <vt:lpstr>Complexity Theory</vt:lpstr>
      <vt:lpstr>Goals!</vt:lpstr>
      <vt:lpstr>Part 1: Something!!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Proving Clique is NP-complete</vt:lpstr>
      <vt:lpstr>The reduction</vt:lpstr>
      <vt:lpstr>Reduction example</vt:lpstr>
      <vt:lpstr>Satisfiable()  Clique(G, k)</vt:lpstr>
      <vt:lpstr>Clique(G, k)  Satisfiable()</vt:lpstr>
      <vt:lpstr>Notes about this proof</vt:lpstr>
      <vt:lpstr>Vertex Cover</vt:lpstr>
      <vt:lpstr>Vertex Cover</vt:lpstr>
      <vt:lpstr>Vertex Cover</vt:lpstr>
      <vt:lpstr>Reduction</vt:lpstr>
      <vt:lpstr>Reduction example</vt:lpstr>
      <vt:lpstr>How does this work?</vt:lpstr>
      <vt:lpstr>How does this work?</vt:lpstr>
      <vt:lpstr>More Reductions</vt:lpstr>
      <vt:lpstr>More reductions!</vt:lpstr>
      <vt:lpstr>Trying to prove X P is NP-complete</vt:lpstr>
      <vt:lpstr>NP-complete proofs we won’t see</vt:lpstr>
      <vt:lpstr>3-Coloring</vt:lpstr>
      <vt:lpstr>Reducing 3-SAT to 3-coloring</vt:lpstr>
      <vt:lpstr>Reducing 3-SAT to 3-coloring</vt:lpstr>
      <vt:lpstr>(VERY informal) proof of reduction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398</cp:revision>
  <dcterms:created xsi:type="dcterms:W3CDTF">2023-02-24T14:15:53Z</dcterms:created>
  <dcterms:modified xsi:type="dcterms:W3CDTF">2023-10-31T13:27:57Z</dcterms:modified>
</cp:coreProperties>
</file>