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8"/>
  </p:notesMasterIdLst>
  <p:sldIdLst>
    <p:sldId id="256" r:id="rId2"/>
    <p:sldId id="272" r:id="rId3"/>
    <p:sldId id="258" r:id="rId4"/>
    <p:sldId id="276" r:id="rId5"/>
    <p:sldId id="286" r:id="rId6"/>
    <p:sldId id="287" r:id="rId7"/>
    <p:sldId id="288" r:id="rId8"/>
    <p:sldId id="289" r:id="rId9"/>
    <p:sldId id="290" r:id="rId10"/>
    <p:sldId id="358" r:id="rId11"/>
    <p:sldId id="338" r:id="rId12"/>
    <p:sldId id="363" r:id="rId13"/>
    <p:sldId id="339" r:id="rId14"/>
    <p:sldId id="364" r:id="rId15"/>
    <p:sldId id="365" r:id="rId16"/>
    <p:sldId id="366" r:id="rId17"/>
    <p:sldId id="361" r:id="rId18"/>
    <p:sldId id="302" r:id="rId19"/>
    <p:sldId id="300" r:id="rId20"/>
    <p:sldId id="301" r:id="rId21"/>
    <p:sldId id="362" r:id="rId22"/>
    <p:sldId id="347" r:id="rId23"/>
    <p:sldId id="359" r:id="rId24"/>
    <p:sldId id="349" r:id="rId25"/>
    <p:sldId id="374" r:id="rId26"/>
    <p:sldId id="315" r:id="rId27"/>
    <p:sldId id="351" r:id="rId28"/>
    <p:sldId id="316" r:id="rId29"/>
    <p:sldId id="368" r:id="rId30"/>
    <p:sldId id="318" r:id="rId31"/>
    <p:sldId id="354" r:id="rId32"/>
    <p:sldId id="352" r:id="rId33"/>
    <p:sldId id="353" r:id="rId34"/>
    <p:sldId id="369" r:id="rId35"/>
    <p:sldId id="356" r:id="rId36"/>
    <p:sldId id="355" r:id="rId37"/>
    <p:sldId id="370" r:id="rId38"/>
    <p:sldId id="357" r:id="rId39"/>
    <p:sldId id="371" r:id="rId40"/>
    <p:sldId id="314" r:id="rId41"/>
    <p:sldId id="375" r:id="rId42"/>
    <p:sldId id="372" r:id="rId43"/>
    <p:sldId id="319" r:id="rId44"/>
    <p:sldId id="320" r:id="rId45"/>
    <p:sldId id="373" r:id="rId46"/>
    <p:sldId id="321" r:id="rId47"/>
    <p:sldId id="376" r:id="rId48"/>
    <p:sldId id="325" r:id="rId49"/>
    <p:sldId id="322" r:id="rId50"/>
    <p:sldId id="326" r:id="rId51"/>
    <p:sldId id="377" r:id="rId52"/>
    <p:sldId id="327" r:id="rId53"/>
    <p:sldId id="328" r:id="rId54"/>
    <p:sldId id="329" r:id="rId55"/>
    <p:sldId id="378" r:id="rId56"/>
    <p:sldId id="36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9"/>
    <p:restoredTop sz="94647"/>
  </p:normalViewPr>
  <p:slideViewPr>
    <p:cSldViewPr snapToGrid="0" snapToObjects="1">
      <p:cViewPr varScale="1">
        <p:scale>
          <a:sx n="151" d="100"/>
          <a:sy n="15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9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12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15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Cardinality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Using Functions to Compare Sizes of Sets</a:t>
            </a:r>
          </a:p>
        </p:txBody>
      </p:sp>
    </p:spTree>
    <p:extLst>
      <p:ext uri="{BB962C8B-B14F-4D97-AF65-F5344CB8AC3E}">
        <p14:creationId xmlns:p14="http://schemas.microsoft.com/office/powerpoint/2010/main" val="42188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5"/>
            <a:ext cx="9905998" cy="8445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be a finite function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Consider the following possible characteristics of f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Injective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Surjective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Bijective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blipFill>
                <a:blip r:embed="rId2"/>
                <a:stretch>
                  <a:fillRect l="-1905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780A27-AE10-684C-94DF-B123DC4F5078}"/>
              </a:ext>
            </a:extLst>
          </p:cNvPr>
          <p:cNvCxnSpPr/>
          <p:nvPr/>
        </p:nvCxnSpPr>
        <p:spPr>
          <a:xfrm>
            <a:off x="3768918" y="4715123"/>
            <a:ext cx="771277" cy="8189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3A93F0-5DC8-CD49-9102-A4F0B8F3A5B7}"/>
              </a:ext>
            </a:extLst>
          </p:cNvPr>
          <p:cNvSpPr txBox="1">
            <a:spLocks/>
          </p:cNvSpPr>
          <p:nvPr/>
        </p:nvSpPr>
        <p:spPr>
          <a:xfrm>
            <a:off x="4540195" y="5457217"/>
            <a:ext cx="3363403" cy="8521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Each of these will tell us something about the relative sizes of D and C</a:t>
            </a:r>
          </a:p>
        </p:txBody>
      </p:sp>
    </p:spTree>
    <p:extLst>
      <p:ext uri="{BB962C8B-B14F-4D97-AF65-F5344CB8AC3E}">
        <p14:creationId xmlns:p14="http://schemas.microsoft.com/office/powerpoint/2010/main" val="18852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09384"/>
            <a:ext cx="10360501" cy="766637"/>
          </a:xfrm>
        </p:spPr>
        <p:txBody>
          <a:bodyPr/>
          <a:lstStyle/>
          <a:p>
            <a:pPr algn="ctr"/>
            <a:r>
              <a:rPr lang="en-US" dirty="0"/>
              <a:t>1-1, 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Nothing in Co-Domain “receives” two things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blipFill>
                <a:blip r:embed="rId3"/>
                <a:stretch>
                  <a:fillRect l="-198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49EBB3-EACF-F24B-B340-DD2948A53AEA}"/>
              </a:ext>
            </a:extLst>
          </p:cNvPr>
          <p:cNvGrpSpPr/>
          <p:nvPr/>
        </p:nvGrpSpPr>
        <p:grpSpPr>
          <a:xfrm>
            <a:off x="3988085" y="1080144"/>
            <a:ext cx="4313078" cy="3857617"/>
            <a:chOff x="3988085" y="1080144"/>
            <a:chExt cx="4313078" cy="38576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B89E7C-0BF7-9141-88A7-40E41A2A66D7}"/>
                </a:ext>
              </a:extLst>
            </p:cNvPr>
            <p:cNvSpPr/>
            <p:nvPr/>
          </p:nvSpPr>
          <p:spPr>
            <a:xfrm>
              <a:off x="3988085" y="1080144"/>
              <a:ext cx="4313078" cy="3857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4299138" y="1584721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4807006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4807006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4807006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4807006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4807006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4807006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4807006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6736903" y="1584721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7244771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7244771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7244771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7244771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7244771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7244771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7244771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5010152" y="1889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5010152" y="24991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5010152" y="31087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5010152" y="3413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5010152" y="37183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4267616" y="4412004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1697" y="1139189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6903" y="114288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7244771" y="3946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an injective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25CEDE-593C-544E-BE0C-CDBD6BB0FC53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2BC3-C748-4549-96C1-834117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757058"/>
          </a:xfrm>
        </p:spPr>
        <p:txBody>
          <a:bodyPr/>
          <a:lstStyle/>
          <a:p>
            <a:pPr algn="ctr"/>
            <a:r>
              <a:rPr lang="en-US" dirty="0"/>
              <a:t>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15D5-B9C7-4276-9949-6E9EBD9F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702" y="1104499"/>
            <a:ext cx="6051206" cy="2012413"/>
          </a:xfrm>
        </p:spPr>
        <p:txBody>
          <a:bodyPr/>
          <a:lstStyle/>
          <a:p>
            <a:r>
              <a:rPr lang="en-US" dirty="0"/>
              <a:t>Every pigeon is sitting in a hole</a:t>
            </a:r>
          </a:p>
          <a:p>
            <a:r>
              <a:rPr lang="en-US" dirty="0"/>
              <a:t>There are more pigeons than there are holes</a:t>
            </a:r>
          </a:p>
          <a:p>
            <a:r>
              <a:rPr lang="en-US" dirty="0"/>
              <a:t>At least one hole has at least two pigeons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11E2-0581-4B9D-A356-0B28116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The Pigeonhole Principle">
            <a:extLst>
              <a:ext uri="{FF2B5EF4-FFF2-40B4-BE49-F238E27FC236}">
                <a16:creationId xmlns:a16="http://schemas.microsoft.com/office/drawing/2014/main" id="{96CD306D-9B0C-4FB8-BA28-E9E3A21E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44" y="3035383"/>
            <a:ext cx="3590677" cy="35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0588"/>
            <a:ext cx="10969943" cy="609598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Everything in Co-Domain “receives” something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blipFill>
                <a:blip r:embed="rId3"/>
                <a:stretch>
                  <a:fillRect l="-1698" t="-5263" r="-7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0E185D-5E71-124A-8A53-7198092746AB}"/>
              </a:ext>
            </a:extLst>
          </p:cNvPr>
          <p:cNvGrpSpPr/>
          <p:nvPr/>
        </p:nvGrpSpPr>
        <p:grpSpPr>
          <a:xfrm>
            <a:off x="3897534" y="1160889"/>
            <a:ext cx="4368913" cy="3848431"/>
            <a:chOff x="882596" y="1224501"/>
            <a:chExt cx="4368913" cy="38484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A30AAB-9F69-5340-8644-3136019097D0}"/>
                </a:ext>
              </a:extLst>
            </p:cNvPr>
            <p:cNvSpPr/>
            <p:nvPr/>
          </p:nvSpPr>
          <p:spPr>
            <a:xfrm>
              <a:off x="882596" y="1224501"/>
              <a:ext cx="4368913" cy="38484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00" name="Rectangle 4"/>
            <p:cNvSpPr>
              <a:spLocks noChangeArrowheads="1"/>
            </p:cNvSpPr>
            <p:nvPr/>
          </p:nvSpPr>
          <p:spPr bwMode="auto">
            <a:xfrm>
              <a:off x="1220471" y="18288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Oval 5"/>
            <p:cNvSpPr>
              <a:spLocks noChangeArrowheads="1"/>
            </p:cNvSpPr>
            <p:nvPr/>
          </p:nvSpPr>
          <p:spPr bwMode="auto">
            <a:xfrm>
              <a:off x="1728339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728339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Oval 7"/>
            <p:cNvSpPr>
              <a:spLocks noChangeArrowheads="1"/>
            </p:cNvSpPr>
            <p:nvPr/>
          </p:nvSpPr>
          <p:spPr bwMode="auto">
            <a:xfrm>
              <a:off x="1728339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1728339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Oval 9"/>
            <p:cNvSpPr>
              <a:spLocks noChangeArrowheads="1"/>
            </p:cNvSpPr>
            <p:nvPr/>
          </p:nvSpPr>
          <p:spPr bwMode="auto">
            <a:xfrm>
              <a:off x="1728339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1728339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Oval 11"/>
            <p:cNvSpPr>
              <a:spLocks noChangeArrowheads="1"/>
            </p:cNvSpPr>
            <p:nvPr/>
          </p:nvSpPr>
          <p:spPr bwMode="auto">
            <a:xfrm>
              <a:off x="1728339" y="3886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3658236" y="1828800"/>
              <a:ext cx="1218883" cy="2057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Oval 13"/>
            <p:cNvSpPr>
              <a:spLocks noChangeArrowheads="1"/>
            </p:cNvSpPr>
            <p:nvPr/>
          </p:nvSpPr>
          <p:spPr bwMode="auto">
            <a:xfrm>
              <a:off x="4166104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0" name="Oval 14"/>
            <p:cNvSpPr>
              <a:spLocks noChangeArrowheads="1"/>
            </p:cNvSpPr>
            <p:nvPr/>
          </p:nvSpPr>
          <p:spPr bwMode="auto">
            <a:xfrm>
              <a:off x="4166104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Oval 15"/>
            <p:cNvSpPr>
              <a:spLocks noChangeArrowheads="1"/>
            </p:cNvSpPr>
            <p:nvPr/>
          </p:nvSpPr>
          <p:spPr bwMode="auto">
            <a:xfrm>
              <a:off x="4166104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Oval 16"/>
            <p:cNvSpPr>
              <a:spLocks noChangeArrowheads="1"/>
            </p:cNvSpPr>
            <p:nvPr/>
          </p:nvSpPr>
          <p:spPr bwMode="auto">
            <a:xfrm>
              <a:off x="4166104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Oval 17"/>
            <p:cNvSpPr>
              <a:spLocks noChangeArrowheads="1"/>
            </p:cNvSpPr>
            <p:nvPr/>
          </p:nvSpPr>
          <p:spPr bwMode="auto">
            <a:xfrm>
              <a:off x="4166104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4" name="Oval 18"/>
            <p:cNvSpPr>
              <a:spLocks noChangeArrowheads="1"/>
            </p:cNvSpPr>
            <p:nvPr/>
          </p:nvSpPr>
          <p:spPr bwMode="auto">
            <a:xfrm>
              <a:off x="4166104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8916" name="AutoShape 20"/>
            <p:cNvCxnSpPr>
              <a:cxnSpLocks noChangeShapeType="1"/>
              <a:stCxn id="208901" idx="6"/>
              <a:endCxn id="208909" idx="2"/>
            </p:cNvCxnSpPr>
            <p:nvPr/>
          </p:nvCxnSpPr>
          <p:spPr bwMode="auto">
            <a:xfrm>
              <a:off x="1931485" y="2133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7" name="AutoShape 21"/>
            <p:cNvCxnSpPr>
              <a:cxnSpLocks noChangeShapeType="1"/>
              <a:stCxn id="208902" idx="6"/>
              <a:endCxn id="208912" idx="2"/>
            </p:cNvCxnSpPr>
            <p:nvPr/>
          </p:nvCxnSpPr>
          <p:spPr bwMode="auto">
            <a:xfrm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8" name="AutoShape 22"/>
            <p:cNvCxnSpPr>
              <a:cxnSpLocks noChangeShapeType="1"/>
              <a:stCxn id="208903" idx="6"/>
              <a:endCxn id="208911" idx="2"/>
            </p:cNvCxnSpPr>
            <p:nvPr/>
          </p:nvCxnSpPr>
          <p:spPr bwMode="auto">
            <a:xfrm>
              <a:off x="1931485" y="2743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9" name="AutoShape 23"/>
            <p:cNvCxnSpPr>
              <a:cxnSpLocks noChangeShapeType="1"/>
              <a:stCxn id="208904" idx="6"/>
              <a:endCxn id="208910" idx="2"/>
            </p:cNvCxnSpPr>
            <p:nvPr/>
          </p:nvCxnSpPr>
          <p:spPr bwMode="auto">
            <a:xfrm flipV="1"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0" name="AutoShape 24"/>
            <p:cNvCxnSpPr>
              <a:cxnSpLocks noChangeShapeType="1"/>
              <a:stCxn id="208905" idx="6"/>
              <a:endCxn id="208913" idx="2"/>
            </p:cNvCxnSpPr>
            <p:nvPr/>
          </p:nvCxnSpPr>
          <p:spPr bwMode="auto">
            <a:xfrm>
              <a:off x="1931485" y="3352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1" name="AutoShape 25"/>
            <p:cNvCxnSpPr>
              <a:cxnSpLocks noChangeShapeType="1"/>
              <a:stCxn id="208906" idx="6"/>
              <a:endCxn id="208914" idx="2"/>
            </p:cNvCxnSpPr>
            <p:nvPr/>
          </p:nvCxnSpPr>
          <p:spPr bwMode="auto">
            <a:xfrm>
              <a:off x="1931485" y="3657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2" name="AutoShape 26"/>
            <p:cNvCxnSpPr>
              <a:cxnSpLocks noChangeShapeType="1"/>
              <a:stCxn id="208907" idx="6"/>
            </p:cNvCxnSpPr>
            <p:nvPr/>
          </p:nvCxnSpPr>
          <p:spPr bwMode="auto">
            <a:xfrm flipV="1">
              <a:off x="1931485" y="36576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8943" name="Text Box 47"/>
            <p:cNvSpPr txBox="1">
              <a:spLocks noChangeArrowheads="1"/>
            </p:cNvSpPr>
            <p:nvPr/>
          </p:nvSpPr>
          <p:spPr bwMode="auto">
            <a:xfrm>
              <a:off x="929760" y="448791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SURJECTIVE FUNCTION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3734" y="135100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6317" y="13393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 surjective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A55E81-5BA8-DF49-B7D7-D029C74FFAED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1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135171"/>
            <a:ext cx="10360501" cy="902732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E9B946-2696-924F-9412-F607B30AB29A}"/>
              </a:ext>
            </a:extLst>
          </p:cNvPr>
          <p:cNvGrpSpPr/>
          <p:nvPr/>
        </p:nvGrpSpPr>
        <p:grpSpPr>
          <a:xfrm>
            <a:off x="3962956" y="1190177"/>
            <a:ext cx="4266089" cy="3717509"/>
            <a:chOff x="204736" y="1015248"/>
            <a:chExt cx="4266089" cy="37175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D31124-FC7F-9F45-8A2B-6198449D8C96}"/>
                </a:ext>
              </a:extLst>
            </p:cNvPr>
            <p:cNvSpPr/>
            <p:nvPr/>
          </p:nvSpPr>
          <p:spPr>
            <a:xfrm>
              <a:off x="326003" y="1015248"/>
              <a:ext cx="4144822" cy="37175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BIJECTIVE 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710" y="112577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47919" y="113438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Onto:</a:t>
                </a:r>
              </a:p>
              <a:p>
                <a:r>
                  <a:rPr lang="en-US" i="1" dirty="0"/>
                  <a:t>Everything in Co-Domain “receives” something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blipFill>
                <a:blip r:embed="rId3"/>
                <a:stretch>
                  <a:fillRect l="-2618" t="-1709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1-1:</a:t>
                </a:r>
              </a:p>
              <a:p>
                <a:r>
                  <a:rPr lang="en-US" i="1" dirty="0"/>
                  <a:t>Nothing in Co-Domain “receives” two things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blipFill>
                <a:blip r:embed="rId4"/>
                <a:stretch>
                  <a:fillRect l="-2273" t="-2083" r="-170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Conclusion:</a:t>
                </a:r>
              </a:p>
              <a:p>
                <a:r>
                  <a:rPr lang="en-US" sz="2400" dirty="0"/>
                  <a:t>Things in the Domain exactly “partner” with things in Co-Domain</a:t>
                </a:r>
              </a:p>
              <a:p>
                <a:r>
                  <a:rPr lang="en-US" sz="2400" b="1" i="1" dirty="0"/>
                  <a:t>**Note: This means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="1" i="1" dirty="0"/>
                  <a:t> 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blipFill>
                <a:blip r:embed="rId5"/>
                <a:stretch>
                  <a:fillRect l="-10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8FD84-0D47-E149-8A65-9E4A6FF31FB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150167" y="2165565"/>
            <a:ext cx="682362" cy="295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7FB283-30A8-E646-9C69-6388D2D91245}"/>
              </a:ext>
            </a:extLst>
          </p:cNvPr>
          <p:cNvCxnSpPr>
            <a:cxnSpLocks/>
          </p:cNvCxnSpPr>
          <p:nvPr/>
        </p:nvCxnSpPr>
        <p:spPr>
          <a:xfrm flipH="1" flipV="1">
            <a:off x="8404531" y="2765729"/>
            <a:ext cx="975812" cy="60960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931"/>
            <a:ext cx="9905998" cy="8524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  <a:blipFill>
                <a:blip r:embed="rId2"/>
                <a:stretch>
                  <a:fillRect l="-1477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25B20A-22A8-4153-96DB-052C432BC1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8661"/>
                <a:ext cx="9905998" cy="812717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bijection?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25B20A-22A8-4153-96DB-052C432BC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8661"/>
                <a:ext cx="9905998" cy="812717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A6224-07F4-4F3E-990E-7C2674118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6080" y="1693627"/>
                <a:ext cx="6710902" cy="40975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Show that it is injective: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know different inputs have different outputs?</a:t>
                </a:r>
              </a:p>
              <a:p>
                <a:r>
                  <a:rPr lang="en-US" dirty="0"/>
                  <a:t>Show that is in surjective: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know everything is mapped to?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A6224-07F4-4F3E-990E-7C2674118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6080" y="1693627"/>
                <a:ext cx="6710902" cy="4097573"/>
              </a:xfrm>
              <a:blipFill>
                <a:blip r:embed="rId3"/>
                <a:stretch>
                  <a:fillRect l="-1698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5E106-38BC-439E-A510-3F78C2CD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0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6368"/>
            <a:ext cx="9905998" cy="8286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0665" y="1725433"/>
                <a:ext cx="7437705" cy="41611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0665" y="1725433"/>
                <a:ext cx="7437705" cy="4161184"/>
              </a:xfrm>
              <a:blipFill>
                <a:blip r:embed="rId2"/>
                <a:stretch>
                  <a:fillRect l="-1704" t="-1824" r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3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7514" y="1954718"/>
                <a:ext cx="10637782" cy="45414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idea:</a:t>
                </a:r>
              </a:p>
              <a:p>
                <a:pPr lvl="1"/>
                <a:r>
                  <a:rPr lang="en-US" dirty="0"/>
                  <a:t>Find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1101=1⋅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+0⋅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=13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times: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is even,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the next bit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, otherwise make 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7514" y="1954718"/>
                <a:ext cx="10637782" cy="4541498"/>
              </a:xfrm>
              <a:blipFill>
                <a:blip r:embed="rId3"/>
                <a:stretch>
                  <a:fillRect l="-1073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15934"/>
                  </p:ext>
                </p:extLst>
              </p:nvPr>
            </p:nvGraphicFramePr>
            <p:xfrm>
              <a:off x="7038228" y="1120133"/>
              <a:ext cx="4620684" cy="7468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15934"/>
                  </p:ext>
                </p:extLst>
              </p:nvPr>
            </p:nvGraphicFramePr>
            <p:xfrm>
              <a:off x="7038228" y="1120133"/>
              <a:ext cx="4620684" cy="7468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5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3333" r="-5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639" t="-3333" r="-4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3333" r="-3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6667" t="-3333" r="-205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333" r="-10163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3333" r="-1639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833927"/>
                  </p:ext>
                </p:extLst>
              </p:nvPr>
            </p:nvGraphicFramePr>
            <p:xfrm>
              <a:off x="7038228" y="2200586"/>
              <a:ext cx="4620684" cy="7468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833927"/>
                  </p:ext>
                </p:extLst>
              </p:nvPr>
            </p:nvGraphicFramePr>
            <p:xfrm>
              <a:off x="7038228" y="2200586"/>
              <a:ext cx="4620684" cy="7468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5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39" t="-3333" r="-5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639" t="-3333" r="-4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639" t="-3333" r="-3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6667" t="-3333" r="-205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3333" r="-10163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000" t="-3333" r="-1639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763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Quick review of functions!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How do we use functions to compare the sizes of sets? Why might this be useful as we move forward talking about computation?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Do all infinite sets have the same size? What can this tell us (already) about the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0467"/>
            <a:ext cx="9905998" cy="867382"/>
          </a:xfrm>
        </p:spPr>
        <p:txBody>
          <a:bodyPr/>
          <a:lstStyle/>
          <a:p>
            <a:pPr algn="ctr"/>
            <a:r>
              <a:rPr lang="en-US" dirty="0"/>
              <a:t>Calculating binary of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13</m:t>
                    </m:r>
                  </m:oMath>
                </a14:m>
                <a:r>
                  <a:rPr lang="en-US" dirty="0"/>
                  <a:t> is odd, so last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6 is even, so next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 is odd, so next bit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 is odd, so next bit is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  <a:blipFill>
                <a:blip r:embed="rId2"/>
                <a:stretch>
                  <a:fillRect l="-266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30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92964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98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𝑏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92B2DB-8A53-2E41-8410-FE14F2F533B1}"/>
              </a:ext>
            </a:extLst>
          </p:cNvPr>
          <p:cNvSpPr txBox="1">
            <a:spLocks/>
          </p:cNvSpPr>
          <p:nvPr/>
        </p:nvSpPr>
        <p:spPr>
          <a:xfrm>
            <a:off x="7451513" y="5075719"/>
            <a:ext cx="2089574" cy="145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…and fill with the last n-4 zeros to ensure there are n digits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7A07CF-5FE5-764B-A7B2-F473DCEEB77D}"/>
              </a:ext>
            </a:extLst>
          </p:cNvPr>
          <p:cNvCxnSpPr/>
          <p:nvPr/>
        </p:nvCxnSpPr>
        <p:spPr>
          <a:xfrm flipV="1">
            <a:off x="8229600" y="3983603"/>
            <a:ext cx="266700" cy="9382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3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  <a:blipFill>
                <a:blip r:embed="rId2"/>
                <a:stretch>
                  <a:fillRect t="-3125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292" y="1724701"/>
                <a:ext cx="9905999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{1,2,3}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Bijection: give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 index, for a particular subset of S, make the bit at that index 0 if it is absent, otherwise make it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292" y="1724701"/>
                <a:ext cx="9905999" cy="3541714"/>
              </a:xfrm>
              <a:blipFill>
                <a:blip r:embed="rId3"/>
                <a:stretch>
                  <a:fillRect l="-1024" t="-1429" r="-256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18FD-51EA-43C4-A270-19734C1A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4077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67824"/>
                <a:ext cx="9905999" cy="35417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Show that it’s injective</a:t>
                </a:r>
              </a:p>
              <a:p>
                <a:pPr lvl="1"/>
                <a:r>
                  <a:rPr lang="en-US" dirty="0"/>
                  <a:t>Different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result in different strings</a:t>
                </a:r>
              </a:p>
              <a:p>
                <a:pPr lvl="1"/>
                <a:r>
                  <a:rPr lang="en-US" dirty="0"/>
                  <a:t>This holds because for two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call them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there must be some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different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bit associated with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Show that it’s surjective</a:t>
                </a:r>
              </a:p>
              <a:p>
                <a:pPr lvl="1"/>
                <a:r>
                  <a:rPr lang="en-US" dirty="0"/>
                  <a:t>Every string is mapped to by some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that we have some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. We can find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including the value associated with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provided that bit is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67824"/>
                <a:ext cx="9905999" cy="3541714"/>
              </a:xfrm>
              <a:blipFill>
                <a:blip r:embed="rId2"/>
                <a:stretch>
                  <a:fillRect l="-1024" t="-2500" r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0CD71-1792-432D-96ED-9F14C1F3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5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Comparing Sizes of Infinite Sets</a:t>
            </a:r>
          </a:p>
        </p:txBody>
      </p:sp>
    </p:spTree>
    <p:extLst>
      <p:ext uri="{BB962C8B-B14F-4D97-AF65-F5344CB8AC3E}">
        <p14:creationId xmlns:p14="http://schemas.microsoft.com/office/powerpoint/2010/main" val="1803753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2B9B-86FF-479B-970F-AC9D82F6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997" y="2209730"/>
            <a:ext cx="9905999" cy="17738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 we compare the sizes of two infinite sets? Wait…do they not automatically have the same size?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997" y="2209730"/>
                <a:ext cx="9905999" cy="1773873"/>
              </a:xfrm>
            </p:spPr>
            <p:txBody>
              <a:bodyPr/>
              <a:lstStyle/>
              <a:p>
                <a:r>
                  <a:rPr lang="en-US" dirty="0"/>
                  <a:t>We say that for (infinite)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if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sets have the same cardinality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997" y="2209730"/>
                <a:ext cx="9905999" cy="1773873"/>
              </a:xfrm>
              <a:blipFill>
                <a:blip r:embed="rId2"/>
                <a:stretch>
                  <a:fillRect l="-1152" t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0222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Countability and Uncountability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85676" y="1836752"/>
                <a:ext cx="9115244" cy="3763618"/>
              </a:xfrm>
            </p:spPr>
            <p:txBody>
              <a:bodyPr/>
              <a:lstStyle/>
              <a:p>
                <a:r>
                  <a:rPr lang="en-US" dirty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“countably infinite”</a:t>
                </a:r>
              </a:p>
              <a:p>
                <a:r>
                  <a:rPr lang="en-US" dirty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Otherwise a set is uncountable.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5676" y="1836752"/>
                <a:ext cx="9115244" cy="3763618"/>
              </a:xfrm>
              <a:blipFill>
                <a:blip r:embed="rId2"/>
                <a:stretch>
                  <a:fillRect l="-1393"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</p:spPr>
            <p:txBody>
              <a:bodyPr/>
              <a:lstStyle/>
              <a:p>
                <a:pPr algn="ctr"/>
                <a:r>
                  <a:rPr lang="en-US" dirty="0"/>
                  <a:t>We know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2019-CBD1-4F68-86F2-5B220D94B1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1555" y="2154072"/>
                <a:ext cx="7405714" cy="1447870"/>
              </a:xfrm>
            </p:spPr>
            <p:txBody>
              <a:bodyPr/>
              <a:lstStyle/>
              <a:p>
                <a:r>
                  <a:rPr lang="en-US" dirty="0"/>
                  <a:t>How?</a:t>
                </a:r>
              </a:p>
              <a:p>
                <a:r>
                  <a:rPr lang="en-US" dirty="0"/>
                  <a:t>What doesn’t this already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72019-CBD1-4F68-86F2-5B220D94B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55" y="2154072"/>
                <a:ext cx="7405714" cy="1447870"/>
              </a:xfrm>
              <a:blipFill>
                <a:blip r:embed="rId3"/>
                <a:stretch>
                  <a:fillRect l="-1541" t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5154-5161-4EAE-AAF3-D7110C6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4636" y="1939386"/>
                <a:ext cx="9905999" cy="354171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We showed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/>
                      </a:rPr>
                      <m:t>≥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tx1">
                            <a:lumMod val="95000"/>
                          </a:schemeClr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>
                            <a:lumMod val="95000"/>
                          </a:schemeClr>
                        </a:solidFill>
                      </a:rPr>
                      <m:t>|</m:t>
                    </m:r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/>
                      </a:rPr>
                      <m:t>≤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tx1">
                            <a:lumMod val="95000"/>
                          </a:schemeClr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>
                            <a:lumMod val="95000"/>
                          </a:schemeClr>
                        </a:solidFill>
                      </a:rPr>
                      <m:t>|</m:t>
                    </m:r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Need to “represent” strings with naturals</a:t>
                </a: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Idea: build a “list” of all strings, represent each string by its index in that list</a:t>
                </a:r>
              </a:p>
              <a:p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4636" y="1939386"/>
                <a:ext cx="9905999" cy="3541714"/>
              </a:xfrm>
              <a:blipFill>
                <a:blip r:embed="rId3"/>
                <a:stretch>
                  <a:fillRect l="-1280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1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20"/>
            <a:ext cx="9905998" cy="981684"/>
          </a:xfrm>
        </p:spPr>
        <p:txBody>
          <a:bodyPr/>
          <a:lstStyle/>
          <a:p>
            <a:pPr algn="ctr"/>
            <a:r>
              <a:rPr lang="en-US" dirty="0"/>
              <a:t>Listing all strings (bad way)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Why is this function not a bijection?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  <a:blipFill>
                <a:blip r:embed="rId2"/>
                <a:stretch>
                  <a:fillRect l="-2282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Quick Review of Functions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5089" y="1600202"/>
                <a:ext cx="10432112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5089" y="1600202"/>
                <a:ext cx="10432112" cy="4525963"/>
              </a:xfrm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4512" y="201988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90533" y="32766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4444" y="32766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533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4944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5800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8810" y="5779937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32171" y="5743876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1693" y="5743876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3627" y="572358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4227" y="572357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4998" y="572357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3198" y="572357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61398" y="574387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14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15FEB4A6-A47F-41AF-B010-D8226368C7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20602"/>
          <a:stretch/>
        </p:blipFill>
        <p:spPr>
          <a:xfrm>
            <a:off x="5867400" y="1502872"/>
            <a:ext cx="5551427" cy="235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B24E-EA6C-4428-8049-CD82186E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C5B6-3B7A-4188-B1C3-40A8D569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2795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Injective: different strings map to different numbers:</a:t>
            </a:r>
          </a:p>
          <a:p>
            <a:pPr lvl="1"/>
            <a:r>
              <a:rPr lang="en-US" sz="3200" dirty="0"/>
              <a:t>Different strings map to different nodes in the tree</a:t>
            </a:r>
          </a:p>
          <a:p>
            <a:pPr lvl="1"/>
            <a:r>
              <a:rPr lang="en-US" sz="3200" dirty="0"/>
              <a:t>No two nodes in the tree have the same index</a:t>
            </a:r>
          </a:p>
          <a:p>
            <a:r>
              <a:rPr lang="en-US" sz="3600" dirty="0"/>
              <a:t>Surjective: every number appears</a:t>
            </a:r>
          </a:p>
          <a:p>
            <a:pPr lvl="1"/>
            <a:r>
              <a:rPr lang="en-US" sz="3200" dirty="0"/>
              <a:t>We listed them one by one and there are an infinite number of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C70C-1B69-43DB-9E90-7BE40149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EC487F-7EB5-4E2F-9329-7BFFDAC7CF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20602"/>
          <a:stretch/>
        </p:blipFill>
        <p:spPr>
          <a:xfrm>
            <a:off x="5715001" y="4581834"/>
            <a:ext cx="5094227" cy="216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6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4565"/>
            <a:ext cx="9905998" cy="645739"/>
          </a:xfrm>
        </p:spPr>
        <p:txBody>
          <a:bodyPr/>
          <a:lstStyle/>
          <a:p>
            <a:pPr algn="ctr"/>
            <a:r>
              <a:rPr lang="en-US" dirty="0"/>
              <a:t>Listing all strings (Different Way)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1866" y="1224502"/>
                <a:ext cx="10440063" cy="54943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value you get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−1+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4000" dirty="0"/>
                  <a:t> means the length of the string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4000" dirty="0"/>
                  <a:t> is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 (using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 we defined last class with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4000" dirty="0"/>
                  <a:t>).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001010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−1+10=73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Idea: all strings of length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4000" dirty="0"/>
                  <a:t> map to numbers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≥2^5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4000" dirty="0"/>
                  <a:t>. </a:t>
                </a:r>
              </a:p>
              <a:p>
                <a:pPr marL="0" indent="0">
                  <a:buNone/>
                </a:pPr>
                <a:r>
                  <a:rPr lang="en-US" sz="4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sz="4000" dirty="0"/>
                  <a:t> strings of length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4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=64−32=32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866" y="1224502"/>
                <a:ext cx="10440063" cy="5494350"/>
              </a:xfrm>
              <a:blipFill>
                <a:blip r:embed="rId2"/>
                <a:stretch>
                  <a:fillRect l="-1337" t="-1386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8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F2BF3-5A07-425C-A0CE-1B00B0280A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92514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a bijection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F2BF3-5A07-425C-A0CE-1B00B0280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92514"/>
                <a:ext cx="9905998" cy="892230"/>
              </a:xfr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ACD9F-A1FA-430C-A5B8-D9E39C836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9952" y="1836019"/>
                <a:ext cx="9905999" cy="354171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injective: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Case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however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is a bijection.</a:t>
                </a:r>
              </a:p>
              <a:p>
                <a:pPr marL="0" indent="0">
                  <a:buNone/>
                </a:pPr>
                <a:r>
                  <a:rPr lang="en-US" b="1" dirty="0"/>
                  <a:t>Case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Assume without loss of generality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 To show this, note that the smallest possible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(i.e. the case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contains only 0s). The largest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which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then it must be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ACD9F-A1FA-430C-A5B8-D9E39C836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9952" y="1836019"/>
                <a:ext cx="9905999" cy="3541714"/>
              </a:xfrm>
              <a:blipFill>
                <a:blip r:embed="rId3"/>
                <a:stretch>
                  <a:fillRect l="-384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5C45-0C38-426E-B950-543A52D3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7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F2BF3-5A07-425C-A0CE-1B00B0280A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32272"/>
                <a:ext cx="9905998" cy="78091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a bijection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F2BF3-5A07-425C-A0CE-1B00B0280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32272"/>
                <a:ext cx="9905998" cy="780912"/>
              </a:xfrm>
              <a:blipFill>
                <a:blip r:embed="rId2"/>
                <a:stretch>
                  <a:fillRect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ACD9F-A1FA-430C-A5B8-D9E39C836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416" y="1867824"/>
                <a:ext cx="9905999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surjective: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injective we know each member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maps to a different number in the range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since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strings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numbers, all must be mapped to.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ACD9F-A1FA-430C-A5B8-D9E39C836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416" y="1867824"/>
                <a:ext cx="9905999" cy="3541714"/>
              </a:xfrm>
              <a:blipFill>
                <a:blip r:embed="rId3"/>
                <a:stretch>
                  <a:fillRect l="-896" r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5C45-0C38-426E-B950-543A52D3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5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0D7-EDA1-49F7-A7D2-67C8E479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051"/>
            <a:ext cx="9905998" cy="12897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Demonstrate that each of the following is countable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  <a:blipFill>
                <a:blip r:embed="rId2"/>
                <a:stretch>
                  <a:fillRect l="-3846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4FDB-0592-493E-A04B-1242E8FD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5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  <a:blipFill>
                <a:blip r:embed="rId3"/>
                <a:stretch>
                  <a:fillRect l="-5114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1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  <a:blipFill>
                <a:blip r:embed="rId2"/>
                <a:stretch>
                  <a:fillRect t="-10526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  <a:blipFill>
                <a:blip r:embed="rId3"/>
                <a:stretch>
                  <a:fillRect l="-3165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F6DB0-6E67-40E0-A659-3755B79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9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  <a:blipFill>
                <a:blip r:embed="rId3"/>
                <a:stretch>
                  <a:fillRect l="-3030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  <a:blipFill>
                <a:blip r:embed="rId2"/>
                <a:stretch>
                  <a:fillRect t="-20408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Idea: map natural numbers to evens, map negative numbers to odds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Note that this means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both countable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also countable!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  <a:blipFill>
                <a:blip r:embed="rId3"/>
                <a:stretch>
                  <a:fillRect l="-1284" t="-1572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2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3DFEBAB-A731-3245-AA1D-B7ED196F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29" y="2670906"/>
            <a:ext cx="3764543" cy="795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Thoughts on how to prove it?</a:t>
            </a:r>
          </a:p>
        </p:txBody>
      </p:sp>
    </p:spTree>
    <p:extLst>
      <p:ext uri="{BB962C8B-B14F-4D97-AF65-F5344CB8AC3E}">
        <p14:creationId xmlns:p14="http://schemas.microsoft.com/office/powerpoint/2010/main" val="666448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122872" y="166743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0,0 	0,1 	0,2 	 0,3 	 0,4 	 0,5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2872" y="27432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1,0	1,1	1,2	 1,3	 1,4	 1,5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2709" y="38100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2,0	2,1	2,2	 2,3	 2,4	 2,5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2709" y="48006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3,0	3,1	3,2	 3,3	 3,4	 3,5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0107" y="58674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4,0	4,1	4,2	 4,3	 4,4	 4,5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06520" y="14160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6217" y="2475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520" y="354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7748" y="46093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7748" y="5673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411035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03119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032692" y="61563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3212990" y="615942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930589" y="61856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856558" y="615941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2709" y="1071265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	1	2	3	4	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878" y="1602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8878" y="26557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2639" y="3793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5979" y="4768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5979" y="5832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3218217" y="794267"/>
            <a:ext cx="490967" cy="4616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31699" y="1671430"/>
            <a:ext cx="29656" cy="55000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556461" y="1843815"/>
            <a:ext cx="49075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66039" y="2134029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587951" y="2918372"/>
            <a:ext cx="45926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74086" y="3204866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3509514" y="3810000"/>
            <a:ext cx="1730396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37945" y="2045203"/>
            <a:ext cx="0" cy="159754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5598517" y="2051055"/>
            <a:ext cx="893590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92107" y="2161361"/>
            <a:ext cx="0" cy="263923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591780" y="4798316"/>
            <a:ext cx="2761965" cy="223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3599767" y="4981457"/>
            <a:ext cx="0" cy="88594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V="1">
            <a:off x="3760975" y="5832534"/>
            <a:ext cx="3422718" cy="1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375737" y="2095478"/>
            <a:ext cx="1532" cy="3798376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7553661" y="2095478"/>
            <a:ext cx="744245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8393162" y="2068816"/>
            <a:ext cx="0" cy="4347464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  <a:blipFill>
                <a:blip r:embed="rId2"/>
                <a:stretch>
                  <a:fillRect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9137" y="2607296"/>
                <a:ext cx="6960967" cy="16330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there is a surjective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one is on your homework assignment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9137" y="2607296"/>
                <a:ext cx="6960967" cy="1633010"/>
              </a:xfrm>
              <a:blipFill>
                <a:blip r:embed="rId3"/>
                <a:stretch>
                  <a:fillRect l="-1639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2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733204"/>
          </a:xfrm>
        </p:spPr>
        <p:txBody>
          <a:bodyPr/>
          <a:lstStyle/>
          <a:p>
            <a:pPr algn="ctr"/>
            <a:r>
              <a:rPr lang="en-US" dirty="0"/>
              <a:t>How Many Python/Java programs?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674" y="2424416"/>
            <a:ext cx="7183604" cy="1455821"/>
          </a:xfrm>
        </p:spPr>
        <p:txBody>
          <a:bodyPr/>
          <a:lstStyle/>
          <a:p>
            <a:r>
              <a:rPr lang="en-US" dirty="0"/>
              <a:t>How do we represent Java/Python programs?</a:t>
            </a:r>
          </a:p>
          <a:p>
            <a:r>
              <a:rPr lang="en-US" dirty="0"/>
              <a:t>How many things can we represent using that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  <a:blipFill>
                <a:blip r:embed="rId2"/>
                <a:stretch>
                  <a:fillRect t="-10345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</p:spPr>
            <p:txBody>
              <a:bodyPr/>
              <a:lstStyle/>
              <a:p>
                <a:r>
                  <a:rPr lang="en-US" dirty="0"/>
                  <a:t>Short answer: Too many!</a:t>
                </a:r>
              </a:p>
              <a:p>
                <a:pPr lvl="1"/>
                <a:r>
                  <a:rPr lang="en-US" dirty="0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Conclusion: Some functions cannot be computed by any java/python program</a:t>
                </a:r>
              </a:p>
              <a:p>
                <a:r>
                  <a:rPr lang="en-US" dirty="0"/>
                  <a:t>How to prove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  <a:blipFill>
                <a:blip r:embed="rId3"/>
                <a:stretch>
                  <a:fillRect l="-1152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496C-7AA5-479C-94DE-1AC5AD1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show something is uncountable?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24F3-DFFB-4DB2-A0B1-B8B6FB45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B474-FBB6-410D-BFDD-52B800C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829282"/>
          </a:xfrm>
        </p:spPr>
        <p:txBody>
          <a:bodyPr/>
          <a:lstStyle/>
          <a:p>
            <a:pPr algn="ctr"/>
            <a:r>
              <a:rPr lang="en-US" dirty="0"/>
              <a:t>Uncountably many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4614" y="1733384"/>
                <a:ext cx="7954844" cy="386467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 </m:t>
                    </m:r>
                  </m:oMath>
                </a14:m>
                <a:r>
                  <a:rPr lang="en-US" sz="2000" dirty="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is uncountable too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Consider just the “yes/no” functions (decision problems):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→{0,1}}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right-hand column is an infinite binary string that represents that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614" y="1733384"/>
                <a:ext cx="7954844" cy="3864679"/>
              </a:xfrm>
              <a:blipFill>
                <a:blip r:embed="rId2"/>
                <a:stretch>
                  <a:fillRect l="-955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33" r="-833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4735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339" y="1658477"/>
                <a:ext cx="9120146" cy="43838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a simpler subset of our 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1276257" lvl="1" indent="-742950"/>
                <a:r>
                  <a:rPr lang="en-US" dirty="0"/>
                  <a:t>If the subset is uncountable, so is the superset</a:t>
                </a:r>
              </a:p>
              <a:p>
                <a:r>
                  <a:rPr lang="en-US" dirty="0"/>
                  <a:t>Consider a simpler set that’s the same size as set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  <a:p>
                <a:pPr marL="1276257" lvl="1" indent="-742950"/>
                <a:r>
                  <a:rPr lang="en-US" dirty="0"/>
                  <a:t>If the same-size set is uncountable, so was the set from step 1.</a:t>
                </a:r>
              </a:p>
              <a:p>
                <a:r>
                  <a:rPr lang="en-US" dirty="0"/>
                  <a:t>Give a bijection to between the set from step 1 and the set from step 2, therefore they are the same size</a:t>
                </a:r>
              </a:p>
              <a:p>
                <a:r>
                  <a:rPr lang="en-US" dirty="0"/>
                  <a:t>No onto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339" y="1658477"/>
                <a:ext cx="9120146" cy="4383820"/>
              </a:xfrm>
              <a:blipFill>
                <a:blip r:embed="rId3"/>
                <a:stretch>
                  <a:fillRect l="-1391" t="-867" r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00D6-77C8-4619-9D3F-0F8284B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38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show there is no way to “list” all infinite length binary strings</a:t>
                </a:r>
              </a:p>
              <a:p>
                <a:pPr lvl="1"/>
                <a:r>
                  <a:rPr lang="en-US" dirty="0"/>
                  <a:t>Any list of binary strings we could ever try will be leaving out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  <a:blipFill>
                <a:blip r:embed="rId3"/>
                <a:stretch>
                  <a:fillRect l="-1255"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48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2" y="3293564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94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21064" y="516393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as 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from row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blipFill>
                <a:blip r:embed="rId5"/>
                <a:stretch>
                  <a:fillRect l="-964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3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929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88863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&gt;|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r>
                  <a:rPr lang="en-US" dirty="0"/>
                  <a:t> proof summary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88863"/>
              </a:xfrm>
              <a:blipFill>
                <a:blip r:embed="rId2"/>
                <a:stretch>
                  <a:fillRect t="-4762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1111" y="1859874"/>
                <a:ext cx="9306602" cy="35417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towards reaching a contradiction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  <a:p>
                <a:r>
                  <a:rPr lang="en-US" dirty="0"/>
                  <a:t>This means we can find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, we can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which is not in the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let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be the opposite of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missing from the range because it must be different from every output (at the position indexed by the input)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1111" y="1859874"/>
                <a:ext cx="9306602" cy="3541714"/>
              </a:xfrm>
              <a:blipFill>
                <a:blip r:embed="rId3"/>
                <a:stretch>
                  <a:fillRect l="-1226" t="-1786" r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44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9679-8595-40D4-A0AF-327DE8CC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8417"/>
            <a:ext cx="9905998" cy="7729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do a proof by diagonalization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915CF-880D-44DB-BF7B-8268AFF2B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1" y="1741336"/>
                <a:ext cx="9905999" cy="389083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Goal: to show that some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uncountable</a:t>
                </a:r>
              </a:p>
              <a:p>
                <a:r>
                  <a:rPr lang="en-US" dirty="0"/>
                  <a:t>Assume toward contradiction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countable</a:t>
                </a:r>
              </a:p>
              <a:p>
                <a:r>
                  <a:rPr lang="en-US" dirty="0"/>
                  <a:t>This means that there must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so consider such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could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list all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in order of the natural number they map to in order make some table</a:t>
                </a:r>
              </a:p>
              <a:p>
                <a:r>
                  <a:rPr lang="en-US" dirty="0"/>
                  <a:t>Follow a diagonal on that table to construct something that is:</a:t>
                </a:r>
              </a:p>
              <a:p>
                <a:pPr lvl="1"/>
                <a:r>
                  <a:rPr lang="en-US" dirty="0"/>
                  <a:t>A member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Missing from the table</a:t>
                </a:r>
              </a:p>
              <a:p>
                <a:r>
                  <a:rPr lang="en-US" dirty="0"/>
                  <a:t>This contradicts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was onto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915CF-880D-44DB-BF7B-8268AFF2B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1" y="1741336"/>
                <a:ext cx="9905999" cy="3890839"/>
              </a:xfrm>
              <a:blipFill>
                <a:blip r:embed="rId2"/>
                <a:stretch>
                  <a:fillRect l="-768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183AB-311B-431F-9C14-FFD27FDC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41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19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Countable sets: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Rational numbers</a:t>
            </a:r>
          </a:p>
          <a:p>
            <a:pPr lvl="1"/>
            <a:r>
              <a:rPr lang="en-US" dirty="0"/>
              <a:t>Any finite set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Uncountable Sets:</a:t>
            </a:r>
          </a:p>
          <a:p>
            <a:pPr lvl="1"/>
            <a:r>
              <a:rPr lang="en-US" dirty="0"/>
              <a:t>Real numbers</a:t>
            </a:r>
          </a:p>
          <a:p>
            <a:pPr lvl="1"/>
            <a:r>
              <a:rPr lang="en-US" dirty="0"/>
              <a:t>The power set of any infinite set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1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65009"/>
          </a:xfrm>
        </p:spPr>
        <p:txBody>
          <a:bodyPr/>
          <a:lstStyle/>
          <a:p>
            <a:pPr algn="ctr"/>
            <a:r>
              <a:rPr lang="en-US" dirty="0"/>
              <a:t>Cantor’s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</p:spPr>
            <p:txBody>
              <a:bodyPr/>
              <a:lstStyle/>
              <a:p>
                <a:r>
                  <a:rPr lang="en-US" dirty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infinite!</a:t>
                </a:r>
              </a:p>
              <a:p>
                <a:r>
                  <a:rPr lang="en-US" dirty="0"/>
                  <a:t>Idea: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pPr lvl="1"/>
                <a:r>
                  <a:rPr lang="en-US" dirty="0"/>
                  <a:t>There cannot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  <a:blipFill>
                <a:blip r:embed="rId2"/>
                <a:stretch>
                  <a:fillRect l="-2018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32271"/>
                <a:ext cx="9905998" cy="80476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≠|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32271"/>
                <a:ext cx="9905998" cy="804765"/>
              </a:xfr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6956" y="1852654"/>
                <a:ext cx="9134909" cy="374771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Consider, towards reaching a contradiction, that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Consider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are the “types” of: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,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6956" y="1852654"/>
                <a:ext cx="9134909" cy="3747716"/>
              </a:xfrm>
              <a:blipFill>
                <a:blip r:embed="rId3"/>
                <a:stretch>
                  <a:fillRect l="-1250" t="-2365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35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2514"/>
            <a:ext cx="9905998" cy="77296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221" y="1653872"/>
            <a:ext cx="8646644" cy="3866985"/>
          </a:xfrm>
        </p:spPr>
        <p:txBody>
          <a:bodyPr>
            <a:normAutofit/>
          </a:bodyPr>
          <a:lstStyle/>
          <a:p>
            <a:r>
              <a:rPr lang="en-US" dirty="0"/>
              <a:t>There are countably many strings</a:t>
            </a:r>
          </a:p>
          <a:p>
            <a:pPr lvl="1"/>
            <a:r>
              <a:rPr lang="en-US" dirty="0"/>
              <a:t>And therefore binary strings, programs, etc.</a:t>
            </a:r>
          </a:p>
          <a:p>
            <a:r>
              <a:rPr lang="en-US" dirty="0"/>
              <a:t>We can’t write down (or compute) all things from an uncountable set</a:t>
            </a:r>
          </a:p>
          <a:p>
            <a:r>
              <a:rPr lang="en-US" dirty="0"/>
              <a:t>There are uncountably many functions</a:t>
            </a:r>
          </a:p>
          <a:p>
            <a:r>
              <a:rPr lang="en-US" dirty="0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8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37997" y="5562601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33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212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15679</TotalTime>
  <Words>2906</Words>
  <Application>Microsoft Macintosh PowerPoint</Application>
  <PresentationFormat>Widescreen</PresentationFormat>
  <Paragraphs>529</Paragraphs>
  <Slides>56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Cambria Math</vt:lpstr>
      <vt:lpstr>Trebuchet MS</vt:lpstr>
      <vt:lpstr>Tw Cen MT</vt:lpstr>
      <vt:lpstr>Circuit</vt:lpstr>
      <vt:lpstr>Cardinality</vt:lpstr>
      <vt:lpstr>Goals!</vt:lpstr>
      <vt:lpstr>Part 1: Quick Review of Functions</vt:lpstr>
      <vt:lpstr>Defining Functions</vt:lpstr>
      <vt:lpstr>Injective Functions</vt:lpstr>
      <vt:lpstr>Properties of Functions</vt:lpstr>
      <vt:lpstr>Onto, Surjective Functions</vt:lpstr>
      <vt:lpstr>Properties of Functions</vt:lpstr>
      <vt:lpstr>Bijective Functions</vt:lpstr>
      <vt:lpstr>Part 2: Using Functions to Compare Sizes of Sets</vt:lpstr>
      <vt:lpstr>Comparing Cardinalities with Functions</vt:lpstr>
      <vt:lpstr>1-1, Injective Functions</vt:lpstr>
      <vt:lpstr>Pigeonhole Principle</vt:lpstr>
      <vt:lpstr>Onto, Surjective Functions</vt:lpstr>
      <vt:lpstr>Bijective Functions</vt:lpstr>
      <vt:lpstr>Comparing Cardinalities with Functions</vt:lpstr>
      <vt:lpstr>How to show f:D→C is a bijection?</vt:lpstr>
      <vt:lpstr>Comparing Cardinalities with Functions</vt:lpstr>
      <vt:lpstr>|{0,1}^n |=2^n via bijection</vt:lpstr>
      <vt:lpstr>Calculating binary of 13</vt:lpstr>
      <vt:lpstr>For a finite set S, |P(S)|=2^(|S|)</vt:lpstr>
      <vt:lpstr>Why is this a bijection?</vt:lpstr>
      <vt:lpstr>Part 3: Comparing Sizes of Infinite Sets</vt:lpstr>
      <vt:lpstr>Infinite Cardinality</vt:lpstr>
      <vt:lpstr>Infinite Cardinality</vt:lpstr>
      <vt:lpstr>Countability and Uncountability</vt:lpstr>
      <vt:lpstr>We know |{0,1}^∗ |≥|N|</vt:lpstr>
      <vt:lpstr>{0,1}^∗ is countable</vt:lpstr>
      <vt:lpstr>Listing all strings (bad way)</vt:lpstr>
      <vt:lpstr>Listing all strings</vt:lpstr>
      <vt:lpstr>Why is this a bijection?</vt:lpstr>
      <vt:lpstr>Listing all strings (Different Way)</vt:lpstr>
      <vt:lpstr>f(s)=2^|s| -1+f_n (s) is a bijection</vt:lpstr>
      <vt:lpstr>f(s)=2^|s| -1+f_n (s) is a bijection</vt:lpstr>
      <vt:lpstr>Demonstrate that each of the following is countable</vt:lpstr>
      <vt:lpstr>Proof: Z^+ is countable</vt:lpstr>
      <vt:lpstr>Proof: {n∈N|n is even} is countable</vt:lpstr>
      <vt:lpstr>Proof: {n∈N|n is odd} is countable</vt:lpstr>
      <vt:lpstr>Z is countable</vt:lpstr>
      <vt:lpstr>N×N is countable</vt:lpstr>
      <vt:lpstr>N×N is countable</vt:lpstr>
      <vt:lpstr>Q is countable</vt:lpstr>
      <vt:lpstr>How Many Python/Java programs?</vt:lpstr>
      <vt:lpstr>How many functions Σ^∗→Σ^∗?</vt:lpstr>
      <vt:lpstr>How to show something is uncountable?</vt:lpstr>
      <vt:lpstr>Uncountably many functions</vt:lpstr>
      <vt:lpstr>Goal: {f:{0,1}^∗→{0,1}^∗ } is uncountable</vt:lpstr>
      <vt:lpstr>|{0,1}^∞ |&gt;|"N|"</vt:lpstr>
      <vt:lpstr>|{0,1}^∞ |&gt;|"N|"</vt:lpstr>
      <vt:lpstr>|{0,1}^∞ |&gt;|"N|" proof summary</vt:lpstr>
      <vt:lpstr>How to do a proof by diagonalization</vt:lpstr>
      <vt:lpstr>Other countable/uncountable sets</vt:lpstr>
      <vt:lpstr>Cantor’s Theorem</vt:lpstr>
      <vt:lpstr>|S|≠|2^S |</vt:lpstr>
      <vt:lpstr>Conclusion</vt:lpstr>
      <vt:lpstr>END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113</cp:revision>
  <dcterms:created xsi:type="dcterms:W3CDTF">2023-02-24T14:15:53Z</dcterms:created>
  <dcterms:modified xsi:type="dcterms:W3CDTF">2023-08-15T15:11:47Z</dcterms:modified>
</cp:coreProperties>
</file>