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114"/>
  </p:notesMasterIdLst>
  <p:sldIdLst>
    <p:sldId id="256" r:id="rId2"/>
    <p:sldId id="272" r:id="rId3"/>
    <p:sldId id="258" r:id="rId4"/>
    <p:sldId id="318" r:id="rId5"/>
    <p:sldId id="462" r:id="rId6"/>
    <p:sldId id="461" r:id="rId7"/>
    <p:sldId id="807" r:id="rId8"/>
    <p:sldId id="464" r:id="rId9"/>
    <p:sldId id="809" r:id="rId10"/>
    <p:sldId id="808" r:id="rId11"/>
    <p:sldId id="463" r:id="rId12"/>
    <p:sldId id="271" r:id="rId13"/>
    <p:sldId id="274" r:id="rId14"/>
    <p:sldId id="810" r:id="rId15"/>
    <p:sldId id="811" r:id="rId16"/>
    <p:sldId id="812" r:id="rId17"/>
    <p:sldId id="872" r:id="rId18"/>
    <p:sldId id="813" r:id="rId19"/>
    <p:sldId id="815" r:id="rId20"/>
    <p:sldId id="816" r:id="rId21"/>
    <p:sldId id="873" r:id="rId22"/>
    <p:sldId id="817" r:id="rId23"/>
    <p:sldId id="277" r:id="rId24"/>
    <p:sldId id="470" r:id="rId25"/>
    <p:sldId id="818" r:id="rId26"/>
    <p:sldId id="819" r:id="rId27"/>
    <p:sldId id="820" r:id="rId28"/>
    <p:sldId id="821" r:id="rId29"/>
    <p:sldId id="822" r:id="rId30"/>
    <p:sldId id="823" r:id="rId31"/>
    <p:sldId id="824" r:id="rId32"/>
    <p:sldId id="466" r:id="rId33"/>
    <p:sldId id="474" r:id="rId34"/>
    <p:sldId id="799" r:id="rId35"/>
    <p:sldId id="833" r:id="rId36"/>
    <p:sldId id="825" r:id="rId37"/>
    <p:sldId id="826" r:id="rId38"/>
    <p:sldId id="827" r:id="rId39"/>
    <p:sldId id="828" r:id="rId40"/>
    <p:sldId id="829" r:id="rId41"/>
    <p:sldId id="830" r:id="rId42"/>
    <p:sldId id="831" r:id="rId43"/>
    <p:sldId id="832" r:id="rId44"/>
    <p:sldId id="835" r:id="rId45"/>
    <p:sldId id="467" r:id="rId46"/>
    <p:sldId id="834" r:id="rId47"/>
    <p:sldId id="295" r:id="rId48"/>
    <p:sldId id="836" r:id="rId49"/>
    <p:sldId id="837" r:id="rId50"/>
    <p:sldId id="838" r:id="rId51"/>
    <p:sldId id="303" r:id="rId52"/>
    <p:sldId id="839" r:id="rId53"/>
    <p:sldId id="840" r:id="rId54"/>
    <p:sldId id="305" r:id="rId55"/>
    <p:sldId id="842" r:id="rId56"/>
    <p:sldId id="843" r:id="rId57"/>
    <p:sldId id="315" r:id="rId58"/>
    <p:sldId id="316" r:id="rId59"/>
    <p:sldId id="317" r:id="rId60"/>
    <p:sldId id="844" r:id="rId61"/>
    <p:sldId id="468" r:id="rId62"/>
    <p:sldId id="322" r:id="rId63"/>
    <p:sldId id="335" r:id="rId64"/>
    <p:sldId id="845" r:id="rId65"/>
    <p:sldId id="846" r:id="rId66"/>
    <p:sldId id="847" r:id="rId67"/>
    <p:sldId id="336" r:id="rId68"/>
    <p:sldId id="339" r:id="rId69"/>
    <p:sldId id="341" r:id="rId70"/>
    <p:sldId id="342" r:id="rId71"/>
    <p:sldId id="344" r:id="rId72"/>
    <p:sldId id="848" r:id="rId73"/>
    <p:sldId id="347" r:id="rId74"/>
    <p:sldId id="348" r:id="rId75"/>
    <p:sldId id="849" r:id="rId76"/>
    <p:sldId id="850" r:id="rId77"/>
    <p:sldId id="851" r:id="rId78"/>
    <p:sldId id="852" r:id="rId79"/>
    <p:sldId id="350" r:id="rId80"/>
    <p:sldId id="853" r:id="rId81"/>
    <p:sldId id="854" r:id="rId82"/>
    <p:sldId id="855" r:id="rId83"/>
    <p:sldId id="856" r:id="rId84"/>
    <p:sldId id="858" r:id="rId85"/>
    <p:sldId id="857" r:id="rId86"/>
    <p:sldId id="859" r:id="rId87"/>
    <p:sldId id="860" r:id="rId88"/>
    <p:sldId id="380" r:id="rId89"/>
    <p:sldId id="383" r:id="rId90"/>
    <p:sldId id="861" r:id="rId91"/>
    <p:sldId id="862" r:id="rId92"/>
    <p:sldId id="863" r:id="rId93"/>
    <p:sldId id="864" r:id="rId94"/>
    <p:sldId id="865" r:id="rId95"/>
    <p:sldId id="866" r:id="rId96"/>
    <p:sldId id="867" r:id="rId97"/>
    <p:sldId id="361" r:id="rId98"/>
    <p:sldId id="360" r:id="rId99"/>
    <p:sldId id="868" r:id="rId100"/>
    <p:sldId id="869" r:id="rId101"/>
    <p:sldId id="364" r:id="rId102"/>
    <p:sldId id="365" r:id="rId103"/>
    <p:sldId id="366" r:id="rId104"/>
    <p:sldId id="374" r:id="rId105"/>
    <p:sldId id="369" r:id="rId106"/>
    <p:sldId id="376" r:id="rId107"/>
    <p:sldId id="367" r:id="rId108"/>
    <p:sldId id="368" r:id="rId109"/>
    <p:sldId id="870" r:id="rId110"/>
    <p:sldId id="387" r:id="rId111"/>
    <p:sldId id="375" r:id="rId112"/>
    <p:sldId id="871" r:id="rId1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86"/>
    <p:restoredTop sz="94805"/>
  </p:normalViewPr>
  <p:slideViewPr>
    <p:cSldViewPr snapToGrid="0" snapToObjects="1">
      <p:cViewPr varScale="1">
        <p:scale>
          <a:sx n="141" d="100"/>
          <a:sy n="141" d="100"/>
        </p:scale>
        <p:origin x="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4/16/24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51B7C5CC-8735-47F3-8FD6-DF4356A08766}" type="slidenum">
              <a:rPr lang="en-US"/>
              <a:pPr/>
              <a:t>4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18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43705-C4D8-4248-A7F4-C00F2498CB8E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51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43705-C4D8-4248-A7F4-C00F2498CB8E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27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43705-C4D8-4248-A7F4-C00F2498CB8E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34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0.png"/><Relationship Id="rId7" Type="http://schemas.openxmlformats.org/officeDocument/2006/relationships/image" Target="../media/image4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0.png"/><Relationship Id="rId4" Type="http://schemas.openxmlformats.org/officeDocument/2006/relationships/image" Target="../media/image37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5.png"/><Relationship Id="rId4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1.png"/><Relationship Id="rId4" Type="http://schemas.openxmlformats.org/officeDocument/2006/relationships/image" Target="../media/image5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6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66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7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1.png"/><Relationship Id="rId3" Type="http://schemas.openxmlformats.org/officeDocument/2006/relationships/image" Target="../media/image102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5" Type="http://schemas.openxmlformats.org/officeDocument/2006/relationships/image" Target="../media/image103.png"/><Relationship Id="rId10" Type="http://schemas.openxmlformats.org/officeDocument/2006/relationships/image" Target="../media/image108.png"/><Relationship Id="rId4" Type="http://schemas.openxmlformats.org/officeDocument/2006/relationships/image" Target="../media/image100.png"/><Relationship Id="rId9" Type="http://schemas.openxmlformats.org/officeDocument/2006/relationships/image" Target="../media/image107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1.png"/><Relationship Id="rId3" Type="http://schemas.openxmlformats.org/officeDocument/2006/relationships/image" Target="../media/image102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5" Type="http://schemas.openxmlformats.org/officeDocument/2006/relationships/image" Target="../media/image103.png"/><Relationship Id="rId10" Type="http://schemas.openxmlformats.org/officeDocument/2006/relationships/image" Target="../media/image108.png"/><Relationship Id="rId4" Type="http://schemas.openxmlformats.org/officeDocument/2006/relationships/image" Target="../media/image100.png"/><Relationship Id="rId9" Type="http://schemas.openxmlformats.org/officeDocument/2006/relationships/image" Target="../media/image107.png"/><Relationship Id="rId14" Type="http://schemas.openxmlformats.org/officeDocument/2006/relationships/image" Target="../media/image112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0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0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1.png"/><Relationship Id="rId3" Type="http://schemas.openxmlformats.org/officeDocument/2006/relationships/image" Target="../media/image115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5" Type="http://schemas.openxmlformats.org/officeDocument/2006/relationships/image" Target="../media/image103.png"/><Relationship Id="rId10" Type="http://schemas.openxmlformats.org/officeDocument/2006/relationships/image" Target="../media/image108.png"/><Relationship Id="rId4" Type="http://schemas.openxmlformats.org/officeDocument/2006/relationships/image" Target="../media/image100.png"/><Relationship Id="rId9" Type="http://schemas.openxmlformats.org/officeDocument/2006/relationships/image" Target="../media/image107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13" Type="http://schemas.openxmlformats.org/officeDocument/2006/relationships/image" Target="../media/image126.png"/><Relationship Id="rId3" Type="http://schemas.openxmlformats.org/officeDocument/2006/relationships/image" Target="../media/image117.png"/><Relationship Id="rId7" Type="http://schemas.openxmlformats.org/officeDocument/2006/relationships/image" Target="../media/image120.png"/><Relationship Id="rId12" Type="http://schemas.openxmlformats.org/officeDocument/2006/relationships/image" Target="../media/image125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11" Type="http://schemas.openxmlformats.org/officeDocument/2006/relationships/image" Target="../media/image124.png"/><Relationship Id="rId5" Type="http://schemas.openxmlformats.org/officeDocument/2006/relationships/image" Target="../media/image118.png"/><Relationship Id="rId10" Type="http://schemas.openxmlformats.org/officeDocument/2006/relationships/image" Target="../media/image123.png"/><Relationship Id="rId4" Type="http://schemas.openxmlformats.org/officeDocument/2006/relationships/image" Target="../media/image100.png"/><Relationship Id="rId9" Type="http://schemas.openxmlformats.org/officeDocument/2006/relationships/image" Target="../media/image122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13" Type="http://schemas.openxmlformats.org/officeDocument/2006/relationships/image" Target="../media/image137.png"/><Relationship Id="rId3" Type="http://schemas.openxmlformats.org/officeDocument/2006/relationships/image" Target="../media/image127.png"/><Relationship Id="rId7" Type="http://schemas.openxmlformats.org/officeDocument/2006/relationships/image" Target="../media/image131.png"/><Relationship Id="rId12" Type="http://schemas.openxmlformats.org/officeDocument/2006/relationships/image" Target="../media/image136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135.png"/><Relationship Id="rId5" Type="http://schemas.openxmlformats.org/officeDocument/2006/relationships/image" Target="../media/image129.png"/><Relationship Id="rId10" Type="http://schemas.openxmlformats.org/officeDocument/2006/relationships/image" Target="../media/image134.png"/><Relationship Id="rId4" Type="http://schemas.openxmlformats.org/officeDocument/2006/relationships/image" Target="../media/image128.png"/><Relationship Id="rId9" Type="http://schemas.openxmlformats.org/officeDocument/2006/relationships/image" Target="../media/image133.png"/><Relationship Id="rId14" Type="http://schemas.openxmlformats.org/officeDocument/2006/relationships/image" Target="../media/image138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13" Type="http://schemas.openxmlformats.org/officeDocument/2006/relationships/image" Target="../media/image148.png"/><Relationship Id="rId3" Type="http://schemas.openxmlformats.org/officeDocument/2006/relationships/image" Target="../media/image139.png"/><Relationship Id="rId7" Type="http://schemas.openxmlformats.org/officeDocument/2006/relationships/image" Target="../media/image142.png"/><Relationship Id="rId12" Type="http://schemas.openxmlformats.org/officeDocument/2006/relationships/image" Target="../media/image14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11" Type="http://schemas.openxmlformats.org/officeDocument/2006/relationships/image" Target="../media/image146.png"/><Relationship Id="rId5" Type="http://schemas.openxmlformats.org/officeDocument/2006/relationships/image" Target="../media/image140.png"/><Relationship Id="rId10" Type="http://schemas.openxmlformats.org/officeDocument/2006/relationships/image" Target="../media/image145.png"/><Relationship Id="rId4" Type="http://schemas.openxmlformats.org/officeDocument/2006/relationships/image" Target="../media/image128.png"/><Relationship Id="rId9" Type="http://schemas.openxmlformats.org/officeDocument/2006/relationships/image" Target="../media/image144.png"/><Relationship Id="rId14" Type="http://schemas.openxmlformats.org/officeDocument/2006/relationships/image" Target="../media/image149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3.png"/><Relationship Id="rId4" Type="http://schemas.openxmlformats.org/officeDocument/2006/relationships/image" Target="../media/image152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5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9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1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2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Complexity Theory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Comparing NTM and DTM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127569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Every NTM that runs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has an equivalent DTM that runs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127569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7435EA41-11AA-A24B-B09A-C6CE7A122E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41474" y="2723701"/>
                <a:ext cx="1991258" cy="90257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Here,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is the longest branch of computation</a:t>
                </a: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7435EA41-11AA-A24B-B09A-C6CE7A122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1474" y="2723701"/>
                <a:ext cx="1991258" cy="902572"/>
              </a:xfrm>
              <a:prstGeom prst="rect">
                <a:avLst/>
              </a:prstGeom>
              <a:blipFill>
                <a:blip r:embed="rId3"/>
                <a:stretch>
                  <a:fillRect t="-1370" b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35005C10-7079-4645-B807-A2C38B1E3B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477"/>
          <a:stretch/>
        </p:blipFill>
        <p:spPr>
          <a:xfrm>
            <a:off x="6492341" y="2636806"/>
            <a:ext cx="3649133" cy="381419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DD03767-2BC2-1546-92BF-436F8A44EB34}"/>
              </a:ext>
            </a:extLst>
          </p:cNvPr>
          <p:cNvCxnSpPr>
            <a:cxnSpLocks/>
          </p:cNvCxnSpPr>
          <p:nvPr/>
        </p:nvCxnSpPr>
        <p:spPr>
          <a:xfrm flipH="1">
            <a:off x="10253133" y="3556755"/>
            <a:ext cx="794279" cy="45689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7BF71A93-B193-6E42-8985-1D9515A8B6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9754" y="2894480"/>
                <a:ext cx="5350928" cy="63979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be the maximum number of branches this computation can have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7BF71A93-B193-6E42-8985-1D9515A8B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54" y="2894480"/>
                <a:ext cx="5350928" cy="639794"/>
              </a:xfrm>
              <a:prstGeom prst="rect">
                <a:avLst/>
              </a:prstGeom>
              <a:blipFill>
                <a:blip r:embed="rId5"/>
                <a:stretch>
                  <a:fillRect t="-3922" b="-3922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1EE9765C-BC1F-9D4E-9893-0EB64AD307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9754" y="3666378"/>
                <a:ext cx="5350928" cy="63979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The computation tree has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leaves and each branch to each node has length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1EE9765C-BC1F-9D4E-9893-0EB64AD30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54" y="3666378"/>
                <a:ext cx="5350928" cy="639794"/>
              </a:xfrm>
              <a:prstGeom prst="rect">
                <a:avLst/>
              </a:prstGeom>
              <a:blipFill>
                <a:blip r:embed="rId6"/>
                <a:stretch>
                  <a:fillRect b="-5769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9D567DD-C60B-D045-8324-8407331C8637}"/>
              </a:ext>
            </a:extLst>
          </p:cNvPr>
          <p:cNvSpPr txBox="1">
            <a:spLocks/>
          </p:cNvSpPr>
          <p:nvPr/>
        </p:nvSpPr>
        <p:spPr>
          <a:xfrm>
            <a:off x="1029754" y="4438275"/>
            <a:ext cx="5350928" cy="750515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Construct a DTM with three tapes that simulates this NTM as we did in the Turing Machine section earlier. This machines manually computes / simulates each branch individually.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5D9EFDCD-3F33-2645-A230-A355A02124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9754" y="5320893"/>
                <a:ext cx="5350928" cy="750515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Thus, this machine simulates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branches 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time each for total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5D9EFDCD-3F33-2645-A230-A355A0212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54" y="5320893"/>
                <a:ext cx="5350928" cy="750515"/>
              </a:xfrm>
              <a:prstGeom prst="rect">
                <a:avLst/>
              </a:prstGeom>
              <a:blipFill>
                <a:blip r:embed="rId7"/>
                <a:stretch>
                  <a:fillRect t="-1639" b="-8197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15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6AEF3A6-D049-9C41-9390-0205B76DB803}"/>
              </a:ext>
            </a:extLst>
          </p:cNvPr>
          <p:cNvGrpSpPr/>
          <p:nvPr/>
        </p:nvGrpSpPr>
        <p:grpSpPr>
          <a:xfrm>
            <a:off x="587089" y="-4381886"/>
            <a:ext cx="3336261" cy="11113993"/>
            <a:chOff x="5791207" y="-4553901"/>
            <a:chExt cx="3336261" cy="1111399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B757B7D-71C3-D546-93F0-F9AC1D34DEDD}"/>
                </a:ext>
              </a:extLst>
            </p:cNvPr>
            <p:cNvGrpSpPr/>
            <p:nvPr/>
          </p:nvGrpSpPr>
          <p:grpSpPr>
            <a:xfrm>
              <a:off x="5791207" y="-4553901"/>
              <a:ext cx="3336261" cy="11113993"/>
              <a:chOff x="5791207" y="-4553901"/>
              <a:chExt cx="3336261" cy="11113993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B71880C-F0A7-1340-9B09-FFA205782A20}"/>
                  </a:ext>
                </a:extLst>
              </p:cNvPr>
              <p:cNvGrpSpPr/>
              <p:nvPr/>
            </p:nvGrpSpPr>
            <p:grpSpPr>
              <a:xfrm>
                <a:off x="5908350" y="2589227"/>
                <a:ext cx="3142722" cy="3970865"/>
                <a:chOff x="4519612" y="1845732"/>
                <a:chExt cx="3142722" cy="3970865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ED50801A-C407-114C-81AD-5CD0CD81FDE0}"/>
                    </a:ext>
                  </a:extLst>
                </p:cNvPr>
                <p:cNvSpPr/>
                <p:nvPr/>
              </p:nvSpPr>
              <p:spPr>
                <a:xfrm>
                  <a:off x="4519612" y="1845732"/>
                  <a:ext cx="3142722" cy="3970865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3000" dirty="0">
                      <a:solidFill>
                        <a:schemeClr val="bg1"/>
                      </a:solidFill>
                    </a:rPr>
                    <a:t>NP</a:t>
                  </a:r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575E3227-AB57-2745-ACED-233C6840150D}"/>
                    </a:ext>
                  </a:extLst>
                </p:cNvPr>
                <p:cNvSpPr/>
                <p:nvPr/>
              </p:nvSpPr>
              <p:spPr>
                <a:xfrm>
                  <a:off x="4936067" y="3649131"/>
                  <a:ext cx="2269066" cy="2159000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000" dirty="0">
                      <a:solidFill>
                        <a:schemeClr val="bg1"/>
                      </a:solidFill>
                    </a:rPr>
                    <a:t>P</a:t>
                  </a:r>
                </a:p>
              </p:txBody>
            </p:sp>
          </p:grp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F1869D0D-47F1-5346-B412-FD44F951097C}"/>
                  </a:ext>
                </a:extLst>
              </p:cNvPr>
              <p:cNvSpPr/>
              <p:nvPr/>
            </p:nvSpPr>
            <p:spPr>
              <a:xfrm>
                <a:off x="5791207" y="-4553901"/>
                <a:ext cx="3336261" cy="7263666"/>
              </a:xfrm>
              <a:prstGeom prst="arc">
                <a:avLst>
                  <a:gd name="adj1" fmla="val 334075"/>
                  <a:gd name="adj2" fmla="val 10164359"/>
                </a:avLst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NP-Hard</a:t>
                </a:r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A24C424-FD57-6D4C-90A9-355C050D3832}"/>
                </a:ext>
              </a:extLst>
            </p:cNvPr>
            <p:cNvSpPr/>
            <p:nvPr/>
          </p:nvSpPr>
          <p:spPr>
            <a:xfrm>
              <a:off x="7152238" y="2589227"/>
              <a:ext cx="624689" cy="12053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CD110645-B39A-8149-8B8C-318C377AE0A8}"/>
              </a:ext>
            </a:extLst>
          </p:cNvPr>
          <p:cNvSpPr txBox="1">
            <a:spLocks/>
          </p:cNvSpPr>
          <p:nvPr/>
        </p:nvSpPr>
        <p:spPr>
          <a:xfrm>
            <a:off x="4397129" y="1852280"/>
            <a:ext cx="2302436" cy="1370753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If someone finds a polynomial time algorithm to ANY np-complete problem, then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45A1661E-DAC3-494C-8A9F-7B424DB2884C}"/>
              </a:ext>
            </a:extLst>
          </p:cNvPr>
          <p:cNvSpPr/>
          <p:nvPr/>
        </p:nvSpPr>
        <p:spPr>
          <a:xfrm>
            <a:off x="4397129" y="3385996"/>
            <a:ext cx="2230008" cy="380246"/>
          </a:xfrm>
          <a:prstGeom prst="rightArrow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BB691EA-1C81-D045-9EFE-1374EE49E69B}"/>
              </a:ext>
            </a:extLst>
          </p:cNvPr>
          <p:cNvGrpSpPr/>
          <p:nvPr/>
        </p:nvGrpSpPr>
        <p:grpSpPr>
          <a:xfrm>
            <a:off x="7498616" y="-4137442"/>
            <a:ext cx="3336261" cy="9547746"/>
            <a:chOff x="5877930" y="-4309457"/>
            <a:chExt cx="3336261" cy="9547746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402ED03-849A-4F47-9F70-05AAFECF8EC2}"/>
                </a:ext>
              </a:extLst>
            </p:cNvPr>
            <p:cNvSpPr/>
            <p:nvPr/>
          </p:nvSpPr>
          <p:spPr>
            <a:xfrm>
              <a:off x="6255830" y="2889572"/>
              <a:ext cx="2577960" cy="2348717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3000" dirty="0">
                  <a:solidFill>
                    <a:schemeClr val="bg1"/>
                  </a:solidFill>
                </a:rPr>
                <a:t>P=NP</a:t>
              </a:r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B155F0A4-2632-E142-B636-00E543BD17EC}"/>
                </a:ext>
              </a:extLst>
            </p:cNvPr>
            <p:cNvSpPr/>
            <p:nvPr/>
          </p:nvSpPr>
          <p:spPr>
            <a:xfrm>
              <a:off x="5877930" y="-4309457"/>
              <a:ext cx="3336261" cy="7263666"/>
            </a:xfrm>
            <a:prstGeom prst="arc">
              <a:avLst>
                <a:gd name="adj1" fmla="val 334075"/>
                <a:gd name="adj2" fmla="val 10164359"/>
              </a:avLst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P-Hard</a:t>
              </a:r>
              <a:br>
                <a:rPr lang="en-US" sz="2400" dirty="0">
                  <a:solidFill>
                    <a:schemeClr val="bg1"/>
                  </a:solidFill>
                </a:rPr>
              </a:br>
              <a:r>
                <a:rPr lang="en-US" sz="2400" dirty="0">
                  <a:solidFill>
                    <a:schemeClr val="bg1"/>
                  </a:solidFill>
                </a:rPr>
                <a:t>NP-Hard</a:t>
              </a:r>
            </a:p>
          </p:txBody>
        </p:sp>
      </p:grpSp>
      <p:sp>
        <p:nvSpPr>
          <p:cNvPr id="36" name="Content Placeholder 5">
            <a:extLst>
              <a:ext uri="{FF2B5EF4-FFF2-40B4-BE49-F238E27FC236}">
                <a16:creationId xmlns:a16="http://schemas.microsoft.com/office/drawing/2014/main" id="{D3D1747B-E57D-6F4C-B227-C98B9B25445B}"/>
              </a:ext>
            </a:extLst>
          </p:cNvPr>
          <p:cNvSpPr txBox="1">
            <a:spLocks/>
          </p:cNvSpPr>
          <p:nvPr/>
        </p:nvSpPr>
        <p:spPr>
          <a:xfrm>
            <a:off x="7013115" y="5644141"/>
            <a:ext cx="4304761" cy="932507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Suddenly, through various reductions there is a fast (polynomial) algorithm for every NP problem!</a:t>
            </a:r>
          </a:p>
        </p:txBody>
      </p:sp>
    </p:spTree>
    <p:extLst>
      <p:ext uri="{BB962C8B-B14F-4D97-AF65-F5344CB8AC3E}">
        <p14:creationId xmlns:p14="http://schemas.microsoft.com/office/powerpoint/2010/main" val="274433153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Co-NP</a:t>
            </a:r>
          </a:p>
        </p:txBody>
      </p:sp>
    </p:spTree>
    <p:extLst>
      <p:ext uri="{BB962C8B-B14F-4D97-AF65-F5344CB8AC3E}">
        <p14:creationId xmlns:p14="http://schemas.microsoft.com/office/powerpoint/2010/main" val="125544639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Complement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a problem X, we can define the complement, X’</a:t>
            </a:r>
          </a:p>
          <a:p>
            <a:pPr lvl="1"/>
            <a:r>
              <a:rPr lang="en-US" dirty="0"/>
              <a:t>Take the decision version of the problem X</a:t>
            </a:r>
          </a:p>
          <a:p>
            <a:pPr lvl="1"/>
            <a:r>
              <a:rPr lang="en-US" dirty="0"/>
              <a:t>Change all the ‘yes’ answers to ‘no’ and visa-versa</a:t>
            </a:r>
          </a:p>
          <a:p>
            <a:r>
              <a:rPr lang="en-US" dirty="0"/>
              <a:t>Consider the problem of if a number is prime</a:t>
            </a:r>
          </a:p>
          <a:p>
            <a:pPr lvl="1"/>
            <a:r>
              <a:rPr lang="en-US" dirty="0"/>
              <a:t>The complement problem is if a number is composite</a:t>
            </a:r>
          </a:p>
        </p:txBody>
      </p:sp>
    </p:spTree>
    <p:extLst>
      <p:ext uri="{BB962C8B-B14F-4D97-AF65-F5344CB8AC3E}">
        <p14:creationId xmlns:p14="http://schemas.microsoft.com/office/powerpoint/2010/main" val="126975798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co-NP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NP contains the set of problems for which proof of a ‘yes’ solution is easily verifiable</a:t>
            </a:r>
          </a:p>
          <a:p>
            <a:pPr lvl="1"/>
            <a:r>
              <a:rPr lang="en-US" dirty="0"/>
              <a:t>To show a ‘yes’ instance, I just have to show one: exists quantifier</a:t>
            </a:r>
          </a:p>
          <a:p>
            <a:pPr lvl="1"/>
            <a:r>
              <a:rPr lang="en-US" dirty="0"/>
              <a:t>To show no instances, I have to show it’s ‘no’ for all: for all quantifier</a:t>
            </a:r>
          </a:p>
          <a:p>
            <a:pPr lvl="2"/>
            <a:r>
              <a:rPr lang="en-US" dirty="0"/>
              <a:t>To show that there is no </a:t>
            </a:r>
            <a:r>
              <a:rPr lang="en-US" dirty="0" err="1"/>
              <a:t>satisfiable</a:t>
            </a:r>
            <a:r>
              <a:rPr lang="en-US" dirty="0"/>
              <a:t> set of truth values for a SAT problem, you have to show each possible one</a:t>
            </a:r>
          </a:p>
          <a:p>
            <a:r>
              <a:rPr lang="en-US" dirty="0"/>
              <a:t>co-NP contains the set of problems for which proof of </a:t>
            </a:r>
            <a:r>
              <a:rPr lang="en-US" i="1" dirty="0"/>
              <a:t>no</a:t>
            </a:r>
            <a:r>
              <a:rPr lang="en-US" dirty="0"/>
              <a:t> solutions is easily verifiable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20996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co-NP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SAT: given a expression, is there a </a:t>
            </a:r>
            <a:r>
              <a:rPr lang="en-US" dirty="0" err="1"/>
              <a:t>satisfiable</a:t>
            </a:r>
            <a:r>
              <a:rPr lang="en-US" dirty="0"/>
              <a:t> set of truth assignments?</a:t>
            </a:r>
          </a:p>
          <a:p>
            <a:pPr lvl="1"/>
            <a:r>
              <a:rPr lang="en-US" dirty="0"/>
              <a:t>To prove a ‘yes’ instance, you just (quickly) check a given (correct) answer (polynomial time)</a:t>
            </a:r>
          </a:p>
          <a:p>
            <a:pPr lvl="1"/>
            <a:r>
              <a:rPr lang="en-US" dirty="0"/>
              <a:t>To prove there are no instances, you must show for all (exponential time)</a:t>
            </a:r>
          </a:p>
          <a:p>
            <a:r>
              <a:rPr lang="en-US" dirty="0"/>
              <a:t>co-SAT: given an expression, are there </a:t>
            </a:r>
            <a:r>
              <a:rPr lang="en-US" i="1" dirty="0"/>
              <a:t>no</a:t>
            </a:r>
            <a:r>
              <a:rPr lang="en-US" dirty="0"/>
              <a:t> </a:t>
            </a:r>
            <a:r>
              <a:rPr lang="en-US" dirty="0" err="1"/>
              <a:t>satisfiable</a:t>
            </a:r>
            <a:r>
              <a:rPr lang="en-US" dirty="0"/>
              <a:t> set of truth assignments?</a:t>
            </a:r>
          </a:p>
          <a:p>
            <a:pPr lvl="1"/>
            <a:r>
              <a:rPr lang="en-US" dirty="0"/>
              <a:t>To prove a ‘no’ instance (which means there </a:t>
            </a:r>
            <a:r>
              <a:rPr lang="en-US" i="1" dirty="0"/>
              <a:t>is</a:t>
            </a:r>
            <a:r>
              <a:rPr lang="en-US" dirty="0"/>
              <a:t> a </a:t>
            </a:r>
            <a:r>
              <a:rPr lang="en-US" dirty="0" err="1"/>
              <a:t>satisfiable</a:t>
            </a:r>
            <a:r>
              <a:rPr lang="en-US" dirty="0"/>
              <a:t> truth assignment), we just (quickly) check a given (correct) answer (polynomial time)</a:t>
            </a:r>
          </a:p>
          <a:p>
            <a:pPr lvl="1"/>
            <a:r>
              <a:rPr lang="en-US" dirty="0"/>
              <a:t>To prove ‘yes’, you must show for all (exponential time)</a:t>
            </a:r>
          </a:p>
        </p:txBody>
      </p:sp>
    </p:spTree>
    <p:extLst>
      <p:ext uri="{BB962C8B-B14F-4D97-AF65-F5344CB8AC3E}">
        <p14:creationId xmlns:p14="http://schemas.microsoft.com/office/powerpoint/2010/main" val="356453842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co-NP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Consider subset-sum: given a finite set of integers, is there a non-empty subset which sums to zero?</a:t>
            </a:r>
          </a:p>
          <a:p>
            <a:pPr lvl="1"/>
            <a:r>
              <a:rPr lang="en-US" dirty="0"/>
              <a:t>To prove a ‘yes’, specify the non-empty subset</a:t>
            </a:r>
          </a:p>
          <a:p>
            <a:r>
              <a:rPr lang="en-US" dirty="0"/>
              <a:t>The complement asks, “given a finite set of integers, does every non-empty subset have non-zero sum?”</a:t>
            </a:r>
          </a:p>
          <a:p>
            <a:pPr lvl="1"/>
            <a:r>
              <a:rPr lang="en-US" dirty="0"/>
              <a:t>To prove a ‘no’, specify a non-empty subset</a:t>
            </a:r>
          </a:p>
        </p:txBody>
      </p:sp>
    </p:spTree>
    <p:extLst>
      <p:ext uri="{BB962C8B-B14F-4D97-AF65-F5344CB8AC3E}">
        <p14:creationId xmlns:p14="http://schemas.microsoft.com/office/powerpoint/2010/main" val="390034174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is closed under complement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Meaning P = P’</a:t>
            </a:r>
          </a:p>
          <a:p>
            <a:r>
              <a:rPr lang="en-US" dirty="0"/>
              <a:t>For problems in P: finding a ‘yes’ instance or finding there are no instances are both polynomial time</a:t>
            </a:r>
          </a:p>
          <a:p>
            <a:r>
              <a:rPr lang="en-US" dirty="0"/>
              <a:t>For problems in P’: finding a ‘no’ instance or finding there are yes instances are both polynomial time</a:t>
            </a:r>
          </a:p>
          <a:p>
            <a:r>
              <a:rPr lang="en-US" dirty="0"/>
              <a:t>For NP/co-NP, one way was exponential</a:t>
            </a:r>
          </a:p>
        </p:txBody>
      </p:sp>
    </p:spTree>
    <p:extLst>
      <p:ext uri="{BB962C8B-B14F-4D97-AF65-F5344CB8AC3E}">
        <p14:creationId xmlns:p14="http://schemas.microsoft.com/office/powerpoint/2010/main" val="253036281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NP = co-NP?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don’t know for sure</a:t>
            </a:r>
          </a:p>
          <a:p>
            <a:r>
              <a:rPr lang="en-US" dirty="0"/>
              <a:t>We know that P </a:t>
            </a:r>
            <a:r>
              <a:rPr lang="en-US" dirty="0">
                <a:sym typeface="Symbol"/>
              </a:rPr>
              <a:t> NP</a:t>
            </a:r>
          </a:p>
          <a:p>
            <a:r>
              <a:rPr lang="en-US" dirty="0">
                <a:sym typeface="Symbol"/>
              </a:rPr>
              <a:t>Likewise, P  co-NP</a:t>
            </a:r>
          </a:p>
          <a:p>
            <a:pPr lvl="1"/>
            <a:r>
              <a:rPr lang="en-US" dirty="0">
                <a:sym typeface="Symbol"/>
              </a:rPr>
              <a:t>Given a problem in P, it’s complement P’ is also in P</a:t>
            </a:r>
          </a:p>
          <a:p>
            <a:pPr lvl="1"/>
            <a:r>
              <a:rPr lang="en-US" dirty="0">
                <a:sym typeface="Symbol"/>
              </a:rPr>
              <a:t>P’ is in co-NP</a:t>
            </a:r>
          </a:p>
          <a:p>
            <a:pPr lvl="1"/>
            <a:r>
              <a:rPr lang="en-US" dirty="0">
                <a:sym typeface="Symbol"/>
              </a:rPr>
              <a:t>Thus P  co-NP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78480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NP and co-NP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We’ll show that if P = NP then NP = co-NP</a:t>
            </a:r>
          </a:p>
          <a:p>
            <a:pPr lvl="1"/>
            <a:r>
              <a:rPr lang="en-US" dirty="0"/>
              <a:t>We don’t think that P = NP, but we can still show the conditional is true</a:t>
            </a:r>
          </a:p>
          <a:p>
            <a:r>
              <a:rPr lang="en-US" dirty="0"/>
              <a:t>Assume P = NP…</a:t>
            </a:r>
          </a:p>
          <a:p>
            <a:r>
              <a:rPr lang="en-US" dirty="0"/>
              <a:t>Let X </a:t>
            </a:r>
            <a:r>
              <a:rPr lang="en-US" dirty="0">
                <a:sym typeface="Symbol"/>
              </a:rPr>
              <a:t>NP</a:t>
            </a:r>
          </a:p>
          <a:p>
            <a:r>
              <a:rPr lang="en-US" dirty="0">
                <a:sym typeface="Symbol"/>
              </a:rPr>
              <a:t>Then, X  P		because P=NP</a:t>
            </a:r>
          </a:p>
          <a:p>
            <a:r>
              <a:rPr lang="en-US" dirty="0">
                <a:sym typeface="Symbol"/>
              </a:rPr>
              <a:t>X’  P 		because P closed under complement</a:t>
            </a:r>
          </a:p>
          <a:p>
            <a:r>
              <a:rPr lang="en-US" dirty="0">
                <a:sym typeface="Symbol"/>
              </a:rPr>
              <a:t>X’  NP		because P=NP</a:t>
            </a:r>
          </a:p>
          <a:p>
            <a:r>
              <a:rPr lang="en-US" dirty="0">
                <a:sym typeface="Symbol"/>
              </a:rPr>
              <a:t>X  co-NP		because definition of co-NP</a:t>
            </a:r>
          </a:p>
          <a:p>
            <a:pPr lvl="1"/>
            <a:r>
              <a:rPr lang="en-US" dirty="0">
                <a:sym typeface="Symbol"/>
              </a:rPr>
              <a:t>Same Exact argument backwards for the other way</a:t>
            </a:r>
          </a:p>
          <a:p>
            <a:endParaRPr lang="en-US" dirty="0">
              <a:sym typeface="Symbol"/>
            </a:endParaRPr>
          </a:p>
          <a:p>
            <a:r>
              <a:rPr lang="en-US" dirty="0">
                <a:sym typeface="Symbol"/>
              </a:rPr>
              <a:t>Thus, if </a:t>
            </a:r>
            <a:r>
              <a:rPr lang="en-US" dirty="0"/>
              <a:t>P = NP then NP = co-NP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22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Conclusions / Other Complexity classes</a:t>
            </a:r>
          </a:p>
        </p:txBody>
      </p:sp>
    </p:spTree>
    <p:extLst>
      <p:ext uri="{BB962C8B-B14F-4D97-AF65-F5344CB8AC3E}">
        <p14:creationId xmlns:p14="http://schemas.microsoft.com/office/powerpoint/2010/main" val="921080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Complexity Classes</a:t>
            </a:r>
          </a:p>
        </p:txBody>
      </p:sp>
    </p:spTree>
    <p:extLst>
      <p:ext uri="{BB962C8B-B14F-4D97-AF65-F5344CB8AC3E}">
        <p14:creationId xmlns:p14="http://schemas.microsoft.com/office/powerpoint/2010/main" val="185122467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11690"/>
            <a:ext cx="9905998" cy="785739"/>
          </a:xfrm>
        </p:spPr>
        <p:txBody>
          <a:bodyPr>
            <a:normAutofit/>
          </a:bodyPr>
          <a:lstStyle/>
          <a:p>
            <a:r>
              <a:rPr lang="en-US" dirty="0"/>
              <a:t>A couple complexity classes we won’t see: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271055" y="1277711"/>
            <a:ext cx="3646714" cy="4183970"/>
          </a:xfrm>
          <a:ln>
            <a:solidFill>
              <a:schemeClr val="tx1">
                <a:lumMod val="95000"/>
              </a:schemeClr>
            </a:solidFill>
          </a:ln>
        </p:spPr>
        <p:txBody>
          <a:bodyPr>
            <a:normAutofit fontScale="70000" lnSpcReduction="20000"/>
          </a:bodyPr>
          <a:lstStyle/>
          <a:p>
            <a:r>
              <a:rPr lang="en-US" dirty="0"/>
              <a:t>EXPTIME</a:t>
            </a:r>
          </a:p>
          <a:p>
            <a:pPr lvl="1"/>
            <a:r>
              <a:rPr lang="en-US" dirty="0"/>
              <a:t>Deterministic exponential time</a:t>
            </a:r>
          </a:p>
          <a:p>
            <a:r>
              <a:rPr lang="en-US" dirty="0"/>
              <a:t>NEXPTIME</a:t>
            </a:r>
          </a:p>
          <a:p>
            <a:pPr lvl="1"/>
            <a:r>
              <a:rPr lang="en-US" dirty="0"/>
              <a:t>Non-Deterministic exponential time</a:t>
            </a:r>
          </a:p>
          <a:p>
            <a:r>
              <a:rPr lang="en-US" dirty="0"/>
              <a:t>PSPACE</a:t>
            </a:r>
          </a:p>
          <a:p>
            <a:pPr lvl="1"/>
            <a:r>
              <a:rPr lang="en-US" dirty="0"/>
              <a:t>Deterministic Polynomial Space</a:t>
            </a:r>
          </a:p>
          <a:p>
            <a:r>
              <a:rPr lang="en-US" dirty="0"/>
              <a:t>NPSPACE</a:t>
            </a:r>
          </a:p>
          <a:p>
            <a:pPr lvl="1"/>
            <a:r>
              <a:rPr lang="en-US" dirty="0"/>
              <a:t>Non-Deterministic Polynomial Space</a:t>
            </a:r>
          </a:p>
          <a:p>
            <a:r>
              <a:rPr lang="en-US" dirty="0"/>
              <a:t>EXPSPACE</a:t>
            </a:r>
          </a:p>
          <a:p>
            <a:pPr lvl="1"/>
            <a:r>
              <a:rPr lang="en-US" dirty="0"/>
              <a:t>Deterministic Exponential Space</a:t>
            </a:r>
          </a:p>
          <a:p>
            <a:r>
              <a:rPr lang="en-US" dirty="0"/>
              <a:t>NEXPSPACE</a:t>
            </a:r>
          </a:p>
          <a:p>
            <a:pPr lvl="1"/>
            <a:r>
              <a:rPr lang="en-US" dirty="0"/>
              <a:t>Non-Deterministic Exponential Space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1FE1F52F-C8DE-6547-98A1-CA6DE7B60063}"/>
              </a:ext>
            </a:extLst>
          </p:cNvPr>
          <p:cNvSpPr txBox="1">
            <a:spLocks/>
          </p:cNvSpPr>
          <p:nvPr/>
        </p:nvSpPr>
        <p:spPr>
          <a:xfrm>
            <a:off x="1435327" y="5751169"/>
            <a:ext cx="5956074" cy="885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PSPACE = NPSPACE and EXPSPACE = NEXPSPACE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(WOAH! That’s pretty cool!)</a:t>
            </a:r>
          </a:p>
        </p:txBody>
      </p:sp>
    </p:spTree>
    <p:extLst>
      <p:ext uri="{BB962C8B-B14F-4D97-AF65-F5344CB8AC3E}">
        <p14:creationId xmlns:p14="http://schemas.microsoft.com/office/powerpoint/2010/main" val="363510047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47329"/>
            <a:ext cx="9905998" cy="658021"/>
          </a:xfrm>
        </p:spPr>
        <p:txBody>
          <a:bodyPr/>
          <a:lstStyle/>
          <a:p>
            <a:pPr algn="ctr"/>
            <a:r>
              <a:rPr lang="en-US" dirty="0"/>
              <a:t>Complexity class diagram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2263" y="1011725"/>
            <a:ext cx="6104297" cy="5504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5442222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83030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Conclusions!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85939"/>
            <a:ext cx="9905999" cy="933457"/>
          </a:xfrm>
          <a:solidFill>
            <a:schemeClr val="tx1">
              <a:lumMod val="95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Problem types (function, decision, verification), runtimes of DTMs and NTMs, relationships between DTM and NTM runtimes for types of problems.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CBD30C-EB51-C249-A8FC-E343315276A6}"/>
              </a:ext>
            </a:extLst>
          </p:cNvPr>
          <p:cNvSpPr txBox="1">
            <a:spLocks/>
          </p:cNvSpPr>
          <p:nvPr/>
        </p:nvSpPr>
        <p:spPr>
          <a:xfrm>
            <a:off x="1141412" y="2979434"/>
            <a:ext cx="9905999" cy="99384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2. The basic complexity classes (P, NP, NP-Hard, NPC) and how they relate to one another.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8087DF-8BCB-3D46-8C8D-7FA120BFB404}"/>
              </a:ext>
            </a:extLst>
          </p:cNvPr>
          <p:cNvSpPr txBox="1">
            <a:spLocks/>
          </p:cNvSpPr>
          <p:nvPr/>
        </p:nvSpPr>
        <p:spPr>
          <a:xfrm>
            <a:off x="1141411" y="4156766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3. What a reduction is and how it is used to compare the difficulty of two different problems.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E7B2B08-3EDA-9046-8963-2B96D0B684BC}"/>
              </a:ext>
            </a:extLst>
          </p:cNvPr>
          <p:cNvSpPr txBox="1">
            <a:spLocks/>
          </p:cNvSpPr>
          <p:nvPr/>
        </p:nvSpPr>
        <p:spPr>
          <a:xfrm>
            <a:off x="1141411" y="1421754"/>
            <a:ext cx="9905999" cy="494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In this module, we learned: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4652770-133A-FE4D-9ADA-CC814F8894E1}"/>
              </a:ext>
            </a:extLst>
          </p:cNvPr>
          <p:cNvSpPr txBox="1">
            <a:spLocks/>
          </p:cNvSpPr>
          <p:nvPr/>
        </p:nvSpPr>
        <p:spPr>
          <a:xfrm>
            <a:off x="1141410" y="5429578"/>
            <a:ext cx="9905999" cy="56844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4. How to prove that a problem is NP-Complete.</a:t>
            </a:r>
          </a:p>
        </p:txBody>
      </p:sp>
    </p:spTree>
    <p:extLst>
      <p:ext uri="{BB962C8B-B14F-4D97-AF65-F5344CB8AC3E}">
        <p14:creationId xmlns:p14="http://schemas.microsoft.com/office/powerpoint/2010/main" val="3708172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Types</a:t>
            </a:r>
          </a:p>
        </p:txBody>
      </p:sp>
    </p:spTree>
    <p:extLst>
      <p:ext uri="{BB962C8B-B14F-4D97-AF65-F5344CB8AC3E}">
        <p14:creationId xmlns:p14="http://schemas.microsoft.com/office/powerpoint/2010/main" val="1630586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37514"/>
            <a:ext cx="9905998" cy="676882"/>
          </a:xfrm>
        </p:spPr>
        <p:txBody>
          <a:bodyPr/>
          <a:lstStyle/>
          <a:p>
            <a:pPr algn="ctr"/>
            <a:r>
              <a:rPr lang="en-US" dirty="0"/>
              <a:t>Problem types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862012" y="1007534"/>
            <a:ext cx="10508721" cy="626536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dirty="0"/>
              <a:t>Given a problem we want to solve, there are three important variations of that problem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EF7987B-8C1A-3C40-878F-2B5D09763C34}"/>
              </a:ext>
            </a:extLst>
          </p:cNvPr>
          <p:cNvSpPr txBox="1">
            <a:spLocks/>
          </p:cNvSpPr>
          <p:nvPr/>
        </p:nvSpPr>
        <p:spPr>
          <a:xfrm>
            <a:off x="878944" y="3877734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 and s, return the weight of the path P (or maybe the list of nodes to visit) that minimizes the sum of the weights of the edges along P.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ABA708E6-19C2-9347-AA6B-BE5FA90D47DC}"/>
              </a:ext>
            </a:extLst>
          </p:cNvPr>
          <p:cNvSpPr txBox="1">
            <a:spLocks/>
          </p:cNvSpPr>
          <p:nvPr/>
        </p:nvSpPr>
        <p:spPr>
          <a:xfrm>
            <a:off x="862012" y="1981221"/>
            <a:ext cx="10508721" cy="965207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i="1" u="sng" dirty="0"/>
              <a:t>Traveling Salesperson Problem</a:t>
            </a:r>
            <a:r>
              <a:rPr lang="en-US" dirty="0"/>
              <a:t>: Given a weighted graph G and start node s, find the minimum weight path starting and ending at s that visits every node exactly once.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81805EDF-DA5A-8743-9130-2554CB6CE13E}"/>
              </a:ext>
            </a:extLst>
          </p:cNvPr>
          <p:cNvSpPr txBox="1">
            <a:spLocks/>
          </p:cNvSpPr>
          <p:nvPr/>
        </p:nvSpPr>
        <p:spPr>
          <a:xfrm>
            <a:off x="4545010" y="3877734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and integer k, can you find a valid path with total weight less than or equal to k?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607529C-58D7-CF44-8C7B-CE3B936EA46F}"/>
              </a:ext>
            </a:extLst>
          </p:cNvPr>
          <p:cNvSpPr txBox="1">
            <a:spLocks/>
          </p:cNvSpPr>
          <p:nvPr/>
        </p:nvSpPr>
        <p:spPr>
          <a:xfrm>
            <a:off x="8095359" y="3877734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path P, and integer k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Is path P valid and is it weight less than k?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EC260FF8-2028-9F4C-8B3A-3D9C86EC46E5}"/>
              </a:ext>
            </a:extLst>
          </p:cNvPr>
          <p:cNvSpPr txBox="1">
            <a:spLocks/>
          </p:cNvSpPr>
          <p:nvPr/>
        </p:nvSpPr>
        <p:spPr>
          <a:xfrm>
            <a:off x="878944" y="3259667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Function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Return the actual solution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8DEAFEE1-7690-E647-8B01-C380813AB00F}"/>
              </a:ext>
            </a:extLst>
          </p:cNvPr>
          <p:cNvSpPr txBox="1">
            <a:spLocks/>
          </p:cNvSpPr>
          <p:nvPr/>
        </p:nvSpPr>
        <p:spPr>
          <a:xfrm>
            <a:off x="4545010" y="3251199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Decision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Convert problem to have Boolean output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41C6DE7C-6722-D845-AE21-F5276CE4E854}"/>
              </a:ext>
            </a:extLst>
          </p:cNvPr>
          <p:cNvSpPr txBox="1">
            <a:spLocks/>
          </p:cNvSpPr>
          <p:nvPr/>
        </p:nvSpPr>
        <p:spPr>
          <a:xfrm>
            <a:off x="8095359" y="3251199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Verification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Given a solution, verify if it works</a:t>
            </a:r>
          </a:p>
        </p:txBody>
      </p:sp>
    </p:spTree>
    <p:extLst>
      <p:ext uri="{BB962C8B-B14F-4D97-AF65-F5344CB8AC3E}">
        <p14:creationId xmlns:p14="http://schemas.microsoft.com/office/powerpoint/2010/main" val="267341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/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37514"/>
            <a:ext cx="9905998" cy="676882"/>
          </a:xfrm>
        </p:spPr>
        <p:txBody>
          <a:bodyPr/>
          <a:lstStyle/>
          <a:p>
            <a:pPr algn="ctr"/>
            <a:r>
              <a:rPr lang="en-US" dirty="0"/>
              <a:t>Why Do These Matter?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EF7987B-8C1A-3C40-878F-2B5D09763C34}"/>
              </a:ext>
            </a:extLst>
          </p:cNvPr>
          <p:cNvSpPr txBox="1">
            <a:spLocks/>
          </p:cNvSpPr>
          <p:nvPr/>
        </p:nvSpPr>
        <p:spPr>
          <a:xfrm>
            <a:off x="878944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 and s, return the weight of the path P (list of nodes to visit in order) that minimizes the sum of the weights of the edges along P.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81805EDF-DA5A-8743-9130-2554CB6CE13E}"/>
              </a:ext>
            </a:extLst>
          </p:cNvPr>
          <p:cNvSpPr txBox="1">
            <a:spLocks/>
          </p:cNvSpPr>
          <p:nvPr/>
        </p:nvSpPr>
        <p:spPr>
          <a:xfrm>
            <a:off x="4545010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and integer k, can you find a valid path with total weight less than k?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607529C-58D7-CF44-8C7B-CE3B936EA46F}"/>
              </a:ext>
            </a:extLst>
          </p:cNvPr>
          <p:cNvSpPr txBox="1">
            <a:spLocks/>
          </p:cNvSpPr>
          <p:nvPr/>
        </p:nvSpPr>
        <p:spPr>
          <a:xfrm>
            <a:off x="8095359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path P, and integer k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Is path P valid and is it weight less than k?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EC260FF8-2028-9F4C-8B3A-3D9C86EC46E5}"/>
              </a:ext>
            </a:extLst>
          </p:cNvPr>
          <p:cNvSpPr txBox="1">
            <a:spLocks/>
          </p:cNvSpPr>
          <p:nvPr/>
        </p:nvSpPr>
        <p:spPr>
          <a:xfrm>
            <a:off x="878944" y="1134531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Function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Return the actual solution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8DEAFEE1-7690-E647-8B01-C380813AB00F}"/>
              </a:ext>
            </a:extLst>
          </p:cNvPr>
          <p:cNvSpPr txBox="1">
            <a:spLocks/>
          </p:cNvSpPr>
          <p:nvPr/>
        </p:nvSpPr>
        <p:spPr>
          <a:xfrm>
            <a:off x="4545010" y="1126063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Decision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Convert problem to have Boolean output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41C6DE7C-6722-D845-AE21-F5276CE4E854}"/>
              </a:ext>
            </a:extLst>
          </p:cNvPr>
          <p:cNvSpPr txBox="1">
            <a:spLocks/>
          </p:cNvSpPr>
          <p:nvPr/>
        </p:nvSpPr>
        <p:spPr>
          <a:xfrm>
            <a:off x="8095359" y="1126063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Verification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Given a solution, verify if it works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C3EBCF12-1FD8-F641-A6C4-7F593DE1AB61}"/>
              </a:ext>
            </a:extLst>
          </p:cNvPr>
          <p:cNvSpPr txBox="1">
            <a:spLocks/>
          </p:cNvSpPr>
          <p:nvPr/>
        </p:nvSpPr>
        <p:spPr>
          <a:xfrm>
            <a:off x="2123543" y="4851397"/>
            <a:ext cx="3523723" cy="1295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accent1"/>
                </a:solidFill>
              </a:rPr>
              <a:t>If you can solve the decision problem you can also solve the function problem Why?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EDBD6D-46ED-FD44-B640-46B6AE3D5C8E}"/>
              </a:ext>
            </a:extLst>
          </p:cNvPr>
          <p:cNvCxnSpPr>
            <a:cxnSpLocks/>
          </p:cNvCxnSpPr>
          <p:nvPr/>
        </p:nvCxnSpPr>
        <p:spPr>
          <a:xfrm flipH="1">
            <a:off x="4631268" y="3928533"/>
            <a:ext cx="905932" cy="9228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F48F24A-F889-6341-BC9F-558A13195AD0}"/>
              </a:ext>
            </a:extLst>
          </p:cNvPr>
          <p:cNvCxnSpPr>
            <a:cxnSpLocks/>
          </p:cNvCxnSpPr>
          <p:nvPr/>
        </p:nvCxnSpPr>
        <p:spPr>
          <a:xfrm>
            <a:off x="2683933" y="3928533"/>
            <a:ext cx="465667" cy="101599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51D5513D-27E6-754B-B2FD-825E4C2ECC92}"/>
              </a:ext>
            </a:extLst>
          </p:cNvPr>
          <p:cNvSpPr txBox="1">
            <a:spLocks/>
          </p:cNvSpPr>
          <p:nvPr/>
        </p:nvSpPr>
        <p:spPr>
          <a:xfrm>
            <a:off x="6207656" y="4389965"/>
            <a:ext cx="3523723" cy="218016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Because if you can solve the decision problem, you can repeatedly invoke it with lower values of k until the Yes responses change to No</a:t>
            </a:r>
          </a:p>
        </p:txBody>
      </p:sp>
    </p:spTree>
    <p:extLst>
      <p:ext uri="{BB962C8B-B14F-4D97-AF65-F5344CB8AC3E}">
        <p14:creationId xmlns:p14="http://schemas.microsoft.com/office/powerpoint/2010/main" val="1970412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37514"/>
            <a:ext cx="9905998" cy="676882"/>
          </a:xfrm>
        </p:spPr>
        <p:txBody>
          <a:bodyPr/>
          <a:lstStyle/>
          <a:p>
            <a:pPr algn="ctr"/>
            <a:r>
              <a:rPr lang="en-US" dirty="0"/>
              <a:t>Why Do These Matter?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EF7987B-8C1A-3C40-878F-2B5D09763C34}"/>
              </a:ext>
            </a:extLst>
          </p:cNvPr>
          <p:cNvSpPr txBox="1">
            <a:spLocks/>
          </p:cNvSpPr>
          <p:nvPr/>
        </p:nvSpPr>
        <p:spPr>
          <a:xfrm>
            <a:off x="878944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 and s, return the weight of the path P (list of nodes to visit in order) that minimizes the sum of the weights of the edges along P.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81805EDF-DA5A-8743-9130-2554CB6CE13E}"/>
              </a:ext>
            </a:extLst>
          </p:cNvPr>
          <p:cNvSpPr txBox="1">
            <a:spLocks/>
          </p:cNvSpPr>
          <p:nvPr/>
        </p:nvSpPr>
        <p:spPr>
          <a:xfrm>
            <a:off x="4545010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and integer k, can you find a valid path with total weight less than k?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607529C-58D7-CF44-8C7B-CE3B936EA46F}"/>
              </a:ext>
            </a:extLst>
          </p:cNvPr>
          <p:cNvSpPr txBox="1">
            <a:spLocks/>
          </p:cNvSpPr>
          <p:nvPr/>
        </p:nvSpPr>
        <p:spPr>
          <a:xfrm>
            <a:off x="8095359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path P, and integer k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Is path P valid and is it weight less than k?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EC260FF8-2028-9F4C-8B3A-3D9C86EC46E5}"/>
              </a:ext>
            </a:extLst>
          </p:cNvPr>
          <p:cNvSpPr txBox="1">
            <a:spLocks/>
          </p:cNvSpPr>
          <p:nvPr/>
        </p:nvSpPr>
        <p:spPr>
          <a:xfrm>
            <a:off x="878944" y="1134531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Function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Return the actual solution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8DEAFEE1-7690-E647-8B01-C380813AB00F}"/>
              </a:ext>
            </a:extLst>
          </p:cNvPr>
          <p:cNvSpPr txBox="1">
            <a:spLocks/>
          </p:cNvSpPr>
          <p:nvPr/>
        </p:nvSpPr>
        <p:spPr>
          <a:xfrm>
            <a:off x="4545010" y="1126063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Decision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Convert problem to have Boolean output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41C6DE7C-6722-D845-AE21-F5276CE4E854}"/>
              </a:ext>
            </a:extLst>
          </p:cNvPr>
          <p:cNvSpPr txBox="1">
            <a:spLocks/>
          </p:cNvSpPr>
          <p:nvPr/>
        </p:nvSpPr>
        <p:spPr>
          <a:xfrm>
            <a:off x="8095359" y="1126063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Verification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Given a solution, verify if it works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C3EBCF12-1FD8-F641-A6C4-7F593DE1AB61}"/>
              </a:ext>
            </a:extLst>
          </p:cNvPr>
          <p:cNvSpPr txBox="1">
            <a:spLocks/>
          </p:cNvSpPr>
          <p:nvPr/>
        </p:nvSpPr>
        <p:spPr>
          <a:xfrm>
            <a:off x="5959736" y="4876797"/>
            <a:ext cx="3523723" cy="1295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accent1"/>
                </a:solidFill>
              </a:rPr>
              <a:t>If you can solve the verification problem, does it help you solve the decision problem?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EDBD6D-46ED-FD44-B640-46B6AE3D5C8E}"/>
              </a:ext>
            </a:extLst>
          </p:cNvPr>
          <p:cNvCxnSpPr>
            <a:cxnSpLocks/>
          </p:cNvCxnSpPr>
          <p:nvPr/>
        </p:nvCxnSpPr>
        <p:spPr>
          <a:xfrm flipH="1">
            <a:off x="8467461" y="3953933"/>
            <a:ext cx="905932" cy="9228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F48F24A-F889-6341-BC9F-558A13195AD0}"/>
              </a:ext>
            </a:extLst>
          </p:cNvPr>
          <p:cNvCxnSpPr>
            <a:cxnSpLocks/>
          </p:cNvCxnSpPr>
          <p:nvPr/>
        </p:nvCxnSpPr>
        <p:spPr>
          <a:xfrm>
            <a:off x="6520126" y="3953933"/>
            <a:ext cx="465667" cy="101599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75E4974E-7D14-8640-9A14-FB77A5C11C95}"/>
              </a:ext>
            </a:extLst>
          </p:cNvPr>
          <p:cNvSpPr txBox="1">
            <a:spLocks/>
          </p:cNvSpPr>
          <p:nvPr/>
        </p:nvSpPr>
        <p:spPr>
          <a:xfrm>
            <a:off x="2039669" y="4229096"/>
            <a:ext cx="3523723" cy="232410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accent1"/>
                </a:solidFill>
              </a:rPr>
              <a:t>Answer: Yes! If verifier exists, we can call the verifier over and over again with possible paths until we get a Yes response. We will see soon though that this is usually NOT efficient</a:t>
            </a:r>
          </a:p>
        </p:txBody>
      </p:sp>
    </p:spTree>
    <p:extLst>
      <p:ext uri="{BB962C8B-B14F-4D97-AF65-F5344CB8AC3E}">
        <p14:creationId xmlns:p14="http://schemas.microsoft.com/office/powerpoint/2010/main" val="3901985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37514"/>
            <a:ext cx="9905998" cy="676882"/>
          </a:xfrm>
        </p:spPr>
        <p:txBody>
          <a:bodyPr/>
          <a:lstStyle/>
          <a:p>
            <a:pPr algn="ctr"/>
            <a:r>
              <a:rPr lang="en-US" dirty="0"/>
              <a:t>Why Do These Matter?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EF7987B-8C1A-3C40-878F-2B5D09763C34}"/>
              </a:ext>
            </a:extLst>
          </p:cNvPr>
          <p:cNvSpPr txBox="1">
            <a:spLocks/>
          </p:cNvSpPr>
          <p:nvPr/>
        </p:nvSpPr>
        <p:spPr>
          <a:xfrm>
            <a:off x="878944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 and s, return the weight of the path P (list of nodes to visit in order) that minimizes the sum of the weights of the edges along P.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81805EDF-DA5A-8743-9130-2554CB6CE13E}"/>
              </a:ext>
            </a:extLst>
          </p:cNvPr>
          <p:cNvSpPr txBox="1">
            <a:spLocks/>
          </p:cNvSpPr>
          <p:nvPr/>
        </p:nvSpPr>
        <p:spPr>
          <a:xfrm>
            <a:off x="4545010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and integer k, can you find a valid path with total weight less than k?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607529C-58D7-CF44-8C7B-CE3B936EA46F}"/>
              </a:ext>
            </a:extLst>
          </p:cNvPr>
          <p:cNvSpPr txBox="1">
            <a:spLocks/>
          </p:cNvSpPr>
          <p:nvPr/>
        </p:nvSpPr>
        <p:spPr>
          <a:xfrm>
            <a:off x="8095359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path P, and integer k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Is path P valid and is it weight less than k?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EC260FF8-2028-9F4C-8B3A-3D9C86EC46E5}"/>
              </a:ext>
            </a:extLst>
          </p:cNvPr>
          <p:cNvSpPr txBox="1">
            <a:spLocks/>
          </p:cNvSpPr>
          <p:nvPr/>
        </p:nvSpPr>
        <p:spPr>
          <a:xfrm>
            <a:off x="878944" y="1134531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Function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Return the actual solution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8DEAFEE1-7690-E647-8B01-C380813AB00F}"/>
              </a:ext>
            </a:extLst>
          </p:cNvPr>
          <p:cNvSpPr txBox="1">
            <a:spLocks/>
          </p:cNvSpPr>
          <p:nvPr/>
        </p:nvSpPr>
        <p:spPr>
          <a:xfrm>
            <a:off x="4545010" y="1126063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Decision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Convert problem to have Boolean output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41C6DE7C-6722-D845-AE21-F5276CE4E854}"/>
              </a:ext>
            </a:extLst>
          </p:cNvPr>
          <p:cNvSpPr txBox="1">
            <a:spLocks/>
          </p:cNvSpPr>
          <p:nvPr/>
        </p:nvSpPr>
        <p:spPr>
          <a:xfrm>
            <a:off x="8095359" y="1126063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Verification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Given a solution, verify if it works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C3EBCF12-1FD8-F641-A6C4-7F593DE1AB61}"/>
              </a:ext>
            </a:extLst>
          </p:cNvPr>
          <p:cNvSpPr txBox="1">
            <a:spLocks/>
          </p:cNvSpPr>
          <p:nvPr/>
        </p:nvSpPr>
        <p:spPr>
          <a:xfrm>
            <a:off x="5959736" y="4876797"/>
            <a:ext cx="3523723" cy="1295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accent1"/>
                </a:solidFill>
              </a:rPr>
              <a:t>We will focus on these two from now on because Turing machines return Yes/No answers.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EDBD6D-46ED-FD44-B640-46B6AE3D5C8E}"/>
              </a:ext>
            </a:extLst>
          </p:cNvPr>
          <p:cNvCxnSpPr>
            <a:cxnSpLocks/>
          </p:cNvCxnSpPr>
          <p:nvPr/>
        </p:nvCxnSpPr>
        <p:spPr>
          <a:xfrm flipH="1">
            <a:off x="8467461" y="3953933"/>
            <a:ext cx="905932" cy="9228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F48F24A-F889-6341-BC9F-558A13195AD0}"/>
              </a:ext>
            </a:extLst>
          </p:cNvPr>
          <p:cNvCxnSpPr>
            <a:cxnSpLocks/>
          </p:cNvCxnSpPr>
          <p:nvPr/>
        </p:nvCxnSpPr>
        <p:spPr>
          <a:xfrm>
            <a:off x="6520126" y="3953933"/>
            <a:ext cx="465667" cy="101599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380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37514"/>
            <a:ext cx="9905998" cy="676882"/>
          </a:xfrm>
        </p:spPr>
        <p:txBody>
          <a:bodyPr/>
          <a:lstStyle/>
          <a:p>
            <a:pPr algn="ctr"/>
            <a:r>
              <a:rPr lang="en-US" dirty="0"/>
              <a:t>A note on Verification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607529C-58D7-CF44-8C7B-CE3B936EA46F}"/>
              </a:ext>
            </a:extLst>
          </p:cNvPr>
          <p:cNvSpPr txBox="1">
            <a:spLocks/>
          </p:cNvSpPr>
          <p:nvPr/>
        </p:nvSpPr>
        <p:spPr>
          <a:xfrm>
            <a:off x="8095359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path P, and integer k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Is path P valid and is it weight less than k?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41C6DE7C-6722-D845-AE21-F5276CE4E854}"/>
              </a:ext>
            </a:extLst>
          </p:cNvPr>
          <p:cNvSpPr txBox="1">
            <a:spLocks/>
          </p:cNvSpPr>
          <p:nvPr/>
        </p:nvSpPr>
        <p:spPr>
          <a:xfrm>
            <a:off x="8095359" y="1126063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Verification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Given a solution, verify if it 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5">
                <a:extLst>
                  <a:ext uri="{FF2B5EF4-FFF2-40B4-BE49-F238E27FC236}">
                    <a16:creationId xmlns:a16="http://schemas.microsoft.com/office/drawing/2014/main" id="{C3EBCF12-1FD8-F641-A6C4-7F593DE1AB6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38103" y="2760130"/>
                <a:ext cx="6059977" cy="3250277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>
                        <a:lumMod val="95000"/>
                      </a:schemeClr>
                    </a:solidFill>
                  </a:rPr>
                  <a:t>Verification is technically more general than “given a solution, verify it if works”.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Formal Definition</a:t>
                </a:r>
                <a:r>
                  <a:rPr lang="en-US" sz="2000" dirty="0">
                    <a:solidFill>
                      <a:schemeClr val="tx1">
                        <a:lumMod val="95000"/>
                      </a:schemeClr>
                    </a:solidFill>
                  </a:rPr>
                  <a:t>: Given a string w and certificate c, use c as proof to verify that w is in the language.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>
                        <a:lumMod val="95000"/>
                      </a:schemeClr>
                    </a:solidFill>
                  </a:rPr>
                  <a:t>Given a language A, a verifier V is correct if and only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→∃</m:t>
                    </m:r>
                    <m:r>
                      <a:rPr lang="en-US" sz="20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0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95000"/>
                      </a:schemeClr>
                    </a:solidFill>
                  </a:rPr>
                  <a:t> accepts</a:t>
                </a:r>
              </a:p>
            </p:txBody>
          </p:sp>
        </mc:Choice>
        <mc:Fallback xmlns="">
          <p:sp>
            <p:nvSpPr>
              <p:cNvPr id="14" name="Content Placeholder 5">
                <a:extLst>
                  <a:ext uri="{FF2B5EF4-FFF2-40B4-BE49-F238E27FC236}">
                    <a16:creationId xmlns:a16="http://schemas.microsoft.com/office/drawing/2014/main" id="{C3EBCF12-1FD8-F641-A6C4-7F593DE1A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103" y="2760130"/>
                <a:ext cx="6059977" cy="3250277"/>
              </a:xfrm>
              <a:prstGeom prst="rect">
                <a:avLst/>
              </a:prstGeom>
              <a:blipFill>
                <a:blip r:embed="rId2"/>
                <a:stretch>
                  <a:fillRect l="-835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3356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Comparing NTM and DTM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27569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problem P is verifiable in polynomial time by a DTM if and only if it is solvable (decision problem) in polynomial time by an NTM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0C1D73BF-42AC-884D-8672-B2AA1D5E46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42037" y="3039533"/>
                <a:ext cx="2444263" cy="132835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Here, polynomial time means the runtime of the machine is worst-case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endParaRPr lang="en-US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0C1D73BF-42AC-884D-8672-B2AA1D5E4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037" y="3039533"/>
                <a:ext cx="2444263" cy="1328357"/>
              </a:xfrm>
              <a:prstGeom prst="rect">
                <a:avLst/>
              </a:prstGeom>
              <a:blipFill>
                <a:blip r:embed="rId2"/>
                <a:stretch>
                  <a:fillRect l="-2073" t="-1887" r="-2591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DBD8E5-5916-254F-B8D4-827AE106A5D4}"/>
              </a:ext>
            </a:extLst>
          </p:cNvPr>
          <p:cNvCxnSpPr>
            <a:cxnSpLocks/>
          </p:cNvCxnSpPr>
          <p:nvPr/>
        </p:nvCxnSpPr>
        <p:spPr>
          <a:xfrm flipH="1">
            <a:off x="4174067" y="2358504"/>
            <a:ext cx="1024466" cy="68102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552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Comparing NTM and DTM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58234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problem P is verifiable in polynomial time by a DTM if and only if it is solvable (decision problem) in polynomial time by an NTM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2645FA-F846-D944-AFBD-6BCCE6F63588}"/>
              </a:ext>
            </a:extLst>
          </p:cNvPr>
          <p:cNvSpPr txBox="1">
            <a:spLocks/>
          </p:cNvSpPr>
          <p:nvPr/>
        </p:nvSpPr>
        <p:spPr>
          <a:xfrm>
            <a:off x="1141411" y="2183278"/>
            <a:ext cx="9905999" cy="856253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Direction 1</a:t>
            </a: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: If a problem is verifiable by a DTM in polynomial time, then it is solvable in polynomial time by an NTM.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2DBBDB-3767-D445-8A1D-2F5E310CFF85}"/>
              </a:ext>
            </a:extLst>
          </p:cNvPr>
          <p:cNvSpPr txBox="1">
            <a:spLocks/>
          </p:cNvSpPr>
          <p:nvPr/>
        </p:nvSpPr>
        <p:spPr>
          <a:xfrm>
            <a:off x="1471614" y="3448885"/>
            <a:ext cx="2423055" cy="1508189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Given: P is verifiable by a DTM. Thus, the DTM that verifies instances of this problem exists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DEB2E-2AC5-C047-BD04-AF59503D164E}"/>
              </a:ext>
            </a:extLst>
          </p:cNvPr>
          <p:cNvGrpSpPr/>
          <p:nvPr/>
        </p:nvGrpSpPr>
        <p:grpSpPr>
          <a:xfrm>
            <a:off x="1120579" y="5400295"/>
            <a:ext cx="3125124" cy="708247"/>
            <a:chOff x="1006609" y="5434162"/>
            <a:chExt cx="3125124" cy="708247"/>
          </a:xfrm>
        </p:grpSpPr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487DFADF-91B5-764D-B8FD-496048620774}"/>
                </a:ext>
              </a:extLst>
            </p:cNvPr>
            <p:cNvSpPr txBox="1">
              <a:spLocks/>
            </p:cNvSpPr>
            <p:nvPr/>
          </p:nvSpPr>
          <p:spPr>
            <a:xfrm>
              <a:off x="1904999" y="5434162"/>
              <a:ext cx="1168401" cy="70824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i="1" dirty="0">
                  <a:solidFill>
                    <a:schemeClr val="bg1"/>
                  </a:solidFill>
                </a:rPr>
                <a:t>DTM Verifier for P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6060608-01B9-0E48-A593-DE62A8570CE3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1608667" y="5788286"/>
              <a:ext cx="2963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ontent Placeholder 2">
              <a:extLst>
                <a:ext uri="{FF2B5EF4-FFF2-40B4-BE49-F238E27FC236}">
                  <a16:creationId xmlns:a16="http://schemas.microsoft.com/office/drawing/2014/main" id="{1BB85C2F-F9B4-8145-83FA-FAF1BF2E4554}"/>
                </a:ext>
              </a:extLst>
            </p:cNvPr>
            <p:cNvSpPr txBox="1">
              <a:spLocks/>
            </p:cNvSpPr>
            <p:nvPr/>
          </p:nvSpPr>
          <p:spPr>
            <a:xfrm>
              <a:off x="1006609" y="5567433"/>
              <a:ext cx="689238" cy="50943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47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Potential solution s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1E53ABC-8216-874F-B2B0-E67EEF528CCB}"/>
                </a:ext>
              </a:extLst>
            </p:cNvPr>
            <p:cNvCxnSpPr>
              <a:cxnSpLocks/>
            </p:cNvCxnSpPr>
            <p:nvPr/>
          </p:nvCxnSpPr>
          <p:spPr>
            <a:xfrm>
              <a:off x="3073400" y="5788286"/>
              <a:ext cx="2963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F9C412CE-E6DD-0E4D-BBB7-DF9ADE459D7E}"/>
                </a:ext>
              </a:extLst>
            </p:cNvPr>
            <p:cNvSpPr txBox="1">
              <a:spLocks/>
            </p:cNvSpPr>
            <p:nvPr/>
          </p:nvSpPr>
          <p:spPr>
            <a:xfrm>
              <a:off x="3369732" y="5434162"/>
              <a:ext cx="762001" cy="708247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55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Yes/No</a:t>
              </a:r>
              <a:br>
                <a:rPr lang="en-US" i="1" dirty="0">
                  <a:solidFill>
                    <a:schemeClr val="accent1"/>
                  </a:solidFill>
                </a:rPr>
              </a:br>
              <a:r>
                <a:rPr lang="en-US" i="1" dirty="0">
                  <a:solidFill>
                    <a:schemeClr val="accent1"/>
                  </a:solidFill>
                </a:rPr>
                <a:t>s is valid solution</a:t>
              </a:r>
            </a:p>
          </p:txBody>
        </p:sp>
      </p:grpSp>
      <p:sp>
        <p:nvSpPr>
          <p:cNvPr id="16" name="Right Arrow 15">
            <a:extLst>
              <a:ext uri="{FF2B5EF4-FFF2-40B4-BE49-F238E27FC236}">
                <a16:creationId xmlns:a16="http://schemas.microsoft.com/office/drawing/2014/main" id="{F530DFE5-C915-C64A-8DCB-36B6A5A5419C}"/>
              </a:ext>
            </a:extLst>
          </p:cNvPr>
          <p:cNvSpPr/>
          <p:nvPr/>
        </p:nvSpPr>
        <p:spPr>
          <a:xfrm>
            <a:off x="4360330" y="4436533"/>
            <a:ext cx="1007533" cy="347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F8E4685-10A5-2546-AD42-32F1DC7F478C}"/>
              </a:ext>
            </a:extLst>
          </p:cNvPr>
          <p:cNvGrpSpPr/>
          <p:nvPr/>
        </p:nvGrpSpPr>
        <p:grpSpPr>
          <a:xfrm>
            <a:off x="5493280" y="3448884"/>
            <a:ext cx="4768320" cy="2934983"/>
            <a:chOff x="5704948" y="3448884"/>
            <a:chExt cx="4768320" cy="2934983"/>
          </a:xfrm>
        </p:grpSpPr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F6F76596-4772-3846-8B02-7F3DC6CE87CA}"/>
                </a:ext>
              </a:extLst>
            </p:cNvPr>
            <p:cNvSpPr txBox="1">
              <a:spLocks/>
            </p:cNvSpPr>
            <p:nvPr/>
          </p:nvSpPr>
          <p:spPr>
            <a:xfrm>
              <a:off x="5704948" y="3448884"/>
              <a:ext cx="4768320" cy="293498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i="1" dirty="0">
                  <a:solidFill>
                    <a:schemeClr val="accent1"/>
                  </a:solidFill>
                </a:rPr>
                <a:t>NTM Solver for P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ED48A7E-E50D-B64A-84B7-F41E034FAB72}"/>
                </a:ext>
              </a:extLst>
            </p:cNvPr>
            <p:cNvGrpSpPr/>
            <p:nvPr/>
          </p:nvGrpSpPr>
          <p:grpSpPr>
            <a:xfrm>
              <a:off x="8830734" y="3712723"/>
              <a:ext cx="1476441" cy="507189"/>
              <a:chOff x="8610600" y="4003295"/>
              <a:chExt cx="1476441" cy="507189"/>
            </a:xfrm>
          </p:grpSpPr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3005F34F-3C6D-0D4D-8B2E-1CD7851040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10600" y="4003295"/>
                <a:ext cx="943703" cy="50718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i="1" dirty="0">
                    <a:solidFill>
                      <a:schemeClr val="bg1"/>
                    </a:solidFill>
                  </a:rPr>
                  <a:t>DTM Verifier for P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A34F51F5-29DC-9E41-91D2-4C5CCBDF23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4303" y="4256889"/>
                <a:ext cx="18236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845BDDFC-ACD6-1448-8B43-A34CA7A8063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01476" y="4114838"/>
                <a:ext cx="385565" cy="3541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i="1" dirty="0">
                    <a:solidFill>
                      <a:schemeClr val="accent1"/>
                    </a:solidFill>
                  </a:rPr>
                  <a:t>No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5A91EE9-FF99-5940-A1DF-F3344F387E1D}"/>
                </a:ext>
              </a:extLst>
            </p:cNvPr>
            <p:cNvGrpSpPr/>
            <p:nvPr/>
          </p:nvGrpSpPr>
          <p:grpSpPr>
            <a:xfrm>
              <a:off x="8830734" y="4356505"/>
              <a:ext cx="1476441" cy="507189"/>
              <a:chOff x="8610600" y="4003295"/>
              <a:chExt cx="1476441" cy="507189"/>
            </a:xfrm>
          </p:grpSpPr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94745A37-E682-E640-A0BA-9B87F094C4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10600" y="4003295"/>
                <a:ext cx="943703" cy="50718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i="1" dirty="0">
                    <a:solidFill>
                      <a:schemeClr val="bg1"/>
                    </a:solidFill>
                  </a:rPr>
                  <a:t>DTM Verifier for P</a:t>
                </a: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A0F7358B-F5D2-944D-B1F0-F1ACB39881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4303" y="4256889"/>
                <a:ext cx="18236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2B611E9E-65A4-2648-A160-8EDBD5E5AD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01476" y="4114838"/>
                <a:ext cx="385565" cy="3541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i="1" dirty="0">
                    <a:solidFill>
                      <a:schemeClr val="accent1"/>
                    </a:solidFill>
                  </a:rPr>
                  <a:t>No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FA2B27B-6B05-7C49-B76A-D9A12494DF94}"/>
                </a:ext>
              </a:extLst>
            </p:cNvPr>
            <p:cNvGrpSpPr/>
            <p:nvPr/>
          </p:nvGrpSpPr>
          <p:grpSpPr>
            <a:xfrm>
              <a:off x="8830734" y="4991206"/>
              <a:ext cx="1476441" cy="507189"/>
              <a:chOff x="8610600" y="4003295"/>
              <a:chExt cx="1476441" cy="507189"/>
            </a:xfrm>
          </p:grpSpPr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DC2242B4-0616-0544-9482-504AE8A47F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10600" y="4003295"/>
                <a:ext cx="943703" cy="50718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i="1" dirty="0">
                    <a:solidFill>
                      <a:schemeClr val="bg1"/>
                    </a:solidFill>
                  </a:rPr>
                  <a:t>DTM Verifier for P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F8E05D63-4A88-5146-8218-6600F1A8B1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4303" y="4256889"/>
                <a:ext cx="18236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CF88A7C6-D64C-5A4D-9811-FB2301DCDA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01476" y="4114838"/>
                <a:ext cx="385565" cy="3541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i="1" dirty="0">
                    <a:solidFill>
                      <a:schemeClr val="accent1"/>
                    </a:solidFill>
                  </a:rPr>
                  <a:t>Yes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88D1CA9-0E5E-AB41-A4D7-85B7C1F34A32}"/>
                </a:ext>
              </a:extLst>
            </p:cNvPr>
            <p:cNvGrpSpPr/>
            <p:nvPr/>
          </p:nvGrpSpPr>
          <p:grpSpPr>
            <a:xfrm>
              <a:off x="8830734" y="5654153"/>
              <a:ext cx="1476441" cy="507189"/>
              <a:chOff x="8610600" y="4003295"/>
              <a:chExt cx="1476441" cy="507189"/>
            </a:xfrm>
          </p:grpSpPr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B391BE7F-271F-9646-AC1A-C64580FC6F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10600" y="4003295"/>
                <a:ext cx="943703" cy="50718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i="1" dirty="0">
                    <a:solidFill>
                      <a:schemeClr val="bg1"/>
                    </a:solidFill>
                  </a:rPr>
                  <a:t>DTM Verifier for P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123CEA14-8830-5E4F-9B01-7C7DC37BF4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4303" y="4256889"/>
                <a:ext cx="18236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845C1817-2E60-9144-90FF-FA72715902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01476" y="4114838"/>
                <a:ext cx="385565" cy="3541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i="1" dirty="0">
                    <a:solidFill>
                      <a:schemeClr val="accent1"/>
                    </a:solidFill>
                  </a:rPr>
                  <a:t>No</a:t>
                </a:r>
              </a:p>
            </p:txBody>
          </p:sp>
        </p:grp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83D49A2-74C2-454C-843C-20894ADD410F}"/>
                </a:ext>
              </a:extLst>
            </p:cNvPr>
            <p:cNvSpPr/>
            <p:nvPr/>
          </p:nvSpPr>
          <p:spPr>
            <a:xfrm>
              <a:off x="6094410" y="4794143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Content Placeholder 2">
              <a:extLst>
                <a:ext uri="{FF2B5EF4-FFF2-40B4-BE49-F238E27FC236}">
                  <a16:creationId xmlns:a16="http://schemas.microsoft.com/office/drawing/2014/main" id="{CF658392-2B60-034C-A031-C1145B8593CD}"/>
                </a:ext>
              </a:extLst>
            </p:cNvPr>
            <p:cNvSpPr txBox="1">
              <a:spLocks/>
            </p:cNvSpPr>
            <p:nvPr/>
          </p:nvSpPr>
          <p:spPr>
            <a:xfrm>
              <a:off x="7163594" y="3890838"/>
              <a:ext cx="762001" cy="465667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i="1" dirty="0">
                  <a:solidFill>
                    <a:schemeClr val="accent1"/>
                  </a:solidFill>
                </a:rPr>
                <a:t>Possible solution 1</a:t>
              </a:r>
            </a:p>
          </p:txBody>
        </p:sp>
        <p:sp>
          <p:nvSpPr>
            <p:cNvPr id="40" name="Content Placeholder 2">
              <a:extLst>
                <a:ext uri="{FF2B5EF4-FFF2-40B4-BE49-F238E27FC236}">
                  <a16:creationId xmlns:a16="http://schemas.microsoft.com/office/drawing/2014/main" id="{91A93A20-9AE0-434E-94A2-7D6CDC74FE77}"/>
                </a:ext>
              </a:extLst>
            </p:cNvPr>
            <p:cNvSpPr txBox="1">
              <a:spLocks/>
            </p:cNvSpPr>
            <p:nvPr/>
          </p:nvSpPr>
          <p:spPr>
            <a:xfrm>
              <a:off x="7163593" y="4398027"/>
              <a:ext cx="762001" cy="465667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i="1" dirty="0">
                  <a:solidFill>
                    <a:schemeClr val="accent1"/>
                  </a:solidFill>
                </a:rPr>
                <a:t>Possible solution 2</a:t>
              </a:r>
            </a:p>
          </p:txBody>
        </p:sp>
        <p:sp>
          <p:nvSpPr>
            <p:cNvPr id="41" name="Content Placeholder 2">
              <a:extLst>
                <a:ext uri="{FF2B5EF4-FFF2-40B4-BE49-F238E27FC236}">
                  <a16:creationId xmlns:a16="http://schemas.microsoft.com/office/drawing/2014/main" id="{BB815415-A928-F14B-A087-369BF2C37195}"/>
                </a:ext>
              </a:extLst>
            </p:cNvPr>
            <p:cNvSpPr txBox="1">
              <a:spLocks/>
            </p:cNvSpPr>
            <p:nvPr/>
          </p:nvSpPr>
          <p:spPr>
            <a:xfrm>
              <a:off x="7163593" y="4991206"/>
              <a:ext cx="762001" cy="465667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i="1" dirty="0">
                  <a:solidFill>
                    <a:schemeClr val="accent1"/>
                  </a:solidFill>
                </a:rPr>
                <a:t>Possible solution 3</a:t>
              </a:r>
            </a:p>
          </p:txBody>
        </p:sp>
        <p:sp>
          <p:nvSpPr>
            <p:cNvPr id="42" name="Content Placeholder 2">
              <a:extLst>
                <a:ext uri="{FF2B5EF4-FFF2-40B4-BE49-F238E27FC236}">
                  <a16:creationId xmlns:a16="http://schemas.microsoft.com/office/drawing/2014/main" id="{F79EF20A-F7E4-9245-83E4-090951CA4C09}"/>
                </a:ext>
              </a:extLst>
            </p:cNvPr>
            <p:cNvSpPr txBox="1">
              <a:spLocks/>
            </p:cNvSpPr>
            <p:nvPr/>
          </p:nvSpPr>
          <p:spPr>
            <a:xfrm>
              <a:off x="7208208" y="5674913"/>
              <a:ext cx="762001" cy="465667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i="1" dirty="0">
                  <a:solidFill>
                    <a:schemeClr val="accent1"/>
                  </a:solidFill>
                </a:rPr>
                <a:t>Possible solution 4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31869C3-EDD5-F244-A014-5E9AFBFB2152}"/>
                </a:ext>
              </a:extLst>
            </p:cNvPr>
            <p:cNvCxnSpPr>
              <a:stCxn id="38" idx="7"/>
              <a:endCxn id="39" idx="1"/>
            </p:cNvCxnSpPr>
            <p:nvPr/>
          </p:nvCxnSpPr>
          <p:spPr>
            <a:xfrm flipV="1">
              <a:off x="6372550" y="4123672"/>
              <a:ext cx="791044" cy="71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4493433-C28B-7843-9D5C-687E4CC1336A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 flipV="1">
              <a:off x="6420271" y="4630861"/>
              <a:ext cx="743322" cy="3068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DC15A42-8449-4947-9122-477E635E411C}"/>
                </a:ext>
              </a:extLst>
            </p:cNvPr>
            <p:cNvCxnSpPr>
              <a:cxnSpLocks/>
              <a:stCxn id="38" idx="6"/>
              <a:endCxn id="41" idx="1"/>
            </p:cNvCxnSpPr>
            <p:nvPr/>
          </p:nvCxnSpPr>
          <p:spPr>
            <a:xfrm>
              <a:off x="6420271" y="4957074"/>
              <a:ext cx="743322" cy="2669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B084FD9-5EA6-894B-9182-06D50C9CA329}"/>
                </a:ext>
              </a:extLst>
            </p:cNvPr>
            <p:cNvCxnSpPr>
              <a:cxnSpLocks/>
              <a:stCxn id="38" idx="5"/>
              <a:endCxn id="42" idx="1"/>
            </p:cNvCxnSpPr>
            <p:nvPr/>
          </p:nvCxnSpPr>
          <p:spPr>
            <a:xfrm>
              <a:off x="6372550" y="5072283"/>
              <a:ext cx="835658" cy="835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1FCE52D-47C0-784B-ADAB-ABCA4F21B167}"/>
                </a:ext>
              </a:extLst>
            </p:cNvPr>
            <p:cNvCxnSpPr>
              <a:cxnSpLocks/>
              <a:stCxn id="39" idx="3"/>
              <a:endCxn id="19" idx="1"/>
            </p:cNvCxnSpPr>
            <p:nvPr/>
          </p:nvCxnSpPr>
          <p:spPr>
            <a:xfrm flipV="1">
              <a:off x="7925595" y="3966318"/>
              <a:ext cx="905139" cy="157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A1F7EA7-132E-604E-A960-0E2CF363CF51}"/>
                </a:ext>
              </a:extLst>
            </p:cNvPr>
            <p:cNvCxnSpPr>
              <a:cxnSpLocks/>
              <a:stCxn id="40" idx="3"/>
              <a:endCxn id="27" idx="1"/>
            </p:cNvCxnSpPr>
            <p:nvPr/>
          </p:nvCxnSpPr>
          <p:spPr>
            <a:xfrm flipV="1">
              <a:off x="7925594" y="4610100"/>
              <a:ext cx="905140" cy="207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733E080-2029-4748-8BE8-C54C7915F98B}"/>
                </a:ext>
              </a:extLst>
            </p:cNvPr>
            <p:cNvCxnSpPr>
              <a:cxnSpLocks/>
              <a:stCxn id="41" idx="3"/>
              <a:endCxn id="31" idx="1"/>
            </p:cNvCxnSpPr>
            <p:nvPr/>
          </p:nvCxnSpPr>
          <p:spPr>
            <a:xfrm>
              <a:off x="7925594" y="5224040"/>
              <a:ext cx="905140" cy="207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4EC4368-E66F-7045-92B7-FBAAF61CB3EC}"/>
                </a:ext>
              </a:extLst>
            </p:cNvPr>
            <p:cNvCxnSpPr>
              <a:cxnSpLocks/>
              <a:stCxn id="42" idx="3"/>
              <a:endCxn id="35" idx="1"/>
            </p:cNvCxnSpPr>
            <p:nvPr/>
          </p:nvCxnSpPr>
          <p:spPr>
            <a:xfrm>
              <a:off x="7970209" y="5907747"/>
              <a:ext cx="86052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Content Placeholder 2">
                  <a:extLst>
                    <a:ext uri="{FF2B5EF4-FFF2-40B4-BE49-F238E27FC236}">
                      <a16:creationId xmlns:a16="http://schemas.microsoft.com/office/drawing/2014/main" id="{BEEB360F-C8F7-F04F-BAEA-E0F5EF5FB91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606342" y="4133717"/>
                  <a:ext cx="247983" cy="4135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1600" i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Content Placeholder 2">
                  <a:extLst>
                    <a:ext uri="{FF2B5EF4-FFF2-40B4-BE49-F238E27FC236}">
                      <a16:creationId xmlns:a16="http://schemas.microsoft.com/office/drawing/2014/main" id="{BEEB360F-C8F7-F04F-BAEA-E0F5EF5FB9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6342" y="4133717"/>
                  <a:ext cx="247983" cy="413549"/>
                </a:xfrm>
                <a:prstGeom prst="rect">
                  <a:avLst/>
                </a:prstGeom>
                <a:blipFill>
                  <a:blip r:embed="rId2"/>
                  <a:stretch>
                    <a:fillRect l="-526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ontent Placeholder 2">
                  <a:extLst>
                    <a:ext uri="{FF2B5EF4-FFF2-40B4-BE49-F238E27FC236}">
                      <a16:creationId xmlns:a16="http://schemas.microsoft.com/office/drawing/2014/main" id="{0C330A06-E966-454F-AC41-095B619AAA5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905520" y="4380594"/>
                  <a:ext cx="247983" cy="4135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1600" i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Content Placeholder 2">
                  <a:extLst>
                    <a:ext uri="{FF2B5EF4-FFF2-40B4-BE49-F238E27FC236}">
                      <a16:creationId xmlns:a16="http://schemas.microsoft.com/office/drawing/2014/main" id="{0C330A06-E966-454F-AC41-095B619AAA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5520" y="4380594"/>
                  <a:ext cx="247983" cy="41354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ontent Placeholder 2">
                  <a:extLst>
                    <a:ext uri="{FF2B5EF4-FFF2-40B4-BE49-F238E27FC236}">
                      <a16:creationId xmlns:a16="http://schemas.microsoft.com/office/drawing/2014/main" id="{5E4C13B2-737C-9F48-B48E-8CA8DBC9CFF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813926" y="4820202"/>
                  <a:ext cx="247983" cy="4135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1600" i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Content Placeholder 2">
                  <a:extLst>
                    <a:ext uri="{FF2B5EF4-FFF2-40B4-BE49-F238E27FC236}">
                      <a16:creationId xmlns:a16="http://schemas.microsoft.com/office/drawing/2014/main" id="{5E4C13B2-737C-9F48-B48E-8CA8DBC9CF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3926" y="4820202"/>
                  <a:ext cx="247983" cy="41354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Content Placeholder 2">
                  <a:extLst>
                    <a:ext uri="{FF2B5EF4-FFF2-40B4-BE49-F238E27FC236}">
                      <a16:creationId xmlns:a16="http://schemas.microsoft.com/office/drawing/2014/main" id="{7CD5758C-5676-8346-8A6C-253CEC96070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763521" y="5203496"/>
                  <a:ext cx="247983" cy="4135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1600" i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Content Placeholder 2">
                  <a:extLst>
                    <a:ext uri="{FF2B5EF4-FFF2-40B4-BE49-F238E27FC236}">
                      <a16:creationId xmlns:a16="http://schemas.microsoft.com/office/drawing/2014/main" id="{7CD5758C-5676-8346-8A6C-253CEC9607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3521" y="5203496"/>
                  <a:ext cx="247983" cy="413549"/>
                </a:xfrm>
                <a:prstGeom prst="rect">
                  <a:avLst/>
                </a:prstGeom>
                <a:blipFill>
                  <a:blip r:embed="rId4"/>
                  <a:stretch>
                    <a:fillRect l="-526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9821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Goals!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Measuring Time and Space complexity of algorithms on Turing Machines (You already know a lot of this!)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CBD30C-EB51-C249-A8FC-E343315276A6}"/>
              </a:ext>
            </a:extLst>
          </p:cNvPr>
          <p:cNvSpPr txBox="1">
            <a:spLocks/>
          </p:cNvSpPr>
          <p:nvPr/>
        </p:nvSpPr>
        <p:spPr>
          <a:xfrm>
            <a:off x="1141412" y="2848808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2. Introducing the most famous complexity classes (P, NP, NP-Hard, etc.)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8087DF-8BCB-3D46-8C8D-7FA120BFB404}"/>
              </a:ext>
            </a:extLst>
          </p:cNvPr>
          <p:cNvSpPr txBox="1">
            <a:spLocks/>
          </p:cNvSpPr>
          <p:nvPr/>
        </p:nvSpPr>
        <p:spPr>
          <a:xfrm>
            <a:off x="1141412" y="4138245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3. Showing how a difficult a problem is through the use of mapping reductions (you’ve already seen some of this in DSA2)!</a:t>
            </a:r>
          </a:p>
        </p:txBody>
      </p:sp>
    </p:spTree>
    <p:extLst>
      <p:ext uri="{BB962C8B-B14F-4D97-AF65-F5344CB8AC3E}">
        <p14:creationId xmlns:p14="http://schemas.microsoft.com/office/powerpoint/2010/main" val="2987249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Comparing NTM and DTM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58234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problem P is verifiable in polynomial time by a DTM if and only if it is solvable (decision problem) in polynomial time by an NTM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2645FA-F846-D944-AFBD-6BCCE6F63588}"/>
              </a:ext>
            </a:extLst>
          </p:cNvPr>
          <p:cNvSpPr txBox="1">
            <a:spLocks/>
          </p:cNvSpPr>
          <p:nvPr/>
        </p:nvSpPr>
        <p:spPr>
          <a:xfrm>
            <a:off x="1141411" y="2183278"/>
            <a:ext cx="9905999" cy="856253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Direction 2 (Harder)</a:t>
            </a: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: If a problem is solvable by an NTM in polynomial time, then it is verifiable in polynomial time by a DTM.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2DBBDB-3767-D445-8A1D-2F5E310CFF85}"/>
              </a:ext>
            </a:extLst>
          </p:cNvPr>
          <p:cNvSpPr txBox="1">
            <a:spLocks/>
          </p:cNvSpPr>
          <p:nvPr/>
        </p:nvSpPr>
        <p:spPr>
          <a:xfrm>
            <a:off x="1217612" y="3448885"/>
            <a:ext cx="2423055" cy="1508189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Given: P is solvable by an NTM. Thus, the NTM that exists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DEB2E-2AC5-C047-BD04-AF59503D164E}"/>
              </a:ext>
            </a:extLst>
          </p:cNvPr>
          <p:cNvGrpSpPr/>
          <p:nvPr/>
        </p:nvGrpSpPr>
        <p:grpSpPr>
          <a:xfrm>
            <a:off x="928818" y="5266162"/>
            <a:ext cx="3125124" cy="775982"/>
            <a:chOff x="1006609" y="5434162"/>
            <a:chExt cx="3125124" cy="775982"/>
          </a:xfrm>
        </p:grpSpPr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487DFADF-91B5-764D-B8FD-496048620774}"/>
                </a:ext>
              </a:extLst>
            </p:cNvPr>
            <p:cNvSpPr txBox="1">
              <a:spLocks/>
            </p:cNvSpPr>
            <p:nvPr/>
          </p:nvSpPr>
          <p:spPr>
            <a:xfrm>
              <a:off x="1904999" y="5434162"/>
              <a:ext cx="1168401" cy="70824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i="1" dirty="0">
                  <a:solidFill>
                    <a:schemeClr val="bg1"/>
                  </a:solidFill>
                </a:rPr>
                <a:t>NTM Solver for P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6060608-01B9-0E48-A593-DE62A8570CE3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1608667" y="5788286"/>
              <a:ext cx="2963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ontent Placeholder 2">
              <a:extLst>
                <a:ext uri="{FF2B5EF4-FFF2-40B4-BE49-F238E27FC236}">
                  <a16:creationId xmlns:a16="http://schemas.microsoft.com/office/drawing/2014/main" id="{1BB85C2F-F9B4-8145-83FA-FAF1BF2E4554}"/>
                </a:ext>
              </a:extLst>
            </p:cNvPr>
            <p:cNvSpPr txBox="1">
              <a:spLocks/>
            </p:cNvSpPr>
            <p:nvPr/>
          </p:nvSpPr>
          <p:spPr>
            <a:xfrm>
              <a:off x="1006609" y="5567433"/>
              <a:ext cx="689238" cy="50943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Input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1E53ABC-8216-874F-B2B0-E67EEF528CCB}"/>
                </a:ext>
              </a:extLst>
            </p:cNvPr>
            <p:cNvCxnSpPr>
              <a:cxnSpLocks/>
            </p:cNvCxnSpPr>
            <p:nvPr/>
          </p:nvCxnSpPr>
          <p:spPr>
            <a:xfrm>
              <a:off x="3073400" y="5788286"/>
              <a:ext cx="2963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F9C412CE-E6DD-0E4D-BBB7-DF9ADE459D7E}"/>
                </a:ext>
              </a:extLst>
            </p:cNvPr>
            <p:cNvSpPr txBox="1">
              <a:spLocks/>
            </p:cNvSpPr>
            <p:nvPr/>
          </p:nvSpPr>
          <p:spPr>
            <a:xfrm>
              <a:off x="3369732" y="5501897"/>
              <a:ext cx="762001" cy="708247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Yes/No</a:t>
              </a:r>
              <a:br>
                <a:rPr lang="en-US" i="1" dirty="0">
                  <a:solidFill>
                    <a:schemeClr val="accent1"/>
                  </a:solidFill>
                </a:rPr>
              </a:br>
              <a:r>
                <a:rPr lang="en-US" i="1" dirty="0">
                  <a:solidFill>
                    <a:schemeClr val="accent1"/>
                  </a:solidFill>
                </a:rPr>
                <a:t>decision</a:t>
              </a:r>
            </a:p>
          </p:txBody>
        </p:sp>
      </p:grpSp>
      <p:sp>
        <p:nvSpPr>
          <p:cNvPr id="16" name="Right Arrow 15">
            <a:extLst>
              <a:ext uri="{FF2B5EF4-FFF2-40B4-BE49-F238E27FC236}">
                <a16:creationId xmlns:a16="http://schemas.microsoft.com/office/drawing/2014/main" id="{F530DFE5-C915-C64A-8DCB-36B6A5A5419C}"/>
              </a:ext>
            </a:extLst>
          </p:cNvPr>
          <p:cNvSpPr/>
          <p:nvPr/>
        </p:nvSpPr>
        <p:spPr>
          <a:xfrm>
            <a:off x="4106328" y="4436533"/>
            <a:ext cx="1007533" cy="347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98655C9-6266-3542-9652-B36716B49D8E}"/>
              </a:ext>
            </a:extLst>
          </p:cNvPr>
          <p:cNvGrpSpPr/>
          <p:nvPr/>
        </p:nvGrpSpPr>
        <p:grpSpPr>
          <a:xfrm>
            <a:off x="5239278" y="3448884"/>
            <a:ext cx="4768320" cy="2934983"/>
            <a:chOff x="5239278" y="3448884"/>
            <a:chExt cx="4768320" cy="2934983"/>
          </a:xfrm>
        </p:grpSpPr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F6F76596-4772-3846-8B02-7F3DC6CE87CA}"/>
                </a:ext>
              </a:extLst>
            </p:cNvPr>
            <p:cNvSpPr txBox="1">
              <a:spLocks/>
            </p:cNvSpPr>
            <p:nvPr/>
          </p:nvSpPr>
          <p:spPr>
            <a:xfrm>
              <a:off x="5239278" y="3448884"/>
              <a:ext cx="4768320" cy="293498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i="1" dirty="0">
                  <a:solidFill>
                    <a:schemeClr val="accent1"/>
                  </a:solidFill>
                </a:rPr>
                <a:t>NTM Solver for P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83D49A2-74C2-454C-843C-20894ADD410F}"/>
                </a:ext>
              </a:extLst>
            </p:cNvPr>
            <p:cNvSpPr/>
            <p:nvPr/>
          </p:nvSpPr>
          <p:spPr>
            <a:xfrm>
              <a:off x="5628740" y="4794143"/>
              <a:ext cx="325861" cy="325861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31869C3-EDD5-F244-A014-5E9AFBFB2152}"/>
                </a:ext>
              </a:extLst>
            </p:cNvPr>
            <p:cNvCxnSpPr>
              <a:cxnSpLocks/>
              <a:stCxn id="38" idx="7"/>
            </p:cNvCxnSpPr>
            <p:nvPr/>
          </p:nvCxnSpPr>
          <p:spPr>
            <a:xfrm flipV="1">
              <a:off x="5906880" y="4123672"/>
              <a:ext cx="791044" cy="71819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4493433-C28B-7843-9D5C-687E4CC133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4601" y="4630861"/>
              <a:ext cx="743322" cy="3068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DC15A42-8449-4947-9122-477E635E411C}"/>
                </a:ext>
              </a:extLst>
            </p:cNvPr>
            <p:cNvCxnSpPr>
              <a:cxnSpLocks/>
              <a:stCxn id="38" idx="6"/>
            </p:cNvCxnSpPr>
            <p:nvPr/>
          </p:nvCxnSpPr>
          <p:spPr>
            <a:xfrm>
              <a:off x="5954601" y="4957074"/>
              <a:ext cx="743322" cy="2669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B084FD9-5EA6-894B-9182-06D50C9CA329}"/>
                </a:ext>
              </a:extLst>
            </p:cNvPr>
            <p:cNvCxnSpPr>
              <a:cxnSpLocks/>
              <a:stCxn id="38" idx="5"/>
            </p:cNvCxnSpPr>
            <p:nvPr/>
          </p:nvCxnSpPr>
          <p:spPr>
            <a:xfrm>
              <a:off x="5906880" y="5072283"/>
              <a:ext cx="835658" cy="835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44238F0-1FAA-5648-B8CB-95671BC6FE4D}"/>
                </a:ext>
              </a:extLst>
            </p:cNvPr>
            <p:cNvSpPr/>
            <p:nvPr/>
          </p:nvSpPr>
          <p:spPr>
            <a:xfrm>
              <a:off x="6660410" y="3934722"/>
              <a:ext cx="325861" cy="325861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2839298-BFCC-DB41-9A6D-16BC684D6D96}"/>
                </a:ext>
              </a:extLst>
            </p:cNvPr>
            <p:cNvSpPr/>
            <p:nvPr/>
          </p:nvSpPr>
          <p:spPr>
            <a:xfrm>
              <a:off x="6697923" y="4436533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4530AF3-03D4-CA4C-B357-4BFCBA6E90D2}"/>
                </a:ext>
              </a:extLst>
            </p:cNvPr>
            <p:cNvSpPr/>
            <p:nvPr/>
          </p:nvSpPr>
          <p:spPr>
            <a:xfrm>
              <a:off x="6705024" y="5073572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80E87B4-26C3-394C-8C36-537E02986FD2}"/>
                </a:ext>
              </a:extLst>
            </p:cNvPr>
            <p:cNvSpPr/>
            <p:nvPr/>
          </p:nvSpPr>
          <p:spPr>
            <a:xfrm>
              <a:off x="6678297" y="5808905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9539CF7-6CB5-824A-AB18-264126A00F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6064" y="3843496"/>
              <a:ext cx="907195" cy="2215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4362EE4-1E31-DA44-9A0B-49FC591B8182}"/>
                </a:ext>
              </a:extLst>
            </p:cNvPr>
            <p:cNvCxnSpPr>
              <a:cxnSpLocks/>
            </p:cNvCxnSpPr>
            <p:nvPr/>
          </p:nvCxnSpPr>
          <p:spPr>
            <a:xfrm>
              <a:off x="6976064" y="4072052"/>
              <a:ext cx="1195543" cy="23270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A560387-B1E8-0942-840B-A528F825F867}"/>
                </a:ext>
              </a:extLst>
            </p:cNvPr>
            <p:cNvCxnSpPr>
              <a:cxnSpLocks/>
            </p:cNvCxnSpPr>
            <p:nvPr/>
          </p:nvCxnSpPr>
          <p:spPr>
            <a:xfrm>
              <a:off x="7023784" y="4570471"/>
              <a:ext cx="405877" cy="28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1F0EA61-2B6F-8B48-88C0-F455E13FDF16}"/>
                </a:ext>
              </a:extLst>
            </p:cNvPr>
            <p:cNvCxnSpPr>
              <a:cxnSpLocks/>
            </p:cNvCxnSpPr>
            <p:nvPr/>
          </p:nvCxnSpPr>
          <p:spPr>
            <a:xfrm>
              <a:off x="7012224" y="5224040"/>
              <a:ext cx="611214" cy="9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2728A9D-6369-4040-AB6D-E38904D4AA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4158" y="5642895"/>
              <a:ext cx="619280" cy="3269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D3BA1AF-E3C2-024D-AFE0-EC9F70BE70E6}"/>
                </a:ext>
              </a:extLst>
            </p:cNvPr>
            <p:cNvCxnSpPr>
              <a:cxnSpLocks/>
              <a:stCxn id="53" idx="6"/>
            </p:cNvCxnSpPr>
            <p:nvPr/>
          </p:nvCxnSpPr>
          <p:spPr>
            <a:xfrm>
              <a:off x="7004158" y="5971836"/>
              <a:ext cx="619280" cy="1629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2CCC728-AEE6-9D42-B3E6-7893C9751E08}"/>
                </a:ext>
              </a:extLst>
            </p:cNvPr>
            <p:cNvSpPr/>
            <p:nvPr/>
          </p:nvSpPr>
          <p:spPr>
            <a:xfrm>
              <a:off x="7823900" y="3662699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C6BC744E-8F26-814A-8BBA-DAA9D11E00FC}"/>
                </a:ext>
              </a:extLst>
            </p:cNvPr>
            <p:cNvSpPr/>
            <p:nvPr/>
          </p:nvSpPr>
          <p:spPr>
            <a:xfrm>
              <a:off x="8081542" y="4156907"/>
              <a:ext cx="325861" cy="325861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7CE7013-F2B2-EA4E-8E8D-CE60D57D497F}"/>
                </a:ext>
              </a:extLst>
            </p:cNvPr>
            <p:cNvSpPr/>
            <p:nvPr/>
          </p:nvSpPr>
          <p:spPr>
            <a:xfrm>
              <a:off x="7365526" y="4423359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E8190FB-F97A-5B48-BAA5-FC10F5450786}"/>
                </a:ext>
              </a:extLst>
            </p:cNvPr>
            <p:cNvSpPr/>
            <p:nvPr/>
          </p:nvSpPr>
          <p:spPr>
            <a:xfrm>
              <a:off x="7540682" y="5077752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D034DDB6-A1F8-4444-AEC6-5B2234C2F83D}"/>
                </a:ext>
              </a:extLst>
            </p:cNvPr>
            <p:cNvSpPr/>
            <p:nvPr/>
          </p:nvSpPr>
          <p:spPr>
            <a:xfrm>
              <a:off x="7498039" y="5492345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1AB3CAB-37F0-4943-9590-8461EC4F9045}"/>
                </a:ext>
              </a:extLst>
            </p:cNvPr>
            <p:cNvSpPr/>
            <p:nvPr/>
          </p:nvSpPr>
          <p:spPr>
            <a:xfrm>
              <a:off x="7565397" y="5980351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15F2FEA-73A9-DD4A-95BE-A65FE5CA2106}"/>
                </a:ext>
              </a:extLst>
            </p:cNvPr>
            <p:cNvCxnSpPr>
              <a:cxnSpLocks/>
            </p:cNvCxnSpPr>
            <p:nvPr/>
          </p:nvCxnSpPr>
          <p:spPr>
            <a:xfrm>
              <a:off x="7813094" y="5636975"/>
              <a:ext cx="608488" cy="59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AAFB585-FEE0-E347-ABA2-E70B861CF04B}"/>
                </a:ext>
              </a:extLst>
            </p:cNvPr>
            <p:cNvSpPr/>
            <p:nvPr/>
          </p:nvSpPr>
          <p:spPr>
            <a:xfrm>
              <a:off x="8384068" y="5457354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C80C18C-406A-EA49-BA0A-873CF31199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17338" y="3756606"/>
              <a:ext cx="975860" cy="462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A4C27557-C095-4B47-AD2C-6ECE05FA06D4}"/>
                </a:ext>
              </a:extLst>
            </p:cNvPr>
            <p:cNvSpPr/>
            <p:nvPr/>
          </p:nvSpPr>
          <p:spPr>
            <a:xfrm>
              <a:off x="9009236" y="3593675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90DF474-1A5B-1A48-A697-E6292E36DAC5}"/>
                </a:ext>
              </a:extLst>
            </p:cNvPr>
            <p:cNvCxnSpPr>
              <a:cxnSpLocks/>
            </p:cNvCxnSpPr>
            <p:nvPr/>
          </p:nvCxnSpPr>
          <p:spPr>
            <a:xfrm>
              <a:off x="8326816" y="4366758"/>
              <a:ext cx="940637" cy="24334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8C732528-7369-CD46-94E3-7C41494C4D8B}"/>
                </a:ext>
              </a:extLst>
            </p:cNvPr>
            <p:cNvSpPr/>
            <p:nvPr/>
          </p:nvSpPr>
          <p:spPr>
            <a:xfrm>
              <a:off x="9189631" y="4494090"/>
              <a:ext cx="325861" cy="325861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</a:t>
              </a:r>
            </a:p>
          </p:txBody>
        </p:sp>
      </p:grp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D6F20701-7A5C-8B4B-A73B-4A79B2545E7D}"/>
              </a:ext>
            </a:extLst>
          </p:cNvPr>
          <p:cNvSpPr txBox="1">
            <a:spLocks/>
          </p:cNvSpPr>
          <p:nvPr/>
        </p:nvSpPr>
        <p:spPr>
          <a:xfrm>
            <a:off x="10176156" y="3445662"/>
            <a:ext cx="1765409" cy="1502741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Purple path that leads to Yes is a certificate for P. Why?</a:t>
            </a:r>
          </a:p>
        </p:txBody>
      </p:sp>
    </p:spTree>
    <p:extLst>
      <p:ext uri="{BB962C8B-B14F-4D97-AF65-F5344CB8AC3E}">
        <p14:creationId xmlns:p14="http://schemas.microsoft.com/office/powerpoint/2010/main" val="209827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8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Comparing NTM and DTM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58234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problem P is verifiable in polynomial time by a DTM if and only if it is solvable (decision problem) in polynomial time by an NTM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2645FA-F846-D944-AFBD-6BCCE6F63588}"/>
              </a:ext>
            </a:extLst>
          </p:cNvPr>
          <p:cNvSpPr txBox="1">
            <a:spLocks/>
          </p:cNvSpPr>
          <p:nvPr/>
        </p:nvSpPr>
        <p:spPr>
          <a:xfrm>
            <a:off x="1141411" y="2183278"/>
            <a:ext cx="9905999" cy="856253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Direction 2 (Harder)</a:t>
            </a: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: If a problem is solvable by an NTM in polynomial time, then it is verifiable in polynomial time by a DTM.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98655C9-6266-3542-9652-B36716B49D8E}"/>
              </a:ext>
            </a:extLst>
          </p:cNvPr>
          <p:cNvGrpSpPr/>
          <p:nvPr/>
        </p:nvGrpSpPr>
        <p:grpSpPr>
          <a:xfrm>
            <a:off x="792277" y="3365757"/>
            <a:ext cx="4768320" cy="2934983"/>
            <a:chOff x="5239278" y="3448884"/>
            <a:chExt cx="4768320" cy="2934983"/>
          </a:xfrm>
        </p:grpSpPr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F6F76596-4772-3846-8B02-7F3DC6CE87CA}"/>
                </a:ext>
              </a:extLst>
            </p:cNvPr>
            <p:cNvSpPr txBox="1">
              <a:spLocks/>
            </p:cNvSpPr>
            <p:nvPr/>
          </p:nvSpPr>
          <p:spPr>
            <a:xfrm>
              <a:off x="5239278" y="3448884"/>
              <a:ext cx="4768320" cy="293498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i="1" dirty="0">
                  <a:solidFill>
                    <a:schemeClr val="accent1"/>
                  </a:solidFill>
                </a:rPr>
                <a:t>NTM Solver for P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83D49A2-74C2-454C-843C-20894ADD410F}"/>
                </a:ext>
              </a:extLst>
            </p:cNvPr>
            <p:cNvSpPr/>
            <p:nvPr/>
          </p:nvSpPr>
          <p:spPr>
            <a:xfrm>
              <a:off x="5628740" y="4794143"/>
              <a:ext cx="325861" cy="325861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31869C3-EDD5-F244-A014-5E9AFBFB2152}"/>
                </a:ext>
              </a:extLst>
            </p:cNvPr>
            <p:cNvCxnSpPr>
              <a:cxnSpLocks/>
              <a:stCxn id="38" idx="7"/>
            </p:cNvCxnSpPr>
            <p:nvPr/>
          </p:nvCxnSpPr>
          <p:spPr>
            <a:xfrm flipV="1">
              <a:off x="5906880" y="4123672"/>
              <a:ext cx="791044" cy="71819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4493433-C28B-7843-9D5C-687E4CC133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4601" y="4630861"/>
              <a:ext cx="743322" cy="3068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DC15A42-8449-4947-9122-477E635E411C}"/>
                </a:ext>
              </a:extLst>
            </p:cNvPr>
            <p:cNvCxnSpPr>
              <a:cxnSpLocks/>
              <a:stCxn id="38" idx="6"/>
            </p:cNvCxnSpPr>
            <p:nvPr/>
          </p:nvCxnSpPr>
          <p:spPr>
            <a:xfrm>
              <a:off x="5954601" y="4957074"/>
              <a:ext cx="743322" cy="2669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B084FD9-5EA6-894B-9182-06D50C9CA329}"/>
                </a:ext>
              </a:extLst>
            </p:cNvPr>
            <p:cNvCxnSpPr>
              <a:cxnSpLocks/>
              <a:stCxn id="38" idx="5"/>
            </p:cNvCxnSpPr>
            <p:nvPr/>
          </p:nvCxnSpPr>
          <p:spPr>
            <a:xfrm>
              <a:off x="5906880" y="5072283"/>
              <a:ext cx="835658" cy="835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44238F0-1FAA-5648-B8CB-95671BC6FE4D}"/>
                </a:ext>
              </a:extLst>
            </p:cNvPr>
            <p:cNvSpPr/>
            <p:nvPr/>
          </p:nvSpPr>
          <p:spPr>
            <a:xfrm>
              <a:off x="6660410" y="3934722"/>
              <a:ext cx="325861" cy="325861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2839298-BFCC-DB41-9A6D-16BC684D6D96}"/>
                </a:ext>
              </a:extLst>
            </p:cNvPr>
            <p:cNvSpPr/>
            <p:nvPr/>
          </p:nvSpPr>
          <p:spPr>
            <a:xfrm>
              <a:off x="6697923" y="4436533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4530AF3-03D4-CA4C-B357-4BFCBA6E90D2}"/>
                </a:ext>
              </a:extLst>
            </p:cNvPr>
            <p:cNvSpPr/>
            <p:nvPr/>
          </p:nvSpPr>
          <p:spPr>
            <a:xfrm>
              <a:off x="6705024" y="5073572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80E87B4-26C3-394C-8C36-537E02986FD2}"/>
                </a:ext>
              </a:extLst>
            </p:cNvPr>
            <p:cNvSpPr/>
            <p:nvPr/>
          </p:nvSpPr>
          <p:spPr>
            <a:xfrm>
              <a:off x="6678297" y="5808905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9539CF7-6CB5-824A-AB18-264126A00F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6064" y="3843496"/>
              <a:ext cx="907195" cy="2215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4362EE4-1E31-DA44-9A0B-49FC591B8182}"/>
                </a:ext>
              </a:extLst>
            </p:cNvPr>
            <p:cNvCxnSpPr>
              <a:cxnSpLocks/>
            </p:cNvCxnSpPr>
            <p:nvPr/>
          </p:nvCxnSpPr>
          <p:spPr>
            <a:xfrm>
              <a:off x="6976064" y="4072052"/>
              <a:ext cx="1195543" cy="23270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A560387-B1E8-0942-840B-A528F825F867}"/>
                </a:ext>
              </a:extLst>
            </p:cNvPr>
            <p:cNvCxnSpPr>
              <a:cxnSpLocks/>
            </p:cNvCxnSpPr>
            <p:nvPr/>
          </p:nvCxnSpPr>
          <p:spPr>
            <a:xfrm>
              <a:off x="7023784" y="4570471"/>
              <a:ext cx="405877" cy="28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1F0EA61-2B6F-8B48-88C0-F455E13FDF16}"/>
                </a:ext>
              </a:extLst>
            </p:cNvPr>
            <p:cNvCxnSpPr>
              <a:cxnSpLocks/>
            </p:cNvCxnSpPr>
            <p:nvPr/>
          </p:nvCxnSpPr>
          <p:spPr>
            <a:xfrm>
              <a:off x="7012224" y="5224040"/>
              <a:ext cx="611214" cy="9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2728A9D-6369-4040-AB6D-E38904D4AA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4158" y="5642895"/>
              <a:ext cx="619280" cy="3269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D3BA1AF-E3C2-024D-AFE0-EC9F70BE70E6}"/>
                </a:ext>
              </a:extLst>
            </p:cNvPr>
            <p:cNvCxnSpPr>
              <a:cxnSpLocks/>
              <a:stCxn id="53" idx="6"/>
            </p:cNvCxnSpPr>
            <p:nvPr/>
          </p:nvCxnSpPr>
          <p:spPr>
            <a:xfrm>
              <a:off x="7004158" y="5971836"/>
              <a:ext cx="619280" cy="1629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2CCC728-AEE6-9D42-B3E6-7893C9751E08}"/>
                </a:ext>
              </a:extLst>
            </p:cNvPr>
            <p:cNvSpPr/>
            <p:nvPr/>
          </p:nvSpPr>
          <p:spPr>
            <a:xfrm>
              <a:off x="7823900" y="3662699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C6BC744E-8F26-814A-8BBA-DAA9D11E00FC}"/>
                </a:ext>
              </a:extLst>
            </p:cNvPr>
            <p:cNvSpPr/>
            <p:nvPr/>
          </p:nvSpPr>
          <p:spPr>
            <a:xfrm>
              <a:off x="8081542" y="4156907"/>
              <a:ext cx="325861" cy="325861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7CE7013-F2B2-EA4E-8E8D-CE60D57D497F}"/>
                </a:ext>
              </a:extLst>
            </p:cNvPr>
            <p:cNvSpPr/>
            <p:nvPr/>
          </p:nvSpPr>
          <p:spPr>
            <a:xfrm>
              <a:off x="7365526" y="4423359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E8190FB-F97A-5B48-BAA5-FC10F5450786}"/>
                </a:ext>
              </a:extLst>
            </p:cNvPr>
            <p:cNvSpPr/>
            <p:nvPr/>
          </p:nvSpPr>
          <p:spPr>
            <a:xfrm>
              <a:off x="7540682" y="5077752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D034DDB6-A1F8-4444-AEC6-5B2234C2F83D}"/>
                </a:ext>
              </a:extLst>
            </p:cNvPr>
            <p:cNvSpPr/>
            <p:nvPr/>
          </p:nvSpPr>
          <p:spPr>
            <a:xfrm>
              <a:off x="7498039" y="5492345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1AB3CAB-37F0-4943-9590-8461EC4F9045}"/>
                </a:ext>
              </a:extLst>
            </p:cNvPr>
            <p:cNvSpPr/>
            <p:nvPr/>
          </p:nvSpPr>
          <p:spPr>
            <a:xfrm>
              <a:off x="7565397" y="5980351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15F2FEA-73A9-DD4A-95BE-A65FE5CA2106}"/>
                </a:ext>
              </a:extLst>
            </p:cNvPr>
            <p:cNvCxnSpPr>
              <a:cxnSpLocks/>
            </p:cNvCxnSpPr>
            <p:nvPr/>
          </p:nvCxnSpPr>
          <p:spPr>
            <a:xfrm>
              <a:off x="7813094" y="5636975"/>
              <a:ext cx="608488" cy="59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AAFB585-FEE0-E347-ABA2-E70B861CF04B}"/>
                </a:ext>
              </a:extLst>
            </p:cNvPr>
            <p:cNvSpPr/>
            <p:nvPr/>
          </p:nvSpPr>
          <p:spPr>
            <a:xfrm>
              <a:off x="8384068" y="5457354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C80C18C-406A-EA49-BA0A-873CF31199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17338" y="3756606"/>
              <a:ext cx="975860" cy="462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A4C27557-C095-4B47-AD2C-6ECE05FA06D4}"/>
                </a:ext>
              </a:extLst>
            </p:cNvPr>
            <p:cNvSpPr/>
            <p:nvPr/>
          </p:nvSpPr>
          <p:spPr>
            <a:xfrm>
              <a:off x="9009236" y="3593675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90DF474-1A5B-1A48-A697-E6292E36DAC5}"/>
                </a:ext>
              </a:extLst>
            </p:cNvPr>
            <p:cNvCxnSpPr>
              <a:cxnSpLocks/>
            </p:cNvCxnSpPr>
            <p:nvPr/>
          </p:nvCxnSpPr>
          <p:spPr>
            <a:xfrm>
              <a:off x="8326816" y="4366758"/>
              <a:ext cx="940637" cy="24334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8C732528-7369-CD46-94E3-7C41494C4D8B}"/>
                </a:ext>
              </a:extLst>
            </p:cNvPr>
            <p:cNvSpPr/>
            <p:nvPr/>
          </p:nvSpPr>
          <p:spPr>
            <a:xfrm>
              <a:off x="9189631" y="4494090"/>
              <a:ext cx="325861" cy="325861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</a:t>
              </a:r>
            </a:p>
          </p:txBody>
        </p:sp>
      </p:grp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D6F20701-7A5C-8B4B-A73B-4A79B2545E7D}"/>
              </a:ext>
            </a:extLst>
          </p:cNvPr>
          <p:cNvSpPr txBox="1">
            <a:spLocks/>
          </p:cNvSpPr>
          <p:nvPr/>
        </p:nvSpPr>
        <p:spPr>
          <a:xfrm>
            <a:off x="5729154" y="3362535"/>
            <a:ext cx="6008417" cy="2938205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i="1" u="sng" dirty="0">
                <a:solidFill>
                  <a:schemeClr val="tx1">
                    <a:lumMod val="95000"/>
                  </a:schemeClr>
                </a:solidFill>
              </a:rPr>
              <a:t>Verifier for this language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    Given w (input) and c (list of which branch to take at each step</a:t>
            </a:r>
          </a:p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    Simulate P</a:t>
            </a:r>
          </a:p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    At each step, check c to see which branch to take</a:t>
            </a:r>
          </a:p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    Accept </a:t>
            </a:r>
            <a:r>
              <a:rPr lang="en-US" sz="1800" i="1" dirty="0" err="1">
                <a:solidFill>
                  <a:schemeClr val="tx1">
                    <a:lumMod val="95000"/>
                  </a:schemeClr>
                </a:solidFill>
              </a:rPr>
              <a:t>iff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 P accepts</a:t>
            </a:r>
          </a:p>
        </p:txBody>
      </p:sp>
    </p:spTree>
    <p:extLst>
      <p:ext uri="{BB962C8B-B14F-4D97-AF65-F5344CB8AC3E}">
        <p14:creationId xmlns:p14="http://schemas.microsoft.com/office/powerpoint/2010/main" val="371535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Comparing NTM and DTM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14970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problem P is verifiable in polynomial time by a DTM if and only if it is solvable (decision problem) in polynomial time by an NTM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84FC97-49C1-DE43-BDF5-EBF8381FB359}"/>
              </a:ext>
            </a:extLst>
          </p:cNvPr>
          <p:cNvSpPr txBox="1">
            <a:spLocks/>
          </p:cNvSpPr>
          <p:nvPr/>
        </p:nvSpPr>
        <p:spPr>
          <a:xfrm>
            <a:off x="1886479" y="3543839"/>
            <a:ext cx="4251856" cy="155052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This theorem is critical to remember! It will be very important in a moment.</a:t>
            </a:r>
          </a:p>
        </p:txBody>
      </p:sp>
    </p:spTree>
    <p:extLst>
      <p:ext uri="{BB962C8B-B14F-4D97-AF65-F5344CB8AC3E}">
        <p14:creationId xmlns:p14="http://schemas.microsoft.com/office/powerpoint/2010/main" val="1362091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Complexity Classes (Finally!)</a:t>
            </a:r>
          </a:p>
        </p:txBody>
      </p:sp>
    </p:spTree>
    <p:extLst>
      <p:ext uri="{BB962C8B-B14F-4D97-AF65-F5344CB8AC3E}">
        <p14:creationId xmlns:p14="http://schemas.microsoft.com/office/powerpoint/2010/main" val="874120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3" y="262917"/>
            <a:ext cx="9905998" cy="668415"/>
          </a:xfrm>
        </p:spPr>
        <p:txBody>
          <a:bodyPr/>
          <a:lstStyle/>
          <a:p>
            <a:pPr algn="ctr"/>
            <a:r>
              <a:rPr lang="en-US" dirty="0"/>
              <a:t>The class 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247883" y="3392487"/>
                <a:ext cx="3693055" cy="2339446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class P is the set of all problems that can be solved by a deterministic Turing machine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247883" y="3392487"/>
                <a:ext cx="3693055" cy="2339446"/>
              </a:xfrm>
              <a:blipFill>
                <a:blip r:embed="rId2"/>
                <a:stretch>
                  <a:fillRect l="-2389" r="-2048" b="-1613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D4A1DF55-6DAA-0D4D-9919-563E750571CE}"/>
              </a:ext>
            </a:extLst>
          </p:cNvPr>
          <p:cNvSpPr/>
          <p:nvPr/>
        </p:nvSpPr>
        <p:spPr>
          <a:xfrm>
            <a:off x="5417078" y="1888065"/>
            <a:ext cx="1354667" cy="135466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E066397C-E79B-7544-B34D-AEE6BE19F905}"/>
              </a:ext>
            </a:extLst>
          </p:cNvPr>
          <p:cNvSpPr txBox="1">
            <a:spLocks/>
          </p:cNvSpPr>
          <p:nvPr/>
        </p:nvSpPr>
        <p:spPr>
          <a:xfrm>
            <a:off x="1973528" y="1106221"/>
            <a:ext cx="2091267" cy="95673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u="sng" dirty="0"/>
              <a:t>Important</a:t>
            </a:r>
            <a:r>
              <a:rPr lang="en-US" sz="1600" i="1" dirty="0"/>
              <a:t>: P is a set of problems (not solutions, not algorithms)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D31A87-2724-4949-A594-9C4BC49D3348}"/>
              </a:ext>
            </a:extLst>
          </p:cNvPr>
          <p:cNvCxnSpPr/>
          <p:nvPr/>
        </p:nvCxnSpPr>
        <p:spPr>
          <a:xfrm>
            <a:off x="3750733" y="1888065"/>
            <a:ext cx="1430867" cy="53340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855D8499-6DDD-C44D-BA77-BBC4670AF955}"/>
              </a:ext>
            </a:extLst>
          </p:cNvPr>
          <p:cNvSpPr txBox="1">
            <a:spLocks/>
          </p:cNvSpPr>
          <p:nvPr/>
        </p:nvSpPr>
        <p:spPr>
          <a:xfrm>
            <a:off x="8200228" y="1234808"/>
            <a:ext cx="3856305" cy="282919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u="sng" dirty="0"/>
              <a:t>Example problems in this set include</a:t>
            </a:r>
            <a:r>
              <a:rPr lang="en-US" sz="1600" i="1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Sorting a list of numbers</a:t>
            </a:r>
            <a:br>
              <a:rPr lang="en-US" sz="1600" i="1" dirty="0"/>
            </a:br>
            <a:r>
              <a:rPr lang="en-US" sz="1600" i="1" dirty="0"/>
              <a:t>Inserting into a binary tree</a:t>
            </a:r>
            <a:br>
              <a:rPr lang="en-US" sz="1600" i="1" dirty="0"/>
            </a:br>
            <a:r>
              <a:rPr lang="en-US" sz="1600" i="1" dirty="0"/>
              <a:t>Computing the average of a list of numbers</a:t>
            </a:r>
            <a:br>
              <a:rPr lang="en-US" sz="1600" i="1" dirty="0"/>
            </a:br>
            <a:r>
              <a:rPr lang="en-US" sz="1600" i="1" dirty="0"/>
              <a:t>Printing “hello world”</a:t>
            </a:r>
            <a:br>
              <a:rPr lang="en-US" sz="1600" i="1" dirty="0"/>
            </a:br>
            <a:r>
              <a:rPr lang="en-US" sz="1600" i="1" dirty="0"/>
              <a:t>Find() in a hash table</a:t>
            </a:r>
            <a:br>
              <a:rPr lang="en-US" sz="1600" i="1" dirty="0"/>
            </a:br>
            <a:r>
              <a:rPr lang="en-US" sz="1600" i="1" dirty="0"/>
              <a:t>…and many more</a:t>
            </a:r>
            <a:br>
              <a:rPr lang="en-US" sz="1600" i="1" dirty="0"/>
            </a:br>
            <a:endParaRPr lang="en-US" sz="1600" i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0DBD04-1501-8043-A417-E14621FC9938}"/>
              </a:ext>
            </a:extLst>
          </p:cNvPr>
          <p:cNvCxnSpPr>
            <a:cxnSpLocks/>
          </p:cNvCxnSpPr>
          <p:nvPr/>
        </p:nvCxnSpPr>
        <p:spPr>
          <a:xfrm flipV="1">
            <a:off x="6771745" y="1573213"/>
            <a:ext cx="1352282" cy="32913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725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3" y="262917"/>
            <a:ext cx="9905998" cy="668415"/>
          </a:xfrm>
        </p:spPr>
        <p:txBody>
          <a:bodyPr/>
          <a:lstStyle/>
          <a:p>
            <a:pPr algn="ctr"/>
            <a:r>
              <a:rPr lang="en-US" dirty="0"/>
              <a:t>The class NP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923108" y="4080935"/>
                <a:ext cx="4342605" cy="1975381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class NP is the set of all problems that can be solved by a </a:t>
                </a:r>
                <a:r>
                  <a:rPr lang="en-US" b="1" u="sng" dirty="0"/>
                  <a:t>non-deterministic</a:t>
                </a:r>
                <a:r>
                  <a:rPr lang="en-US" dirty="0"/>
                  <a:t> Turing machine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923108" y="4080935"/>
                <a:ext cx="4342605" cy="1975381"/>
              </a:xfrm>
              <a:blipFill>
                <a:blip r:embed="rId2"/>
                <a:stretch>
                  <a:fillRect l="-2035" r="-1744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D4A1DF55-6DAA-0D4D-9919-563E750571CE}"/>
              </a:ext>
            </a:extLst>
          </p:cNvPr>
          <p:cNvSpPr/>
          <p:nvPr/>
        </p:nvSpPr>
        <p:spPr>
          <a:xfrm>
            <a:off x="5417078" y="2277532"/>
            <a:ext cx="1354667" cy="135466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NP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E066397C-E79B-7544-B34D-AEE6BE19F905}"/>
              </a:ext>
            </a:extLst>
          </p:cNvPr>
          <p:cNvSpPr txBox="1">
            <a:spLocks/>
          </p:cNvSpPr>
          <p:nvPr/>
        </p:nvSpPr>
        <p:spPr>
          <a:xfrm>
            <a:off x="732105" y="695657"/>
            <a:ext cx="3226596" cy="13688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u="sng" dirty="0"/>
              <a:t>Remember</a:t>
            </a:r>
            <a:r>
              <a:rPr lang="en-US" sz="1600" i="1" dirty="0"/>
              <a:t>: We also showed that any NTM solver has an equivalent exponential time DTM. So all problems in NP are solvable in exponential time.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D31A87-2724-4949-A594-9C4BC49D3348}"/>
              </a:ext>
            </a:extLst>
          </p:cNvPr>
          <p:cNvCxnSpPr/>
          <p:nvPr/>
        </p:nvCxnSpPr>
        <p:spPr>
          <a:xfrm>
            <a:off x="3750733" y="1888065"/>
            <a:ext cx="1430867" cy="53340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855D8499-6DDD-C44D-BA77-BBC4670AF955}"/>
              </a:ext>
            </a:extLst>
          </p:cNvPr>
          <p:cNvSpPr txBox="1">
            <a:spLocks/>
          </p:cNvSpPr>
          <p:nvPr/>
        </p:nvSpPr>
        <p:spPr>
          <a:xfrm>
            <a:off x="8200228" y="1234808"/>
            <a:ext cx="3856305" cy="26937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u="sng" dirty="0"/>
              <a:t>Example problems in this set include</a:t>
            </a:r>
            <a:r>
              <a:rPr lang="en-US" sz="1600" i="1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Everything in P (will prove shortly)</a:t>
            </a:r>
            <a:br>
              <a:rPr lang="en-US" sz="1600" i="1" dirty="0"/>
            </a:br>
            <a:r>
              <a:rPr lang="en-US" sz="1600" i="1" dirty="0"/>
              <a:t>Traveling Salesperson Problem</a:t>
            </a:r>
            <a:br>
              <a:rPr lang="en-US" sz="1600" i="1" dirty="0"/>
            </a:br>
            <a:r>
              <a:rPr lang="en-US" sz="1600" i="1" dirty="0"/>
              <a:t>Circuit Satisfiability</a:t>
            </a:r>
            <a:br>
              <a:rPr lang="en-US" sz="1600" i="1" dirty="0"/>
            </a:br>
            <a:r>
              <a:rPr lang="en-US" sz="1600" i="1" dirty="0"/>
              <a:t>Vertex Cover</a:t>
            </a:r>
            <a:br>
              <a:rPr lang="en-US" sz="1600" i="1" dirty="0"/>
            </a:br>
            <a:r>
              <a:rPr lang="en-US" sz="1600" i="1" dirty="0"/>
              <a:t>Independent Set</a:t>
            </a:r>
            <a:br>
              <a:rPr lang="en-US" sz="1600" i="1" dirty="0"/>
            </a:br>
            <a:r>
              <a:rPr lang="en-US" sz="1600" i="1" dirty="0"/>
              <a:t>Subset Sum</a:t>
            </a:r>
            <a:br>
              <a:rPr lang="en-US" sz="1600" i="1" dirty="0"/>
            </a:br>
            <a:r>
              <a:rPr lang="en-US" sz="1600" i="1" dirty="0"/>
              <a:t>…and many more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0DBD04-1501-8043-A417-E14621FC9938}"/>
              </a:ext>
            </a:extLst>
          </p:cNvPr>
          <p:cNvCxnSpPr>
            <a:cxnSpLocks/>
          </p:cNvCxnSpPr>
          <p:nvPr/>
        </p:nvCxnSpPr>
        <p:spPr>
          <a:xfrm flipV="1">
            <a:off x="6771745" y="1573214"/>
            <a:ext cx="1352282" cy="84825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3448D927-13CC-1C4D-A5A0-138503F3AB66}"/>
              </a:ext>
            </a:extLst>
          </p:cNvPr>
          <p:cNvSpPr txBox="1">
            <a:spLocks/>
          </p:cNvSpPr>
          <p:nvPr/>
        </p:nvSpPr>
        <p:spPr>
          <a:xfrm>
            <a:off x="732105" y="3632199"/>
            <a:ext cx="2828663" cy="164253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u="sng" dirty="0"/>
              <a:t>Equivalent Definition</a:t>
            </a:r>
            <a:r>
              <a:rPr lang="en-US" sz="1600" i="1" dirty="0"/>
              <a:t>: By our recently proved theorem, this also means these problems can be verified in polynomial time using a deterministic Turing machine!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812782-8974-4B40-98B0-A26D654A6D04}"/>
              </a:ext>
            </a:extLst>
          </p:cNvPr>
          <p:cNvCxnSpPr>
            <a:cxnSpLocks/>
          </p:cNvCxnSpPr>
          <p:nvPr/>
        </p:nvCxnSpPr>
        <p:spPr>
          <a:xfrm flipV="1">
            <a:off x="3369733" y="3014130"/>
            <a:ext cx="1929606" cy="87206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5261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62917"/>
                <a:ext cx="9905998" cy="668415"/>
              </a:xfrm>
            </p:spPr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62917"/>
                <a:ext cx="9905998" cy="66841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084499" y="3010184"/>
                <a:ext cx="2596212" cy="1035586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US" dirty="0"/>
                  <a:t>? This is still unknown today!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084499" y="3010184"/>
                <a:ext cx="2596212" cy="1035586"/>
              </a:xfrm>
              <a:blipFill>
                <a:blip r:embed="rId3"/>
                <a:stretch>
                  <a:fillRect l="-2899" r="-483" b="-1190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3448D927-13CC-1C4D-A5A0-138503F3AB66}"/>
              </a:ext>
            </a:extLst>
          </p:cNvPr>
          <p:cNvSpPr txBox="1">
            <a:spLocks/>
          </p:cNvSpPr>
          <p:nvPr/>
        </p:nvSpPr>
        <p:spPr>
          <a:xfrm>
            <a:off x="988048" y="2689777"/>
            <a:ext cx="2832007" cy="167640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bg1"/>
                </a:solidFill>
              </a:rPr>
              <a:t>Everything in P can be solved in polynomial time by a DTM, so it can definitely be verified as well (just solve it and then verify the solution)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1CE101F-D131-5E4B-B329-8B3F728A41A4}"/>
              </a:ext>
            </a:extLst>
          </p:cNvPr>
          <p:cNvGrpSpPr/>
          <p:nvPr/>
        </p:nvGrpSpPr>
        <p:grpSpPr>
          <a:xfrm>
            <a:off x="3989015" y="1454948"/>
            <a:ext cx="4714481" cy="4063996"/>
            <a:chOff x="4523051" y="1761068"/>
            <a:chExt cx="4714481" cy="406399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ECBE22B-00AF-0249-B60F-AB6706A81B95}"/>
                </a:ext>
              </a:extLst>
            </p:cNvPr>
            <p:cNvGrpSpPr/>
            <p:nvPr/>
          </p:nvGrpSpPr>
          <p:grpSpPr>
            <a:xfrm>
              <a:off x="4523051" y="1854199"/>
              <a:ext cx="3142722" cy="3970865"/>
              <a:chOff x="4519612" y="1845732"/>
              <a:chExt cx="3142722" cy="3970865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D4A1DF55-6DAA-0D4D-9919-563E750571CE}"/>
                  </a:ext>
                </a:extLst>
              </p:cNvPr>
              <p:cNvSpPr/>
              <p:nvPr/>
            </p:nvSpPr>
            <p:spPr>
              <a:xfrm>
                <a:off x="4519612" y="1845732"/>
                <a:ext cx="3142722" cy="3970865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3000" dirty="0">
                    <a:solidFill>
                      <a:schemeClr val="bg1"/>
                    </a:solidFill>
                  </a:rPr>
                  <a:t>NP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CB683A8-08D1-204F-AFE5-1767C7DEADD6}"/>
                  </a:ext>
                </a:extLst>
              </p:cNvPr>
              <p:cNvSpPr/>
              <p:nvPr/>
            </p:nvSpPr>
            <p:spPr>
              <a:xfrm>
                <a:off x="4936067" y="3649131"/>
                <a:ext cx="2269066" cy="2159000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>
                    <a:solidFill>
                      <a:schemeClr val="bg1"/>
                    </a:solidFill>
                  </a:rPr>
                  <a:t>P</a:t>
                </a:r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BA46874-D347-F341-B74E-C744F75A9D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3200" y="1854199"/>
              <a:ext cx="0" cy="3877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ontent Placeholder 4">
              <a:extLst>
                <a:ext uri="{FF2B5EF4-FFF2-40B4-BE49-F238E27FC236}">
                  <a16:creationId xmlns:a16="http://schemas.microsoft.com/office/drawing/2014/main" id="{8C484E6F-0BD1-AB4E-9EFE-A40AC6ADE2A8}"/>
                </a:ext>
              </a:extLst>
            </p:cNvPr>
            <p:cNvSpPr txBox="1">
              <a:spLocks/>
            </p:cNvSpPr>
            <p:nvPr/>
          </p:nvSpPr>
          <p:spPr>
            <a:xfrm>
              <a:off x="7757715" y="5469457"/>
              <a:ext cx="1414332" cy="35560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600" b="1" i="1" dirty="0"/>
                <a:t>Easy Problems</a:t>
              </a:r>
              <a:endParaRPr lang="en-US" sz="1600" i="1" dirty="0"/>
            </a:p>
          </p:txBody>
        </p:sp>
        <p:sp>
          <p:nvSpPr>
            <p:cNvPr id="19" name="Content Placeholder 4">
              <a:extLst>
                <a:ext uri="{FF2B5EF4-FFF2-40B4-BE49-F238E27FC236}">
                  <a16:creationId xmlns:a16="http://schemas.microsoft.com/office/drawing/2014/main" id="{B188799F-CD2B-4748-AD60-BDD68DE38128}"/>
                </a:ext>
              </a:extLst>
            </p:cNvPr>
            <p:cNvSpPr txBox="1">
              <a:spLocks/>
            </p:cNvSpPr>
            <p:nvPr/>
          </p:nvSpPr>
          <p:spPr>
            <a:xfrm>
              <a:off x="7823200" y="1761068"/>
              <a:ext cx="1414332" cy="35560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600" b="1" i="1" dirty="0"/>
                <a:t>Hard Problems</a:t>
              </a:r>
              <a:endParaRPr lang="en-US" sz="1600" i="1" dirty="0"/>
            </a:p>
          </p:txBody>
        </p:sp>
      </p:grp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1D1CA701-6607-7E4F-856B-6053AF5505F9}"/>
              </a:ext>
            </a:extLst>
          </p:cNvPr>
          <p:cNvSpPr txBox="1">
            <a:spLocks/>
          </p:cNvSpPr>
          <p:nvPr/>
        </p:nvSpPr>
        <p:spPr>
          <a:xfrm>
            <a:off x="988048" y="2345554"/>
            <a:ext cx="2832007" cy="34422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Proof:</a:t>
            </a:r>
          </a:p>
        </p:txBody>
      </p:sp>
    </p:spTree>
    <p:extLst>
      <p:ext uri="{BB962C8B-B14F-4D97-AF65-F5344CB8AC3E}">
        <p14:creationId xmlns:p14="http://schemas.microsoft.com/office/powerpoint/2010/main" val="1093037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62917"/>
                <a:ext cx="9905998" cy="668415"/>
              </a:xfrm>
            </p:spPr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62917"/>
                <a:ext cx="9905998" cy="66841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81CE101F-D131-5E4B-B329-8B3F728A41A4}"/>
              </a:ext>
            </a:extLst>
          </p:cNvPr>
          <p:cNvGrpSpPr/>
          <p:nvPr/>
        </p:nvGrpSpPr>
        <p:grpSpPr>
          <a:xfrm>
            <a:off x="5437569" y="1744659"/>
            <a:ext cx="4714481" cy="4063996"/>
            <a:chOff x="4523051" y="1761068"/>
            <a:chExt cx="4714481" cy="406399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ECBE22B-00AF-0249-B60F-AB6706A81B95}"/>
                </a:ext>
              </a:extLst>
            </p:cNvPr>
            <p:cNvGrpSpPr/>
            <p:nvPr/>
          </p:nvGrpSpPr>
          <p:grpSpPr>
            <a:xfrm>
              <a:off x="4523051" y="1854199"/>
              <a:ext cx="3142722" cy="3970865"/>
              <a:chOff x="4519612" y="1845732"/>
              <a:chExt cx="3142722" cy="3970865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D4A1DF55-6DAA-0D4D-9919-563E750571CE}"/>
                  </a:ext>
                </a:extLst>
              </p:cNvPr>
              <p:cNvSpPr/>
              <p:nvPr/>
            </p:nvSpPr>
            <p:spPr>
              <a:xfrm>
                <a:off x="4519612" y="1845732"/>
                <a:ext cx="3142722" cy="3970865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3000" dirty="0">
                    <a:solidFill>
                      <a:schemeClr val="bg1"/>
                    </a:solidFill>
                  </a:rPr>
                  <a:t>NP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CB683A8-08D1-204F-AFE5-1767C7DEADD6}"/>
                  </a:ext>
                </a:extLst>
              </p:cNvPr>
              <p:cNvSpPr/>
              <p:nvPr/>
            </p:nvSpPr>
            <p:spPr>
              <a:xfrm>
                <a:off x="4936067" y="3649131"/>
                <a:ext cx="2269066" cy="2159000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>
                    <a:solidFill>
                      <a:schemeClr val="bg1"/>
                    </a:solidFill>
                  </a:rPr>
                  <a:t>P</a:t>
                </a:r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BA46874-D347-F341-B74E-C744F75A9D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3200" y="1854199"/>
              <a:ext cx="0" cy="3877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ontent Placeholder 4">
              <a:extLst>
                <a:ext uri="{FF2B5EF4-FFF2-40B4-BE49-F238E27FC236}">
                  <a16:creationId xmlns:a16="http://schemas.microsoft.com/office/drawing/2014/main" id="{8C484E6F-0BD1-AB4E-9EFE-A40AC6ADE2A8}"/>
                </a:ext>
              </a:extLst>
            </p:cNvPr>
            <p:cNvSpPr txBox="1">
              <a:spLocks/>
            </p:cNvSpPr>
            <p:nvPr/>
          </p:nvSpPr>
          <p:spPr>
            <a:xfrm>
              <a:off x="7757715" y="5469457"/>
              <a:ext cx="1414332" cy="35560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600" b="1" i="1" dirty="0"/>
                <a:t>Easy Problems</a:t>
              </a:r>
              <a:endParaRPr lang="en-US" sz="1600" i="1" dirty="0"/>
            </a:p>
          </p:txBody>
        </p:sp>
        <p:sp>
          <p:nvSpPr>
            <p:cNvPr id="19" name="Content Placeholder 4">
              <a:extLst>
                <a:ext uri="{FF2B5EF4-FFF2-40B4-BE49-F238E27FC236}">
                  <a16:creationId xmlns:a16="http://schemas.microsoft.com/office/drawing/2014/main" id="{B188799F-CD2B-4748-AD60-BDD68DE38128}"/>
                </a:ext>
              </a:extLst>
            </p:cNvPr>
            <p:cNvSpPr txBox="1">
              <a:spLocks/>
            </p:cNvSpPr>
            <p:nvPr/>
          </p:nvSpPr>
          <p:spPr>
            <a:xfrm>
              <a:off x="7823200" y="1761068"/>
              <a:ext cx="1414332" cy="35560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600" b="1" i="1" dirty="0"/>
                <a:t>Hard Problems</a:t>
              </a:r>
              <a:endParaRPr lang="en-US" sz="1600" i="1" dirty="0"/>
            </a:p>
          </p:txBody>
        </p:sp>
      </p:grp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BEB5F83-FE3A-8245-91A4-E21E1020472F}"/>
              </a:ext>
            </a:extLst>
          </p:cNvPr>
          <p:cNvSpPr txBox="1">
            <a:spLocks/>
          </p:cNvSpPr>
          <p:nvPr/>
        </p:nvSpPr>
        <p:spPr>
          <a:xfrm>
            <a:off x="1213097" y="4565842"/>
            <a:ext cx="3226596" cy="13688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It is true that we DO NOT know if there are actually any unique problems in NP (that are not also in P).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8B23BFE-72AD-684A-949E-4D647D62BDE8}"/>
              </a:ext>
            </a:extLst>
          </p:cNvPr>
          <p:cNvCxnSpPr>
            <a:cxnSpLocks/>
          </p:cNvCxnSpPr>
          <p:nvPr/>
        </p:nvCxnSpPr>
        <p:spPr>
          <a:xfrm flipV="1">
            <a:off x="4291343" y="4565842"/>
            <a:ext cx="1105480" cy="31397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44A26CC7-079F-374B-8C92-959E199970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92724" y="1138957"/>
                <a:ext cx="3226596" cy="1368822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i="1" dirty="0"/>
                  <a:t>We are interested in finding the hardest problem in NP (at the VERY top of the bubble). Why? It is the MOST likely to not be in P if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44A26CC7-079F-374B-8C92-959E19997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724" y="1138957"/>
                <a:ext cx="3226596" cy="13688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2282BA-4C43-BD4B-94F3-054E7C20C489}"/>
              </a:ext>
            </a:extLst>
          </p:cNvPr>
          <p:cNvCxnSpPr>
            <a:cxnSpLocks/>
          </p:cNvCxnSpPr>
          <p:nvPr/>
        </p:nvCxnSpPr>
        <p:spPr>
          <a:xfrm>
            <a:off x="4291343" y="1530036"/>
            <a:ext cx="2580237" cy="30775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1196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3" y="262917"/>
            <a:ext cx="9905998" cy="668415"/>
          </a:xfrm>
        </p:spPr>
        <p:txBody>
          <a:bodyPr/>
          <a:lstStyle/>
          <a:p>
            <a:pPr algn="ctr"/>
            <a:r>
              <a:rPr lang="en-US" dirty="0"/>
              <a:t>NP-Hard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1CE101F-D131-5E4B-B329-8B3F728A41A4}"/>
              </a:ext>
            </a:extLst>
          </p:cNvPr>
          <p:cNvGrpSpPr/>
          <p:nvPr/>
        </p:nvGrpSpPr>
        <p:grpSpPr>
          <a:xfrm>
            <a:off x="5437569" y="1744659"/>
            <a:ext cx="4714481" cy="4063996"/>
            <a:chOff x="4523051" y="1761068"/>
            <a:chExt cx="4714481" cy="406399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ECBE22B-00AF-0249-B60F-AB6706A81B95}"/>
                </a:ext>
              </a:extLst>
            </p:cNvPr>
            <p:cNvGrpSpPr/>
            <p:nvPr/>
          </p:nvGrpSpPr>
          <p:grpSpPr>
            <a:xfrm>
              <a:off x="4523051" y="1854199"/>
              <a:ext cx="3142722" cy="3970865"/>
              <a:chOff x="4519612" y="1845732"/>
              <a:chExt cx="3142722" cy="3970865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D4A1DF55-6DAA-0D4D-9919-563E750571CE}"/>
                  </a:ext>
                </a:extLst>
              </p:cNvPr>
              <p:cNvSpPr/>
              <p:nvPr/>
            </p:nvSpPr>
            <p:spPr>
              <a:xfrm>
                <a:off x="4519612" y="1845732"/>
                <a:ext cx="3142722" cy="3970865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3000" dirty="0">
                    <a:solidFill>
                      <a:schemeClr val="bg1"/>
                    </a:solidFill>
                  </a:rPr>
                  <a:t>NP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CB683A8-08D1-204F-AFE5-1767C7DEADD6}"/>
                  </a:ext>
                </a:extLst>
              </p:cNvPr>
              <p:cNvSpPr/>
              <p:nvPr/>
            </p:nvSpPr>
            <p:spPr>
              <a:xfrm>
                <a:off x="4936067" y="3649131"/>
                <a:ext cx="2269066" cy="2159000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>
                    <a:solidFill>
                      <a:schemeClr val="bg1"/>
                    </a:solidFill>
                  </a:rPr>
                  <a:t>P</a:t>
                </a:r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BA46874-D347-F341-B74E-C744F75A9D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3200" y="1854199"/>
              <a:ext cx="0" cy="3877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ontent Placeholder 4">
              <a:extLst>
                <a:ext uri="{FF2B5EF4-FFF2-40B4-BE49-F238E27FC236}">
                  <a16:creationId xmlns:a16="http://schemas.microsoft.com/office/drawing/2014/main" id="{8C484E6F-0BD1-AB4E-9EFE-A40AC6ADE2A8}"/>
                </a:ext>
              </a:extLst>
            </p:cNvPr>
            <p:cNvSpPr txBox="1">
              <a:spLocks/>
            </p:cNvSpPr>
            <p:nvPr/>
          </p:nvSpPr>
          <p:spPr>
            <a:xfrm>
              <a:off x="7757715" y="5469457"/>
              <a:ext cx="1414332" cy="35560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600" b="1" i="1" dirty="0"/>
                <a:t>Easy Problems</a:t>
              </a:r>
              <a:endParaRPr lang="en-US" sz="1600" i="1" dirty="0"/>
            </a:p>
          </p:txBody>
        </p:sp>
        <p:sp>
          <p:nvSpPr>
            <p:cNvPr id="19" name="Content Placeholder 4">
              <a:extLst>
                <a:ext uri="{FF2B5EF4-FFF2-40B4-BE49-F238E27FC236}">
                  <a16:creationId xmlns:a16="http://schemas.microsoft.com/office/drawing/2014/main" id="{B188799F-CD2B-4748-AD60-BDD68DE38128}"/>
                </a:ext>
              </a:extLst>
            </p:cNvPr>
            <p:cNvSpPr txBox="1">
              <a:spLocks/>
            </p:cNvSpPr>
            <p:nvPr/>
          </p:nvSpPr>
          <p:spPr>
            <a:xfrm>
              <a:off x="7823200" y="1761068"/>
              <a:ext cx="1414332" cy="35560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600" b="1" i="1" dirty="0"/>
                <a:t>Hard Problems</a:t>
              </a:r>
              <a:endParaRPr lang="en-US" sz="1600" i="1" dirty="0"/>
            </a:p>
          </p:txBody>
        </p:sp>
      </p:grp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BEB5F83-FE3A-8245-91A4-E21E1020472F}"/>
              </a:ext>
            </a:extLst>
          </p:cNvPr>
          <p:cNvSpPr txBox="1">
            <a:spLocks/>
          </p:cNvSpPr>
          <p:nvPr/>
        </p:nvSpPr>
        <p:spPr>
          <a:xfrm>
            <a:off x="1112652" y="3823222"/>
            <a:ext cx="3226596" cy="13688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NP-Hard problems are defined to be all problems that are this hard OR harder.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8B23BFE-72AD-684A-949E-4D647D62BDE8}"/>
              </a:ext>
            </a:extLst>
          </p:cNvPr>
          <p:cNvCxnSpPr>
            <a:cxnSpLocks/>
          </p:cNvCxnSpPr>
          <p:nvPr/>
        </p:nvCxnSpPr>
        <p:spPr>
          <a:xfrm flipV="1">
            <a:off x="2625505" y="2842788"/>
            <a:ext cx="200890" cy="93386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44A26CC7-079F-374B-8C92-959E199970CA}"/>
              </a:ext>
            </a:extLst>
          </p:cNvPr>
          <p:cNvSpPr txBox="1">
            <a:spLocks/>
          </p:cNvSpPr>
          <p:nvPr/>
        </p:nvSpPr>
        <p:spPr>
          <a:xfrm>
            <a:off x="1872132" y="2049753"/>
            <a:ext cx="2355130" cy="69883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Suppose we have find the hardest problem in NP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2282BA-4C43-BD4B-94F3-054E7C20C489}"/>
              </a:ext>
            </a:extLst>
          </p:cNvPr>
          <p:cNvCxnSpPr>
            <a:cxnSpLocks/>
          </p:cNvCxnSpPr>
          <p:nvPr/>
        </p:nvCxnSpPr>
        <p:spPr>
          <a:xfrm flipV="1">
            <a:off x="4088723" y="1837790"/>
            <a:ext cx="2782857" cy="56137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6670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51072" y="813235"/>
            <a:ext cx="2506589" cy="668415"/>
          </a:xfrm>
        </p:spPr>
        <p:txBody>
          <a:bodyPr/>
          <a:lstStyle/>
          <a:p>
            <a:pPr algn="ctr"/>
            <a:r>
              <a:rPr lang="en-US" dirty="0"/>
              <a:t>NP-Hard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371892-3A55-864A-BE74-1F51EA687C93}"/>
              </a:ext>
            </a:extLst>
          </p:cNvPr>
          <p:cNvGrpSpPr/>
          <p:nvPr/>
        </p:nvGrpSpPr>
        <p:grpSpPr>
          <a:xfrm>
            <a:off x="5791207" y="-4553901"/>
            <a:ext cx="4831624" cy="11113993"/>
            <a:chOff x="5791207" y="-4553901"/>
            <a:chExt cx="4831624" cy="1111399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1CE101F-D131-5E4B-B329-8B3F728A41A4}"/>
                </a:ext>
              </a:extLst>
            </p:cNvPr>
            <p:cNvGrpSpPr/>
            <p:nvPr/>
          </p:nvGrpSpPr>
          <p:grpSpPr>
            <a:xfrm>
              <a:off x="5908350" y="2496096"/>
              <a:ext cx="4714481" cy="4063996"/>
              <a:chOff x="4523051" y="1761068"/>
              <a:chExt cx="4714481" cy="4063996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5ECBE22B-00AF-0249-B60F-AB6706A81B95}"/>
                  </a:ext>
                </a:extLst>
              </p:cNvPr>
              <p:cNvGrpSpPr/>
              <p:nvPr/>
            </p:nvGrpSpPr>
            <p:grpSpPr>
              <a:xfrm>
                <a:off x="4523051" y="1854199"/>
                <a:ext cx="3142722" cy="3970865"/>
                <a:chOff x="4519612" y="1845732"/>
                <a:chExt cx="3142722" cy="3970865"/>
              </a:xfrm>
            </p:grpSpPr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D4A1DF55-6DAA-0D4D-9919-563E750571CE}"/>
                    </a:ext>
                  </a:extLst>
                </p:cNvPr>
                <p:cNvSpPr/>
                <p:nvPr/>
              </p:nvSpPr>
              <p:spPr>
                <a:xfrm>
                  <a:off x="4519612" y="1845732"/>
                  <a:ext cx="3142722" cy="3970865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3000" dirty="0">
                      <a:solidFill>
                        <a:schemeClr val="bg1"/>
                      </a:solidFill>
                    </a:rPr>
                    <a:t>NP</a:t>
                  </a:r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1CB683A8-08D1-204F-AFE5-1767C7DEADD6}"/>
                    </a:ext>
                  </a:extLst>
                </p:cNvPr>
                <p:cNvSpPr/>
                <p:nvPr/>
              </p:nvSpPr>
              <p:spPr>
                <a:xfrm>
                  <a:off x="4936067" y="3649131"/>
                  <a:ext cx="2269066" cy="2159000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000" dirty="0">
                      <a:solidFill>
                        <a:schemeClr val="bg1"/>
                      </a:solidFill>
                    </a:rPr>
                    <a:t>P</a:t>
                  </a:r>
                </a:p>
              </p:txBody>
            </p:sp>
          </p:grp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9BA46874-D347-F341-B74E-C744F75A9D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23200" y="1854199"/>
                <a:ext cx="0" cy="38777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Content Placeholder 4">
                <a:extLst>
                  <a:ext uri="{FF2B5EF4-FFF2-40B4-BE49-F238E27FC236}">
                    <a16:creationId xmlns:a16="http://schemas.microsoft.com/office/drawing/2014/main" id="{8C484E6F-0BD1-AB4E-9EFE-A40AC6ADE2A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57715" y="5469457"/>
                <a:ext cx="1414332" cy="355607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b="1" i="1" dirty="0"/>
                  <a:t>Easy Problems</a:t>
                </a:r>
                <a:endParaRPr lang="en-US" sz="1600" i="1" dirty="0"/>
              </a:p>
            </p:txBody>
          </p:sp>
          <p:sp>
            <p:nvSpPr>
              <p:cNvPr id="19" name="Content Placeholder 4">
                <a:extLst>
                  <a:ext uri="{FF2B5EF4-FFF2-40B4-BE49-F238E27FC236}">
                    <a16:creationId xmlns:a16="http://schemas.microsoft.com/office/drawing/2014/main" id="{B188799F-CD2B-4748-AD60-BDD68DE381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23200" y="1761068"/>
                <a:ext cx="1414332" cy="355607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b="1" i="1" dirty="0"/>
                  <a:t>Hard Problems</a:t>
                </a:r>
                <a:endParaRPr lang="en-US" sz="1600" i="1" dirty="0"/>
              </a:p>
            </p:txBody>
          </p:sp>
        </p:grp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44EC2B34-04B5-F843-91DE-FF6A65B7AE51}"/>
                </a:ext>
              </a:extLst>
            </p:cNvPr>
            <p:cNvSpPr/>
            <p:nvPr/>
          </p:nvSpPr>
          <p:spPr>
            <a:xfrm>
              <a:off x="5791207" y="-4553901"/>
              <a:ext cx="3336261" cy="7263666"/>
            </a:xfrm>
            <a:prstGeom prst="arc">
              <a:avLst>
                <a:gd name="adj1" fmla="val 334075"/>
                <a:gd name="adj2" fmla="val 10164359"/>
              </a:avLst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NP-Hard</a:t>
              </a:r>
            </a:p>
          </p:txBody>
        </p:sp>
      </p:grp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A6AB8359-241B-7744-9BEA-5C88AC4D9DD7}"/>
              </a:ext>
            </a:extLst>
          </p:cNvPr>
          <p:cNvSpPr txBox="1">
            <a:spLocks/>
          </p:cNvSpPr>
          <p:nvPr/>
        </p:nvSpPr>
        <p:spPr>
          <a:xfrm>
            <a:off x="2322497" y="1147442"/>
            <a:ext cx="1838778" cy="63652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Goes up to indefinite difficulty.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25A669-08BE-344E-89BF-97B3BC6A8ED9}"/>
              </a:ext>
            </a:extLst>
          </p:cNvPr>
          <p:cNvCxnSpPr>
            <a:cxnSpLocks/>
          </p:cNvCxnSpPr>
          <p:nvPr/>
        </p:nvCxnSpPr>
        <p:spPr>
          <a:xfrm flipV="1">
            <a:off x="3938257" y="461728"/>
            <a:ext cx="1702052" cy="68571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F9CC5AB5-3F62-ED42-9178-2EE8C74294BF}"/>
              </a:ext>
            </a:extLst>
          </p:cNvPr>
          <p:cNvSpPr txBox="1">
            <a:spLocks/>
          </p:cNvSpPr>
          <p:nvPr/>
        </p:nvSpPr>
        <p:spPr>
          <a:xfrm>
            <a:off x="1548143" y="3756104"/>
            <a:ext cx="2613132" cy="130478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Note that NP-Hard and NP intersect here. Problems in this intersection are the hardest problems in NP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DA96E10-036D-F441-9C5D-5414C32DF908}"/>
              </a:ext>
            </a:extLst>
          </p:cNvPr>
          <p:cNvCxnSpPr>
            <a:cxnSpLocks/>
          </p:cNvCxnSpPr>
          <p:nvPr/>
        </p:nvCxnSpPr>
        <p:spPr>
          <a:xfrm flipV="1">
            <a:off x="3715239" y="2589227"/>
            <a:ext cx="3065807" cy="116687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50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Introduction!</a:t>
            </a:r>
          </a:p>
        </p:txBody>
      </p:sp>
    </p:spTree>
    <p:extLst>
      <p:ext uri="{BB962C8B-B14F-4D97-AF65-F5344CB8AC3E}">
        <p14:creationId xmlns:p14="http://schemas.microsoft.com/office/powerpoint/2010/main" val="4149752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0525" y="242867"/>
            <a:ext cx="4652864" cy="668415"/>
          </a:xfrm>
        </p:spPr>
        <p:txBody>
          <a:bodyPr/>
          <a:lstStyle/>
          <a:p>
            <a:pPr algn="ctr"/>
            <a:r>
              <a:rPr lang="en-US" dirty="0"/>
              <a:t>NP-Complete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F9CC5AB5-3F62-ED42-9178-2EE8C74294BF}"/>
              </a:ext>
            </a:extLst>
          </p:cNvPr>
          <p:cNvSpPr txBox="1">
            <a:spLocks/>
          </p:cNvSpPr>
          <p:nvPr/>
        </p:nvSpPr>
        <p:spPr>
          <a:xfrm>
            <a:off x="1487868" y="1660884"/>
            <a:ext cx="2613132" cy="130478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This section (purple) is the set of NP-Complete problems. The hardest problems in NP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DA96E10-036D-F441-9C5D-5414C32DF908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3948252" y="2437904"/>
            <a:ext cx="3203986" cy="21159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434D04-07D6-194D-B81F-9C6112208B1F}"/>
              </a:ext>
            </a:extLst>
          </p:cNvPr>
          <p:cNvGrpSpPr/>
          <p:nvPr/>
        </p:nvGrpSpPr>
        <p:grpSpPr>
          <a:xfrm>
            <a:off x="5791207" y="-4553901"/>
            <a:ext cx="4831624" cy="11113993"/>
            <a:chOff x="5791207" y="-4553901"/>
            <a:chExt cx="4831624" cy="111139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00DF796-924F-A44D-B050-4520087394B0}"/>
                </a:ext>
              </a:extLst>
            </p:cNvPr>
            <p:cNvGrpSpPr/>
            <p:nvPr/>
          </p:nvGrpSpPr>
          <p:grpSpPr>
            <a:xfrm>
              <a:off x="5791207" y="-4553901"/>
              <a:ext cx="4831624" cy="11113993"/>
              <a:chOff x="5791207" y="-4553901"/>
              <a:chExt cx="4831624" cy="11113993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81CE101F-D131-5E4B-B329-8B3F728A41A4}"/>
                  </a:ext>
                </a:extLst>
              </p:cNvPr>
              <p:cNvGrpSpPr/>
              <p:nvPr/>
            </p:nvGrpSpPr>
            <p:grpSpPr>
              <a:xfrm>
                <a:off x="5908350" y="2496096"/>
                <a:ext cx="4714481" cy="4063996"/>
                <a:chOff x="4523051" y="1761068"/>
                <a:chExt cx="4714481" cy="4063996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5ECBE22B-00AF-0249-B60F-AB6706A81B95}"/>
                    </a:ext>
                  </a:extLst>
                </p:cNvPr>
                <p:cNvGrpSpPr/>
                <p:nvPr/>
              </p:nvGrpSpPr>
              <p:grpSpPr>
                <a:xfrm>
                  <a:off x="4523051" y="1854199"/>
                  <a:ext cx="3142722" cy="3970865"/>
                  <a:chOff x="4519612" y="1845732"/>
                  <a:chExt cx="3142722" cy="3970865"/>
                </a:xfrm>
              </p:grpSpPr>
              <p:sp>
                <p:nvSpPr>
                  <p:cNvPr id="2" name="Oval 1">
                    <a:extLst>
                      <a:ext uri="{FF2B5EF4-FFF2-40B4-BE49-F238E27FC236}">
                        <a16:creationId xmlns:a16="http://schemas.microsoft.com/office/drawing/2014/main" id="{D4A1DF55-6DAA-0D4D-9919-563E750571CE}"/>
                      </a:ext>
                    </a:extLst>
                  </p:cNvPr>
                  <p:cNvSpPr/>
                  <p:nvPr/>
                </p:nvSpPr>
                <p:spPr>
                  <a:xfrm>
                    <a:off x="4519612" y="1845732"/>
                    <a:ext cx="3142722" cy="3970865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NP</a:t>
                    </a:r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1CB683A8-08D1-204F-AFE5-1767C7DEADD6}"/>
                      </a:ext>
                    </a:extLst>
                  </p:cNvPr>
                  <p:cNvSpPr/>
                  <p:nvPr/>
                </p:nvSpPr>
                <p:spPr>
                  <a:xfrm>
                    <a:off x="4936067" y="3649131"/>
                    <a:ext cx="2269066" cy="215900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P</a:t>
                    </a:r>
                  </a:p>
                </p:txBody>
              </p:sp>
            </p:grp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9BA46874-D347-F341-B74E-C744F75A9D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23200" y="1854199"/>
                  <a:ext cx="0" cy="38777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Content Placeholder 4">
                  <a:extLst>
                    <a:ext uri="{FF2B5EF4-FFF2-40B4-BE49-F238E27FC236}">
                      <a16:creationId xmlns:a16="http://schemas.microsoft.com/office/drawing/2014/main" id="{8C484E6F-0BD1-AB4E-9EFE-A40AC6ADE2A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757715" y="5469457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Easy Problems</a:t>
                  </a:r>
                  <a:endParaRPr lang="en-US" sz="1600" i="1" dirty="0"/>
                </a:p>
              </p:txBody>
            </p:sp>
            <p:sp>
              <p:nvSpPr>
                <p:cNvPr id="19" name="Content Placeholder 4">
                  <a:extLst>
                    <a:ext uri="{FF2B5EF4-FFF2-40B4-BE49-F238E27FC236}">
                      <a16:creationId xmlns:a16="http://schemas.microsoft.com/office/drawing/2014/main" id="{B188799F-CD2B-4748-AD60-BDD68DE381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823200" y="1761068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Hard Problems</a:t>
                  </a:r>
                  <a:endParaRPr lang="en-US" sz="1600" i="1" dirty="0"/>
                </a:p>
              </p:txBody>
            </p:sp>
          </p:grpSp>
          <p:sp>
            <p:nvSpPr>
              <p:cNvPr id="5" name="Arc 4">
                <a:extLst>
                  <a:ext uri="{FF2B5EF4-FFF2-40B4-BE49-F238E27FC236}">
                    <a16:creationId xmlns:a16="http://schemas.microsoft.com/office/drawing/2014/main" id="{44EC2B34-04B5-F843-91DE-FF6A65B7AE51}"/>
                  </a:ext>
                </a:extLst>
              </p:cNvPr>
              <p:cNvSpPr/>
              <p:nvPr/>
            </p:nvSpPr>
            <p:spPr>
              <a:xfrm>
                <a:off x="5791207" y="-4553901"/>
                <a:ext cx="3336261" cy="7263666"/>
              </a:xfrm>
              <a:prstGeom prst="arc">
                <a:avLst>
                  <a:gd name="adj1" fmla="val 334075"/>
                  <a:gd name="adj2" fmla="val 10164359"/>
                </a:avLst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NP-Hard</a:t>
                </a: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F78F878-B9AB-894D-BB85-D7E5A5579F67}"/>
                </a:ext>
              </a:extLst>
            </p:cNvPr>
            <p:cNvSpPr/>
            <p:nvPr/>
          </p:nvSpPr>
          <p:spPr>
            <a:xfrm>
              <a:off x="7152238" y="2589227"/>
              <a:ext cx="624689" cy="12053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F52FCBCB-7180-2C4C-9A9D-CE6A6A75DE49}"/>
              </a:ext>
            </a:extLst>
          </p:cNvPr>
          <p:cNvSpPr txBox="1">
            <a:spLocks/>
          </p:cNvSpPr>
          <p:nvPr/>
        </p:nvSpPr>
        <p:spPr>
          <a:xfrm>
            <a:off x="1048233" y="3715269"/>
            <a:ext cx="4651890" cy="194314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i="1" u="sng" dirty="0">
                <a:solidFill>
                  <a:schemeClr val="bg1"/>
                </a:solidFill>
              </a:rPr>
              <a:t>Definition</a:t>
            </a:r>
            <a:r>
              <a:rPr lang="en-US" sz="2000" i="1" dirty="0">
                <a:solidFill>
                  <a:schemeClr val="bg1"/>
                </a:solidFill>
              </a:rPr>
              <a:t>: A problem is </a:t>
            </a:r>
            <a:r>
              <a:rPr lang="en-US" sz="2000" b="1" i="1" dirty="0">
                <a:solidFill>
                  <a:schemeClr val="bg1"/>
                </a:solidFill>
              </a:rPr>
              <a:t>NP-Complete</a:t>
            </a:r>
            <a:r>
              <a:rPr lang="en-US" sz="2000" i="1" dirty="0">
                <a:solidFill>
                  <a:schemeClr val="bg1"/>
                </a:solidFill>
              </a:rPr>
              <a:t> if and only if the problem: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2000" i="1" dirty="0">
                <a:solidFill>
                  <a:schemeClr val="bg1"/>
                </a:solidFill>
              </a:rPr>
              <a:t>Is in NP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2000" i="1" dirty="0">
                <a:solidFill>
                  <a:schemeClr val="bg1"/>
                </a:solidFill>
              </a:rPr>
              <a:t>Is NP-Hard</a:t>
            </a:r>
          </a:p>
        </p:txBody>
      </p:sp>
    </p:spTree>
    <p:extLst>
      <p:ext uri="{BB962C8B-B14F-4D97-AF65-F5344CB8AC3E}">
        <p14:creationId xmlns:p14="http://schemas.microsoft.com/office/powerpoint/2010/main" val="8277645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0525" y="242867"/>
            <a:ext cx="4652864" cy="668415"/>
          </a:xfrm>
        </p:spPr>
        <p:txBody>
          <a:bodyPr/>
          <a:lstStyle/>
          <a:p>
            <a:pPr algn="ctr"/>
            <a:r>
              <a:rPr lang="en-US" dirty="0"/>
              <a:t>NP-Complete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F9CC5AB5-3F62-ED42-9178-2EE8C74294BF}"/>
              </a:ext>
            </a:extLst>
          </p:cNvPr>
          <p:cNvSpPr txBox="1">
            <a:spLocks/>
          </p:cNvSpPr>
          <p:nvPr/>
        </p:nvSpPr>
        <p:spPr>
          <a:xfrm>
            <a:off x="1047375" y="1616234"/>
            <a:ext cx="4651890" cy="45307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A different definition of NP-Complete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434D04-07D6-194D-B81F-9C6112208B1F}"/>
              </a:ext>
            </a:extLst>
          </p:cNvPr>
          <p:cNvGrpSpPr/>
          <p:nvPr/>
        </p:nvGrpSpPr>
        <p:grpSpPr>
          <a:xfrm>
            <a:off x="5791207" y="-4553901"/>
            <a:ext cx="4831624" cy="11113993"/>
            <a:chOff x="5791207" y="-4553901"/>
            <a:chExt cx="4831624" cy="111139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00DF796-924F-A44D-B050-4520087394B0}"/>
                </a:ext>
              </a:extLst>
            </p:cNvPr>
            <p:cNvGrpSpPr/>
            <p:nvPr/>
          </p:nvGrpSpPr>
          <p:grpSpPr>
            <a:xfrm>
              <a:off x="5791207" y="-4553901"/>
              <a:ext cx="4831624" cy="11113993"/>
              <a:chOff x="5791207" y="-4553901"/>
              <a:chExt cx="4831624" cy="11113993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81CE101F-D131-5E4B-B329-8B3F728A41A4}"/>
                  </a:ext>
                </a:extLst>
              </p:cNvPr>
              <p:cNvGrpSpPr/>
              <p:nvPr/>
            </p:nvGrpSpPr>
            <p:grpSpPr>
              <a:xfrm>
                <a:off x="5908350" y="2496096"/>
                <a:ext cx="4714481" cy="4063996"/>
                <a:chOff x="4523051" y="1761068"/>
                <a:chExt cx="4714481" cy="4063996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5ECBE22B-00AF-0249-B60F-AB6706A81B95}"/>
                    </a:ext>
                  </a:extLst>
                </p:cNvPr>
                <p:cNvGrpSpPr/>
                <p:nvPr/>
              </p:nvGrpSpPr>
              <p:grpSpPr>
                <a:xfrm>
                  <a:off x="4523051" y="1854199"/>
                  <a:ext cx="3142722" cy="3970865"/>
                  <a:chOff x="4519612" y="1845732"/>
                  <a:chExt cx="3142722" cy="3970865"/>
                </a:xfrm>
              </p:grpSpPr>
              <p:sp>
                <p:nvSpPr>
                  <p:cNvPr id="2" name="Oval 1">
                    <a:extLst>
                      <a:ext uri="{FF2B5EF4-FFF2-40B4-BE49-F238E27FC236}">
                        <a16:creationId xmlns:a16="http://schemas.microsoft.com/office/drawing/2014/main" id="{D4A1DF55-6DAA-0D4D-9919-563E750571CE}"/>
                      </a:ext>
                    </a:extLst>
                  </p:cNvPr>
                  <p:cNvSpPr/>
                  <p:nvPr/>
                </p:nvSpPr>
                <p:spPr>
                  <a:xfrm>
                    <a:off x="4519612" y="1845732"/>
                    <a:ext cx="3142722" cy="3970865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NP</a:t>
                    </a:r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1CB683A8-08D1-204F-AFE5-1767C7DEADD6}"/>
                      </a:ext>
                    </a:extLst>
                  </p:cNvPr>
                  <p:cNvSpPr/>
                  <p:nvPr/>
                </p:nvSpPr>
                <p:spPr>
                  <a:xfrm>
                    <a:off x="4936067" y="3649131"/>
                    <a:ext cx="2269066" cy="215900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P</a:t>
                    </a:r>
                  </a:p>
                </p:txBody>
              </p:sp>
            </p:grp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9BA46874-D347-F341-B74E-C744F75A9D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23200" y="1854199"/>
                  <a:ext cx="0" cy="38777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Content Placeholder 4">
                  <a:extLst>
                    <a:ext uri="{FF2B5EF4-FFF2-40B4-BE49-F238E27FC236}">
                      <a16:creationId xmlns:a16="http://schemas.microsoft.com/office/drawing/2014/main" id="{8C484E6F-0BD1-AB4E-9EFE-A40AC6ADE2A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757715" y="5469457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Easy Problems</a:t>
                  </a:r>
                  <a:endParaRPr lang="en-US" sz="1600" i="1" dirty="0"/>
                </a:p>
              </p:txBody>
            </p:sp>
            <p:sp>
              <p:nvSpPr>
                <p:cNvPr id="19" name="Content Placeholder 4">
                  <a:extLst>
                    <a:ext uri="{FF2B5EF4-FFF2-40B4-BE49-F238E27FC236}">
                      <a16:creationId xmlns:a16="http://schemas.microsoft.com/office/drawing/2014/main" id="{B188799F-CD2B-4748-AD60-BDD68DE381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823200" y="1761068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Hard Problems</a:t>
                  </a:r>
                  <a:endParaRPr lang="en-US" sz="1600" i="1" dirty="0"/>
                </a:p>
              </p:txBody>
            </p:sp>
          </p:grpSp>
          <p:sp>
            <p:nvSpPr>
              <p:cNvPr id="5" name="Arc 4">
                <a:extLst>
                  <a:ext uri="{FF2B5EF4-FFF2-40B4-BE49-F238E27FC236}">
                    <a16:creationId xmlns:a16="http://schemas.microsoft.com/office/drawing/2014/main" id="{44EC2B34-04B5-F843-91DE-FF6A65B7AE51}"/>
                  </a:ext>
                </a:extLst>
              </p:cNvPr>
              <p:cNvSpPr/>
              <p:nvPr/>
            </p:nvSpPr>
            <p:spPr>
              <a:xfrm>
                <a:off x="5791207" y="-4553901"/>
                <a:ext cx="3336261" cy="7263666"/>
              </a:xfrm>
              <a:prstGeom prst="arc">
                <a:avLst>
                  <a:gd name="adj1" fmla="val 334075"/>
                  <a:gd name="adj2" fmla="val 10164359"/>
                </a:avLst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NP-Hard</a:t>
                </a: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F78F878-B9AB-894D-BB85-D7E5A5579F67}"/>
                </a:ext>
              </a:extLst>
            </p:cNvPr>
            <p:cNvSpPr/>
            <p:nvPr/>
          </p:nvSpPr>
          <p:spPr>
            <a:xfrm>
              <a:off x="7152238" y="2589227"/>
              <a:ext cx="624689" cy="12053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7375" y="1999830"/>
                <a:ext cx="4651890" cy="85187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1" i="1" u="sng" dirty="0">
                    <a:solidFill>
                      <a:schemeClr val="bg1"/>
                    </a:solidFill>
                  </a:rPr>
                  <a:t>Definition</a:t>
                </a:r>
                <a:r>
                  <a:rPr lang="en-US" sz="2000" i="1" dirty="0">
                    <a:solidFill>
                      <a:schemeClr val="bg1"/>
                    </a:solidFill>
                  </a:rPr>
                  <a:t>: A problem A is </a:t>
                </a:r>
                <a:r>
                  <a:rPr lang="en-US" sz="2000" b="1" i="1" dirty="0">
                    <a:solidFill>
                      <a:schemeClr val="bg1"/>
                    </a:solidFill>
                  </a:rPr>
                  <a:t>NP-Complete</a:t>
                </a:r>
                <a:r>
                  <a:rPr lang="en-US" sz="2000" i="1" dirty="0">
                    <a:solidFill>
                      <a:schemeClr val="bg1"/>
                    </a:solidFill>
                  </a:rPr>
                  <a:t> if and only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𝑁𝑃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0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75" y="1999830"/>
                <a:ext cx="4651890" cy="851874"/>
              </a:xfrm>
              <a:prstGeom prst="rect">
                <a:avLst/>
              </a:prstGeom>
              <a:blipFill>
                <a:blip r:embed="rId2"/>
                <a:stretch>
                  <a:fillRect l="-1084" b="-5714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4">
                <a:extLst>
                  <a:ext uri="{FF2B5EF4-FFF2-40B4-BE49-F238E27FC236}">
                    <a16:creationId xmlns:a16="http://schemas.microsoft.com/office/drawing/2014/main" id="{002365C9-43F9-C746-B90C-0DE6E5BFE4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97138" y="4002590"/>
                <a:ext cx="3296881" cy="1338955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i="1" dirty="0"/>
                  <a:t> means that problem A is harder than problem B, shown through a </a:t>
                </a:r>
                <a:r>
                  <a:rPr lang="en-US" sz="1600" b="1" i="1" u="sng" dirty="0"/>
                  <a:t>reduction</a:t>
                </a:r>
                <a:r>
                  <a:rPr lang="en-US" sz="1600" i="1" dirty="0"/>
                  <a:t>, which we will see in a moment.</a:t>
                </a:r>
              </a:p>
            </p:txBody>
          </p:sp>
        </mc:Choice>
        <mc:Fallback xmlns="">
          <p:sp>
            <p:nvSpPr>
              <p:cNvPr id="17" name="Content Placeholder 4">
                <a:extLst>
                  <a:ext uri="{FF2B5EF4-FFF2-40B4-BE49-F238E27FC236}">
                    <a16:creationId xmlns:a16="http://schemas.microsoft.com/office/drawing/2014/main" id="{002365C9-43F9-C746-B90C-0DE6E5BFE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138" y="4002590"/>
                <a:ext cx="3296881" cy="1338955"/>
              </a:xfrm>
              <a:prstGeom prst="rect">
                <a:avLst/>
              </a:prstGeom>
              <a:blipFill>
                <a:blip r:embed="rId3"/>
                <a:stretch>
                  <a:fillRect l="-76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757FA3D-9EC4-A748-9BAF-9415D236B50D}"/>
              </a:ext>
            </a:extLst>
          </p:cNvPr>
          <p:cNvCxnSpPr>
            <a:cxnSpLocks/>
          </p:cNvCxnSpPr>
          <p:nvPr/>
        </p:nvCxnSpPr>
        <p:spPr>
          <a:xfrm flipV="1">
            <a:off x="2845578" y="2996697"/>
            <a:ext cx="830129" cy="107988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6401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on Reductions:</a:t>
            </a:r>
            <a:br>
              <a:rPr lang="en-US" dirty="0"/>
            </a:br>
            <a:r>
              <a:rPr lang="en-US" dirty="0"/>
              <a:t>Mapping Reductions</a:t>
            </a:r>
          </a:p>
        </p:txBody>
      </p:sp>
    </p:spTree>
    <p:extLst>
      <p:ext uri="{BB962C8B-B14F-4D97-AF65-F5344CB8AC3E}">
        <p14:creationId xmlns:p14="http://schemas.microsoft.com/office/powerpoint/2010/main" val="29564974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What we have already seen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97647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b="1" i="1" u="sng" dirty="0">
                <a:solidFill>
                  <a:schemeClr val="bg1"/>
                </a:solidFill>
              </a:rPr>
              <a:t>Reduction</a:t>
            </a:r>
            <a:r>
              <a:rPr lang="en-US" dirty="0">
                <a:solidFill>
                  <a:schemeClr val="bg1"/>
                </a:solidFill>
              </a:rPr>
              <a:t>: A reduction exists between problems </a:t>
            </a:r>
            <a:r>
              <a:rPr lang="en-US" b="1" i="1" dirty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b="1" i="1" dirty="0">
                <a:solidFill>
                  <a:schemeClr val="bg1"/>
                </a:solidFill>
              </a:rPr>
              <a:t>B</a:t>
            </a:r>
            <a:r>
              <a:rPr lang="en-US" dirty="0">
                <a:solidFill>
                  <a:schemeClr val="bg1"/>
                </a:solidFill>
              </a:rPr>
              <a:t> if a solution to </a:t>
            </a:r>
            <a:r>
              <a:rPr lang="en-US" b="1" i="1" dirty="0">
                <a:solidFill>
                  <a:schemeClr val="bg1"/>
                </a:solidFill>
              </a:rPr>
              <a:t>B</a:t>
            </a:r>
            <a:r>
              <a:rPr lang="en-US" dirty="0">
                <a:solidFill>
                  <a:schemeClr val="bg1"/>
                </a:solidFill>
              </a:rPr>
              <a:t> can be used to develop a solution for </a:t>
            </a:r>
            <a:r>
              <a:rPr lang="en-US" b="1" i="1" dirty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14889EB-EF30-2147-B73E-154EFBCBA4CA}"/>
              </a:ext>
            </a:extLst>
          </p:cNvPr>
          <p:cNvSpPr txBox="1">
            <a:spLocks/>
          </p:cNvSpPr>
          <p:nvPr/>
        </p:nvSpPr>
        <p:spPr>
          <a:xfrm>
            <a:off x="2248316" y="2276208"/>
            <a:ext cx="3422567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Problem </a:t>
            </a:r>
            <a:r>
              <a:rPr lang="en-US" b="1" i="1" dirty="0">
                <a:solidFill>
                  <a:schemeClr val="tx1">
                    <a:lumMod val="95000"/>
                  </a:schemeClr>
                </a:solidFill>
              </a:rPr>
              <a:t>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AF2A420-8040-0345-9243-05F400115AE0}"/>
              </a:ext>
            </a:extLst>
          </p:cNvPr>
          <p:cNvSpPr txBox="1">
            <a:spLocks/>
          </p:cNvSpPr>
          <p:nvPr/>
        </p:nvSpPr>
        <p:spPr>
          <a:xfrm>
            <a:off x="2248316" y="2706066"/>
            <a:ext cx="3422567" cy="279368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8ED63A6-57CF-2748-B5CC-98712E6FDFDB}"/>
              </a:ext>
            </a:extLst>
          </p:cNvPr>
          <p:cNvSpPr txBox="1">
            <a:spLocks/>
          </p:cNvSpPr>
          <p:nvPr/>
        </p:nvSpPr>
        <p:spPr>
          <a:xfrm>
            <a:off x="2416759" y="2866487"/>
            <a:ext cx="3069640" cy="512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Solve problem B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6822740-1797-444A-9543-A770D02028A2}"/>
              </a:ext>
            </a:extLst>
          </p:cNvPr>
          <p:cNvSpPr txBox="1">
            <a:spLocks/>
          </p:cNvSpPr>
          <p:nvPr/>
        </p:nvSpPr>
        <p:spPr>
          <a:xfrm>
            <a:off x="2416759" y="3489201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Do easy work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582851D-81F1-3B4A-BD49-BCE334138F19}"/>
              </a:ext>
            </a:extLst>
          </p:cNvPr>
          <p:cNvSpPr txBox="1">
            <a:spLocks/>
          </p:cNvSpPr>
          <p:nvPr/>
        </p:nvSpPr>
        <p:spPr>
          <a:xfrm>
            <a:off x="2416759" y="4136900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Do more easy work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46BE0E-7AF6-384F-B630-60A05BF791D7}"/>
              </a:ext>
            </a:extLst>
          </p:cNvPr>
          <p:cNvSpPr txBox="1">
            <a:spLocks/>
          </p:cNvSpPr>
          <p:nvPr/>
        </p:nvSpPr>
        <p:spPr>
          <a:xfrm>
            <a:off x="2424779" y="4784599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C4CBEC9-814C-8C49-986A-DF5F1C8532A1}"/>
              </a:ext>
            </a:extLst>
          </p:cNvPr>
          <p:cNvSpPr txBox="1">
            <a:spLocks/>
          </p:cNvSpPr>
          <p:nvPr/>
        </p:nvSpPr>
        <p:spPr>
          <a:xfrm>
            <a:off x="7207752" y="3273501"/>
            <a:ext cx="3123364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Problem </a:t>
            </a:r>
            <a:r>
              <a:rPr lang="en-US" b="1" i="1" dirty="0">
                <a:solidFill>
                  <a:schemeClr val="tx1">
                    <a:lumMod val="95000"/>
                  </a:schemeClr>
                </a:solidFill>
              </a:rPr>
              <a:t>B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2DF8AE6-EC2C-E644-AA73-9F6A7AC2B113}"/>
              </a:ext>
            </a:extLst>
          </p:cNvPr>
          <p:cNvSpPr txBox="1">
            <a:spLocks/>
          </p:cNvSpPr>
          <p:nvPr/>
        </p:nvSpPr>
        <p:spPr>
          <a:xfrm>
            <a:off x="7253455" y="3745333"/>
            <a:ext cx="3069640" cy="512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Solve problem B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CE71C290-A4EB-B348-B14E-9071BDA78B93}"/>
              </a:ext>
            </a:extLst>
          </p:cNvPr>
          <p:cNvSpPr/>
          <p:nvPr/>
        </p:nvSpPr>
        <p:spPr>
          <a:xfrm>
            <a:off x="5839326" y="3931662"/>
            <a:ext cx="1106906" cy="2309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A1F5251-11D8-9B44-B6F0-EE471C79653C}"/>
              </a:ext>
            </a:extLst>
          </p:cNvPr>
          <p:cNvSpPr txBox="1">
            <a:spLocks/>
          </p:cNvSpPr>
          <p:nvPr/>
        </p:nvSpPr>
        <p:spPr>
          <a:xfrm>
            <a:off x="5807239" y="3672459"/>
            <a:ext cx="1114930" cy="35306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Reduces to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00A66E6B-05AE-DF47-AD72-921EEBE6834C}"/>
              </a:ext>
            </a:extLst>
          </p:cNvPr>
          <p:cNvSpPr txBox="1">
            <a:spLocks/>
          </p:cNvSpPr>
          <p:nvPr/>
        </p:nvSpPr>
        <p:spPr>
          <a:xfrm>
            <a:off x="7750530" y="5499747"/>
            <a:ext cx="3296881" cy="107813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This kind of reduction involves the decidability of Problems A and B. If B is decidable then A is decidable!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BBAD594-8A20-A34D-A7A0-28F0F9161B40}"/>
              </a:ext>
            </a:extLst>
          </p:cNvPr>
          <p:cNvCxnSpPr>
            <a:cxnSpLocks/>
          </p:cNvCxnSpPr>
          <p:nvPr/>
        </p:nvCxnSpPr>
        <p:spPr>
          <a:xfrm flipV="1">
            <a:off x="8229600" y="4481465"/>
            <a:ext cx="253498" cy="101828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949D9AE-DC76-A049-B9F7-EA804B1777E6}"/>
              </a:ext>
            </a:extLst>
          </p:cNvPr>
          <p:cNvCxnSpPr>
            <a:cxnSpLocks/>
          </p:cNvCxnSpPr>
          <p:nvPr/>
        </p:nvCxnSpPr>
        <p:spPr>
          <a:xfrm flipH="1" flipV="1">
            <a:off x="5839326" y="5003501"/>
            <a:ext cx="2308793" cy="49624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0702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Mapping Reduction</a:t>
            </a:r>
            <a:endParaRPr lang="en-US" dirty="0">
              <a:solidFill>
                <a:srgbClr val="FFA7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32775" y="2051517"/>
                <a:ext cx="19381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/>
                  <a:t>One way (green route) to solve A is to use the decider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time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75" y="2051517"/>
                <a:ext cx="1938100" cy="1200329"/>
              </a:xfrm>
              <a:prstGeom prst="rect">
                <a:avLst/>
              </a:prstGeom>
              <a:blipFill>
                <a:blip r:embed="rId2"/>
                <a:stretch>
                  <a:fillRect t="-2105" r="-3247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4">
                <a:extLst>
                  <a:ext uri="{FF2B5EF4-FFF2-40B4-BE49-F238E27FC236}">
                    <a16:creationId xmlns:a16="http://schemas.microsoft.com/office/drawing/2014/main" id="{02970F1D-2A69-F14E-B770-DAA838C60D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3562" y="936952"/>
                <a:ext cx="10345697" cy="545472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i="1" dirty="0">
                    <a:solidFill>
                      <a:schemeClr val="bg1"/>
                    </a:solidFill>
                  </a:rPr>
                  <a:t>A </a:t>
                </a:r>
                <a:r>
                  <a:rPr lang="en-US" sz="1600" b="1" i="1" u="sng" dirty="0">
                    <a:solidFill>
                      <a:schemeClr val="bg1"/>
                    </a:solidFill>
                  </a:rPr>
                  <a:t>mapping reduction</a:t>
                </a:r>
                <a:r>
                  <a:rPr lang="en-US" sz="1600" i="1" dirty="0">
                    <a:solidFill>
                      <a:schemeClr val="bg1"/>
                    </a:solidFill>
                  </a:rPr>
                  <a:t> uses a reduction function R() to map instances of one problem (A) to instances of another problem (B) such that for any input string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600" i="1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==</m:t>
                    </m:r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Content Placeholder 4">
                <a:extLst>
                  <a:ext uri="{FF2B5EF4-FFF2-40B4-BE49-F238E27FC236}">
                    <a16:creationId xmlns:a16="http://schemas.microsoft.com/office/drawing/2014/main" id="{02970F1D-2A69-F14E-B770-DAA838C60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562" y="936952"/>
                <a:ext cx="10345697" cy="545472"/>
              </a:xfrm>
              <a:prstGeom prst="rect">
                <a:avLst/>
              </a:prstGeom>
              <a:blipFill>
                <a:blip r:embed="rId3"/>
                <a:stretch>
                  <a:fillRect t="-2222" b="-4444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A30623-1E62-0F43-82C9-5FDCF5203CD1}"/>
              </a:ext>
            </a:extLst>
          </p:cNvPr>
          <p:cNvCxnSpPr>
            <a:cxnSpLocks/>
          </p:cNvCxnSpPr>
          <p:nvPr/>
        </p:nvCxnSpPr>
        <p:spPr>
          <a:xfrm>
            <a:off x="2062302" y="2708985"/>
            <a:ext cx="833298" cy="57439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9335735-65BC-E54E-ABCA-52FB200E0398}"/>
              </a:ext>
            </a:extLst>
          </p:cNvPr>
          <p:cNvGrpSpPr/>
          <p:nvPr/>
        </p:nvGrpSpPr>
        <p:grpSpPr>
          <a:xfrm>
            <a:off x="2208734" y="1876424"/>
            <a:ext cx="7232463" cy="3806727"/>
            <a:chOff x="2465909" y="2019299"/>
            <a:chExt cx="7232463" cy="38067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ontent Placeholder 4">
                  <a:extLst>
                    <a:ext uri="{FF2B5EF4-FFF2-40B4-BE49-F238E27FC236}">
                      <a16:creationId xmlns:a16="http://schemas.microsoft.com/office/drawing/2014/main" id="{6D06268B-B87E-5844-8A15-8B25A2291DD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008088" y="2019299"/>
                  <a:ext cx="2316638" cy="581035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400" i="1" dirty="0">
                      <a:solidFill>
                        <a:schemeClr val="tx1">
                          <a:lumMod val="95000"/>
                        </a:schemeClr>
                      </a:solidFill>
                    </a:rPr>
                    <a:t>Map instances of A to instances of B in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14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1400" i="1" dirty="0">
                      <a:solidFill>
                        <a:schemeClr val="tx1">
                          <a:lumMod val="95000"/>
                        </a:schemeClr>
                      </a:solidFill>
                    </a:rPr>
                    <a:t> time.</a:t>
                  </a:r>
                </a:p>
              </p:txBody>
            </p:sp>
          </mc:Choice>
          <mc:Fallback xmlns="">
            <p:sp>
              <p:nvSpPr>
                <p:cNvPr id="39" name="Content Placeholder 4">
                  <a:extLst>
                    <a:ext uri="{FF2B5EF4-FFF2-40B4-BE49-F238E27FC236}">
                      <a16:creationId xmlns:a16="http://schemas.microsoft.com/office/drawing/2014/main" id="{6D06268B-B87E-5844-8A15-8B25A2291D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8088" y="2019299"/>
                  <a:ext cx="2316638" cy="581035"/>
                </a:xfrm>
                <a:prstGeom prst="rect">
                  <a:avLst/>
                </a:prstGeom>
                <a:blipFill>
                  <a:blip r:embed="rId4"/>
                  <a:stretch>
                    <a:fillRect b="-2083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B14BF2B-E906-E74D-A222-9E84C2BB842C}"/>
                </a:ext>
              </a:extLst>
            </p:cNvPr>
            <p:cNvGrpSpPr/>
            <p:nvPr/>
          </p:nvGrpSpPr>
          <p:grpSpPr>
            <a:xfrm>
              <a:off x="2465909" y="2204160"/>
              <a:ext cx="7232463" cy="3621866"/>
              <a:chOff x="2570684" y="2261310"/>
              <a:chExt cx="7232463" cy="3621866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8532DB9A-FA5A-7740-8D8E-0172761C0C15}"/>
                  </a:ext>
                </a:extLst>
              </p:cNvPr>
              <p:cNvGrpSpPr/>
              <p:nvPr/>
            </p:nvGrpSpPr>
            <p:grpSpPr>
              <a:xfrm>
                <a:off x="2570684" y="2261310"/>
                <a:ext cx="2709085" cy="3369450"/>
                <a:chOff x="1570559" y="2137485"/>
                <a:chExt cx="2709085" cy="3369450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D8DFC98F-084E-C84C-AB03-602B8E14D0EE}"/>
                    </a:ext>
                  </a:extLst>
                </p:cNvPr>
                <p:cNvSpPr/>
                <p:nvPr/>
              </p:nvSpPr>
              <p:spPr>
                <a:xfrm>
                  <a:off x="2308469" y="2137485"/>
                  <a:ext cx="1231272" cy="828661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Problem A</a:t>
                  </a: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0759A00-8F0E-C24E-8F18-1CF257E378E4}"/>
                    </a:ext>
                  </a:extLst>
                </p:cNvPr>
                <p:cNvSpPr/>
                <p:nvPr/>
              </p:nvSpPr>
              <p:spPr>
                <a:xfrm>
                  <a:off x="2308469" y="4678274"/>
                  <a:ext cx="1231272" cy="828661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Solution A</a:t>
                  </a:r>
                </a:p>
              </p:txBody>
            </p: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0541B410-22E3-6E47-AF73-3F2AF2867461}"/>
                    </a:ext>
                  </a:extLst>
                </p:cNvPr>
                <p:cNvCxnSpPr>
                  <a:stCxn id="5" idx="2"/>
                  <a:endCxn id="23" idx="0"/>
                </p:cNvCxnSpPr>
                <p:nvPr/>
              </p:nvCxnSpPr>
              <p:spPr>
                <a:xfrm>
                  <a:off x="2924105" y="2966146"/>
                  <a:ext cx="0" cy="171212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Content Placeholder 4">
                      <a:extLst>
                        <a:ext uri="{FF2B5EF4-FFF2-40B4-BE49-F238E27FC236}">
                          <a16:creationId xmlns:a16="http://schemas.microsoft.com/office/drawing/2014/main" id="{92354662-A552-504E-A65B-97ED9934F527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1570559" y="3415408"/>
                      <a:ext cx="2709085" cy="70136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bg1"/>
                      </a:solidFill>
                    </a:ln>
                  </p:spPr>
                  <p:txBody>
                    <a:bodyPr vert="horz" lIns="91440" tIns="45720" rIns="91440" bIns="45720" rtlCol="0">
                      <a:normAutofit/>
                    </a:bodyPr>
                    <a:lstStyle>
                      <a:lvl1pPr marL="228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10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600" i="1" dirty="0">
                          <a:solidFill>
                            <a:schemeClr val="bg1"/>
                          </a:solidFill>
                        </a:rPr>
                        <a:t>Decider for A that runs in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US" sz="1600" i="1" dirty="0">
                          <a:solidFill>
                            <a:schemeClr val="bg1"/>
                          </a:solidFill>
                        </a:rPr>
                        <a:t> time.</a:t>
                      </a:r>
                    </a:p>
                  </p:txBody>
                </p:sp>
              </mc:Choice>
              <mc:Fallback xmlns="">
                <p:sp>
                  <p:nvSpPr>
                    <p:cNvPr id="26" name="Content Placeholder 4">
                      <a:extLst>
                        <a:ext uri="{FF2B5EF4-FFF2-40B4-BE49-F238E27FC236}">
                          <a16:creationId xmlns:a16="http://schemas.microsoft.com/office/drawing/2014/main" id="{92354662-A552-504E-A65B-97ED9934F52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70559" y="3415408"/>
                      <a:ext cx="2709085" cy="70136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754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E1E27072-20C7-2F48-853D-48A98A768EFD}"/>
                  </a:ext>
                </a:extLst>
              </p:cNvPr>
              <p:cNvGrpSpPr/>
              <p:nvPr/>
            </p:nvGrpSpPr>
            <p:grpSpPr>
              <a:xfrm>
                <a:off x="4539866" y="2268614"/>
                <a:ext cx="5263281" cy="3614562"/>
                <a:chOff x="4539866" y="2268614"/>
                <a:chExt cx="5263281" cy="3614562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2DCE4FC7-F5FE-D349-A4B8-CF18D9154094}"/>
                    </a:ext>
                  </a:extLst>
                </p:cNvPr>
                <p:cNvSpPr/>
                <p:nvPr/>
              </p:nvSpPr>
              <p:spPr>
                <a:xfrm>
                  <a:off x="7832969" y="2268614"/>
                  <a:ext cx="1231272" cy="82866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95000"/>
                        </a:schemeClr>
                      </a:solidFill>
                    </a:rPr>
                    <a:t>Problem B</a:t>
                  </a: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E1B84751-7643-F048-9D4A-C68D0FE326F6}"/>
                    </a:ext>
                  </a:extLst>
                </p:cNvPr>
                <p:cNvSpPr/>
                <p:nvPr/>
              </p:nvSpPr>
              <p:spPr>
                <a:xfrm>
                  <a:off x="7832969" y="4802098"/>
                  <a:ext cx="1231272" cy="82866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95000"/>
                        </a:schemeClr>
                      </a:solidFill>
                    </a:rPr>
                    <a:t>Solution B</a:t>
                  </a:r>
                </a:p>
              </p:txBody>
            </p: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272F9A6D-80DF-4945-93A8-F9BBAA58E063}"/>
                    </a:ext>
                  </a:extLst>
                </p:cNvPr>
                <p:cNvCxnSpPr>
                  <a:cxnSpLocks/>
                  <a:stCxn id="27" idx="2"/>
                  <a:endCxn id="29" idx="0"/>
                </p:cNvCxnSpPr>
                <p:nvPr/>
              </p:nvCxnSpPr>
              <p:spPr>
                <a:xfrm>
                  <a:off x="8448605" y="3097275"/>
                  <a:ext cx="0" cy="1704823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Content Placeholder 4">
                      <a:extLst>
                        <a:ext uri="{FF2B5EF4-FFF2-40B4-BE49-F238E27FC236}">
                          <a16:creationId xmlns:a16="http://schemas.microsoft.com/office/drawing/2014/main" id="{2B07ACEF-738A-EC4C-8004-C071F2AA2F5B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7094062" y="3516116"/>
                      <a:ext cx="2709085" cy="701360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bg1"/>
                      </a:solidFill>
                    </a:ln>
                  </p:spPr>
                  <p:txBody>
                    <a:bodyPr vert="horz" lIns="91440" tIns="45720" rIns="91440" bIns="45720" rtlCol="0">
                      <a:normAutofit/>
                    </a:bodyPr>
                    <a:lstStyle>
                      <a:lvl1pPr marL="228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10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6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Decider for B that runs in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US" sz="16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 time.</a:t>
                      </a:r>
                    </a:p>
                  </p:txBody>
                </p:sp>
              </mc:Choice>
              <mc:Fallback xmlns="">
                <p:sp>
                  <p:nvSpPr>
                    <p:cNvPr id="36" name="Content Placeholder 4">
                      <a:extLst>
                        <a:ext uri="{FF2B5EF4-FFF2-40B4-BE49-F238E27FC236}">
                          <a16:creationId xmlns:a16="http://schemas.microsoft.com/office/drawing/2014/main" id="{2B07ACEF-738A-EC4C-8004-C071F2AA2F5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94062" y="3516116"/>
                      <a:ext cx="2709085" cy="701360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1754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991CB472-E51D-2E46-BEAF-8B2CD194CFD8}"/>
                    </a:ext>
                  </a:extLst>
                </p:cNvPr>
                <p:cNvCxnSpPr>
                  <a:cxnSpLocks/>
                  <a:stCxn id="5" idx="3"/>
                  <a:endCxn id="27" idx="1"/>
                </p:cNvCxnSpPr>
                <p:nvPr/>
              </p:nvCxnSpPr>
              <p:spPr>
                <a:xfrm>
                  <a:off x="4539866" y="2675641"/>
                  <a:ext cx="3293103" cy="7304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B2DC9021-3558-8C48-A04B-DAB7AE5C2339}"/>
                    </a:ext>
                  </a:extLst>
                </p:cNvPr>
                <p:cNvCxnSpPr>
                  <a:cxnSpLocks/>
                  <a:stCxn id="29" idx="1"/>
                  <a:endCxn id="23" idx="3"/>
                </p:cNvCxnSpPr>
                <p:nvPr/>
              </p:nvCxnSpPr>
              <p:spPr>
                <a:xfrm flipH="1">
                  <a:off x="4539866" y="5216429"/>
                  <a:ext cx="3293103" cy="1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Content Placeholder 4">
                      <a:extLst>
                        <a:ext uri="{FF2B5EF4-FFF2-40B4-BE49-F238E27FC236}">
                          <a16:creationId xmlns:a16="http://schemas.microsoft.com/office/drawing/2014/main" id="{CBE927D4-069A-924A-879A-BB4711322E77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067616" y="5302141"/>
                      <a:ext cx="2316638" cy="581035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bg1"/>
                      </a:solidFill>
                    </a:ln>
                  </p:spPr>
                  <p:txBody>
                    <a:bodyPr vert="horz" lIns="91440" tIns="45720" rIns="91440" bIns="45720" rtlCol="0">
                      <a:normAutofit lnSpcReduction="10000"/>
                    </a:bodyPr>
                    <a:lstStyle>
                      <a:lvl1pPr marL="228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10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4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Map solutions of B to solutions of A in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𝑅𝑆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𝐵𝐴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US" sz="14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 time.</a:t>
                      </a:r>
                    </a:p>
                  </p:txBody>
                </p:sp>
              </mc:Choice>
              <mc:Fallback xmlns="">
                <p:sp>
                  <p:nvSpPr>
                    <p:cNvPr id="41" name="Content Placeholder 4">
                      <a:extLst>
                        <a:ext uri="{FF2B5EF4-FFF2-40B4-BE49-F238E27FC236}">
                          <a16:creationId xmlns:a16="http://schemas.microsoft.com/office/drawing/2014/main" id="{CBE927D4-069A-924A-879A-BB4711322E7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67616" y="5302141"/>
                      <a:ext cx="2316638" cy="58103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r="-1630" b="-4255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0BE6109-09C1-2546-BBEB-F6EEB25299A7}"/>
                  </a:ext>
                </a:extLst>
              </p:cNvPr>
              <p:cNvSpPr txBox="1"/>
              <p:nvPr/>
            </p:nvSpPr>
            <p:spPr>
              <a:xfrm>
                <a:off x="6134100" y="6076950"/>
                <a:ext cx="54887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/>
                  <a:t>Another way to solve A is to use the purple path. Takes: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0BE6109-09C1-2546-BBEB-F6EEB2529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100" y="6076950"/>
                <a:ext cx="5488778" cy="646331"/>
              </a:xfrm>
              <a:prstGeom prst="rect">
                <a:avLst/>
              </a:prstGeom>
              <a:blipFill>
                <a:blip r:embed="rId8"/>
                <a:stretch>
                  <a:fillRect t="-3922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EA54CD4-6816-7641-9B35-2AD11E02D4C5}"/>
              </a:ext>
            </a:extLst>
          </p:cNvPr>
          <p:cNvCxnSpPr>
            <a:cxnSpLocks/>
          </p:cNvCxnSpPr>
          <p:nvPr/>
        </p:nvCxnSpPr>
        <p:spPr>
          <a:xfrm>
            <a:off x="7813411" y="5495510"/>
            <a:ext cx="349514" cy="51984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3410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2262" y="427593"/>
            <a:ext cx="9932137" cy="66841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Reductions You’ve Probably seen before!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F9CC5AB5-3F62-ED42-9178-2EE8C74294BF}"/>
              </a:ext>
            </a:extLst>
          </p:cNvPr>
          <p:cNvSpPr txBox="1">
            <a:spLocks/>
          </p:cNvSpPr>
          <p:nvPr/>
        </p:nvSpPr>
        <p:spPr>
          <a:xfrm>
            <a:off x="1133638" y="1688033"/>
            <a:ext cx="3539962" cy="45307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Reduction: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3639" y="2071629"/>
                <a:ext cx="3539962" cy="53302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Max-Flow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bg1"/>
                    </a:solidFill>
                  </a:rPr>
                  <a:t> Min-Cut</a:t>
                </a:r>
              </a:p>
            </p:txBody>
          </p:sp>
        </mc:Choice>
        <mc:Fallback xmlns="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639" y="2071629"/>
                <a:ext cx="3539962" cy="5330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8D742D3-BD4A-E047-9635-B6CFFDF515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2262" y="2833629"/>
                <a:ext cx="3539962" cy="53302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Bi-Partite Matching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</m:d>
                        <m:r>
                          <a:rPr lang="en-U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bg1"/>
                    </a:solidFill>
                  </a:rPr>
                  <a:t> Max-Flow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8D742D3-BD4A-E047-9635-B6CFFDF51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62" y="2833629"/>
                <a:ext cx="3539962" cy="533023"/>
              </a:xfrm>
              <a:prstGeom prst="rect">
                <a:avLst/>
              </a:prstGeom>
              <a:blipFill>
                <a:blip r:embed="rId3"/>
                <a:stretch>
                  <a:fillRect t="-227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6AD4F07D-7CCA-5B44-8E3E-AC5A354445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2262" y="3653733"/>
                <a:ext cx="3539962" cy="53302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FindMedian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bg1"/>
                    </a:solidFill>
                  </a:rPr>
                  <a:t> Sorting</a:t>
                </a:r>
              </a:p>
            </p:txBody>
          </p:sp>
        </mc:Choice>
        <mc:Fallback xmlns=""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6AD4F07D-7CCA-5B44-8E3E-AC5A35444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62" y="3653733"/>
                <a:ext cx="3539962" cy="5330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4">
                <a:extLst>
                  <a:ext uri="{FF2B5EF4-FFF2-40B4-BE49-F238E27FC236}">
                    <a16:creationId xmlns:a16="http://schemas.microsoft.com/office/drawing/2014/main" id="{93AD140F-BE5A-774F-9757-0A21C6513D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3638" y="4473837"/>
                <a:ext cx="3539962" cy="53302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FindMin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bg1"/>
                    </a:solidFill>
                  </a:rPr>
                  <a:t> Sorting</a:t>
                </a:r>
              </a:p>
            </p:txBody>
          </p:sp>
        </mc:Choice>
        <mc:Fallback xmlns="">
          <p:sp>
            <p:nvSpPr>
              <p:cNvPr id="7" name="Content Placeholder 4">
                <a:extLst>
                  <a:ext uri="{FF2B5EF4-FFF2-40B4-BE49-F238E27FC236}">
                    <a16:creationId xmlns:a16="http://schemas.microsoft.com/office/drawing/2014/main" id="{93AD140F-BE5A-774F-9757-0A21C6513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638" y="4473837"/>
                <a:ext cx="3539962" cy="533023"/>
              </a:xfrm>
              <a:prstGeom prst="rect">
                <a:avLst/>
              </a:prstGeom>
              <a:blipFill>
                <a:blip r:embed="rId5"/>
                <a:stretch>
                  <a:fillRect b="-227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8EC5966E-2D81-1040-90D3-E820D5D54E18}"/>
              </a:ext>
            </a:extLst>
          </p:cNvPr>
          <p:cNvSpPr txBox="1">
            <a:spLocks/>
          </p:cNvSpPr>
          <p:nvPr/>
        </p:nvSpPr>
        <p:spPr>
          <a:xfrm>
            <a:off x="5091420" y="1688033"/>
            <a:ext cx="3539962" cy="45307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Details: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2118ACFF-8839-024B-88AF-83FB153B12C9}"/>
              </a:ext>
            </a:extLst>
          </p:cNvPr>
          <p:cNvSpPr txBox="1">
            <a:spLocks/>
          </p:cNvSpPr>
          <p:nvPr/>
        </p:nvSpPr>
        <p:spPr>
          <a:xfrm>
            <a:off x="5091420" y="2071629"/>
            <a:ext cx="6121525" cy="53302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No conversion necessary. Value of maximum flow is equal to capacity of minimum cut on the same, unaltered graph.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D270FE73-028E-AD4F-A8C2-AE7A078BB19E}"/>
              </a:ext>
            </a:extLst>
          </p:cNvPr>
          <p:cNvSpPr txBox="1">
            <a:spLocks/>
          </p:cNvSpPr>
          <p:nvPr/>
        </p:nvSpPr>
        <p:spPr>
          <a:xfrm>
            <a:off x="5100043" y="2833629"/>
            <a:ext cx="6121525" cy="53302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Conversion involved adding capacities to edges, adding source and sink node, adding edges to / from source / sink node, etc.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66F81EC3-84D7-384F-B29E-4B80D8C72BD9}"/>
              </a:ext>
            </a:extLst>
          </p:cNvPr>
          <p:cNvSpPr txBox="1">
            <a:spLocks/>
          </p:cNvSpPr>
          <p:nvPr/>
        </p:nvSpPr>
        <p:spPr>
          <a:xfrm>
            <a:off x="5100043" y="3653733"/>
            <a:ext cx="6121525" cy="53302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No conversion necessary. Sort the list, then pull out the middle element in the array.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6699413D-5379-5045-9D8B-6A637471A4CA}"/>
              </a:ext>
            </a:extLst>
          </p:cNvPr>
          <p:cNvSpPr txBox="1">
            <a:spLocks/>
          </p:cNvSpPr>
          <p:nvPr/>
        </p:nvSpPr>
        <p:spPr>
          <a:xfrm>
            <a:off x="5091419" y="4473837"/>
            <a:ext cx="6121525" cy="53302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No conversion necessary. Sort the list, then pull the first element in the array. Note that this one is a reduction to a HARDER problem. So won’t be used in practice.</a:t>
            </a:r>
          </a:p>
        </p:txBody>
      </p:sp>
    </p:spTree>
    <p:extLst>
      <p:ext uri="{BB962C8B-B14F-4D97-AF65-F5344CB8AC3E}">
        <p14:creationId xmlns:p14="http://schemas.microsoft.com/office/powerpoint/2010/main" val="15464426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Runtime Comparison</a:t>
            </a:r>
            <a:endParaRPr lang="en-US" dirty="0">
              <a:solidFill>
                <a:srgbClr val="FFA7FF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9335735-65BC-E54E-ABCA-52FB200E0398}"/>
              </a:ext>
            </a:extLst>
          </p:cNvPr>
          <p:cNvGrpSpPr/>
          <p:nvPr/>
        </p:nvGrpSpPr>
        <p:grpSpPr>
          <a:xfrm>
            <a:off x="208484" y="1611374"/>
            <a:ext cx="7232463" cy="3806727"/>
            <a:chOff x="2465909" y="2019299"/>
            <a:chExt cx="7232463" cy="38067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ontent Placeholder 4">
                  <a:extLst>
                    <a:ext uri="{FF2B5EF4-FFF2-40B4-BE49-F238E27FC236}">
                      <a16:creationId xmlns:a16="http://schemas.microsoft.com/office/drawing/2014/main" id="{6D06268B-B87E-5844-8A15-8B25A2291DD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008088" y="2019299"/>
                  <a:ext cx="2316638" cy="581035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400" i="1" dirty="0">
                      <a:solidFill>
                        <a:schemeClr val="tx1">
                          <a:lumMod val="95000"/>
                        </a:schemeClr>
                      </a:solidFill>
                    </a:rPr>
                    <a:t>Map instances of A to instances of B in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14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1400" i="1" dirty="0">
                      <a:solidFill>
                        <a:schemeClr val="tx1">
                          <a:lumMod val="95000"/>
                        </a:schemeClr>
                      </a:solidFill>
                    </a:rPr>
                    <a:t> time.</a:t>
                  </a:r>
                </a:p>
              </p:txBody>
            </p:sp>
          </mc:Choice>
          <mc:Fallback xmlns="">
            <p:sp>
              <p:nvSpPr>
                <p:cNvPr id="39" name="Content Placeholder 4">
                  <a:extLst>
                    <a:ext uri="{FF2B5EF4-FFF2-40B4-BE49-F238E27FC236}">
                      <a16:creationId xmlns:a16="http://schemas.microsoft.com/office/drawing/2014/main" id="{6D06268B-B87E-5844-8A15-8B25A2291D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8088" y="2019299"/>
                  <a:ext cx="2316638" cy="581035"/>
                </a:xfrm>
                <a:prstGeom prst="rect">
                  <a:avLst/>
                </a:prstGeom>
                <a:blipFill>
                  <a:blip r:embed="rId2"/>
                  <a:stretch>
                    <a:fillRect b="-2083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B14BF2B-E906-E74D-A222-9E84C2BB842C}"/>
                </a:ext>
              </a:extLst>
            </p:cNvPr>
            <p:cNvGrpSpPr/>
            <p:nvPr/>
          </p:nvGrpSpPr>
          <p:grpSpPr>
            <a:xfrm>
              <a:off x="2465909" y="2204160"/>
              <a:ext cx="7232463" cy="3621866"/>
              <a:chOff x="2570684" y="2261310"/>
              <a:chExt cx="7232463" cy="3621866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8532DB9A-FA5A-7740-8D8E-0172761C0C15}"/>
                  </a:ext>
                </a:extLst>
              </p:cNvPr>
              <p:cNvGrpSpPr/>
              <p:nvPr/>
            </p:nvGrpSpPr>
            <p:grpSpPr>
              <a:xfrm>
                <a:off x="2570684" y="2261310"/>
                <a:ext cx="2709085" cy="3369450"/>
                <a:chOff x="1570559" y="2137485"/>
                <a:chExt cx="2709085" cy="3369450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D8DFC98F-084E-C84C-AB03-602B8E14D0EE}"/>
                    </a:ext>
                  </a:extLst>
                </p:cNvPr>
                <p:cNvSpPr/>
                <p:nvPr/>
              </p:nvSpPr>
              <p:spPr>
                <a:xfrm>
                  <a:off x="2308469" y="2137485"/>
                  <a:ext cx="1231272" cy="828661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Problem A</a:t>
                  </a: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0759A00-8F0E-C24E-8F18-1CF257E378E4}"/>
                    </a:ext>
                  </a:extLst>
                </p:cNvPr>
                <p:cNvSpPr/>
                <p:nvPr/>
              </p:nvSpPr>
              <p:spPr>
                <a:xfrm>
                  <a:off x="2308469" y="4678274"/>
                  <a:ext cx="1231272" cy="828661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Solution A</a:t>
                  </a:r>
                </a:p>
              </p:txBody>
            </p: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0541B410-22E3-6E47-AF73-3F2AF2867461}"/>
                    </a:ext>
                  </a:extLst>
                </p:cNvPr>
                <p:cNvCxnSpPr>
                  <a:stCxn id="5" idx="2"/>
                  <a:endCxn id="23" idx="0"/>
                </p:cNvCxnSpPr>
                <p:nvPr/>
              </p:nvCxnSpPr>
              <p:spPr>
                <a:xfrm>
                  <a:off x="2924105" y="2966146"/>
                  <a:ext cx="0" cy="171212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Content Placeholder 4">
                      <a:extLst>
                        <a:ext uri="{FF2B5EF4-FFF2-40B4-BE49-F238E27FC236}">
                          <a16:creationId xmlns:a16="http://schemas.microsoft.com/office/drawing/2014/main" id="{92354662-A552-504E-A65B-97ED9934F527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1570559" y="3415408"/>
                      <a:ext cx="2709085" cy="70136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bg1"/>
                      </a:solidFill>
                    </a:ln>
                  </p:spPr>
                  <p:txBody>
                    <a:bodyPr vert="horz" lIns="91440" tIns="45720" rIns="91440" bIns="45720" rtlCol="0">
                      <a:normAutofit/>
                    </a:bodyPr>
                    <a:lstStyle>
                      <a:lvl1pPr marL="228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10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600" i="1" dirty="0">
                          <a:solidFill>
                            <a:schemeClr val="bg1"/>
                          </a:solidFill>
                        </a:rPr>
                        <a:t>Decider for A that runs in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US" sz="1600" i="1" dirty="0">
                          <a:solidFill>
                            <a:schemeClr val="bg1"/>
                          </a:solidFill>
                        </a:rPr>
                        <a:t> time.</a:t>
                      </a:r>
                    </a:p>
                  </p:txBody>
                </p:sp>
              </mc:Choice>
              <mc:Fallback xmlns="">
                <p:sp>
                  <p:nvSpPr>
                    <p:cNvPr id="26" name="Content Placeholder 4">
                      <a:extLst>
                        <a:ext uri="{FF2B5EF4-FFF2-40B4-BE49-F238E27FC236}">
                          <a16:creationId xmlns:a16="http://schemas.microsoft.com/office/drawing/2014/main" id="{92354662-A552-504E-A65B-97ED9934F52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70559" y="3415408"/>
                      <a:ext cx="2709085" cy="70136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1754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E1E27072-20C7-2F48-853D-48A98A768EFD}"/>
                  </a:ext>
                </a:extLst>
              </p:cNvPr>
              <p:cNvGrpSpPr/>
              <p:nvPr/>
            </p:nvGrpSpPr>
            <p:grpSpPr>
              <a:xfrm>
                <a:off x="4539866" y="2268614"/>
                <a:ext cx="5263281" cy="3614562"/>
                <a:chOff x="4539866" y="2268614"/>
                <a:chExt cx="5263281" cy="3614562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2DCE4FC7-F5FE-D349-A4B8-CF18D9154094}"/>
                    </a:ext>
                  </a:extLst>
                </p:cNvPr>
                <p:cNvSpPr/>
                <p:nvPr/>
              </p:nvSpPr>
              <p:spPr>
                <a:xfrm>
                  <a:off x="7832969" y="2268614"/>
                  <a:ext cx="1231272" cy="82866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95000"/>
                        </a:schemeClr>
                      </a:solidFill>
                    </a:rPr>
                    <a:t>Problem B</a:t>
                  </a: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E1B84751-7643-F048-9D4A-C68D0FE326F6}"/>
                    </a:ext>
                  </a:extLst>
                </p:cNvPr>
                <p:cNvSpPr/>
                <p:nvPr/>
              </p:nvSpPr>
              <p:spPr>
                <a:xfrm>
                  <a:off x="7832969" y="4802098"/>
                  <a:ext cx="1231272" cy="82866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95000"/>
                        </a:schemeClr>
                      </a:solidFill>
                    </a:rPr>
                    <a:t>Solution B</a:t>
                  </a:r>
                </a:p>
              </p:txBody>
            </p: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272F9A6D-80DF-4945-93A8-F9BBAA58E063}"/>
                    </a:ext>
                  </a:extLst>
                </p:cNvPr>
                <p:cNvCxnSpPr>
                  <a:cxnSpLocks/>
                  <a:stCxn id="27" idx="2"/>
                  <a:endCxn id="29" idx="0"/>
                </p:cNvCxnSpPr>
                <p:nvPr/>
              </p:nvCxnSpPr>
              <p:spPr>
                <a:xfrm>
                  <a:off x="8448605" y="3097275"/>
                  <a:ext cx="0" cy="1704823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Content Placeholder 4">
                      <a:extLst>
                        <a:ext uri="{FF2B5EF4-FFF2-40B4-BE49-F238E27FC236}">
                          <a16:creationId xmlns:a16="http://schemas.microsoft.com/office/drawing/2014/main" id="{2B07ACEF-738A-EC4C-8004-C071F2AA2F5B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7094062" y="3516116"/>
                      <a:ext cx="2709085" cy="701360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bg1"/>
                      </a:solidFill>
                    </a:ln>
                  </p:spPr>
                  <p:txBody>
                    <a:bodyPr vert="horz" lIns="91440" tIns="45720" rIns="91440" bIns="45720" rtlCol="0">
                      <a:normAutofit/>
                    </a:bodyPr>
                    <a:lstStyle>
                      <a:lvl1pPr marL="228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10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6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Decider for B that runs in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US" sz="16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 time.</a:t>
                      </a:r>
                    </a:p>
                  </p:txBody>
                </p:sp>
              </mc:Choice>
              <mc:Fallback xmlns="">
                <p:sp>
                  <p:nvSpPr>
                    <p:cNvPr id="36" name="Content Placeholder 4">
                      <a:extLst>
                        <a:ext uri="{FF2B5EF4-FFF2-40B4-BE49-F238E27FC236}">
                          <a16:creationId xmlns:a16="http://schemas.microsoft.com/office/drawing/2014/main" id="{2B07ACEF-738A-EC4C-8004-C071F2AA2F5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94062" y="3516116"/>
                      <a:ext cx="2709085" cy="70136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1786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991CB472-E51D-2E46-BEAF-8B2CD194CFD8}"/>
                    </a:ext>
                  </a:extLst>
                </p:cNvPr>
                <p:cNvCxnSpPr>
                  <a:cxnSpLocks/>
                  <a:stCxn id="5" idx="3"/>
                  <a:endCxn id="27" idx="1"/>
                </p:cNvCxnSpPr>
                <p:nvPr/>
              </p:nvCxnSpPr>
              <p:spPr>
                <a:xfrm>
                  <a:off x="4539866" y="2675641"/>
                  <a:ext cx="3293103" cy="7304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B2DC9021-3558-8C48-A04B-DAB7AE5C2339}"/>
                    </a:ext>
                  </a:extLst>
                </p:cNvPr>
                <p:cNvCxnSpPr>
                  <a:cxnSpLocks/>
                  <a:stCxn id="29" idx="1"/>
                  <a:endCxn id="23" idx="3"/>
                </p:cNvCxnSpPr>
                <p:nvPr/>
              </p:nvCxnSpPr>
              <p:spPr>
                <a:xfrm flipH="1">
                  <a:off x="4539866" y="5216429"/>
                  <a:ext cx="3293103" cy="1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Content Placeholder 4">
                      <a:extLst>
                        <a:ext uri="{FF2B5EF4-FFF2-40B4-BE49-F238E27FC236}">
                          <a16:creationId xmlns:a16="http://schemas.microsoft.com/office/drawing/2014/main" id="{CBE927D4-069A-924A-879A-BB4711322E77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067616" y="5302141"/>
                      <a:ext cx="2316638" cy="581035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bg1"/>
                      </a:solidFill>
                    </a:ln>
                  </p:spPr>
                  <p:txBody>
                    <a:bodyPr vert="horz" lIns="91440" tIns="45720" rIns="91440" bIns="45720" rtlCol="0">
                      <a:normAutofit lnSpcReduction="10000"/>
                    </a:bodyPr>
                    <a:lstStyle>
                      <a:lvl1pPr marL="228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10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4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Map solutions of B to solutions of A in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𝑅𝑆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𝐵𝐴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US" sz="14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 time.</a:t>
                      </a:r>
                    </a:p>
                  </p:txBody>
                </p:sp>
              </mc:Choice>
              <mc:Fallback xmlns="">
                <p:sp>
                  <p:nvSpPr>
                    <p:cNvPr id="41" name="Content Placeholder 4">
                      <a:extLst>
                        <a:ext uri="{FF2B5EF4-FFF2-40B4-BE49-F238E27FC236}">
                          <a16:creationId xmlns:a16="http://schemas.microsoft.com/office/drawing/2014/main" id="{CBE927D4-069A-924A-879A-BB4711322E7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67616" y="5302141"/>
                      <a:ext cx="2316638" cy="58103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1630" b="-2083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E3F8D96-49BA-1045-8928-38829A5B5A61}"/>
              </a:ext>
            </a:extLst>
          </p:cNvPr>
          <p:cNvGrpSpPr/>
          <p:nvPr/>
        </p:nvGrpSpPr>
        <p:grpSpPr>
          <a:xfrm>
            <a:off x="7591425" y="1971298"/>
            <a:ext cx="4402471" cy="3717108"/>
            <a:chOff x="7572375" y="1828423"/>
            <a:chExt cx="4402471" cy="37171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7572375" y="1828423"/>
                  <a:ext cx="4402471" cy="3717108"/>
                </a:xfrm>
                <a:prstGeom prst="rect">
                  <a:avLst/>
                </a:prstGeom>
                <a:solidFill>
                  <a:schemeClr val="tx1">
                    <a:lumMod val="95000"/>
                  </a:schemeClr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i="1" dirty="0">
                      <a:solidFill>
                        <a:schemeClr val="bg1"/>
                      </a:solidFill>
                    </a:rPr>
                    <a:t>Which Algorithm is faster?</a:t>
                  </a:r>
                </a:p>
                <a:p>
                  <a:pPr algn="ctr"/>
                  <a:endParaRPr lang="en-US" i="1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i="1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i="1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i="1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i="1" dirty="0">
                    <a:solidFill>
                      <a:schemeClr val="bg1"/>
                    </a:solidFill>
                  </a:endParaRPr>
                </a:p>
                <a:p>
                  <a:pPr algn="ctr"/>
                  <a:br>
                    <a:rPr lang="en-US" i="1" dirty="0">
                      <a:solidFill>
                        <a:schemeClr val="bg1"/>
                      </a:solidFill>
                    </a:rPr>
                  </a:br>
                  <a:r>
                    <a:rPr lang="en-US" i="1" dirty="0">
                      <a:solidFill>
                        <a:schemeClr val="bg1"/>
                      </a:solidFill>
                    </a:rPr>
                    <a:t>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𝐵𝐴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i="1" dirty="0">
                      <a:solidFill>
                        <a:schemeClr val="bg1"/>
                      </a:solidFill>
                    </a:rPr>
                    <a:t>, then this represents a </a:t>
                  </a:r>
                  <a:r>
                    <a:rPr lang="en-US" b="1" u="sng" dirty="0">
                      <a:solidFill>
                        <a:schemeClr val="bg1"/>
                      </a:solidFill>
                    </a:rPr>
                    <a:t>valid reduction</a:t>
                  </a:r>
                  <a:r>
                    <a:rPr lang="en-US" i="1" dirty="0">
                      <a:solidFill>
                        <a:schemeClr val="bg1"/>
                      </a:solidFill>
                    </a:rPr>
                    <a:t> and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𝐵𝐴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a14:m>
                  <a:endParaRPr lang="en-US" i="1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i="1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en-US" i="1" dirty="0">
                      <a:solidFill>
                        <a:schemeClr val="bg1"/>
                      </a:solidFill>
                    </a:rPr>
                    <a:t>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𝐵𝐴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i="1" dirty="0">
                      <a:solidFill>
                        <a:schemeClr val="bg1"/>
                      </a:solidFill>
                    </a:rPr>
                    <a:t>, then this is the best algorithm for A (or equally the best)</a:t>
                  </a:r>
                </a:p>
                <a:p>
                  <a:pPr algn="ctr"/>
                  <a:endParaRPr lang="en-US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375" y="1828423"/>
                  <a:ext cx="4402471" cy="3717108"/>
                </a:xfrm>
                <a:prstGeom prst="rect">
                  <a:avLst/>
                </a:prstGeom>
                <a:blipFill>
                  <a:blip r:embed="rId6"/>
                  <a:stretch>
                    <a:fillRect l="-862" t="-339" r="-2011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/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2B9DB6F-EBE3-9C40-9042-ADE677676AED}"/>
                    </a:ext>
                  </a:extLst>
                </p:cNvPr>
                <p:cNvSpPr txBox="1"/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𝐵𝐴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2B9DB6F-EBE3-9C40-9042-ADE677676A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903352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Runtime Comparison</a:t>
            </a:r>
            <a:endParaRPr lang="en-US" dirty="0">
              <a:solidFill>
                <a:srgbClr val="FFA7FF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3F8D96-49BA-1045-8928-38829A5B5A61}"/>
              </a:ext>
            </a:extLst>
          </p:cNvPr>
          <p:cNvGrpSpPr/>
          <p:nvPr/>
        </p:nvGrpSpPr>
        <p:grpSpPr>
          <a:xfrm>
            <a:off x="579107" y="2598673"/>
            <a:ext cx="4402471" cy="2031325"/>
            <a:chOff x="7572375" y="1828423"/>
            <a:chExt cx="4402471" cy="2031325"/>
          </a:xfrm>
        </p:grpSpPr>
        <p:sp>
          <p:nvSpPr>
            <p:cNvPr id="3" name="TextBox 2"/>
            <p:cNvSpPr txBox="1"/>
            <p:nvPr/>
          </p:nvSpPr>
          <p:spPr>
            <a:xfrm>
              <a:off x="7572375" y="1828423"/>
              <a:ext cx="4402471" cy="203132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Which Algorithm is faster?</a:t>
              </a: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/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2B9DB6F-EBE3-9C40-9042-ADE677676AED}"/>
                    </a:ext>
                  </a:extLst>
                </p:cNvPr>
                <p:cNvSpPr txBox="1"/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𝐵𝐴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2B9DB6F-EBE3-9C40-9042-ADE677676A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9677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FD3858-9B57-E34B-89D9-63B3E119B7C6}"/>
              </a:ext>
            </a:extLst>
          </p:cNvPr>
          <p:cNvCxnSpPr>
            <a:cxnSpLocks/>
          </p:cNvCxnSpPr>
          <p:nvPr/>
        </p:nvCxnSpPr>
        <p:spPr>
          <a:xfrm flipV="1">
            <a:off x="9808230" y="974785"/>
            <a:ext cx="0" cy="530992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7AB2E6-DD1C-4A4F-9E1C-D44D7D092712}"/>
              </a:ext>
            </a:extLst>
          </p:cNvPr>
          <p:cNvSpPr txBox="1"/>
          <p:nvPr/>
        </p:nvSpPr>
        <p:spPr>
          <a:xfrm>
            <a:off x="10092906" y="1164566"/>
            <a:ext cx="1705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Harder Problems (fastest algorithm has slower runtime)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019142-6004-CB4B-B835-9A40C153C8B9}"/>
              </a:ext>
            </a:extLst>
          </p:cNvPr>
          <p:cNvSpPr txBox="1"/>
          <p:nvPr/>
        </p:nvSpPr>
        <p:spPr>
          <a:xfrm>
            <a:off x="9911750" y="5453716"/>
            <a:ext cx="1886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Easy Problems (fastest algorithm has very fast runtime)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1B3355-8F0E-BA49-BE7C-437E5FC7B109}"/>
                  </a:ext>
                </a:extLst>
              </p:cNvPr>
              <p:cNvSpPr txBox="1"/>
              <p:nvPr/>
            </p:nvSpPr>
            <p:spPr>
              <a:xfrm>
                <a:off x="8393500" y="1963674"/>
                <a:ext cx="1207827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1B3355-8F0E-BA49-BE7C-437E5FC7B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500" y="1963674"/>
                <a:ext cx="120782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/>
              <p:nvPr/>
            </p:nvSpPr>
            <p:spPr>
              <a:xfrm>
                <a:off x="6502403" y="1963674"/>
                <a:ext cx="1345283" cy="369332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403" y="1963674"/>
                <a:ext cx="134528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1CDC137B-8C53-CD4A-9781-276C1FAF8FC8}"/>
              </a:ext>
            </a:extLst>
          </p:cNvPr>
          <p:cNvSpPr txBox="1"/>
          <p:nvPr/>
        </p:nvSpPr>
        <p:spPr>
          <a:xfrm>
            <a:off x="5711991" y="3716013"/>
            <a:ext cx="3091270" cy="107721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Not surprisingly, if these two algorithms have same overall runtime, then either can be used (they are equivalent).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C079917-A91F-2047-9C62-09FD7BED5AA9}"/>
              </a:ext>
            </a:extLst>
          </p:cNvPr>
          <p:cNvCxnSpPr>
            <a:cxnSpLocks/>
          </p:cNvCxnSpPr>
          <p:nvPr/>
        </p:nvCxnSpPr>
        <p:spPr>
          <a:xfrm flipH="1" flipV="1">
            <a:off x="7185804" y="2449903"/>
            <a:ext cx="603849" cy="113005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5CE5DF9-96B2-B545-9D34-5EAD16617445}"/>
              </a:ext>
            </a:extLst>
          </p:cNvPr>
          <p:cNvCxnSpPr>
            <a:cxnSpLocks/>
          </p:cNvCxnSpPr>
          <p:nvPr/>
        </p:nvCxnSpPr>
        <p:spPr>
          <a:xfrm flipV="1">
            <a:off x="8013940" y="2449903"/>
            <a:ext cx="789321" cy="113005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1910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Runtime Comparison</a:t>
            </a:r>
            <a:endParaRPr lang="en-US" dirty="0">
              <a:solidFill>
                <a:srgbClr val="FFA7FF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FD3858-9B57-E34B-89D9-63B3E119B7C6}"/>
              </a:ext>
            </a:extLst>
          </p:cNvPr>
          <p:cNvCxnSpPr>
            <a:cxnSpLocks/>
          </p:cNvCxnSpPr>
          <p:nvPr/>
        </p:nvCxnSpPr>
        <p:spPr>
          <a:xfrm flipV="1">
            <a:off x="9808230" y="974785"/>
            <a:ext cx="0" cy="530992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7AB2E6-DD1C-4A4F-9E1C-D44D7D092712}"/>
              </a:ext>
            </a:extLst>
          </p:cNvPr>
          <p:cNvSpPr txBox="1"/>
          <p:nvPr/>
        </p:nvSpPr>
        <p:spPr>
          <a:xfrm>
            <a:off x="10092906" y="1164566"/>
            <a:ext cx="1705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Harder Problems (fastest algorithm has slower runtime)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019142-6004-CB4B-B835-9A40C153C8B9}"/>
              </a:ext>
            </a:extLst>
          </p:cNvPr>
          <p:cNvSpPr txBox="1"/>
          <p:nvPr/>
        </p:nvSpPr>
        <p:spPr>
          <a:xfrm>
            <a:off x="9911750" y="5453716"/>
            <a:ext cx="1886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Easy Problems (fastest algorithm has very fast runtime)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1B3355-8F0E-BA49-BE7C-437E5FC7B109}"/>
                  </a:ext>
                </a:extLst>
              </p:cNvPr>
              <p:cNvSpPr txBox="1"/>
              <p:nvPr/>
            </p:nvSpPr>
            <p:spPr>
              <a:xfrm>
                <a:off x="8393500" y="2998840"/>
                <a:ext cx="1207827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1B3355-8F0E-BA49-BE7C-437E5FC7B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500" y="2998840"/>
                <a:ext cx="120782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/>
              <p:nvPr/>
            </p:nvSpPr>
            <p:spPr>
              <a:xfrm>
                <a:off x="8393500" y="1711820"/>
                <a:ext cx="1207827" cy="369332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500" y="1711820"/>
                <a:ext cx="120782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1CDC137B-8C53-CD4A-9781-276C1FAF8FC8}"/>
              </a:ext>
            </a:extLst>
          </p:cNvPr>
          <p:cNvSpPr txBox="1"/>
          <p:nvPr/>
        </p:nvSpPr>
        <p:spPr>
          <a:xfrm>
            <a:off x="5410066" y="4915107"/>
            <a:ext cx="3328491" cy="1323439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If solving A through reduction is SLOWER than directly solving A, this means problem B is simply harder than problem A (but the reduction is still valid)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C079917-A91F-2047-9C62-09FD7BED5AA9}"/>
              </a:ext>
            </a:extLst>
          </p:cNvPr>
          <p:cNvCxnSpPr>
            <a:cxnSpLocks/>
          </p:cNvCxnSpPr>
          <p:nvPr/>
        </p:nvCxnSpPr>
        <p:spPr>
          <a:xfrm flipV="1">
            <a:off x="7678161" y="2253673"/>
            <a:ext cx="715339" cy="259341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5CE5DF9-96B2-B545-9D34-5EAD16617445}"/>
              </a:ext>
            </a:extLst>
          </p:cNvPr>
          <p:cNvCxnSpPr>
            <a:cxnSpLocks/>
          </p:cNvCxnSpPr>
          <p:nvPr/>
        </p:nvCxnSpPr>
        <p:spPr>
          <a:xfrm flipV="1">
            <a:off x="7712016" y="3648997"/>
            <a:ext cx="789321" cy="113005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A1D3D31-DD7A-A84D-B3C8-BFFF68562B10}"/>
              </a:ext>
            </a:extLst>
          </p:cNvPr>
          <p:cNvGrpSpPr/>
          <p:nvPr/>
        </p:nvGrpSpPr>
        <p:grpSpPr>
          <a:xfrm>
            <a:off x="579107" y="2598673"/>
            <a:ext cx="4402471" cy="2031325"/>
            <a:chOff x="7572375" y="1828423"/>
            <a:chExt cx="4402471" cy="203132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10B1CBD-AFFC-4047-A9E3-1E9CD1EA6284}"/>
                </a:ext>
              </a:extLst>
            </p:cNvPr>
            <p:cNvSpPr txBox="1"/>
            <p:nvPr/>
          </p:nvSpPr>
          <p:spPr>
            <a:xfrm>
              <a:off x="7572375" y="1828423"/>
              <a:ext cx="4402471" cy="203132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Which Algorithm is faster?</a:t>
              </a: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8A0493A-9F41-4E4B-BD64-C1247F336F2F}"/>
                    </a:ext>
                  </a:extLst>
                </p:cNvPr>
                <p:cNvSpPr txBox="1"/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CEEBE2C-3190-D447-A6F3-DACAE4CCD843}"/>
                    </a:ext>
                  </a:extLst>
                </p:cNvPr>
                <p:cNvSpPr txBox="1"/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𝐵𝐴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CEEBE2C-3190-D447-A6F3-DACAE4CCD8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9677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92685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Runtime Comparison</a:t>
            </a:r>
            <a:endParaRPr lang="en-US" dirty="0">
              <a:solidFill>
                <a:srgbClr val="FFA7FF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FD3858-9B57-E34B-89D9-63B3E119B7C6}"/>
              </a:ext>
            </a:extLst>
          </p:cNvPr>
          <p:cNvCxnSpPr>
            <a:cxnSpLocks/>
          </p:cNvCxnSpPr>
          <p:nvPr/>
        </p:nvCxnSpPr>
        <p:spPr>
          <a:xfrm flipV="1">
            <a:off x="9808230" y="974785"/>
            <a:ext cx="0" cy="530992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7AB2E6-DD1C-4A4F-9E1C-D44D7D092712}"/>
              </a:ext>
            </a:extLst>
          </p:cNvPr>
          <p:cNvSpPr txBox="1"/>
          <p:nvPr/>
        </p:nvSpPr>
        <p:spPr>
          <a:xfrm>
            <a:off x="10092906" y="1164566"/>
            <a:ext cx="1705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Harder Problems (fastest algorithm has slower runtime)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019142-6004-CB4B-B835-9A40C153C8B9}"/>
              </a:ext>
            </a:extLst>
          </p:cNvPr>
          <p:cNvSpPr txBox="1"/>
          <p:nvPr/>
        </p:nvSpPr>
        <p:spPr>
          <a:xfrm>
            <a:off x="9911750" y="5453716"/>
            <a:ext cx="1886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Easy Problems (fastest algorithm has very fast runtime)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1B3355-8F0E-BA49-BE7C-437E5FC7B109}"/>
                  </a:ext>
                </a:extLst>
              </p:cNvPr>
              <p:cNvSpPr txBox="1"/>
              <p:nvPr/>
            </p:nvSpPr>
            <p:spPr>
              <a:xfrm>
                <a:off x="8384874" y="2162499"/>
                <a:ext cx="1207827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1B3355-8F0E-BA49-BE7C-437E5FC7B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874" y="2162499"/>
                <a:ext cx="120782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/>
              <p:nvPr/>
            </p:nvSpPr>
            <p:spPr>
              <a:xfrm>
                <a:off x="8384874" y="3445083"/>
                <a:ext cx="1207827" cy="369332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874" y="3445083"/>
                <a:ext cx="120782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1CDC137B-8C53-CD4A-9781-276C1FAF8FC8}"/>
              </a:ext>
            </a:extLst>
          </p:cNvPr>
          <p:cNvSpPr txBox="1"/>
          <p:nvPr/>
        </p:nvSpPr>
        <p:spPr>
          <a:xfrm>
            <a:off x="5056384" y="4915107"/>
            <a:ext cx="3912125" cy="107721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If the reduction is FASTER than directly solving A, What does this mean? It means the reduction IS the best way to solve A (and this picture doesn’t make sense)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C079917-A91F-2047-9C62-09FD7BED5AA9}"/>
              </a:ext>
            </a:extLst>
          </p:cNvPr>
          <p:cNvCxnSpPr>
            <a:cxnSpLocks/>
          </p:cNvCxnSpPr>
          <p:nvPr/>
        </p:nvCxnSpPr>
        <p:spPr>
          <a:xfrm flipV="1">
            <a:off x="6927273" y="2415398"/>
            <a:ext cx="1345459" cy="232913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5CE5DF9-96B2-B545-9D34-5EAD16617445}"/>
              </a:ext>
            </a:extLst>
          </p:cNvPr>
          <p:cNvCxnSpPr>
            <a:cxnSpLocks/>
          </p:cNvCxnSpPr>
          <p:nvPr/>
        </p:nvCxnSpPr>
        <p:spPr>
          <a:xfrm flipV="1">
            <a:off x="7065818" y="3798102"/>
            <a:ext cx="1126837" cy="94642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FC513A-9540-2F4D-B68B-AAA5A4BB8F86}"/>
              </a:ext>
            </a:extLst>
          </p:cNvPr>
          <p:cNvGrpSpPr/>
          <p:nvPr/>
        </p:nvGrpSpPr>
        <p:grpSpPr>
          <a:xfrm>
            <a:off x="579107" y="2598673"/>
            <a:ext cx="4402471" cy="2031325"/>
            <a:chOff x="7572375" y="1828423"/>
            <a:chExt cx="4402471" cy="203132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2ECCAB6-6E38-6A46-A4EA-484E7588F7FE}"/>
                </a:ext>
              </a:extLst>
            </p:cNvPr>
            <p:cNvSpPr txBox="1"/>
            <p:nvPr/>
          </p:nvSpPr>
          <p:spPr>
            <a:xfrm>
              <a:off x="7572375" y="1828423"/>
              <a:ext cx="4402471" cy="203132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Which Algorithm is faster?</a:t>
              </a: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73D7E97-6985-A245-A2A9-8EBF4D401363}"/>
                    </a:ext>
                  </a:extLst>
                </p:cNvPr>
                <p:cNvSpPr txBox="1"/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977238E-E4EE-1A41-B5B4-0E3E13EDE061}"/>
                    </a:ext>
                  </a:extLst>
                </p:cNvPr>
                <p:cNvSpPr txBox="1"/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𝐵𝐴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977238E-E4EE-1A41-B5B4-0E3E13EDE0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9677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8931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14689"/>
            <a:ext cx="10360501" cy="596346"/>
          </a:xfrm>
        </p:spPr>
        <p:txBody>
          <a:bodyPr/>
          <a:lstStyle/>
          <a:p>
            <a:pPr algn="ctr"/>
            <a:r>
              <a:rPr lang="en-US" dirty="0"/>
              <a:t>Overview of Theory of Computation</a:t>
            </a:r>
            <a:endParaRPr lang="en-US" b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5B3421-9BCC-2249-B671-A9B117CF0AFF}"/>
              </a:ext>
            </a:extLst>
          </p:cNvPr>
          <p:cNvGrpSpPr/>
          <p:nvPr/>
        </p:nvGrpSpPr>
        <p:grpSpPr>
          <a:xfrm>
            <a:off x="2943309" y="1626039"/>
            <a:ext cx="6080098" cy="723569"/>
            <a:chOff x="2959212" y="2564295"/>
            <a:chExt cx="6080098" cy="723569"/>
          </a:xfrm>
        </p:grpSpPr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06F21836-48F0-3E46-8447-A11F4F3C4CC4}"/>
                </a:ext>
              </a:extLst>
            </p:cNvPr>
            <p:cNvSpPr txBox="1">
              <a:spLocks/>
            </p:cNvSpPr>
            <p:nvPr/>
          </p:nvSpPr>
          <p:spPr>
            <a:xfrm>
              <a:off x="4635612" y="2564295"/>
              <a:ext cx="2759102" cy="72356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bg1"/>
                  </a:solidFill>
                </a:rPr>
                <a:t>Computing Machine / Program / Algorithm</a:t>
              </a:r>
            </a:p>
          </p:txBody>
        </p:sp>
        <p:sp>
          <p:nvSpPr>
            <p:cNvPr id="34" name="Content Placeholder 2">
              <a:extLst>
                <a:ext uri="{FF2B5EF4-FFF2-40B4-BE49-F238E27FC236}">
                  <a16:creationId xmlns:a16="http://schemas.microsoft.com/office/drawing/2014/main" id="{A3A2CA1C-EC88-194C-AB2A-ADD3008AE050}"/>
                </a:ext>
              </a:extLst>
            </p:cNvPr>
            <p:cNvSpPr txBox="1">
              <a:spLocks/>
            </p:cNvSpPr>
            <p:nvPr/>
          </p:nvSpPr>
          <p:spPr>
            <a:xfrm>
              <a:off x="2959212" y="2564296"/>
              <a:ext cx="1294737" cy="72356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Input</a:t>
              </a:r>
            </a:p>
          </p:txBody>
        </p:sp>
        <p:sp>
          <p:nvSpPr>
            <p:cNvPr id="35" name="Content Placeholder 2">
              <a:extLst>
                <a:ext uri="{FF2B5EF4-FFF2-40B4-BE49-F238E27FC236}">
                  <a16:creationId xmlns:a16="http://schemas.microsoft.com/office/drawing/2014/main" id="{954B6218-4D23-1744-821A-3D48546C2EFE}"/>
                </a:ext>
              </a:extLst>
            </p:cNvPr>
            <p:cNvSpPr txBox="1">
              <a:spLocks/>
            </p:cNvSpPr>
            <p:nvPr/>
          </p:nvSpPr>
          <p:spPr>
            <a:xfrm>
              <a:off x="7744573" y="2564297"/>
              <a:ext cx="1294737" cy="72356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Output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D681D49-E5DB-184F-932B-24C2D17B8B8D}"/>
                </a:ext>
              </a:extLst>
            </p:cNvPr>
            <p:cNvCxnSpPr/>
            <p:nvPr/>
          </p:nvCxnSpPr>
          <p:spPr>
            <a:xfrm>
              <a:off x="3315695" y="2926080"/>
              <a:ext cx="1319917" cy="0"/>
            </a:xfrm>
            <a:prstGeom prst="straightConnector1">
              <a:avLst/>
            </a:prstGeom>
            <a:ln>
              <a:solidFill>
                <a:schemeClr val="bg2">
                  <a:lumMod val="10000"/>
                  <a:lumOff val="9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84DD517-B9D1-024B-B20D-5234A02B7394}"/>
                </a:ext>
              </a:extLst>
            </p:cNvPr>
            <p:cNvCxnSpPr>
              <a:cxnSpLocks/>
              <a:stCxn id="33" idx="3"/>
              <a:endCxn id="35" idx="1"/>
            </p:cNvCxnSpPr>
            <p:nvPr/>
          </p:nvCxnSpPr>
          <p:spPr>
            <a:xfrm>
              <a:off x="7394714" y="2926079"/>
              <a:ext cx="349859" cy="2"/>
            </a:xfrm>
            <a:prstGeom prst="straightConnector1">
              <a:avLst/>
            </a:prstGeom>
            <a:ln>
              <a:solidFill>
                <a:schemeClr val="bg2">
                  <a:lumMod val="10000"/>
                  <a:lumOff val="9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9122BA94-714C-CB4F-A68F-74967327F60B}"/>
              </a:ext>
            </a:extLst>
          </p:cNvPr>
          <p:cNvSpPr/>
          <p:nvPr/>
        </p:nvSpPr>
        <p:spPr>
          <a:xfrm>
            <a:off x="1113183" y="1065474"/>
            <a:ext cx="10026594" cy="14471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EF4785B-660D-7A4A-B532-75AAA3C4FBBE}"/>
              </a:ext>
            </a:extLst>
          </p:cNvPr>
          <p:cNvSpPr txBox="1">
            <a:spLocks/>
          </p:cNvSpPr>
          <p:nvPr/>
        </p:nvSpPr>
        <p:spPr>
          <a:xfrm>
            <a:off x="1956684" y="1039643"/>
            <a:ext cx="8085151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Defining Computation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2623CC-C09B-FE43-BAB5-C948D141E65B}"/>
              </a:ext>
            </a:extLst>
          </p:cNvPr>
          <p:cNvSpPr/>
          <p:nvPr/>
        </p:nvSpPr>
        <p:spPr>
          <a:xfrm>
            <a:off x="1113183" y="3041366"/>
            <a:ext cx="10026594" cy="14471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D2B9FF3-5063-EB43-90DC-8D24C1437B8D}"/>
              </a:ext>
            </a:extLst>
          </p:cNvPr>
          <p:cNvSpPr txBox="1">
            <a:spLocks/>
          </p:cNvSpPr>
          <p:nvPr/>
        </p:nvSpPr>
        <p:spPr>
          <a:xfrm>
            <a:off x="2083904" y="3003606"/>
            <a:ext cx="8085151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Computational Models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BFD617D-5308-6A42-BB36-F123D5525C51}"/>
              </a:ext>
            </a:extLst>
          </p:cNvPr>
          <p:cNvSpPr txBox="1">
            <a:spLocks/>
          </p:cNvSpPr>
          <p:nvPr/>
        </p:nvSpPr>
        <p:spPr>
          <a:xfrm>
            <a:off x="1272210" y="3393205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Circuits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85029C7-5808-8E46-8A28-22D5E7D9C1E1}"/>
              </a:ext>
            </a:extLst>
          </p:cNvPr>
          <p:cNvSpPr txBox="1">
            <a:spLocks/>
          </p:cNvSpPr>
          <p:nvPr/>
        </p:nvSpPr>
        <p:spPr>
          <a:xfrm>
            <a:off x="3307744" y="3393204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Finite Automata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E8726DC-AD5C-4548-B2B4-66606A267F9E}"/>
              </a:ext>
            </a:extLst>
          </p:cNvPr>
          <p:cNvSpPr txBox="1">
            <a:spLocks/>
          </p:cNvSpPr>
          <p:nvPr/>
        </p:nvSpPr>
        <p:spPr>
          <a:xfrm>
            <a:off x="5343278" y="3393204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Pushdown Automata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7094291-578F-964E-BD57-2AF725369BFD}"/>
              </a:ext>
            </a:extLst>
          </p:cNvPr>
          <p:cNvSpPr txBox="1">
            <a:spLocks/>
          </p:cNvSpPr>
          <p:nvPr/>
        </p:nvSpPr>
        <p:spPr>
          <a:xfrm>
            <a:off x="7378812" y="3393204"/>
            <a:ext cx="1493542" cy="10118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Turing Machine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127FA8D-F088-DB41-9ADF-C51E7C219A45}"/>
              </a:ext>
            </a:extLst>
          </p:cNvPr>
          <p:cNvSpPr txBox="1">
            <a:spLocks/>
          </p:cNvSpPr>
          <p:nvPr/>
        </p:nvSpPr>
        <p:spPr>
          <a:xfrm>
            <a:off x="9399745" y="3393204"/>
            <a:ext cx="1493542" cy="101181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RAM Model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C47454D-B1B8-AA45-8672-11B05D77EBBC}"/>
              </a:ext>
            </a:extLst>
          </p:cNvPr>
          <p:cNvSpPr txBox="1">
            <a:spLocks/>
          </p:cNvSpPr>
          <p:nvPr/>
        </p:nvSpPr>
        <p:spPr>
          <a:xfrm>
            <a:off x="2819075" y="3717229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&lt;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87DDA98-D3F5-EA4E-8F5A-38070C416619}"/>
              </a:ext>
            </a:extLst>
          </p:cNvPr>
          <p:cNvSpPr txBox="1">
            <a:spLocks/>
          </p:cNvSpPr>
          <p:nvPr/>
        </p:nvSpPr>
        <p:spPr>
          <a:xfrm>
            <a:off x="4863863" y="3707289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&lt;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78BFA77-F76B-9C4B-95F5-FFA5EF1C2479}"/>
              </a:ext>
            </a:extLst>
          </p:cNvPr>
          <p:cNvSpPr txBox="1">
            <a:spLocks/>
          </p:cNvSpPr>
          <p:nvPr/>
        </p:nvSpPr>
        <p:spPr>
          <a:xfrm>
            <a:off x="6878421" y="3699338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&lt;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C80CAB1-0CB3-1D4E-8B04-AD92BBCF1D58}"/>
              </a:ext>
            </a:extLst>
          </p:cNvPr>
          <p:cNvSpPr txBox="1">
            <a:spLocks/>
          </p:cNvSpPr>
          <p:nvPr/>
        </p:nvSpPr>
        <p:spPr>
          <a:xfrm>
            <a:off x="8917210" y="3699337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=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607B708-3A3B-9247-B6C1-B9A8DFB87378}"/>
              </a:ext>
            </a:extLst>
          </p:cNvPr>
          <p:cNvSpPr/>
          <p:nvPr/>
        </p:nvSpPr>
        <p:spPr>
          <a:xfrm>
            <a:off x="1113183" y="5033159"/>
            <a:ext cx="10026594" cy="1327883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A78AC064-D8D9-E749-AC4D-5EEDF5A48EE2}"/>
              </a:ext>
            </a:extLst>
          </p:cNvPr>
          <p:cNvSpPr txBox="1">
            <a:spLocks/>
          </p:cNvSpPr>
          <p:nvPr/>
        </p:nvSpPr>
        <p:spPr>
          <a:xfrm>
            <a:off x="2083904" y="4995399"/>
            <a:ext cx="8085151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Computational Complexity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AE212C8-0B13-194B-B3F9-E8D553381C4E}"/>
              </a:ext>
            </a:extLst>
          </p:cNvPr>
          <p:cNvSpPr txBox="1">
            <a:spLocks/>
          </p:cNvSpPr>
          <p:nvPr/>
        </p:nvSpPr>
        <p:spPr>
          <a:xfrm>
            <a:off x="3127177" y="5547938"/>
            <a:ext cx="1773141" cy="54470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Decidability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BD82F965-F282-A14B-8AE4-91D30F287D70}"/>
              </a:ext>
            </a:extLst>
          </p:cNvPr>
          <p:cNvSpPr txBox="1">
            <a:spLocks/>
          </p:cNvSpPr>
          <p:nvPr/>
        </p:nvSpPr>
        <p:spPr>
          <a:xfrm>
            <a:off x="5299208" y="5547938"/>
            <a:ext cx="1773141" cy="54470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P, NP, NP-Hard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D9D7E13E-BB4D-E34A-9999-7314CAC43BD9}"/>
              </a:ext>
            </a:extLst>
          </p:cNvPr>
          <p:cNvSpPr txBox="1">
            <a:spLocks/>
          </p:cNvSpPr>
          <p:nvPr/>
        </p:nvSpPr>
        <p:spPr>
          <a:xfrm>
            <a:off x="7380015" y="5547938"/>
            <a:ext cx="1773141" cy="5447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P-Space, Co-NP,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E4A26F-EC9C-6A42-B6E5-2AB70D8495CC}"/>
              </a:ext>
            </a:extLst>
          </p:cNvPr>
          <p:cNvCxnSpPr>
            <a:cxnSpLocks/>
          </p:cNvCxnSpPr>
          <p:nvPr/>
        </p:nvCxnSpPr>
        <p:spPr>
          <a:xfrm flipH="1">
            <a:off x="3737114" y="2611998"/>
            <a:ext cx="1940117" cy="27430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A9F70A8-6775-D748-9250-0D75E2C83C4A}"/>
              </a:ext>
            </a:extLst>
          </p:cNvPr>
          <p:cNvCxnSpPr>
            <a:cxnSpLocks/>
          </p:cNvCxnSpPr>
          <p:nvPr/>
        </p:nvCxnSpPr>
        <p:spPr>
          <a:xfrm flipH="1">
            <a:off x="4738977" y="2611998"/>
            <a:ext cx="938254" cy="34589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7C4C467-E952-8749-B68A-AEACB73338CC}"/>
              </a:ext>
            </a:extLst>
          </p:cNvPr>
          <p:cNvCxnSpPr>
            <a:cxnSpLocks/>
          </p:cNvCxnSpPr>
          <p:nvPr/>
        </p:nvCxnSpPr>
        <p:spPr>
          <a:xfrm>
            <a:off x="5677231" y="2611998"/>
            <a:ext cx="326004" cy="31206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10E39D2-A8F4-3F4E-A460-37AAEC00BDD8}"/>
              </a:ext>
            </a:extLst>
          </p:cNvPr>
          <p:cNvCxnSpPr>
            <a:cxnSpLocks/>
          </p:cNvCxnSpPr>
          <p:nvPr/>
        </p:nvCxnSpPr>
        <p:spPr>
          <a:xfrm>
            <a:off x="5677231" y="2611998"/>
            <a:ext cx="2441051" cy="31206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F04D67C-0668-BD4F-9A16-080004563B3D}"/>
              </a:ext>
            </a:extLst>
          </p:cNvPr>
          <p:cNvCxnSpPr>
            <a:cxnSpLocks/>
          </p:cNvCxnSpPr>
          <p:nvPr/>
        </p:nvCxnSpPr>
        <p:spPr>
          <a:xfrm>
            <a:off x="5677231" y="2604047"/>
            <a:ext cx="4491824" cy="35384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C5BE0A7-D209-8A47-81A6-28A4251C55B5}"/>
              </a:ext>
            </a:extLst>
          </p:cNvPr>
          <p:cNvCxnSpPr>
            <a:cxnSpLocks/>
          </p:cNvCxnSpPr>
          <p:nvPr/>
        </p:nvCxnSpPr>
        <p:spPr>
          <a:xfrm flipV="1">
            <a:off x="6289482" y="4567959"/>
            <a:ext cx="1884459" cy="36980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3285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Runtime Comparison</a:t>
            </a:r>
            <a:endParaRPr lang="en-US" dirty="0">
              <a:solidFill>
                <a:srgbClr val="FFA7FF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3F8D96-49BA-1045-8928-38829A5B5A61}"/>
              </a:ext>
            </a:extLst>
          </p:cNvPr>
          <p:cNvGrpSpPr/>
          <p:nvPr/>
        </p:nvGrpSpPr>
        <p:grpSpPr>
          <a:xfrm>
            <a:off x="580021" y="2595614"/>
            <a:ext cx="4402471" cy="2031325"/>
            <a:chOff x="7572375" y="1828423"/>
            <a:chExt cx="4402471" cy="2031325"/>
          </a:xfrm>
        </p:grpSpPr>
        <p:sp>
          <p:nvSpPr>
            <p:cNvPr id="3" name="TextBox 2"/>
            <p:cNvSpPr txBox="1"/>
            <p:nvPr/>
          </p:nvSpPr>
          <p:spPr>
            <a:xfrm>
              <a:off x="7572375" y="1828423"/>
              <a:ext cx="4402471" cy="203132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Which Algorithm is faster?</a:t>
              </a: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/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2B9DB6F-EBE3-9C40-9042-ADE677676AED}"/>
                    </a:ext>
                  </a:extLst>
                </p:cNvPr>
                <p:cNvSpPr txBox="1"/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𝐵𝐴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2B9DB6F-EBE3-9C40-9042-ADE677676A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9677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FD3858-9B57-E34B-89D9-63B3E119B7C6}"/>
              </a:ext>
            </a:extLst>
          </p:cNvPr>
          <p:cNvCxnSpPr>
            <a:cxnSpLocks/>
          </p:cNvCxnSpPr>
          <p:nvPr/>
        </p:nvCxnSpPr>
        <p:spPr>
          <a:xfrm flipV="1">
            <a:off x="9808230" y="974785"/>
            <a:ext cx="0" cy="530992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7AB2E6-DD1C-4A4F-9E1C-D44D7D092712}"/>
              </a:ext>
            </a:extLst>
          </p:cNvPr>
          <p:cNvSpPr txBox="1"/>
          <p:nvPr/>
        </p:nvSpPr>
        <p:spPr>
          <a:xfrm>
            <a:off x="10092906" y="1164566"/>
            <a:ext cx="1705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Harder Problems (fastest algorithm has slower runtime)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019142-6004-CB4B-B835-9A40C153C8B9}"/>
              </a:ext>
            </a:extLst>
          </p:cNvPr>
          <p:cNvSpPr txBox="1"/>
          <p:nvPr/>
        </p:nvSpPr>
        <p:spPr>
          <a:xfrm>
            <a:off x="9911750" y="5453716"/>
            <a:ext cx="1886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Easy Problems (fastest algorithm has very fast runtime)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/>
              <p:nvPr/>
            </p:nvSpPr>
            <p:spPr>
              <a:xfrm>
                <a:off x="7869382" y="3445083"/>
                <a:ext cx="1723320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382" y="3445083"/>
                <a:ext cx="172332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1CDC137B-8C53-CD4A-9781-276C1FAF8FC8}"/>
              </a:ext>
            </a:extLst>
          </p:cNvPr>
          <p:cNvSpPr txBox="1"/>
          <p:nvPr/>
        </p:nvSpPr>
        <p:spPr>
          <a:xfrm>
            <a:off x="5056384" y="4915107"/>
            <a:ext cx="3328491" cy="830997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…and the direct algorithm for A is obsolete. The reduction through problem B is the direct way to solve A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5CE5DF9-96B2-B545-9D34-5EAD16617445}"/>
              </a:ext>
            </a:extLst>
          </p:cNvPr>
          <p:cNvCxnSpPr>
            <a:cxnSpLocks/>
          </p:cNvCxnSpPr>
          <p:nvPr/>
        </p:nvCxnSpPr>
        <p:spPr>
          <a:xfrm flipV="1">
            <a:off x="7225973" y="3959354"/>
            <a:ext cx="1065364" cy="81081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4CD80E3-8066-6247-AE09-6FBDE787DD28}"/>
                  </a:ext>
                </a:extLst>
              </p:cNvPr>
              <p:cNvSpPr txBox="1"/>
              <p:nvPr/>
            </p:nvSpPr>
            <p:spPr>
              <a:xfrm>
                <a:off x="8384874" y="2162499"/>
                <a:ext cx="1207827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0" dirty="0">
                    <a:solidFill>
                      <a:schemeClr val="tx1">
                        <a:lumMod val="95000"/>
                      </a:schemeClr>
                    </a:solidFill>
                  </a:rPr>
                  <a:t>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4CD80E3-8066-6247-AE09-6FBDE787D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874" y="2162499"/>
                <a:ext cx="1207827" cy="369332"/>
              </a:xfrm>
              <a:prstGeom prst="rect">
                <a:avLst/>
              </a:prstGeom>
              <a:blipFill>
                <a:blip r:embed="rId6"/>
                <a:stretch>
                  <a:fillRect t="-3226" b="-1935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58654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Runtime Comparison</a:t>
            </a:r>
            <a:endParaRPr lang="en-US" dirty="0">
              <a:solidFill>
                <a:srgbClr val="FFA7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23205" y="1995563"/>
                <a:ext cx="4402471" cy="120032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>
                    <a:solidFill>
                      <a:schemeClr val="bg1"/>
                    </a:solidFill>
                  </a:rPr>
                  <a:t>Suppose time goes on, and somebody find a FASTER way to solve B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time, how will the picture to the right change as a result?</a:t>
                </a:r>
              </a:p>
              <a:p>
                <a:pPr algn="ctr"/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205" y="1995563"/>
                <a:ext cx="4402471" cy="1200329"/>
              </a:xfrm>
              <a:prstGeom prst="rect">
                <a:avLst/>
              </a:prstGeom>
              <a:blipFill>
                <a:blip r:embed="rId2"/>
                <a:stretch>
                  <a:fillRect t="-1031" r="-57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FD3858-9B57-E34B-89D9-63B3E119B7C6}"/>
              </a:ext>
            </a:extLst>
          </p:cNvPr>
          <p:cNvCxnSpPr>
            <a:cxnSpLocks/>
          </p:cNvCxnSpPr>
          <p:nvPr/>
        </p:nvCxnSpPr>
        <p:spPr>
          <a:xfrm flipV="1">
            <a:off x="9808230" y="974785"/>
            <a:ext cx="0" cy="530992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7AB2E6-DD1C-4A4F-9E1C-D44D7D092712}"/>
              </a:ext>
            </a:extLst>
          </p:cNvPr>
          <p:cNvSpPr txBox="1"/>
          <p:nvPr/>
        </p:nvSpPr>
        <p:spPr>
          <a:xfrm>
            <a:off x="10092906" y="1164566"/>
            <a:ext cx="1705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Harder Problems (fastest algorithm has slower runtime)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019142-6004-CB4B-B835-9A40C153C8B9}"/>
              </a:ext>
            </a:extLst>
          </p:cNvPr>
          <p:cNvSpPr txBox="1"/>
          <p:nvPr/>
        </p:nvSpPr>
        <p:spPr>
          <a:xfrm>
            <a:off x="9911750" y="5453716"/>
            <a:ext cx="1886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Easy Problems (fastest algorithm has very fast runtime)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4DC281-42B8-ED44-8429-EDBF87D7E40B}"/>
                  </a:ext>
                </a:extLst>
              </p:cNvPr>
              <p:cNvSpPr txBox="1"/>
              <p:nvPr/>
            </p:nvSpPr>
            <p:spPr>
              <a:xfrm>
                <a:off x="6961518" y="4209958"/>
                <a:ext cx="2631184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𝐵𝐴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4DC281-42B8-ED44-8429-EDBF87D7E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518" y="4209958"/>
                <a:ext cx="263118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0689272-547E-7C44-B1EF-42AF107FAC1D}"/>
              </a:ext>
            </a:extLst>
          </p:cNvPr>
          <p:cNvSpPr txBox="1"/>
          <p:nvPr/>
        </p:nvSpPr>
        <p:spPr>
          <a:xfrm>
            <a:off x="1592903" y="4056826"/>
            <a:ext cx="3328491" cy="830997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A now has a faster algorithm also! So improving B’s algorithm improves A’s. They are linked in this direction!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3F8576-8521-F24F-AA94-69566C173B19}"/>
              </a:ext>
            </a:extLst>
          </p:cNvPr>
          <p:cNvCxnSpPr>
            <a:cxnSpLocks/>
          </p:cNvCxnSpPr>
          <p:nvPr/>
        </p:nvCxnSpPr>
        <p:spPr>
          <a:xfrm>
            <a:off x="5136922" y="4394624"/>
            <a:ext cx="1742645" cy="7770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92C6B91-C9A2-6E41-BB64-7F8B5BD78B74}"/>
                  </a:ext>
                </a:extLst>
              </p:cNvPr>
              <p:cNvSpPr txBox="1"/>
              <p:nvPr/>
            </p:nvSpPr>
            <p:spPr>
              <a:xfrm>
                <a:off x="7869382" y="3445083"/>
                <a:ext cx="1723320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92C6B91-C9A2-6E41-BB64-7F8B5BD78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382" y="3445083"/>
                <a:ext cx="172332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F62951-4E1C-FB48-8A00-C65339E9E3EA}"/>
                  </a:ext>
                </a:extLst>
              </p:cNvPr>
              <p:cNvSpPr txBox="1"/>
              <p:nvPr/>
            </p:nvSpPr>
            <p:spPr>
              <a:xfrm>
                <a:off x="5770191" y="5576314"/>
                <a:ext cx="3328491" cy="830997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This is ONLY true if the reduction stays </a:t>
                </a:r>
                <a:r>
                  <a:rPr lang="en-US" sz="1600" b="1" i="1" u="sng" dirty="0"/>
                  <a:t>valid</a:t>
                </a:r>
                <a:r>
                  <a:rPr lang="en-US" sz="1600" i="1" dirty="0"/>
                  <a:t>, meaning the conversion is still fast: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𝐵𝐴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F62951-4E1C-FB48-8A00-C65339E9E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191" y="5576314"/>
                <a:ext cx="3328491" cy="830997"/>
              </a:xfrm>
              <a:prstGeom prst="rect">
                <a:avLst/>
              </a:prstGeom>
              <a:blipFill>
                <a:blip r:embed="rId6"/>
                <a:stretch>
                  <a:fillRect t="-1471" r="-379" b="-5882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7CF8908-42E2-104C-A41B-76E76593A7DD}"/>
              </a:ext>
            </a:extLst>
          </p:cNvPr>
          <p:cNvCxnSpPr>
            <a:cxnSpLocks/>
          </p:cNvCxnSpPr>
          <p:nvPr/>
        </p:nvCxnSpPr>
        <p:spPr>
          <a:xfrm flipV="1">
            <a:off x="7434436" y="4719782"/>
            <a:ext cx="758219" cy="73393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755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Runtime Comparison</a:t>
            </a:r>
            <a:endParaRPr lang="en-US" dirty="0">
              <a:solidFill>
                <a:srgbClr val="FFA7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3205" y="1995563"/>
            <a:ext cx="4402471" cy="92333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Now suppose time goes on and someone finds a VERY fast algorithm for A. What could happen?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FD3858-9B57-E34B-89D9-63B3E119B7C6}"/>
              </a:ext>
            </a:extLst>
          </p:cNvPr>
          <p:cNvCxnSpPr>
            <a:cxnSpLocks/>
          </p:cNvCxnSpPr>
          <p:nvPr/>
        </p:nvCxnSpPr>
        <p:spPr>
          <a:xfrm flipV="1">
            <a:off x="9808230" y="974785"/>
            <a:ext cx="0" cy="530992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7AB2E6-DD1C-4A4F-9E1C-D44D7D092712}"/>
              </a:ext>
            </a:extLst>
          </p:cNvPr>
          <p:cNvSpPr txBox="1"/>
          <p:nvPr/>
        </p:nvSpPr>
        <p:spPr>
          <a:xfrm>
            <a:off x="10092906" y="1164566"/>
            <a:ext cx="1705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Harder Problems (fastest algorithm has slower runtime)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019142-6004-CB4B-B835-9A40C153C8B9}"/>
              </a:ext>
            </a:extLst>
          </p:cNvPr>
          <p:cNvSpPr txBox="1"/>
          <p:nvPr/>
        </p:nvSpPr>
        <p:spPr>
          <a:xfrm>
            <a:off x="9911750" y="5453716"/>
            <a:ext cx="1886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Easy Problems (fastest algorithm has very fast runtime)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/>
              <p:nvPr/>
            </p:nvSpPr>
            <p:spPr>
              <a:xfrm>
                <a:off x="8609162" y="4213823"/>
                <a:ext cx="983540" cy="369332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162" y="4213823"/>
                <a:ext cx="98354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4DC281-42B8-ED44-8429-EDBF87D7E40B}"/>
                  </a:ext>
                </a:extLst>
              </p:cNvPr>
              <p:cNvSpPr txBox="1"/>
              <p:nvPr/>
            </p:nvSpPr>
            <p:spPr>
              <a:xfrm>
                <a:off x="8609162" y="4978698"/>
                <a:ext cx="983540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4DC281-42B8-ED44-8429-EDBF87D7E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162" y="4978698"/>
                <a:ext cx="98354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0689272-547E-7C44-B1EF-42AF107FAC1D}"/>
              </a:ext>
            </a:extLst>
          </p:cNvPr>
          <p:cNvSpPr txBox="1"/>
          <p:nvPr/>
        </p:nvSpPr>
        <p:spPr>
          <a:xfrm>
            <a:off x="2084301" y="4724243"/>
            <a:ext cx="4010111" cy="584775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Now, the reduction may still be valid, but we are back to B being strictly harder than A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3F8576-8521-F24F-AA94-69566C173B19}"/>
              </a:ext>
            </a:extLst>
          </p:cNvPr>
          <p:cNvCxnSpPr>
            <a:cxnSpLocks/>
          </p:cNvCxnSpPr>
          <p:nvPr/>
        </p:nvCxnSpPr>
        <p:spPr>
          <a:xfrm flipV="1">
            <a:off x="6197931" y="4398489"/>
            <a:ext cx="2307712" cy="58021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23D16F-DB12-3743-84E7-09A0B1C71473}"/>
              </a:ext>
            </a:extLst>
          </p:cNvPr>
          <p:cNvCxnSpPr>
            <a:cxnSpLocks/>
          </p:cNvCxnSpPr>
          <p:nvPr/>
        </p:nvCxnSpPr>
        <p:spPr>
          <a:xfrm>
            <a:off x="6184762" y="5084705"/>
            <a:ext cx="2348680" cy="7865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2493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2263" y="242867"/>
            <a:ext cx="5284414" cy="668415"/>
          </a:xfrm>
        </p:spPr>
        <p:txBody>
          <a:bodyPr/>
          <a:lstStyle/>
          <a:p>
            <a:pPr algn="ctr"/>
            <a:r>
              <a:rPr lang="en-US" dirty="0"/>
              <a:t>Big Picture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F9CC5AB5-3F62-ED42-9178-2EE8C74294BF}"/>
              </a:ext>
            </a:extLst>
          </p:cNvPr>
          <p:cNvSpPr txBox="1">
            <a:spLocks/>
          </p:cNvSpPr>
          <p:nvPr/>
        </p:nvSpPr>
        <p:spPr>
          <a:xfrm>
            <a:off x="1133638" y="1253926"/>
            <a:ext cx="4651890" cy="45307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So, via reduction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434D04-07D6-194D-B81F-9C6112208B1F}"/>
              </a:ext>
            </a:extLst>
          </p:cNvPr>
          <p:cNvGrpSpPr/>
          <p:nvPr/>
        </p:nvGrpSpPr>
        <p:grpSpPr>
          <a:xfrm>
            <a:off x="6558957" y="-4553901"/>
            <a:ext cx="4831624" cy="11113993"/>
            <a:chOff x="5791207" y="-4553901"/>
            <a:chExt cx="4831624" cy="111139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00DF796-924F-A44D-B050-4520087394B0}"/>
                </a:ext>
              </a:extLst>
            </p:cNvPr>
            <p:cNvGrpSpPr/>
            <p:nvPr/>
          </p:nvGrpSpPr>
          <p:grpSpPr>
            <a:xfrm>
              <a:off x="5791207" y="-4553901"/>
              <a:ext cx="4831624" cy="11113993"/>
              <a:chOff x="5791207" y="-4553901"/>
              <a:chExt cx="4831624" cy="11113993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81CE101F-D131-5E4B-B329-8B3F728A41A4}"/>
                  </a:ext>
                </a:extLst>
              </p:cNvPr>
              <p:cNvGrpSpPr/>
              <p:nvPr/>
            </p:nvGrpSpPr>
            <p:grpSpPr>
              <a:xfrm>
                <a:off x="5908350" y="242867"/>
                <a:ext cx="4714481" cy="6317225"/>
                <a:chOff x="4523051" y="-492161"/>
                <a:chExt cx="4714481" cy="6317225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5ECBE22B-00AF-0249-B60F-AB6706A81B95}"/>
                    </a:ext>
                  </a:extLst>
                </p:cNvPr>
                <p:cNvGrpSpPr/>
                <p:nvPr/>
              </p:nvGrpSpPr>
              <p:grpSpPr>
                <a:xfrm>
                  <a:off x="4523051" y="1854199"/>
                  <a:ext cx="3142722" cy="3970865"/>
                  <a:chOff x="4519612" y="1845732"/>
                  <a:chExt cx="3142722" cy="3970865"/>
                </a:xfrm>
              </p:grpSpPr>
              <p:sp>
                <p:nvSpPr>
                  <p:cNvPr id="2" name="Oval 1">
                    <a:extLst>
                      <a:ext uri="{FF2B5EF4-FFF2-40B4-BE49-F238E27FC236}">
                        <a16:creationId xmlns:a16="http://schemas.microsoft.com/office/drawing/2014/main" id="{D4A1DF55-6DAA-0D4D-9919-563E750571CE}"/>
                      </a:ext>
                    </a:extLst>
                  </p:cNvPr>
                  <p:cNvSpPr/>
                  <p:nvPr/>
                </p:nvSpPr>
                <p:spPr>
                  <a:xfrm>
                    <a:off x="4519612" y="1845732"/>
                    <a:ext cx="3142722" cy="3970865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NP</a:t>
                    </a:r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1CB683A8-08D1-204F-AFE5-1767C7DEADD6}"/>
                      </a:ext>
                    </a:extLst>
                  </p:cNvPr>
                  <p:cNvSpPr/>
                  <p:nvPr/>
                </p:nvSpPr>
                <p:spPr>
                  <a:xfrm>
                    <a:off x="4936067" y="3649131"/>
                    <a:ext cx="2269066" cy="215900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P</a:t>
                    </a:r>
                  </a:p>
                </p:txBody>
              </p:sp>
            </p:grp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9BA46874-D347-F341-B74E-C744F75A9D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23200" y="-492161"/>
                  <a:ext cx="0" cy="62240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Content Placeholder 4">
                  <a:extLst>
                    <a:ext uri="{FF2B5EF4-FFF2-40B4-BE49-F238E27FC236}">
                      <a16:creationId xmlns:a16="http://schemas.microsoft.com/office/drawing/2014/main" id="{8C484E6F-0BD1-AB4E-9EFE-A40AC6ADE2A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757715" y="5469457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Easy Problems</a:t>
                  </a:r>
                  <a:endParaRPr lang="en-US" sz="1600" i="1" dirty="0"/>
                </a:p>
              </p:txBody>
            </p:sp>
            <p:sp>
              <p:nvSpPr>
                <p:cNvPr id="19" name="Content Placeholder 4">
                  <a:extLst>
                    <a:ext uri="{FF2B5EF4-FFF2-40B4-BE49-F238E27FC236}">
                      <a16:creationId xmlns:a16="http://schemas.microsoft.com/office/drawing/2014/main" id="{B188799F-CD2B-4748-AD60-BDD68DE381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823200" y="-369652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Hard Problems</a:t>
                  </a:r>
                  <a:endParaRPr lang="en-US" sz="1600" i="1" dirty="0"/>
                </a:p>
              </p:txBody>
            </p:sp>
          </p:grpSp>
          <p:sp>
            <p:nvSpPr>
              <p:cNvPr id="5" name="Arc 4">
                <a:extLst>
                  <a:ext uri="{FF2B5EF4-FFF2-40B4-BE49-F238E27FC236}">
                    <a16:creationId xmlns:a16="http://schemas.microsoft.com/office/drawing/2014/main" id="{44EC2B34-04B5-F843-91DE-FF6A65B7AE51}"/>
                  </a:ext>
                </a:extLst>
              </p:cNvPr>
              <p:cNvSpPr/>
              <p:nvPr/>
            </p:nvSpPr>
            <p:spPr>
              <a:xfrm>
                <a:off x="5791207" y="-4553901"/>
                <a:ext cx="3336261" cy="7263666"/>
              </a:xfrm>
              <a:prstGeom prst="arc">
                <a:avLst>
                  <a:gd name="adj1" fmla="val 334075"/>
                  <a:gd name="adj2" fmla="val 10164359"/>
                </a:avLst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NP-Hard</a:t>
                </a: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F78F878-B9AB-894D-BB85-D7E5A5579F67}"/>
                </a:ext>
              </a:extLst>
            </p:cNvPr>
            <p:cNvSpPr/>
            <p:nvPr/>
          </p:nvSpPr>
          <p:spPr>
            <a:xfrm>
              <a:off x="7152238" y="2589227"/>
              <a:ext cx="624689" cy="12053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3638" y="1637522"/>
                <a:ext cx="5293040" cy="85187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A </a:t>
                </a:r>
                <a:r>
                  <a:rPr lang="en-US" sz="2000" b="1" i="1" dirty="0">
                    <a:solidFill>
                      <a:schemeClr val="bg1"/>
                    </a:solidFill>
                  </a:rPr>
                  <a:t>valid</a:t>
                </a:r>
                <a:r>
                  <a:rPr lang="en-US" sz="2000" i="1" dirty="0">
                    <a:solidFill>
                      <a:schemeClr val="bg1"/>
                    </a:solidFill>
                  </a:rPr>
                  <a:t> reduction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i="1" dirty="0">
                    <a:solidFill>
                      <a:schemeClr val="bg1"/>
                    </a:solidFill>
                  </a:rPr>
                  <a:t> establishes that B is at least as hard as A</a:t>
                </a:r>
              </a:p>
            </p:txBody>
          </p:sp>
        </mc:Choice>
        <mc:Fallback xmlns="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638" y="1637522"/>
                <a:ext cx="5293040" cy="851874"/>
              </a:xfrm>
              <a:prstGeom prst="rect">
                <a:avLst/>
              </a:prstGeom>
              <a:blipFill>
                <a:blip r:embed="rId2"/>
                <a:stretch>
                  <a:fillRect l="-955" r="-239" b="-7246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F2F9F31A-BBF7-1546-8AA1-51F024CB1CF5}"/>
              </a:ext>
            </a:extLst>
          </p:cNvPr>
          <p:cNvSpPr txBox="1">
            <a:spLocks/>
          </p:cNvSpPr>
          <p:nvPr/>
        </p:nvSpPr>
        <p:spPr>
          <a:xfrm>
            <a:off x="1133638" y="2839789"/>
            <a:ext cx="4651890" cy="45307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Some related facts!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4">
                <a:extLst>
                  <a:ext uri="{FF2B5EF4-FFF2-40B4-BE49-F238E27FC236}">
                    <a16:creationId xmlns:a16="http://schemas.microsoft.com/office/drawing/2014/main" id="{D0875042-8918-7847-8B25-F9DAABC7E4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2263" y="3232011"/>
                <a:ext cx="5284415" cy="63262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If valid reductions exist in both directions: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i="1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i="1" dirty="0">
                    <a:solidFill>
                      <a:schemeClr val="bg1"/>
                    </a:solidFill>
                  </a:rPr>
                  <a:t>, then the two problems are equally as hard</a:t>
                </a:r>
              </a:p>
            </p:txBody>
          </p:sp>
        </mc:Choice>
        <mc:Fallback xmlns="">
          <p:sp>
            <p:nvSpPr>
              <p:cNvPr id="24" name="Content Placeholder 4">
                <a:extLst>
                  <a:ext uri="{FF2B5EF4-FFF2-40B4-BE49-F238E27FC236}">
                    <a16:creationId xmlns:a16="http://schemas.microsoft.com/office/drawing/2014/main" id="{D0875042-8918-7847-8B25-F9DAABC7E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63" y="3232011"/>
                <a:ext cx="5284415" cy="632623"/>
              </a:xfrm>
              <a:prstGeom prst="rect">
                <a:avLst/>
              </a:prstGeom>
              <a:blipFill>
                <a:blip r:embed="rId3"/>
                <a:stretch>
                  <a:fillRect l="-718" t="-1923" b="-576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8F77D083-80E0-8948-9DEC-49472A08402F}"/>
              </a:ext>
            </a:extLst>
          </p:cNvPr>
          <p:cNvSpPr txBox="1">
            <a:spLocks/>
          </p:cNvSpPr>
          <p:nvPr/>
        </p:nvSpPr>
        <p:spPr>
          <a:xfrm>
            <a:off x="1142264" y="4017527"/>
            <a:ext cx="5284414" cy="68386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NP-Complete problems are the hardest in NP, so by definition there is a valid reduction from anything in NP to them.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4">
                <a:extLst>
                  <a:ext uri="{FF2B5EF4-FFF2-40B4-BE49-F238E27FC236}">
                    <a16:creationId xmlns:a16="http://schemas.microsoft.com/office/drawing/2014/main" id="{6907CAE6-D738-734E-A457-94CF396264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3638" y="4854289"/>
                <a:ext cx="5293040" cy="63211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How fast does a reduction between NP-Complete problems need to be? Just some polynomial. Why? We write this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0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Content Placeholder 4">
                <a:extLst>
                  <a:ext uri="{FF2B5EF4-FFF2-40B4-BE49-F238E27FC236}">
                    <a16:creationId xmlns:a16="http://schemas.microsoft.com/office/drawing/2014/main" id="{6907CAE6-D738-734E-A457-94CF39626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638" y="4854289"/>
                <a:ext cx="5293040" cy="632111"/>
              </a:xfrm>
              <a:prstGeom prst="rect">
                <a:avLst/>
              </a:prstGeom>
              <a:blipFill>
                <a:blip r:embed="rId4"/>
                <a:stretch>
                  <a:fillRect l="-477" t="-192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34922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0525" y="242867"/>
            <a:ext cx="5972296" cy="86071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Proving NP-Completeness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F9CC5AB5-3F62-ED42-9178-2EE8C74294BF}"/>
              </a:ext>
            </a:extLst>
          </p:cNvPr>
          <p:cNvSpPr txBox="1">
            <a:spLocks/>
          </p:cNvSpPr>
          <p:nvPr/>
        </p:nvSpPr>
        <p:spPr>
          <a:xfrm>
            <a:off x="906747" y="1359120"/>
            <a:ext cx="2613132" cy="71675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Usually we do the bolded ones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DA96E10-036D-F441-9C5D-5414C32DF908}"/>
              </a:ext>
            </a:extLst>
          </p:cNvPr>
          <p:cNvCxnSpPr>
            <a:cxnSpLocks/>
          </p:cNvCxnSpPr>
          <p:nvPr/>
        </p:nvCxnSpPr>
        <p:spPr>
          <a:xfrm>
            <a:off x="1468413" y="1776664"/>
            <a:ext cx="313090" cy="71943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434D04-07D6-194D-B81F-9C6112208B1F}"/>
              </a:ext>
            </a:extLst>
          </p:cNvPr>
          <p:cNvGrpSpPr/>
          <p:nvPr/>
        </p:nvGrpSpPr>
        <p:grpSpPr>
          <a:xfrm>
            <a:off x="6942095" y="-4553901"/>
            <a:ext cx="4831624" cy="11113993"/>
            <a:chOff x="5791207" y="-4553901"/>
            <a:chExt cx="4831624" cy="111139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00DF796-924F-A44D-B050-4520087394B0}"/>
                </a:ext>
              </a:extLst>
            </p:cNvPr>
            <p:cNvGrpSpPr/>
            <p:nvPr/>
          </p:nvGrpSpPr>
          <p:grpSpPr>
            <a:xfrm>
              <a:off x="5791207" y="-4553901"/>
              <a:ext cx="4831624" cy="11113993"/>
              <a:chOff x="5791207" y="-4553901"/>
              <a:chExt cx="4831624" cy="11113993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81CE101F-D131-5E4B-B329-8B3F728A41A4}"/>
                  </a:ext>
                </a:extLst>
              </p:cNvPr>
              <p:cNvGrpSpPr/>
              <p:nvPr/>
            </p:nvGrpSpPr>
            <p:grpSpPr>
              <a:xfrm>
                <a:off x="5908350" y="2496096"/>
                <a:ext cx="4714481" cy="4063996"/>
                <a:chOff x="4523051" y="1761068"/>
                <a:chExt cx="4714481" cy="4063996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5ECBE22B-00AF-0249-B60F-AB6706A81B95}"/>
                    </a:ext>
                  </a:extLst>
                </p:cNvPr>
                <p:cNvGrpSpPr/>
                <p:nvPr/>
              </p:nvGrpSpPr>
              <p:grpSpPr>
                <a:xfrm>
                  <a:off x="4523051" y="1854199"/>
                  <a:ext cx="3142722" cy="3970865"/>
                  <a:chOff x="4519612" y="1845732"/>
                  <a:chExt cx="3142722" cy="3970865"/>
                </a:xfrm>
              </p:grpSpPr>
              <p:sp>
                <p:nvSpPr>
                  <p:cNvPr id="2" name="Oval 1">
                    <a:extLst>
                      <a:ext uri="{FF2B5EF4-FFF2-40B4-BE49-F238E27FC236}">
                        <a16:creationId xmlns:a16="http://schemas.microsoft.com/office/drawing/2014/main" id="{D4A1DF55-6DAA-0D4D-9919-563E750571CE}"/>
                      </a:ext>
                    </a:extLst>
                  </p:cNvPr>
                  <p:cNvSpPr/>
                  <p:nvPr/>
                </p:nvSpPr>
                <p:spPr>
                  <a:xfrm>
                    <a:off x="4519612" y="1845732"/>
                    <a:ext cx="3142722" cy="3970865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NP</a:t>
                    </a:r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1CB683A8-08D1-204F-AFE5-1767C7DEADD6}"/>
                      </a:ext>
                    </a:extLst>
                  </p:cNvPr>
                  <p:cNvSpPr/>
                  <p:nvPr/>
                </p:nvSpPr>
                <p:spPr>
                  <a:xfrm>
                    <a:off x="4936067" y="3649131"/>
                    <a:ext cx="2269066" cy="215900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P</a:t>
                    </a:r>
                  </a:p>
                </p:txBody>
              </p:sp>
            </p:grp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9BA46874-D347-F341-B74E-C744F75A9D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23200" y="1854199"/>
                  <a:ext cx="0" cy="38777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Content Placeholder 4">
                  <a:extLst>
                    <a:ext uri="{FF2B5EF4-FFF2-40B4-BE49-F238E27FC236}">
                      <a16:creationId xmlns:a16="http://schemas.microsoft.com/office/drawing/2014/main" id="{8C484E6F-0BD1-AB4E-9EFE-A40AC6ADE2A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757715" y="5469457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Easy Problems</a:t>
                  </a:r>
                  <a:endParaRPr lang="en-US" sz="1600" i="1" dirty="0"/>
                </a:p>
              </p:txBody>
            </p:sp>
            <p:sp>
              <p:nvSpPr>
                <p:cNvPr id="19" name="Content Placeholder 4">
                  <a:extLst>
                    <a:ext uri="{FF2B5EF4-FFF2-40B4-BE49-F238E27FC236}">
                      <a16:creationId xmlns:a16="http://schemas.microsoft.com/office/drawing/2014/main" id="{B188799F-CD2B-4748-AD60-BDD68DE381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823200" y="1761068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Hard Problems</a:t>
                  </a:r>
                  <a:endParaRPr lang="en-US" sz="1600" i="1" dirty="0"/>
                </a:p>
              </p:txBody>
            </p:sp>
          </p:grpSp>
          <p:sp>
            <p:nvSpPr>
              <p:cNvPr id="5" name="Arc 4">
                <a:extLst>
                  <a:ext uri="{FF2B5EF4-FFF2-40B4-BE49-F238E27FC236}">
                    <a16:creationId xmlns:a16="http://schemas.microsoft.com/office/drawing/2014/main" id="{44EC2B34-04B5-F843-91DE-FF6A65B7AE51}"/>
                  </a:ext>
                </a:extLst>
              </p:cNvPr>
              <p:cNvSpPr/>
              <p:nvPr/>
            </p:nvSpPr>
            <p:spPr>
              <a:xfrm>
                <a:off x="5791207" y="-4553901"/>
                <a:ext cx="3336261" cy="7263666"/>
              </a:xfrm>
              <a:prstGeom prst="arc">
                <a:avLst>
                  <a:gd name="adj1" fmla="val 334075"/>
                  <a:gd name="adj2" fmla="val 10164359"/>
                </a:avLst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NP-Hard</a:t>
                </a: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F78F878-B9AB-894D-BB85-D7E5A5579F67}"/>
                </a:ext>
              </a:extLst>
            </p:cNvPr>
            <p:cNvSpPr/>
            <p:nvPr/>
          </p:nvSpPr>
          <p:spPr>
            <a:xfrm>
              <a:off x="7152238" y="2589227"/>
              <a:ext cx="624689" cy="12053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9637" y="2648395"/>
                <a:ext cx="5424226" cy="358588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To prove a problem A is NP-Complete, show that:</a:t>
                </a:r>
              </a:p>
              <a:p>
                <a:pPr marL="342900" indent="-34290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endParaRPr lang="en-US" sz="2000" i="1" dirty="0">
                  <a:solidFill>
                    <a:schemeClr val="bg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600" i="1" dirty="0">
                    <a:solidFill>
                      <a:schemeClr val="bg1"/>
                    </a:solidFill>
                  </a:rPr>
                  <a:t>How? Either:</a:t>
                </a:r>
              </a:p>
              <a:p>
                <a:pPr marL="457200" lvl="1" indent="0">
                  <a:buNone/>
                </a:pPr>
                <a:r>
                  <a:rPr lang="en-US" sz="1600" i="1" dirty="0">
                    <a:solidFill>
                      <a:schemeClr val="bg1"/>
                    </a:solidFill>
                  </a:rPr>
                  <a:t>	Solve in Polynomial time with an NTM</a:t>
                </a:r>
                <a:br>
                  <a:rPr lang="en-US" sz="1600" i="1" dirty="0">
                    <a:solidFill>
                      <a:schemeClr val="bg1"/>
                    </a:solidFill>
                  </a:rPr>
                </a:br>
                <a:r>
                  <a:rPr lang="en-US" sz="1600" i="1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b="1" i="1" dirty="0">
                    <a:solidFill>
                      <a:schemeClr val="bg1"/>
                    </a:solidFill>
                  </a:rPr>
                  <a:t>Verify in Polynomial time with a DTM</a:t>
                </a:r>
              </a:p>
              <a:p>
                <a:pPr marL="342900" indent="-342900">
                  <a:buFont typeface="Arial" panose="020B0604020202020204" pitchFamily="34" charset="0"/>
                  <a:buAutoNum type="arabicPeriod"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Is NP-Hard</a:t>
                </a:r>
              </a:p>
              <a:p>
                <a:pPr marL="457200" lvl="1" indent="0">
                  <a:buNone/>
                </a:pPr>
                <a:r>
                  <a:rPr lang="en-US" sz="1600" i="1" dirty="0">
                    <a:solidFill>
                      <a:schemeClr val="bg1"/>
                    </a:solidFill>
                  </a:rPr>
                  <a:t>How? Either:</a:t>
                </a:r>
              </a:p>
              <a:p>
                <a:pPr marL="457200" lvl="1" indent="0">
                  <a:buNone/>
                </a:pPr>
                <a:r>
                  <a:rPr lang="en-US" sz="1600" i="1" dirty="0">
                    <a:solidFill>
                      <a:schemeClr val="bg1"/>
                    </a:solidFill>
                  </a:rPr>
                  <a:t>	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𝑁𝑃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br>
                  <a:rPr lang="en-US" sz="1600" i="1" dirty="0">
                    <a:solidFill>
                      <a:schemeClr val="bg1"/>
                    </a:solidFill>
                  </a:rPr>
                </a:br>
                <a:r>
                  <a:rPr lang="en-US" sz="1600" i="1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b="1" i="1" dirty="0">
                    <a:solidFill>
                      <a:schemeClr val="bg1"/>
                    </a:solidFill>
                  </a:rPr>
                  <a:t>Pick known NP-Complete problem B and show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sSub>
                      <m:sSubPr>
                        <m:ctrlP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sz="1600" b="1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637" y="2648395"/>
                <a:ext cx="5424226" cy="3585880"/>
              </a:xfrm>
              <a:prstGeom prst="rect">
                <a:avLst/>
              </a:prstGeom>
              <a:blipFill>
                <a:blip r:embed="rId2"/>
                <a:stretch>
                  <a:fillRect l="-139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B8BCE67B-97DD-D340-958D-E99FCCFA56E1}"/>
              </a:ext>
            </a:extLst>
          </p:cNvPr>
          <p:cNvSpPr txBox="1">
            <a:spLocks/>
          </p:cNvSpPr>
          <p:nvPr/>
        </p:nvSpPr>
        <p:spPr>
          <a:xfrm>
            <a:off x="4516820" y="1316424"/>
            <a:ext cx="2345348" cy="85063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But for second step, we need a known NP-Complete problem. What was the first one?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47C092C-6AFB-D640-B94E-77752A9FB7B9}"/>
              </a:ext>
            </a:extLst>
          </p:cNvPr>
          <p:cNvCxnSpPr>
            <a:cxnSpLocks/>
          </p:cNvCxnSpPr>
          <p:nvPr/>
        </p:nvCxnSpPr>
        <p:spPr>
          <a:xfrm flipH="1">
            <a:off x="4020446" y="1954221"/>
            <a:ext cx="693443" cy="57252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1657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Cook-Levin Theorem</a:t>
            </a:r>
          </a:p>
        </p:txBody>
      </p:sp>
    </p:spTree>
    <p:extLst>
      <p:ext uri="{BB962C8B-B14F-4D97-AF65-F5344CB8AC3E}">
        <p14:creationId xmlns:p14="http://schemas.microsoft.com/office/powerpoint/2010/main" val="6232630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Cook-Levin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74075"/>
            <a:ext cx="9905999" cy="742821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b="1" i="1" u="sng" dirty="0">
                <a:solidFill>
                  <a:schemeClr val="bg1"/>
                </a:solidFill>
              </a:rPr>
              <a:t>Cook-Levin Theorem</a:t>
            </a:r>
            <a:r>
              <a:rPr lang="en-US" dirty="0">
                <a:solidFill>
                  <a:schemeClr val="bg1"/>
                </a:solidFill>
              </a:rPr>
              <a:t>: The Satisfiability (SAT) problem is NP-Complete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C1D73BF-42AC-884D-8672-B2AA1D5E4609}"/>
              </a:ext>
            </a:extLst>
          </p:cNvPr>
          <p:cNvSpPr txBox="1">
            <a:spLocks/>
          </p:cNvSpPr>
          <p:nvPr/>
        </p:nvSpPr>
        <p:spPr>
          <a:xfrm>
            <a:off x="2601309" y="3389586"/>
            <a:ext cx="2597223" cy="161596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Incredibly famous theorem. Established the first known NP-Complete problem!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DBD8E5-5916-254F-B8D4-827AE106A5D4}"/>
              </a:ext>
            </a:extLst>
          </p:cNvPr>
          <p:cNvCxnSpPr>
            <a:cxnSpLocks/>
          </p:cNvCxnSpPr>
          <p:nvPr/>
        </p:nvCxnSpPr>
        <p:spPr>
          <a:xfrm flipH="1">
            <a:off x="4311869" y="2358504"/>
            <a:ext cx="886664" cy="103108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E663AB3-581B-074C-ADB2-E40B3DDA7F2D}"/>
              </a:ext>
            </a:extLst>
          </p:cNvPr>
          <p:cNvSpPr txBox="1">
            <a:spLocks/>
          </p:cNvSpPr>
          <p:nvPr/>
        </p:nvSpPr>
        <p:spPr>
          <a:xfrm>
            <a:off x="7633136" y="4343401"/>
            <a:ext cx="3033400" cy="193390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Developed independently by Stephen Cook (US) and Leonid Levin (USSR) in 1971 &amp; 1973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CD4B60A-3E8B-F64D-81EE-69E66B365070}"/>
              </a:ext>
            </a:extLst>
          </p:cNvPr>
          <p:cNvCxnSpPr>
            <a:cxnSpLocks/>
          </p:cNvCxnSpPr>
          <p:nvPr/>
        </p:nvCxnSpPr>
        <p:spPr>
          <a:xfrm>
            <a:off x="7633136" y="2463214"/>
            <a:ext cx="943305" cy="182500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6444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67537" y="184969"/>
            <a:ext cx="9905998" cy="705785"/>
          </a:xfrm>
        </p:spPr>
        <p:txBody>
          <a:bodyPr/>
          <a:lstStyle/>
          <a:p>
            <a:pPr algn="ctr"/>
            <a:r>
              <a:rPr lang="en-US" dirty="0"/>
              <a:t>Circuit Satisfiability (Circuit-SAT)</a:t>
            </a:r>
          </a:p>
        </p:txBody>
      </p:sp>
      <p:pic>
        <p:nvPicPr>
          <p:cNvPr id="9" name="Picture 24" descr="Picture1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6659" y="1551173"/>
            <a:ext cx="4718968" cy="4538311"/>
          </a:xfrm>
          <a:prstGeom prst="rect">
            <a:avLst/>
          </a:prstGeom>
          <a:noFill/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86D9F1-8F9B-C248-9DC8-F174468D14B9}"/>
              </a:ext>
            </a:extLst>
          </p:cNvPr>
          <p:cNvSpPr txBox="1">
            <a:spLocks/>
          </p:cNvSpPr>
          <p:nvPr/>
        </p:nvSpPr>
        <p:spPr>
          <a:xfrm>
            <a:off x="943135" y="3614296"/>
            <a:ext cx="2971802" cy="23648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Given a circuit with </a:t>
            </a:r>
            <a:r>
              <a:rPr lang="en-US" i="1" dirty="0" err="1">
                <a:solidFill>
                  <a:schemeClr val="tx1">
                    <a:lumMod val="95000"/>
                  </a:schemeClr>
                </a:solidFill>
              </a:rPr>
              <a:t>boolean</a:t>
            </a: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 inputs, AND, OR, and NOT gates…is it possible to assign values to the input such that the output is TRUE?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1504375-5E04-9042-93AE-9CC4F36C12B4}"/>
              </a:ext>
            </a:extLst>
          </p:cNvPr>
          <p:cNvCxnSpPr>
            <a:cxnSpLocks/>
          </p:cNvCxnSpPr>
          <p:nvPr/>
        </p:nvCxnSpPr>
        <p:spPr>
          <a:xfrm flipH="1">
            <a:off x="3754134" y="2932386"/>
            <a:ext cx="1421831" cy="97016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0964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67537" y="184969"/>
            <a:ext cx="9905998" cy="705785"/>
          </a:xfrm>
        </p:spPr>
        <p:txBody>
          <a:bodyPr/>
          <a:lstStyle/>
          <a:p>
            <a:pPr algn="ctr"/>
            <a:r>
              <a:rPr lang="en-US" dirty="0"/>
              <a:t>Circuit Satisfiability (Circuit-SAT)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028650" y="2049471"/>
            <a:ext cx="2706312" cy="354171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Solutions:</a:t>
            </a:r>
          </a:p>
          <a:p>
            <a:pPr marL="457200" lvl="1" indent="0">
              <a:buNone/>
            </a:pPr>
            <a:r>
              <a:rPr lang="en-US" dirty="0"/>
              <a:t>1110111110011001</a:t>
            </a:r>
          </a:p>
          <a:p>
            <a:pPr marL="457200" lvl="1" indent="0">
              <a:buNone/>
            </a:pPr>
            <a:r>
              <a:rPr lang="en-US" dirty="0"/>
              <a:t>1010111111011001</a:t>
            </a:r>
          </a:p>
          <a:p>
            <a:pPr marL="457200" lvl="1" indent="0">
              <a:buNone/>
            </a:pPr>
            <a:r>
              <a:rPr lang="en-US" dirty="0"/>
              <a:t>0110111110111001</a:t>
            </a:r>
          </a:p>
          <a:p>
            <a:pPr marL="457200" lvl="1" indent="0">
              <a:buNone/>
            </a:pPr>
            <a:r>
              <a:rPr lang="en-US" dirty="0"/>
              <a:t>0110111110011001</a:t>
            </a:r>
          </a:p>
          <a:p>
            <a:pPr marL="457200" lvl="1" indent="0">
              <a:buNone/>
            </a:pPr>
            <a:r>
              <a:rPr lang="en-US" dirty="0"/>
              <a:t>1110111111011001</a:t>
            </a:r>
          </a:p>
          <a:p>
            <a:pPr marL="457200" lvl="1" indent="0">
              <a:buNone/>
            </a:pPr>
            <a:r>
              <a:rPr lang="en-US" dirty="0"/>
              <a:t>1010111110011001</a:t>
            </a:r>
          </a:p>
          <a:p>
            <a:pPr marL="457200" lvl="1" indent="0">
              <a:buNone/>
            </a:pPr>
            <a:r>
              <a:rPr lang="en-US" dirty="0"/>
              <a:t>1010111110111001</a:t>
            </a:r>
          </a:p>
          <a:p>
            <a:pPr marL="457200" lvl="1" indent="0">
              <a:buNone/>
            </a:pPr>
            <a:r>
              <a:rPr lang="en-US" dirty="0"/>
              <a:t>0110111111011001</a:t>
            </a:r>
          </a:p>
          <a:p>
            <a:pPr marL="457200" lvl="1" indent="0">
              <a:buNone/>
            </a:pPr>
            <a:r>
              <a:rPr lang="en-US" dirty="0"/>
              <a:t>1110111110111001</a:t>
            </a:r>
          </a:p>
          <a:p>
            <a:endParaRPr lang="en-US" dirty="0"/>
          </a:p>
        </p:txBody>
      </p:sp>
      <p:pic>
        <p:nvPicPr>
          <p:cNvPr id="8" name="Picture 24" descr="Picture1">
            <a:extLst>
              <a:ext uri="{FF2B5EF4-FFF2-40B4-BE49-F238E27FC236}">
                <a16:creationId xmlns:a16="http://schemas.microsoft.com/office/drawing/2014/main" id="{8AC67A27-3C86-804C-B10B-D99AA76E6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6659" y="1551173"/>
            <a:ext cx="4718968" cy="45383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285384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67537" y="184969"/>
            <a:ext cx="9905998" cy="705785"/>
          </a:xfrm>
        </p:spPr>
        <p:txBody>
          <a:bodyPr/>
          <a:lstStyle/>
          <a:p>
            <a:pPr algn="ctr"/>
            <a:r>
              <a:rPr lang="en-US" dirty="0"/>
              <a:t>Circuit-Sat vs SAT</a:t>
            </a:r>
          </a:p>
        </p:txBody>
      </p:sp>
      <p:pic>
        <p:nvPicPr>
          <p:cNvPr id="8" name="Picture 24" descr="Picture1">
            <a:extLst>
              <a:ext uri="{FF2B5EF4-FFF2-40B4-BE49-F238E27FC236}">
                <a16:creationId xmlns:a16="http://schemas.microsoft.com/office/drawing/2014/main" id="{8AC67A27-3C86-804C-B10B-D99AA76E6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3259" y="1038793"/>
            <a:ext cx="4718968" cy="4538311"/>
          </a:xfrm>
          <a:prstGeom prst="rect">
            <a:avLst/>
          </a:prstGeom>
          <a:noFill/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42CE4033-F5A3-234B-B23C-75358EF1CF0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227379" y="1038793"/>
            <a:ext cx="5411239" cy="4538311"/>
          </a:xfrm>
          <a:solidFill>
            <a:schemeClr val="tx1">
              <a:lumMod val="95000"/>
            </a:schemeClr>
          </a:solidFill>
        </p:spPr>
        <p:txBody>
          <a:bodyPr>
            <a:normAutofit fontScale="85000" lnSpcReduction="10000"/>
          </a:bodyPr>
          <a:lstStyle/>
          <a:p>
            <a:pPr marL="0" indent="0" algn="l">
              <a:buNone/>
            </a:pPr>
            <a:r>
              <a:rPr lang="en-US" sz="2600" b="1" dirty="0">
                <a:solidFill>
                  <a:schemeClr val="bg1"/>
                </a:solidFill>
                <a:latin typeface="Courier New" pitchFamily="49" charset="0"/>
              </a:rPr>
              <a:t>(v[0] || v[1]) &amp;&amp; (!v[1] || !v[3]) &amp;&amp; (v[2] || v[3]) &amp;&amp; (!v[3] || !v[4]) &amp;&amp; (v[4] || !v[5]) &amp;&amp; (v[5] || !v[6]) &amp;&amp; (v[5] || v[6]) &amp;&amp; (v[6] || !v[15]) &amp;&amp; (v[7] || !v[8]) &amp;&amp; (!v[7] || !v[13]) &amp;&amp; (v[8] || v[9]) &amp;&amp; (v[8] || !v[9]) &amp;&amp; (!v[9] || !v[10]) &amp;&amp; (v[9] || v[11]) &amp;&amp; (v[10] || v[11]) &amp;&amp; (v[12] || v[13]) &amp;&amp; (v[13] || !v[14]) &amp;&amp; (v[14] || v[15])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F44A8C1-7B5E-5F4D-9D06-6C5523F75E94}"/>
              </a:ext>
            </a:extLst>
          </p:cNvPr>
          <p:cNvSpPr txBox="1">
            <a:spLocks/>
          </p:cNvSpPr>
          <p:nvPr/>
        </p:nvSpPr>
        <p:spPr>
          <a:xfrm>
            <a:off x="1615966" y="6156433"/>
            <a:ext cx="9041524" cy="57544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These are two variations of the exact same problem. We will stick with the right side (SAT) from now 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562353-F683-FC48-9CAF-0154D79A9E32}"/>
              </a:ext>
            </a:extLst>
          </p:cNvPr>
          <p:cNvCxnSpPr>
            <a:cxnSpLocks/>
          </p:cNvCxnSpPr>
          <p:nvPr/>
        </p:nvCxnSpPr>
        <p:spPr>
          <a:xfrm flipH="1">
            <a:off x="6136729" y="5725143"/>
            <a:ext cx="949871" cy="43129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E30D9A-EE56-7C4B-BE7C-94783A1EF3BC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674476" y="5725143"/>
            <a:ext cx="1462252" cy="43129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441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Measuring Time and Space Complexity</a:t>
            </a:r>
          </a:p>
        </p:txBody>
      </p:sp>
    </p:spTree>
    <p:extLst>
      <p:ext uri="{BB962C8B-B14F-4D97-AF65-F5344CB8AC3E}">
        <p14:creationId xmlns:p14="http://schemas.microsoft.com/office/powerpoint/2010/main" val="20118838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Proof of the Cook-Levin Theorem</a:t>
            </a:r>
          </a:p>
        </p:txBody>
      </p:sp>
    </p:spTree>
    <p:extLst>
      <p:ext uri="{BB962C8B-B14F-4D97-AF65-F5344CB8AC3E}">
        <p14:creationId xmlns:p14="http://schemas.microsoft.com/office/powerpoint/2010/main" val="39124223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𝑁𝑃𝐶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To show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r>
                  <a:rPr lang="en-US" sz="1800" dirty="0"/>
                  <a:t>, we must show both that: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  <a:blipFill>
                <a:blip r:embed="rId3"/>
                <a:stretch>
                  <a:fillRect l="-51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∃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𝑁𝑃𝐶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br>
                  <a:rPr lang="en-US" sz="1800" dirty="0">
                    <a:solidFill>
                      <a:schemeClr val="bg1"/>
                    </a:solidFill>
                  </a:rPr>
                </a:br>
                <a:r>
                  <a:rPr lang="en-US" sz="1800" dirty="0">
                    <a:solidFill>
                      <a:schemeClr val="bg1"/>
                    </a:solidFill>
                  </a:rPr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𝑵𝑷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𝑺𝑨𝑻</m:t>
                    </m:r>
                  </m:oMath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5FD4B0-68DF-F240-9768-BDFE8CB011AB}"/>
              </a:ext>
            </a:extLst>
          </p:cNvPr>
          <p:cNvSpPr txBox="1">
            <a:spLocks/>
          </p:cNvSpPr>
          <p:nvPr/>
        </p:nvSpPr>
        <p:spPr>
          <a:xfrm>
            <a:off x="7363643" y="5307629"/>
            <a:ext cx="2912678" cy="147806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Here, we must use the second (bold) option because there are not any NPC problems that exist yet! Ugh!!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9899CF-A485-F543-AFE7-B4FF5ACA42A5}"/>
              </a:ext>
            </a:extLst>
          </p:cNvPr>
          <p:cNvCxnSpPr>
            <a:cxnSpLocks/>
          </p:cNvCxnSpPr>
          <p:nvPr/>
        </p:nvCxnSpPr>
        <p:spPr>
          <a:xfrm>
            <a:off x="8568559" y="4130566"/>
            <a:ext cx="307427" cy="111146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421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𝑁𝑃𝐶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0469" y="1413913"/>
            <a:ext cx="4494762" cy="4779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Let’s do this one first: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1846809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1846809"/>
                <a:ext cx="4423817" cy="1779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5FD4B0-68DF-F240-9768-BDFE8CB011AB}"/>
              </a:ext>
            </a:extLst>
          </p:cNvPr>
          <p:cNvSpPr txBox="1">
            <a:spLocks/>
          </p:cNvSpPr>
          <p:nvPr/>
        </p:nvSpPr>
        <p:spPr>
          <a:xfrm>
            <a:off x="6022428" y="1846810"/>
            <a:ext cx="5234151" cy="398643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Given variables V, formula F, and potential values for each variable V’: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Scan over formula F for first operator (Op) that should be applied (deepest in </a:t>
            </a:r>
            <a:r>
              <a:rPr lang="en-US" sz="1600" i="1" dirty="0" err="1">
                <a:solidFill>
                  <a:schemeClr val="tx1">
                    <a:lumMod val="95000"/>
                  </a:schemeClr>
                </a:solidFill>
              </a:rPr>
              <a:t>parens</a:t>
            </a: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 and/or lowest precedence)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Find the two variables X and Y on each side of Op, this gives X Op Y (example: V1 AND V7)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Apply operator Op to the values X and Y given by V’ or by result of a previous operation and replace X Op Y with this Boolean result.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Loop back to step 1 until only one Boolean remains. This Boolean is true if and only if the solution V’ is verified.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5DE94F-C24A-0640-800E-AF0804595A96}"/>
              </a:ext>
            </a:extLst>
          </p:cNvPr>
          <p:cNvSpPr txBox="1">
            <a:spLocks/>
          </p:cNvSpPr>
          <p:nvPr/>
        </p:nvSpPr>
        <p:spPr>
          <a:xfrm>
            <a:off x="6022427" y="1413913"/>
            <a:ext cx="4494762" cy="477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Verifier: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40A1A6D-C30F-B449-B40C-731ABE0ADFA6}"/>
              </a:ext>
            </a:extLst>
          </p:cNvPr>
          <p:cNvSpPr txBox="1">
            <a:spLocks/>
          </p:cNvSpPr>
          <p:nvPr/>
        </p:nvSpPr>
        <p:spPr>
          <a:xfrm>
            <a:off x="1836683" y="4792714"/>
            <a:ext cx="2354151" cy="120518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Needs to be polynomial runtime, is it? Yes!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5921DF-92AA-0E45-BD6B-214DD7114DB1}"/>
              </a:ext>
            </a:extLst>
          </p:cNvPr>
          <p:cNvCxnSpPr>
            <a:cxnSpLocks/>
          </p:cNvCxnSpPr>
          <p:nvPr/>
        </p:nvCxnSpPr>
        <p:spPr>
          <a:xfrm flipH="1">
            <a:off x="3775841" y="4556232"/>
            <a:ext cx="1986457" cy="61485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5656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𝑁𝑃𝐶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To show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r>
                  <a:rPr lang="en-US" sz="1800" dirty="0"/>
                  <a:t>, we must show both that: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  <a:blipFill>
                <a:blip r:embed="rId3"/>
                <a:stretch>
                  <a:fillRect l="-51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∃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𝑁𝑃𝐶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br>
                  <a:rPr lang="en-US" sz="1800" dirty="0">
                    <a:solidFill>
                      <a:schemeClr val="bg1"/>
                    </a:solidFill>
                  </a:rPr>
                </a:br>
                <a:r>
                  <a:rPr lang="en-US" sz="1800" dirty="0">
                    <a:solidFill>
                      <a:schemeClr val="bg1"/>
                    </a:solidFill>
                  </a:rPr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𝑵𝑷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𝑺𝑨𝑻</m:t>
                    </m:r>
                  </m:oMath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5FD4B0-68DF-F240-9768-BDFE8CB011AB}"/>
              </a:ext>
            </a:extLst>
          </p:cNvPr>
          <p:cNvSpPr txBox="1">
            <a:spLocks/>
          </p:cNvSpPr>
          <p:nvPr/>
        </p:nvSpPr>
        <p:spPr>
          <a:xfrm>
            <a:off x="1578478" y="5395944"/>
            <a:ext cx="2912678" cy="54313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This part is done!!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9899CF-A485-F543-AFE7-B4FF5ACA42A5}"/>
              </a:ext>
            </a:extLst>
          </p:cNvPr>
          <p:cNvCxnSpPr>
            <a:cxnSpLocks/>
          </p:cNvCxnSpPr>
          <p:nvPr/>
        </p:nvCxnSpPr>
        <p:spPr>
          <a:xfrm flipH="1">
            <a:off x="2855432" y="4264182"/>
            <a:ext cx="403816" cy="123780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8594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47331"/>
            <a:ext cx="9905998" cy="658021"/>
          </a:xfrm>
        </p:spPr>
        <p:txBody>
          <a:bodyPr/>
          <a:lstStyle/>
          <a:p>
            <a:pPr algn="ctr"/>
            <a:r>
              <a:rPr lang="en-US" dirty="0">
                <a:sym typeface="Symbol"/>
              </a:rPr>
              <a:t>Sat is NP-Hard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CCE8B-12E1-1A49-AC00-BFC4CE62DC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2503" y="1761429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∃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𝑁𝑃𝐶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br>
                  <a:rPr lang="en-US" sz="1800" dirty="0">
                    <a:solidFill>
                      <a:schemeClr val="bg1"/>
                    </a:solidFill>
                  </a:rPr>
                </a:br>
                <a:r>
                  <a:rPr lang="en-US" sz="1800" dirty="0">
                    <a:solidFill>
                      <a:schemeClr val="bg1"/>
                    </a:solidFill>
                  </a:rPr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𝑵𝑷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𝑺𝑨𝑻</m:t>
                    </m:r>
                  </m:oMath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CCE8B-12E1-1A49-AC00-BFC4CE62D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503" y="1761429"/>
                <a:ext cx="4423817" cy="17797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BD0DCA2-C01D-FF4A-B492-BB1489C73DDD}"/>
              </a:ext>
            </a:extLst>
          </p:cNvPr>
          <p:cNvSpPr txBox="1">
            <a:spLocks/>
          </p:cNvSpPr>
          <p:nvPr/>
        </p:nvSpPr>
        <p:spPr>
          <a:xfrm>
            <a:off x="3974471" y="4909276"/>
            <a:ext cx="4219553" cy="147806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As we stated. before, we have to use the second option because there (when this proof was done) are no NP-Complete problems yet!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C6B672-E7C0-3143-859C-669356F325BA}"/>
              </a:ext>
            </a:extLst>
          </p:cNvPr>
          <p:cNvCxnSpPr>
            <a:cxnSpLocks/>
          </p:cNvCxnSpPr>
          <p:nvPr/>
        </p:nvCxnSpPr>
        <p:spPr>
          <a:xfrm>
            <a:off x="6486262" y="3732213"/>
            <a:ext cx="307427" cy="111146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4777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47331"/>
            <a:ext cx="9905998" cy="658021"/>
          </a:xfrm>
        </p:spPr>
        <p:txBody>
          <a:bodyPr/>
          <a:lstStyle/>
          <a:p>
            <a:pPr algn="ctr"/>
            <a:r>
              <a:rPr lang="en-US" dirty="0">
                <a:sym typeface="Symbol"/>
              </a:rPr>
              <a:t>Sat is NP-Hard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CCE8B-12E1-1A49-AC00-BFC4CE62DC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70207" y="1071877"/>
                <a:ext cx="4423817" cy="131674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b="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𝑵𝑷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CCE8B-12E1-1A49-AC00-BFC4CE62D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207" y="1071877"/>
                <a:ext cx="4423817" cy="13167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BD0DCA2-C01D-FF4A-B492-BB1489C73DDD}"/>
              </a:ext>
            </a:extLst>
          </p:cNvPr>
          <p:cNvSpPr txBox="1">
            <a:spLocks/>
          </p:cNvSpPr>
          <p:nvPr/>
        </p:nvSpPr>
        <p:spPr>
          <a:xfrm>
            <a:off x="1488735" y="3672356"/>
            <a:ext cx="1777784" cy="101802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NTM Decider for x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C6B672-E7C0-3143-859C-669356F325BA}"/>
              </a:ext>
            </a:extLst>
          </p:cNvPr>
          <p:cNvCxnSpPr>
            <a:cxnSpLocks/>
          </p:cNvCxnSpPr>
          <p:nvPr/>
        </p:nvCxnSpPr>
        <p:spPr>
          <a:xfrm>
            <a:off x="701098" y="2555265"/>
            <a:ext cx="10805856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AC1C10A-1039-2849-B473-1C424A1F53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3181960"/>
                <a:ext cx="2472428" cy="49039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Choose arbitrary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endParaRPr lang="en-US" sz="1800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AC1C10A-1039-2849-B473-1C424A1F5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3181960"/>
                <a:ext cx="2472428" cy="490396"/>
              </a:xfrm>
              <a:prstGeom prst="rect">
                <a:avLst/>
              </a:prstGeom>
              <a:blipFill>
                <a:blip r:embed="rId3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D30C8A0-6054-794F-8E8E-F2F73B72B1A4}"/>
              </a:ext>
            </a:extLst>
          </p:cNvPr>
          <p:cNvSpPr txBox="1">
            <a:spLocks/>
          </p:cNvSpPr>
          <p:nvPr/>
        </p:nvSpPr>
        <p:spPr>
          <a:xfrm>
            <a:off x="3789529" y="3181960"/>
            <a:ext cx="2472428" cy="49039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Reduce problem x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BAE2F71-E043-1643-9B88-54EE3D8AE950}"/>
              </a:ext>
            </a:extLst>
          </p:cNvPr>
          <p:cNvSpPr txBox="1">
            <a:spLocks/>
          </p:cNvSpPr>
          <p:nvPr/>
        </p:nvSpPr>
        <p:spPr>
          <a:xfrm>
            <a:off x="7388250" y="3181960"/>
            <a:ext cx="2472428" cy="49039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To an instance of SAT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5E91AE8E-C231-554E-AA0F-920E940DA76D}"/>
              </a:ext>
            </a:extLst>
          </p:cNvPr>
          <p:cNvSpPr/>
          <p:nvPr/>
        </p:nvSpPr>
        <p:spPr>
          <a:xfrm>
            <a:off x="4265252" y="3993429"/>
            <a:ext cx="1520982" cy="375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E2513A30-46E1-824D-8D69-4E40A20F09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33146" y="3966438"/>
                <a:ext cx="4676643" cy="477482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∧ </m:t>
                      </m:r>
                      <m:acc>
                        <m:accPr>
                          <m:chr m:val="̅"/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∨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0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E2513A30-46E1-824D-8D69-4E40A20F0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146" y="3966438"/>
                <a:ext cx="4676643" cy="477482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8EECE4D-D200-634F-96A0-ADE2BE3407E1}"/>
              </a:ext>
            </a:extLst>
          </p:cNvPr>
          <p:cNvSpPr txBox="1">
            <a:spLocks/>
          </p:cNvSpPr>
          <p:nvPr/>
        </p:nvSpPr>
        <p:spPr>
          <a:xfrm>
            <a:off x="4173648" y="5855092"/>
            <a:ext cx="6102673" cy="93060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How are we going to do this?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477510-0CC5-DD4A-B959-C893BD063BC9}"/>
              </a:ext>
            </a:extLst>
          </p:cNvPr>
          <p:cNvCxnSpPr>
            <a:cxnSpLocks/>
          </p:cNvCxnSpPr>
          <p:nvPr/>
        </p:nvCxnSpPr>
        <p:spPr>
          <a:xfrm>
            <a:off x="5273098" y="4576984"/>
            <a:ext cx="307427" cy="111146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921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47331"/>
            <a:ext cx="9905998" cy="658021"/>
          </a:xfrm>
        </p:spPr>
        <p:txBody>
          <a:bodyPr/>
          <a:lstStyle/>
          <a:p>
            <a:pPr algn="ctr"/>
            <a:r>
              <a:rPr lang="en-US" dirty="0">
                <a:sym typeface="Symbol"/>
              </a:rPr>
              <a:t>Sat is NP-Hard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CCE8B-12E1-1A49-AC00-BFC4CE62DC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70207" y="1071877"/>
                <a:ext cx="4423817" cy="131674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b="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𝑵𝑷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CCE8B-12E1-1A49-AC00-BFC4CE62D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207" y="1071877"/>
                <a:ext cx="4423817" cy="13167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BD0DCA2-C01D-FF4A-B492-BB1489C73DDD}"/>
              </a:ext>
            </a:extLst>
          </p:cNvPr>
          <p:cNvSpPr txBox="1">
            <a:spLocks/>
          </p:cNvSpPr>
          <p:nvPr/>
        </p:nvSpPr>
        <p:spPr>
          <a:xfrm>
            <a:off x="1488735" y="3672356"/>
            <a:ext cx="1777784" cy="101802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NTM Decider for x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C6B672-E7C0-3143-859C-669356F325BA}"/>
              </a:ext>
            </a:extLst>
          </p:cNvPr>
          <p:cNvCxnSpPr>
            <a:cxnSpLocks/>
          </p:cNvCxnSpPr>
          <p:nvPr/>
        </p:nvCxnSpPr>
        <p:spPr>
          <a:xfrm>
            <a:off x="701098" y="2555265"/>
            <a:ext cx="10805856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AC1C10A-1039-2849-B473-1C424A1F53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3181960"/>
                <a:ext cx="2472428" cy="49039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Choose arbitrary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endParaRPr lang="en-US" sz="1800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AC1C10A-1039-2849-B473-1C424A1F5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3181960"/>
                <a:ext cx="2472428" cy="490396"/>
              </a:xfrm>
              <a:prstGeom prst="rect">
                <a:avLst/>
              </a:prstGeom>
              <a:blipFill>
                <a:blip r:embed="rId3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D30C8A0-6054-794F-8E8E-F2F73B72B1A4}"/>
              </a:ext>
            </a:extLst>
          </p:cNvPr>
          <p:cNvSpPr txBox="1">
            <a:spLocks/>
          </p:cNvSpPr>
          <p:nvPr/>
        </p:nvSpPr>
        <p:spPr>
          <a:xfrm>
            <a:off x="3789529" y="3181960"/>
            <a:ext cx="2472428" cy="49039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Reduce problem x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BAE2F71-E043-1643-9B88-54EE3D8AE950}"/>
              </a:ext>
            </a:extLst>
          </p:cNvPr>
          <p:cNvSpPr txBox="1">
            <a:spLocks/>
          </p:cNvSpPr>
          <p:nvPr/>
        </p:nvSpPr>
        <p:spPr>
          <a:xfrm>
            <a:off x="7388250" y="3181960"/>
            <a:ext cx="2472428" cy="49039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To an instance of SAT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5E91AE8E-C231-554E-AA0F-920E940DA76D}"/>
              </a:ext>
            </a:extLst>
          </p:cNvPr>
          <p:cNvSpPr/>
          <p:nvPr/>
        </p:nvSpPr>
        <p:spPr>
          <a:xfrm>
            <a:off x="4265252" y="3993429"/>
            <a:ext cx="1520982" cy="375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2513A30-46E1-824D-8D69-4E40A20F0984}"/>
              </a:ext>
            </a:extLst>
          </p:cNvPr>
          <p:cNvSpPr txBox="1">
            <a:spLocks/>
          </p:cNvSpPr>
          <p:nvPr/>
        </p:nvSpPr>
        <p:spPr>
          <a:xfrm>
            <a:off x="6633146" y="3966438"/>
            <a:ext cx="4676643" cy="477482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Tape moved right AND 1 written to first cell of tape AND …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8EECE4D-D200-634F-96A0-ADE2BE3407E1}"/>
              </a:ext>
            </a:extLst>
          </p:cNvPr>
          <p:cNvSpPr txBox="1">
            <a:spLocks/>
          </p:cNvSpPr>
          <p:nvPr/>
        </p:nvSpPr>
        <p:spPr>
          <a:xfrm>
            <a:off x="1355821" y="5395867"/>
            <a:ext cx="9496409" cy="100493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IDEA</a:t>
            </a: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: For any generic problem x in NP, it has a decider NTM. Convert that NTM into a Boolean expression that describes the operation of the machine. Why is this a valid reduction?</a:t>
            </a:r>
          </a:p>
        </p:txBody>
      </p:sp>
    </p:spTree>
    <p:extLst>
      <p:ext uri="{BB962C8B-B14F-4D97-AF65-F5344CB8AC3E}">
        <p14:creationId xmlns:p14="http://schemas.microsoft.com/office/powerpoint/2010/main" val="15767078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02064"/>
            <a:ext cx="9905998" cy="64896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Variables We Need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185740"/>
              </p:ext>
            </p:extLst>
          </p:nvPr>
        </p:nvGraphicFramePr>
        <p:xfrm>
          <a:off x="2212817" y="1348209"/>
          <a:ext cx="7467600" cy="213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many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ijk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if tape cell</a:t>
                      </a:r>
                      <a:r>
                        <a:rPr lang="en-US" baseline="0" dirty="0"/>
                        <a:t> </a:t>
                      </a:r>
                      <a:r>
                        <a:rPr lang="en-US" i="1" baseline="0" dirty="0" err="1"/>
                        <a:t>i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contains symbol </a:t>
                      </a:r>
                      <a:r>
                        <a:rPr lang="en-US" i="1" dirty="0"/>
                        <a:t>j</a:t>
                      </a:r>
                      <a:r>
                        <a:rPr lang="en-US" dirty="0"/>
                        <a:t> at step </a:t>
                      </a:r>
                      <a:r>
                        <a:rPr lang="en-US" i="1" dirty="0"/>
                        <a:t>k</a:t>
                      </a:r>
                      <a:r>
                        <a:rPr lang="en-US" dirty="0"/>
                        <a:t> of the computation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</a:t>
                      </a:r>
                      <a:r>
                        <a:rPr lang="en-US" baseline="-25000" dirty="0" err="1"/>
                        <a:t>ik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if the M’s read/write head is at tape</a:t>
                      </a:r>
                      <a:r>
                        <a:rPr lang="en-US" baseline="0" dirty="0"/>
                        <a:t> cell </a:t>
                      </a:r>
                      <a:r>
                        <a:rPr lang="en-US" i="1" baseline="0" dirty="0" err="1"/>
                        <a:t>i</a:t>
                      </a:r>
                      <a:r>
                        <a:rPr lang="en-US" baseline="0" dirty="0"/>
                        <a:t> at step </a:t>
                      </a:r>
                      <a:r>
                        <a:rPr lang="en-US" i="1" baseline="0" dirty="0"/>
                        <a:t>k</a:t>
                      </a:r>
                      <a:r>
                        <a:rPr lang="en-US" baseline="0" dirty="0"/>
                        <a:t> of the computation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Q</a:t>
                      </a:r>
                      <a:r>
                        <a:rPr lang="en-US" baseline="-25000" dirty="0" err="1"/>
                        <a:t>qk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if M is in</a:t>
                      </a:r>
                      <a:r>
                        <a:rPr lang="en-US" baseline="0" dirty="0"/>
                        <a:t> state </a:t>
                      </a:r>
                      <a:r>
                        <a:rPr lang="en-US" i="1" baseline="0" dirty="0"/>
                        <a:t>q</a:t>
                      </a:r>
                      <a:r>
                        <a:rPr lang="en-US" baseline="0" dirty="0"/>
                        <a:t> at step </a:t>
                      </a:r>
                      <a:r>
                        <a:rPr lang="en-US" i="1" baseline="0" dirty="0"/>
                        <a:t>k</a:t>
                      </a:r>
                      <a:r>
                        <a:rPr lang="en-US" baseline="0" dirty="0"/>
                        <a:t> of the computation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97C09F2-DA07-AD45-9F29-9B15E2D9EEE2}"/>
                  </a:ext>
                </a:extLst>
              </p:cNvPr>
              <p:cNvSpPr txBox="1"/>
              <p:nvPr/>
            </p:nvSpPr>
            <p:spPr>
              <a:xfrm>
                <a:off x="2212817" y="4309989"/>
                <a:ext cx="2431611" cy="120032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97C09F2-DA07-AD45-9F29-9B15E2D9E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817" y="4309989"/>
                <a:ext cx="2431611" cy="1200329"/>
              </a:xfrm>
              <a:prstGeom prst="rect">
                <a:avLst/>
              </a:prstGeom>
              <a:blipFill>
                <a:blip r:embed="rId2"/>
                <a:stretch>
                  <a:fillRect b="-206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99F52E66-A237-2949-8C9C-59F1D5E6E5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74455" y="4780230"/>
                <a:ext cx="2471597" cy="108641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i="1" dirty="0">
                    <a:solidFill>
                      <a:schemeClr val="tx1">
                        <a:lumMod val="95000"/>
                      </a:schemeClr>
                    </a:solidFill>
                  </a:rPr>
                  <a:t>Note that p(n) is the time the original NTM takes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1600" b="0" i="0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16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sz="16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99F52E66-A237-2949-8C9C-59F1D5E6E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455" y="4780230"/>
                <a:ext cx="2471597" cy="1086416"/>
              </a:xfrm>
              <a:prstGeom prst="rect">
                <a:avLst/>
              </a:prstGeom>
              <a:blipFill>
                <a:blip r:embed="rId3"/>
                <a:stretch>
                  <a:fillRect r="-2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1D0D62-1746-CE4D-AB80-83EFD6B055E5}"/>
              </a:ext>
            </a:extLst>
          </p:cNvPr>
          <p:cNvCxnSpPr>
            <a:cxnSpLocks/>
          </p:cNvCxnSpPr>
          <p:nvPr/>
        </p:nvCxnSpPr>
        <p:spPr>
          <a:xfrm>
            <a:off x="8912591" y="3615037"/>
            <a:ext cx="466799" cy="116519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3C9E635-C82C-C74F-B284-60AF181B581F}"/>
              </a:ext>
            </a:extLst>
          </p:cNvPr>
          <p:cNvSpPr txBox="1">
            <a:spLocks/>
          </p:cNvSpPr>
          <p:nvPr/>
        </p:nvSpPr>
        <p:spPr>
          <a:xfrm>
            <a:off x="2212818" y="3984070"/>
            <a:ext cx="2431610" cy="32668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Some constraints:</a:t>
            </a:r>
          </a:p>
        </p:txBody>
      </p:sp>
    </p:spTree>
    <p:extLst>
      <p:ext uri="{BB962C8B-B14F-4D97-AF65-F5344CB8AC3E}">
        <p14:creationId xmlns:p14="http://schemas.microsoft.com/office/powerpoint/2010/main" val="2471958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93009"/>
            <a:ext cx="9905998" cy="56748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Create a conjunction ‘B’ of…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01398165"/>
              </p:ext>
            </p:extLst>
          </p:nvPr>
        </p:nvGraphicFramePr>
        <p:xfrm>
          <a:off x="1437122" y="969023"/>
          <a:ext cx="8839200" cy="5241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4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11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862">
                <a:tc>
                  <a:txBody>
                    <a:bodyPr/>
                    <a:lstStyle/>
                    <a:p>
                      <a:r>
                        <a:rPr lang="en-US" dirty="0"/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Interpretation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many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1187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r>
                        <a:rPr lang="en-US" baseline="-25000" dirty="0"/>
                        <a:t>ij0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Tape</a:t>
                      </a:r>
                      <a:r>
                        <a:rPr lang="en-US" baseline="0" dirty="0"/>
                        <a:t> cell </a:t>
                      </a:r>
                      <a:r>
                        <a:rPr lang="en-US" baseline="0" dirty="0" err="1"/>
                        <a:t>i</a:t>
                      </a:r>
                      <a:r>
                        <a:rPr lang="en-US" baseline="0" dirty="0"/>
                        <a:t> initially contains symbol 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</a:t>
                      </a:r>
                      <a:r>
                        <a:rPr lang="en-US" baseline="0" dirty="0"/>
                        <a:t> tape state; blank symbols above 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O(p(n))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862"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</a:t>
                      </a:r>
                      <a:r>
                        <a:rPr lang="en-US" baseline="0" dirty="0"/>
                        <a:t> state of the NTM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862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US" baseline="-250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position of the read/write</a:t>
                      </a:r>
                      <a:r>
                        <a:rPr lang="en-US" baseline="0" dirty="0"/>
                        <a:t> head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862">
                <a:tc>
                  <a:txBody>
                    <a:bodyPr/>
                    <a:lstStyle/>
                    <a:p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ijk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 </a:t>
                      </a:r>
                      <a:r>
                        <a:rPr lang="en-US" dirty="0" err="1">
                          <a:sym typeface="Symbol"/>
                        </a:rPr>
                        <a:t>T</a:t>
                      </a:r>
                      <a:r>
                        <a:rPr lang="en-US" baseline="-25000" dirty="0" err="1">
                          <a:sym typeface="Symbol"/>
                        </a:rPr>
                        <a:t>ij’k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 != j’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</a:t>
                      </a:r>
                      <a:r>
                        <a:rPr lang="en-US" baseline="0" dirty="0"/>
                        <a:t> symbol per tape cell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1187">
                <a:tc>
                  <a:txBody>
                    <a:bodyPr/>
                    <a:lstStyle/>
                    <a:p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ijk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ij</a:t>
                      </a:r>
                      <a:r>
                        <a:rPr lang="en-US" baseline="-25000" dirty="0"/>
                        <a:t>(k+1)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>
                          <a:sym typeface="Symbol"/>
                        </a:rPr>
                        <a:t>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</a:t>
                      </a:r>
                      <a:r>
                        <a:rPr lang="en-US" baseline="-25000" dirty="0" err="1"/>
                        <a:t>jk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Tape remains unchanged unless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8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Q</a:t>
                      </a:r>
                      <a:r>
                        <a:rPr lang="en-US" baseline="-25000" dirty="0" err="1"/>
                        <a:t>qk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 </a:t>
                      </a:r>
                      <a:r>
                        <a:rPr lang="en-US" dirty="0" err="1">
                          <a:sym typeface="Symbol"/>
                        </a:rPr>
                        <a:t>Q</a:t>
                      </a:r>
                      <a:r>
                        <a:rPr lang="en-US" baseline="-25000" dirty="0" err="1">
                          <a:sym typeface="Symbol"/>
                        </a:rPr>
                        <a:t>q’k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 </a:t>
                      </a:r>
                      <a:r>
                        <a:rPr lang="en-US" dirty="0">
                          <a:sym typeface="Symbol"/>
                        </a:rPr>
                        <a:t> q’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one state at a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88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H</a:t>
                      </a:r>
                      <a:r>
                        <a:rPr lang="en-US" baseline="-25000" dirty="0" err="1"/>
                        <a:t>jk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 </a:t>
                      </a:r>
                      <a:r>
                        <a:rPr lang="en-US" dirty="0" err="1">
                          <a:sym typeface="Symbol"/>
                        </a:rPr>
                        <a:t>H</a:t>
                      </a:r>
                      <a:r>
                        <a:rPr lang="en-US" baseline="-25000" dirty="0" err="1">
                          <a:sym typeface="Symbol"/>
                        </a:rPr>
                        <a:t>j’k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 </a:t>
                      </a:r>
                      <a:r>
                        <a:rPr lang="en-US" dirty="0" err="1">
                          <a:sym typeface="Symbol"/>
                        </a:rPr>
                        <a:t>i</a:t>
                      </a:r>
                      <a:r>
                        <a:rPr lang="en-US" dirty="0">
                          <a:sym typeface="Symbol"/>
                        </a:rPr>
                        <a:t>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one head position at a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58839">
                <a:tc>
                  <a:txBody>
                    <a:bodyPr/>
                    <a:lstStyle/>
                    <a:p>
                      <a:r>
                        <a:rPr lang="en-US" dirty="0">
                          <a:sym typeface="Symbol"/>
                        </a:rPr>
                        <a:t>(</a:t>
                      </a:r>
                      <a:r>
                        <a:rPr lang="en-US" dirty="0" err="1">
                          <a:sym typeface="Symbol"/>
                        </a:rPr>
                        <a:t>H</a:t>
                      </a:r>
                      <a:r>
                        <a:rPr lang="en-US" baseline="-25000" dirty="0" err="1">
                          <a:sym typeface="Symbol"/>
                        </a:rPr>
                        <a:t>ik</a:t>
                      </a:r>
                      <a:r>
                        <a:rPr lang="en-US" dirty="0">
                          <a:sym typeface="Symbol"/>
                        </a:rPr>
                        <a:t>  </a:t>
                      </a:r>
                      <a:r>
                        <a:rPr lang="en-US" dirty="0" err="1">
                          <a:sym typeface="Symbol"/>
                        </a:rPr>
                        <a:t>Q</a:t>
                      </a:r>
                      <a:r>
                        <a:rPr lang="en-US" baseline="-25000" dirty="0" err="1">
                          <a:sym typeface="Symbol"/>
                        </a:rPr>
                        <a:t>qk</a:t>
                      </a:r>
                      <a:r>
                        <a:rPr lang="en-US" dirty="0">
                          <a:sym typeface="Symbol"/>
                        </a:rPr>
                        <a:t>  </a:t>
                      </a:r>
                      <a:r>
                        <a:rPr lang="en-US" dirty="0" err="1">
                          <a:sym typeface="Symbol"/>
                        </a:rPr>
                        <a:t>T</a:t>
                      </a:r>
                      <a:r>
                        <a:rPr lang="en-US" baseline="-25000" dirty="0" err="1">
                          <a:sym typeface="Symbol"/>
                        </a:rPr>
                        <a:t>ik</a:t>
                      </a:r>
                      <a:r>
                        <a:rPr lang="en-US" dirty="0">
                          <a:sym typeface="Symbol"/>
                        </a:rPr>
                        <a:t>)</a:t>
                      </a:r>
                      <a:r>
                        <a:rPr lang="en-US" baseline="0" dirty="0">
                          <a:sym typeface="Symbol"/>
                        </a:rPr>
                        <a:t> </a:t>
                      </a:r>
                      <a:r>
                        <a:rPr lang="en-US" dirty="0">
                          <a:sym typeface="Symbol"/>
                        </a:rPr>
                        <a:t> (</a:t>
                      </a:r>
                      <a:r>
                        <a:rPr lang="en-US" baseline="0" dirty="0">
                          <a:sym typeface="Symbol"/>
                        </a:rPr>
                        <a:t>H</a:t>
                      </a:r>
                      <a:r>
                        <a:rPr lang="en-US" baseline="-25000" dirty="0">
                          <a:sym typeface="Symbol"/>
                        </a:rPr>
                        <a:t>(</a:t>
                      </a:r>
                      <a:r>
                        <a:rPr lang="en-US" baseline="-25000" dirty="0" err="1">
                          <a:sym typeface="Symbol"/>
                        </a:rPr>
                        <a:t>i+d</a:t>
                      </a:r>
                      <a:r>
                        <a:rPr lang="en-US" baseline="-25000" dirty="0">
                          <a:sym typeface="Symbol"/>
                        </a:rPr>
                        <a:t>)(k+1)</a:t>
                      </a:r>
                      <a:r>
                        <a:rPr lang="en-US" dirty="0">
                          <a:sym typeface="Symbol"/>
                        </a:rPr>
                        <a:t>  </a:t>
                      </a:r>
                      <a:r>
                        <a:rPr lang="en-US" dirty="0" err="1">
                          <a:sym typeface="Symbol"/>
                        </a:rPr>
                        <a:t>Q</a:t>
                      </a:r>
                      <a:r>
                        <a:rPr lang="en-US" baseline="-25000" dirty="0" err="1">
                          <a:sym typeface="Symbol"/>
                        </a:rPr>
                        <a:t>q</a:t>
                      </a:r>
                      <a:r>
                        <a:rPr lang="en-US" baseline="-25000" dirty="0">
                          <a:sym typeface="Symbol"/>
                        </a:rPr>
                        <a:t>’(k+1)</a:t>
                      </a:r>
                      <a:r>
                        <a:rPr lang="en-US" dirty="0">
                          <a:sym typeface="Symbol"/>
                        </a:rPr>
                        <a:t>  </a:t>
                      </a:r>
                      <a:r>
                        <a:rPr lang="en-US" dirty="0" err="1">
                          <a:sym typeface="Symbol"/>
                        </a:rPr>
                        <a:t>T</a:t>
                      </a:r>
                      <a:r>
                        <a:rPr lang="en-US" baseline="-25000" dirty="0" err="1">
                          <a:sym typeface="Symbol"/>
                        </a:rPr>
                        <a:t>i</a:t>
                      </a:r>
                      <a:r>
                        <a:rPr lang="en-US" baseline="-25000" dirty="0">
                          <a:sym typeface="Symbol"/>
                        </a:rPr>
                        <a:t>’(k+1)</a:t>
                      </a:r>
                      <a:r>
                        <a:rPr lang="en-US" dirty="0">
                          <a:sym typeface="Symbol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(q, </a:t>
                      </a:r>
                      <a:r>
                        <a:rPr lang="en-US" dirty="0">
                          <a:sym typeface="Symbol"/>
                        </a:rPr>
                        <a:t>, q’, ’, d)  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Possible transitions at computation step k when head position is at position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07265">
                <a:tc>
                  <a:txBody>
                    <a:bodyPr/>
                    <a:lstStyle/>
                    <a:p>
                      <a:r>
                        <a:rPr lang="en-US" sz="3200" b="1" dirty="0">
                          <a:sym typeface="Symbol"/>
                        </a:rPr>
                        <a:t></a:t>
                      </a:r>
                      <a:r>
                        <a:rPr lang="en-US" baseline="-25000" dirty="0" err="1">
                          <a:sym typeface="Symbol"/>
                        </a:rPr>
                        <a:t>fF</a:t>
                      </a:r>
                      <a:r>
                        <a:rPr lang="en-US" dirty="0">
                          <a:sym typeface="Symbol"/>
                        </a:rPr>
                        <a:t> </a:t>
                      </a:r>
                      <a:r>
                        <a:rPr lang="en-US" dirty="0" err="1">
                          <a:sym typeface="Symbol"/>
                        </a:rPr>
                        <a:t>Qfp</a:t>
                      </a:r>
                      <a:r>
                        <a:rPr lang="en-US" dirty="0">
                          <a:sym typeface="Symbol"/>
                        </a:rPr>
                        <a:t>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Must finish in an accepting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5795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55970"/>
            <a:ext cx="9905998" cy="603700"/>
          </a:xfrm>
        </p:spPr>
        <p:txBody>
          <a:bodyPr/>
          <a:lstStyle/>
          <a:p>
            <a:pPr algn="ctr"/>
            <a:r>
              <a:rPr lang="en-US" dirty="0"/>
              <a:t>Is the reduction Valid?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581871" y="2178117"/>
            <a:ext cx="4623600" cy="2647385"/>
          </a:xfr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Yes!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The number of sub-expressions is: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2p(n) + 4p(n)</a:t>
            </a:r>
            <a:r>
              <a:rPr lang="en-US" sz="2000" b="1" baseline="30000" dirty="0">
                <a:solidFill>
                  <a:schemeClr val="bg1"/>
                </a:solidFill>
              </a:rPr>
              <a:t>2</a:t>
            </a:r>
            <a:r>
              <a:rPr lang="en-US" sz="2000" b="1" dirty="0">
                <a:solidFill>
                  <a:schemeClr val="bg1"/>
                </a:solidFill>
              </a:rPr>
              <a:t> + 3 = O(p(n)</a:t>
            </a:r>
            <a:r>
              <a:rPr lang="en-US" sz="2000" b="1" baseline="30000" dirty="0">
                <a:solidFill>
                  <a:schemeClr val="bg1"/>
                </a:solidFill>
              </a:rPr>
              <a:t>2</a:t>
            </a:r>
            <a:r>
              <a:rPr lang="en-US" sz="2000" b="1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and each is computed in less than that.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08D7FD-6AD2-154A-9823-0E389D9671B1}"/>
              </a:ext>
            </a:extLst>
          </p:cNvPr>
          <p:cNvSpPr txBox="1">
            <a:spLocks/>
          </p:cNvSpPr>
          <p:nvPr/>
        </p:nvSpPr>
        <p:spPr>
          <a:xfrm>
            <a:off x="861811" y="1855400"/>
            <a:ext cx="5105478" cy="37647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NTM for x accepts </a:t>
            </a:r>
            <a:r>
              <a:rPr lang="en-US" dirty="0" err="1"/>
              <a:t>iff</a:t>
            </a:r>
            <a:r>
              <a:rPr lang="en-US" dirty="0"/>
              <a:t> and only if SAT equation can be satisfied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DAAB48-0DA7-4044-81B2-6C91203ABADB}"/>
              </a:ext>
            </a:extLst>
          </p:cNvPr>
          <p:cNvSpPr txBox="1">
            <a:spLocks/>
          </p:cNvSpPr>
          <p:nvPr/>
        </p:nvSpPr>
        <p:spPr>
          <a:xfrm>
            <a:off x="6457574" y="1836351"/>
            <a:ext cx="4872194" cy="41457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time and space complexity of the reduction is polynomial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509DA41-503B-5F42-A076-EE445E9C43A4}"/>
              </a:ext>
            </a:extLst>
          </p:cNvPr>
          <p:cNvSpPr txBox="1">
            <a:spLocks/>
          </p:cNvSpPr>
          <p:nvPr/>
        </p:nvSpPr>
        <p:spPr>
          <a:xfrm>
            <a:off x="1227047" y="2178117"/>
            <a:ext cx="4375007" cy="264738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If there is an accepting computation for the NTM on input I, then B is satisfiable by assigning </a:t>
            </a:r>
            <a:r>
              <a:rPr lang="en-US" dirty="0" err="1">
                <a:solidFill>
                  <a:schemeClr val="bg1"/>
                </a:solidFill>
              </a:rPr>
              <a:t>T</a:t>
            </a:r>
            <a:r>
              <a:rPr lang="en-US" baseline="-25000" dirty="0" err="1">
                <a:solidFill>
                  <a:schemeClr val="bg1"/>
                </a:solidFill>
              </a:rPr>
              <a:t>ijk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H</a:t>
            </a:r>
            <a:r>
              <a:rPr lang="en-US" baseline="-25000" dirty="0" err="1">
                <a:solidFill>
                  <a:schemeClr val="bg1"/>
                </a:solidFill>
              </a:rPr>
              <a:t>jk</a:t>
            </a:r>
            <a:r>
              <a:rPr lang="en-US" dirty="0">
                <a:solidFill>
                  <a:schemeClr val="bg1"/>
                </a:solidFill>
              </a:rPr>
              <a:t>, and </a:t>
            </a:r>
            <a:r>
              <a:rPr lang="en-US" dirty="0" err="1">
                <a:solidFill>
                  <a:schemeClr val="bg1"/>
                </a:solidFill>
              </a:rPr>
              <a:t>Q</a:t>
            </a:r>
            <a:r>
              <a:rPr lang="en-US" baseline="-25000" dirty="0" err="1">
                <a:solidFill>
                  <a:schemeClr val="bg1"/>
                </a:solidFill>
              </a:rPr>
              <a:t>jk</a:t>
            </a:r>
            <a:r>
              <a:rPr lang="en-US" dirty="0">
                <a:solidFill>
                  <a:schemeClr val="bg1"/>
                </a:solidFill>
              </a:rPr>
              <a:t> their intended interpretations.</a:t>
            </a:r>
          </a:p>
        </p:txBody>
      </p:sp>
    </p:spTree>
    <p:extLst>
      <p:ext uri="{BB962C8B-B14F-4D97-AF65-F5344CB8AC3E}">
        <p14:creationId xmlns:p14="http://schemas.microsoft.com/office/powerpoint/2010/main" val="3212761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Time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049867"/>
                <a:ext cx="9905999" cy="2362200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be a deterministic Turing machine that halts on all inputs. The running time or time complexity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𝒩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maximum number of steps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uses on any input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.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running time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we say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runs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an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time Turing machine. Customarily we use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to represent the length of the input.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049867"/>
                <a:ext cx="9905999" cy="2362200"/>
              </a:xfrm>
              <a:blipFill>
                <a:blip r:embed="rId2"/>
                <a:stretch>
                  <a:fillRect l="-896" t="-535" r="-1280" b="-1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42667" y="4834467"/>
                <a:ext cx="2961744" cy="115146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Short version: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 is the worst case runtime for machine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 as a function of input size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2667" y="4834467"/>
                <a:ext cx="2961744" cy="1151466"/>
              </a:xfrm>
              <a:prstGeom prst="rect">
                <a:avLst/>
              </a:prstGeom>
              <a:blipFill>
                <a:blip r:embed="rId3"/>
                <a:stretch>
                  <a:fillRect l="-1282" r="-3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959D246-6453-0F43-9E5D-3F39A6ECF071}"/>
              </a:ext>
            </a:extLst>
          </p:cNvPr>
          <p:cNvCxnSpPr>
            <a:cxnSpLocks/>
          </p:cNvCxnSpPr>
          <p:nvPr/>
        </p:nvCxnSpPr>
        <p:spPr>
          <a:xfrm flipH="1" flipV="1">
            <a:off x="6570134" y="3623733"/>
            <a:ext cx="1244599" cy="121073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52BF077-980A-5B40-8E38-8210765FE5A8}"/>
              </a:ext>
            </a:extLst>
          </p:cNvPr>
          <p:cNvSpPr txBox="1">
            <a:spLocks/>
          </p:cNvSpPr>
          <p:nvPr/>
        </p:nvSpPr>
        <p:spPr>
          <a:xfrm>
            <a:off x="1430866" y="4682067"/>
            <a:ext cx="2961744" cy="115146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You should already be familiar with this definition / concept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686678-B4C4-A144-8F91-143D29AD5A52}"/>
              </a:ext>
            </a:extLst>
          </p:cNvPr>
          <p:cNvCxnSpPr>
            <a:cxnSpLocks/>
          </p:cNvCxnSpPr>
          <p:nvPr/>
        </p:nvCxnSpPr>
        <p:spPr>
          <a:xfrm flipV="1">
            <a:off x="3090333" y="3623733"/>
            <a:ext cx="1193801" cy="105833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277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𝑁𝑃𝐶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To show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r>
                  <a:rPr lang="en-US" sz="1800" dirty="0"/>
                  <a:t>, we must show both that: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  <a:blipFill>
                <a:blip r:embed="rId3"/>
                <a:stretch>
                  <a:fillRect l="-51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𝑵𝑷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5FD4B0-68DF-F240-9768-BDFE8CB011AB}"/>
              </a:ext>
            </a:extLst>
          </p:cNvPr>
          <p:cNvSpPr txBox="1">
            <a:spLocks/>
          </p:cNvSpPr>
          <p:nvPr/>
        </p:nvSpPr>
        <p:spPr>
          <a:xfrm>
            <a:off x="4567128" y="4753147"/>
            <a:ext cx="2912678" cy="54313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Thus, it is proven!!</a:t>
            </a:r>
          </a:p>
        </p:txBody>
      </p:sp>
    </p:spTree>
    <p:extLst>
      <p:ext uri="{BB962C8B-B14F-4D97-AF65-F5344CB8AC3E}">
        <p14:creationId xmlns:p14="http://schemas.microsoft.com/office/powerpoint/2010/main" val="4898511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Other NP-Complete Problems (Reductions)</a:t>
            </a:r>
          </a:p>
        </p:txBody>
      </p:sp>
    </p:spTree>
    <p:extLst>
      <p:ext uri="{BB962C8B-B14F-4D97-AF65-F5344CB8AC3E}">
        <p14:creationId xmlns:p14="http://schemas.microsoft.com/office/powerpoint/2010/main" val="16748621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3-SAT</a:t>
            </a:r>
          </a:p>
        </p:txBody>
      </p:sp>
    </p:spTree>
    <p:extLst>
      <p:ext uri="{BB962C8B-B14F-4D97-AF65-F5344CB8AC3E}">
        <p14:creationId xmlns:p14="http://schemas.microsoft.com/office/powerpoint/2010/main" val="35391103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346916"/>
            <a:ext cx="9905998" cy="658021"/>
          </a:xfrm>
        </p:spPr>
        <p:txBody>
          <a:bodyPr/>
          <a:lstStyle/>
          <a:p>
            <a:pPr algn="ctr"/>
            <a:r>
              <a:rPr lang="en-US" dirty="0"/>
              <a:t>3-SAT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5">
                <a:extLst>
                  <a:ext uri="{FF2B5EF4-FFF2-40B4-BE49-F238E27FC236}">
                    <a16:creationId xmlns:a16="http://schemas.microsoft.com/office/drawing/2014/main" id="{26FA4A7C-F739-F04D-A789-C5BEFF100A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1" y="1855836"/>
                <a:ext cx="9905999" cy="60670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5">
                <a:extLst>
                  <a:ext uri="{FF2B5EF4-FFF2-40B4-BE49-F238E27FC236}">
                    <a16:creationId xmlns:a16="http://schemas.microsoft.com/office/drawing/2014/main" id="{26FA4A7C-F739-F04D-A789-C5BEFF100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1" y="1855836"/>
                <a:ext cx="9905999" cy="6067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588DB659-DB6F-4349-9252-B5B50C98450D}"/>
              </a:ext>
            </a:extLst>
          </p:cNvPr>
          <p:cNvSpPr txBox="1">
            <a:spLocks/>
          </p:cNvSpPr>
          <p:nvPr/>
        </p:nvSpPr>
        <p:spPr>
          <a:xfrm>
            <a:off x="1141411" y="1493817"/>
            <a:ext cx="9905999" cy="38929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3-SAT = Can a provided Boolean expression in 3-Conjunctive-Normal Form (3-CNF) be satisfied?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8DC2F3B-811D-E947-BC3E-94C7AEA72061}"/>
              </a:ext>
            </a:extLst>
          </p:cNvPr>
          <p:cNvSpPr txBox="1">
            <a:spLocks/>
          </p:cNvSpPr>
          <p:nvPr/>
        </p:nvSpPr>
        <p:spPr>
          <a:xfrm>
            <a:off x="4249848" y="6083930"/>
            <a:ext cx="7054160" cy="552261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200" i="1" dirty="0">
                <a:solidFill>
                  <a:schemeClr val="tx1">
                    <a:lumMod val="95000"/>
                  </a:schemeClr>
                </a:solidFill>
              </a:rPr>
              <a:t>Is it easier to decide 3-SAT because the format is simpler?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E2EB16-B748-6744-80F8-41B17CF328D9}"/>
              </a:ext>
            </a:extLst>
          </p:cNvPr>
          <p:cNvCxnSpPr>
            <a:cxnSpLocks/>
          </p:cNvCxnSpPr>
          <p:nvPr/>
        </p:nvCxnSpPr>
        <p:spPr>
          <a:xfrm>
            <a:off x="7201487" y="2619149"/>
            <a:ext cx="466799" cy="116519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370B333-C64C-3143-8A4B-DAA9B89DB5C9}"/>
              </a:ext>
            </a:extLst>
          </p:cNvPr>
          <p:cNvSpPr txBox="1">
            <a:spLocks/>
          </p:cNvSpPr>
          <p:nvPr/>
        </p:nvSpPr>
        <p:spPr>
          <a:xfrm>
            <a:off x="2171324" y="3874881"/>
            <a:ext cx="2362955" cy="107736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Each Clause contains a disjunction (OR) of exactly 3 literals (or negated literals)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A13CFE-1743-5144-A36B-B13BB50C7E6E}"/>
              </a:ext>
            </a:extLst>
          </p:cNvPr>
          <p:cNvCxnSpPr>
            <a:cxnSpLocks/>
          </p:cNvCxnSpPr>
          <p:nvPr/>
        </p:nvCxnSpPr>
        <p:spPr>
          <a:xfrm>
            <a:off x="3279828" y="2586112"/>
            <a:ext cx="466799" cy="116519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D81B4A-8754-EA4E-90E7-432538789144}"/>
              </a:ext>
            </a:extLst>
          </p:cNvPr>
          <p:cNvCxnSpPr>
            <a:cxnSpLocks/>
          </p:cNvCxnSpPr>
          <p:nvPr/>
        </p:nvCxnSpPr>
        <p:spPr>
          <a:xfrm flipH="1">
            <a:off x="3746627" y="2586112"/>
            <a:ext cx="1006442" cy="116519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3B5FC53-6A02-8748-8F98-77750EBACA2B}"/>
              </a:ext>
            </a:extLst>
          </p:cNvPr>
          <p:cNvSpPr txBox="1">
            <a:spLocks/>
          </p:cNvSpPr>
          <p:nvPr/>
        </p:nvSpPr>
        <p:spPr>
          <a:xfrm>
            <a:off x="6486808" y="3829611"/>
            <a:ext cx="2362955" cy="107736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The expression must be a conjunction (AND) of multiple clauses</a:t>
            </a:r>
          </a:p>
        </p:txBody>
      </p:sp>
    </p:spTree>
    <p:extLst>
      <p:ext uri="{BB962C8B-B14F-4D97-AF65-F5344CB8AC3E}">
        <p14:creationId xmlns:p14="http://schemas.microsoft.com/office/powerpoint/2010/main" val="347142937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To show that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r>
                  <a:rPr lang="en-US" sz="1800" dirty="0"/>
                  <a:t>, we must show both that: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  <a:blipFill>
                <a:blip r:embed="rId3"/>
                <a:stretch>
                  <a:fillRect l="-51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∃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𝑵𝑷𝑪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5FD4B0-68DF-F240-9768-BDFE8CB011AB}"/>
              </a:ext>
            </a:extLst>
          </p:cNvPr>
          <p:cNvSpPr txBox="1">
            <a:spLocks/>
          </p:cNvSpPr>
          <p:nvPr/>
        </p:nvSpPr>
        <p:spPr>
          <a:xfrm>
            <a:off x="1984248" y="5246922"/>
            <a:ext cx="2368296" cy="121788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This one, as usual, is not difficult.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F9D5DB-A4DF-8A41-A950-0FDFB07C17D4}"/>
              </a:ext>
            </a:extLst>
          </p:cNvPr>
          <p:cNvCxnSpPr>
            <a:cxnSpLocks/>
          </p:cNvCxnSpPr>
          <p:nvPr/>
        </p:nvCxnSpPr>
        <p:spPr>
          <a:xfrm flipH="1">
            <a:off x="2850100" y="4151376"/>
            <a:ext cx="318296" cy="120012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A534F1-9322-0D4C-83D0-8E2F41914E18}"/>
              </a:ext>
            </a:extLst>
          </p:cNvPr>
          <p:cNvSpPr txBox="1">
            <a:spLocks/>
          </p:cNvSpPr>
          <p:nvPr/>
        </p:nvSpPr>
        <p:spPr>
          <a:xfrm>
            <a:off x="7549896" y="5106714"/>
            <a:ext cx="3203448" cy="135809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This time we can reduce from a concrete, known, NPC problem. We only have SAT so far, so that is what we will choose!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A7E5AC-38B0-D042-A816-77E7092C3180}"/>
              </a:ext>
            </a:extLst>
          </p:cNvPr>
          <p:cNvCxnSpPr>
            <a:cxnSpLocks/>
          </p:cNvCxnSpPr>
          <p:nvPr/>
        </p:nvCxnSpPr>
        <p:spPr>
          <a:xfrm>
            <a:off x="8609104" y="4151376"/>
            <a:ext cx="333728" cy="95533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58034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2503" y="1455511"/>
                <a:ext cx="4423817" cy="177973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503" y="1455511"/>
                <a:ext cx="4423817" cy="1779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5FD4B0-68DF-F240-9768-BDFE8CB011AB}"/>
              </a:ext>
            </a:extLst>
          </p:cNvPr>
          <p:cNvSpPr txBox="1">
            <a:spLocks/>
          </p:cNvSpPr>
          <p:nvPr/>
        </p:nvSpPr>
        <p:spPr>
          <a:xfrm>
            <a:off x="4050792" y="4177074"/>
            <a:ext cx="4361688" cy="17756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This is trivial. The verifier we developed for SAT will also work for 3SAT.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F9D5DB-A4DF-8A41-A950-0FDFB07C17D4}"/>
              </a:ext>
            </a:extLst>
          </p:cNvPr>
          <p:cNvCxnSpPr>
            <a:cxnSpLocks/>
          </p:cNvCxnSpPr>
          <p:nvPr/>
        </p:nvCxnSpPr>
        <p:spPr>
          <a:xfrm flipH="1">
            <a:off x="5660136" y="3465576"/>
            <a:ext cx="192024" cy="77724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17540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2503" y="1238700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∃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𝑵𝑷𝑪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</m:oMath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503" y="1238700"/>
                <a:ext cx="4423817" cy="1779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5FD4B0-68DF-F240-9768-BDFE8CB011AB}"/>
              </a:ext>
            </a:extLst>
          </p:cNvPr>
          <p:cNvSpPr txBox="1">
            <a:spLocks/>
          </p:cNvSpPr>
          <p:nvPr/>
        </p:nvSpPr>
        <p:spPr>
          <a:xfrm>
            <a:off x="905256" y="4498984"/>
            <a:ext cx="6574536" cy="36562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Given a generic SAT input, can we convert it into an equivalent formula in 3SAT?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F9D5DB-A4DF-8A41-A950-0FDFB07C17D4}"/>
              </a:ext>
            </a:extLst>
          </p:cNvPr>
          <p:cNvCxnSpPr>
            <a:cxnSpLocks/>
          </p:cNvCxnSpPr>
          <p:nvPr/>
        </p:nvCxnSpPr>
        <p:spPr>
          <a:xfrm flipH="1">
            <a:off x="4352544" y="3158645"/>
            <a:ext cx="318296" cy="120012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A534F1-9322-0D4C-83D0-8E2F41914E18}"/>
              </a:ext>
            </a:extLst>
          </p:cNvPr>
          <p:cNvSpPr txBox="1">
            <a:spLocks/>
          </p:cNvSpPr>
          <p:nvPr/>
        </p:nvSpPr>
        <p:spPr>
          <a:xfrm>
            <a:off x="8647176" y="3393218"/>
            <a:ext cx="3203448" cy="135809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Need to show 3SAT is at least as hard as SAT. How? Show a reduction.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A7E5AC-38B0-D042-A816-77E7092C3180}"/>
              </a:ext>
            </a:extLst>
          </p:cNvPr>
          <p:cNvCxnSpPr>
            <a:cxnSpLocks/>
          </p:cNvCxnSpPr>
          <p:nvPr/>
        </p:nvCxnSpPr>
        <p:spPr>
          <a:xfrm>
            <a:off x="8476488" y="2734056"/>
            <a:ext cx="662192" cy="76204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FAD5B40-E72C-EC47-9F0D-805813C9833F}"/>
              </a:ext>
            </a:extLst>
          </p:cNvPr>
          <p:cNvSpPr txBox="1">
            <a:spLocks/>
          </p:cNvSpPr>
          <p:nvPr/>
        </p:nvSpPr>
        <p:spPr>
          <a:xfrm>
            <a:off x="1236839" y="5004818"/>
            <a:ext cx="2960257" cy="134033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bg1"/>
                </a:solidFill>
              </a:rPr>
              <a:t>SAT input x:</a:t>
            </a:r>
          </a:p>
          <a:p>
            <a:pPr marL="0" indent="0" algn="ctr">
              <a:buNone/>
            </a:pPr>
            <a:r>
              <a:rPr lang="en-US" sz="1800" i="1" dirty="0">
                <a:solidFill>
                  <a:schemeClr val="bg1"/>
                </a:solidFill>
              </a:rPr>
              <a:t>e.g., </a:t>
            </a:r>
            <a:br>
              <a:rPr lang="en-US" sz="1800" i="1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  <a:sym typeface="Symbol"/>
              </a:rPr>
              <a:t> = ((x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  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  ((x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  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3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  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4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))  x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endParaRPr lang="en-US" sz="1800" i="1" dirty="0">
              <a:solidFill>
                <a:schemeClr val="bg1"/>
              </a:solidFill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8D1604E1-11BA-1546-AFA9-63B40A1147D8}"/>
              </a:ext>
            </a:extLst>
          </p:cNvPr>
          <p:cNvSpPr/>
          <p:nvPr/>
        </p:nvSpPr>
        <p:spPr>
          <a:xfrm>
            <a:off x="4352544" y="5458968"/>
            <a:ext cx="498434" cy="246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99739F5-9BF7-944A-BACB-57CBEDE77F85}"/>
              </a:ext>
            </a:extLst>
          </p:cNvPr>
          <p:cNvSpPr txBox="1">
            <a:spLocks/>
          </p:cNvSpPr>
          <p:nvPr/>
        </p:nvSpPr>
        <p:spPr>
          <a:xfrm>
            <a:off x="4905842" y="5004817"/>
            <a:ext cx="2960257" cy="134033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bg1"/>
                </a:solidFill>
              </a:rPr>
              <a:t>Equivalent 3SAT formula:</a:t>
            </a:r>
          </a:p>
          <a:p>
            <a:pPr marL="0" indent="0" algn="ctr">
              <a:buNone/>
            </a:pPr>
            <a:r>
              <a:rPr lang="en-US" sz="1800" i="1" dirty="0">
                <a:solidFill>
                  <a:schemeClr val="bg1"/>
                </a:solidFill>
              </a:rPr>
              <a:t>e.g.,</a:t>
            </a:r>
            <a:br>
              <a:rPr lang="en-US" sz="1800" i="1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  <a:sym typeface="Symbol"/>
              </a:rPr>
              <a:t>’</a:t>
            </a:r>
            <a:r>
              <a:rPr lang="en-US" sz="1800" baseline="-25000" dirty="0" err="1">
                <a:solidFill>
                  <a:schemeClr val="bg1"/>
                </a:solidFill>
                <a:sym typeface="Symbol"/>
              </a:rPr>
              <a:t>i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 = (y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x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  (y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x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  (y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  (y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)…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2881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43614"/>
            <a:ext cx="9905998" cy="634210"/>
          </a:xfrm>
        </p:spPr>
        <p:txBody>
          <a:bodyPr/>
          <a:lstStyle/>
          <a:p>
            <a:pPr algn="ctr"/>
            <a:r>
              <a:rPr lang="en-US" dirty="0"/>
              <a:t>Converting SAT to 3-SAT, step 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002180" y="1170432"/>
            <a:ext cx="5661726" cy="950976"/>
          </a:xfrm>
          <a:noFill/>
          <a:ln>
            <a:solidFill>
              <a:schemeClr val="tx1">
                <a:lumMod val="95000"/>
              </a:schemeClr>
            </a:solidFill>
          </a:ln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>
                <a:sym typeface="Symbol"/>
              </a:rPr>
              <a:t>Input:</a:t>
            </a:r>
            <a:br>
              <a:rPr lang="en-US" dirty="0">
                <a:sym typeface="Symbol"/>
              </a:rPr>
            </a:br>
            <a:r>
              <a:rPr lang="en-US" dirty="0">
                <a:sym typeface="Symbol"/>
              </a:rPr>
              <a:t> = ((x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 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((x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x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)  x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  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</a:t>
            </a:r>
            <a:endParaRPr lang="en-US" dirty="0"/>
          </a:p>
          <a:p>
            <a:pPr algn="just"/>
            <a:endParaRPr lang="en-US" dirty="0"/>
          </a:p>
        </p:txBody>
      </p:sp>
      <p:pic>
        <p:nvPicPr>
          <p:cNvPr id="8" name="Content Placeholder 7" descr="cormen-fig-34-11.pn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5717414" y="2730760"/>
            <a:ext cx="4231258" cy="3950642"/>
          </a:xfrm>
        </p:spPr>
      </p:pic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060A579-86EB-B64C-BC3F-E3DF0F9E37F6}"/>
              </a:ext>
            </a:extLst>
          </p:cNvPr>
          <p:cNvSpPr txBox="1">
            <a:spLocks/>
          </p:cNvSpPr>
          <p:nvPr/>
        </p:nvSpPr>
        <p:spPr>
          <a:xfrm>
            <a:off x="1581911" y="3136547"/>
            <a:ext cx="2560321" cy="15969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 u="sng" dirty="0">
                <a:solidFill>
                  <a:schemeClr val="bg1"/>
                </a:solidFill>
              </a:rPr>
              <a:t>Step 1</a:t>
            </a:r>
            <a:r>
              <a:rPr lang="en-US" i="1" dirty="0">
                <a:solidFill>
                  <a:schemeClr val="bg1"/>
                </a:solidFill>
              </a:rPr>
              <a:t>: Parse the expression into an expression tree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804BF96A-C3AF-5B41-9EB6-6821FFA8557D}"/>
              </a:ext>
            </a:extLst>
          </p:cNvPr>
          <p:cNvSpPr/>
          <p:nvPr/>
        </p:nvSpPr>
        <p:spPr>
          <a:xfrm rot="5400000">
            <a:off x="7621269" y="2221773"/>
            <a:ext cx="423546" cy="405701"/>
          </a:xfrm>
          <a:prstGeom prst="rightArrow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707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52758"/>
            <a:ext cx="9905998" cy="615922"/>
          </a:xfrm>
        </p:spPr>
        <p:txBody>
          <a:bodyPr/>
          <a:lstStyle/>
          <a:p>
            <a:pPr algn="ctr"/>
            <a:r>
              <a:rPr lang="en-US" dirty="0"/>
              <a:t>Converting SAT to 3-SAT, step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156650" y="1271078"/>
                <a:ext cx="4878389" cy="1115506"/>
              </a:xfr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sz="1800" b="1" i="1" u="sng" dirty="0">
                    <a:solidFill>
                      <a:schemeClr val="bg1"/>
                    </a:solidFill>
                    <a:sym typeface="Symbol"/>
                  </a:rPr>
                  <a:t>Step 2</a:t>
                </a:r>
                <a:r>
                  <a:rPr lang="en-US" sz="1800" i="1" dirty="0">
                    <a:solidFill>
                      <a:schemeClr val="bg1"/>
                    </a:solidFill>
                    <a:sym typeface="Symbol"/>
                  </a:rPr>
                  <a:t>: Introduce a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i="1" dirty="0">
                    <a:solidFill>
                      <a:schemeClr val="bg1"/>
                    </a:solidFill>
                    <a:sym typeface="Symbol"/>
                  </a:rPr>
                  <a:t> for each internal node. This variable will represent whether or not that subtree expression evaluated to True or False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156650" y="1271078"/>
                <a:ext cx="4878389" cy="1115506"/>
              </a:xfrm>
              <a:blipFill>
                <a:blip r:embed="rId2"/>
                <a:stretch>
                  <a:fillRect l="-1036" r="-777" b="-222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 descr="cormen-fig-34-11.png"/>
          <p:cNvPicPr>
            <a:picLocks noGrp="1" noChangeAspect="1"/>
          </p:cNvPicPr>
          <p:nvPr>
            <p:ph sz="quarter" idx="2"/>
          </p:nvPr>
        </p:nvPicPr>
        <p:blipFill>
          <a:blip r:embed="rId3" cstate="print"/>
          <a:stretch>
            <a:fillRect/>
          </a:stretch>
        </p:blipFill>
        <p:spPr>
          <a:xfrm>
            <a:off x="6199221" y="1490534"/>
            <a:ext cx="5190491" cy="4846258"/>
          </a:xfrm>
        </p:spPr>
      </p:pic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23763225-C8DA-D640-A330-B5CBCC0C2126}"/>
              </a:ext>
            </a:extLst>
          </p:cNvPr>
          <p:cNvSpPr txBox="1">
            <a:spLocks/>
          </p:cNvSpPr>
          <p:nvPr/>
        </p:nvSpPr>
        <p:spPr>
          <a:xfrm>
            <a:off x="1156650" y="2895630"/>
            <a:ext cx="4878389" cy="3642329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>
                <a:sym typeface="Symbol"/>
              </a:rPr>
              <a:t>We can then re-write our expression:</a:t>
            </a:r>
          </a:p>
          <a:p>
            <a:pPr algn="just"/>
            <a:endParaRPr lang="en-US" dirty="0">
              <a:sym typeface="Symbol"/>
            </a:endParaRPr>
          </a:p>
          <a:p>
            <a:pPr marL="0" indent="0" algn="just">
              <a:buNone/>
            </a:pPr>
            <a:r>
              <a:rPr lang="en-US" dirty="0">
                <a:sym typeface="Symbol"/>
              </a:rPr>
              <a:t>’ =    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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 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  y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  (x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 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  y</a:t>
            </a:r>
            <a:r>
              <a:rPr lang="en-US" baseline="-25000" dirty="0">
                <a:sym typeface="Symbol"/>
              </a:rPr>
              <a:t>5</a:t>
            </a:r>
            <a:r>
              <a:rPr lang="en-US" dirty="0">
                <a:sym typeface="Symbol"/>
              </a:rPr>
              <a:t>)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5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6</a:t>
            </a:r>
            <a:r>
              <a:rPr lang="en-US" dirty="0">
                <a:sym typeface="Symbol"/>
              </a:rPr>
              <a:t>  x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6</a:t>
            </a:r>
            <a:r>
              <a:rPr lang="en-US" dirty="0">
                <a:sym typeface="Symbol"/>
              </a:rPr>
              <a:t>  (x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x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))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78986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97894"/>
            <a:ext cx="9905998" cy="615922"/>
          </a:xfrm>
        </p:spPr>
        <p:txBody>
          <a:bodyPr/>
          <a:lstStyle/>
          <a:p>
            <a:pPr algn="ctr"/>
            <a:r>
              <a:rPr lang="en-US" dirty="0"/>
              <a:t>Converting SAT to 3-SAT, step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3081528"/>
            <a:ext cx="4038600" cy="2962656"/>
          </a:xfrm>
          <a:ln>
            <a:solidFill>
              <a:schemeClr val="tx1">
                <a:lumMod val="95000"/>
              </a:schemeClr>
            </a:solidFill>
          </a:ln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>
                <a:sym typeface="Symbol"/>
              </a:rPr>
              <a:t>’ = 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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 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  y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  (x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 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  y</a:t>
            </a:r>
            <a:r>
              <a:rPr lang="en-US" baseline="-25000" dirty="0">
                <a:sym typeface="Symbol"/>
              </a:rPr>
              <a:t>5</a:t>
            </a:r>
            <a:r>
              <a:rPr lang="en-US" dirty="0">
                <a:sym typeface="Symbol"/>
              </a:rPr>
              <a:t>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5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6</a:t>
            </a:r>
            <a:r>
              <a:rPr lang="en-US" dirty="0">
                <a:sym typeface="Symbol"/>
              </a:rPr>
              <a:t>  x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6</a:t>
            </a:r>
            <a:r>
              <a:rPr lang="en-US" dirty="0">
                <a:sym typeface="Symbol"/>
              </a:rPr>
              <a:t>  (x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x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))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>
          <a:xfrm>
            <a:off x="3881564" y="1243977"/>
            <a:ext cx="4425696" cy="878956"/>
          </a:xfr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b="1" i="1" u="sng" dirty="0">
                <a:solidFill>
                  <a:schemeClr val="bg1"/>
                </a:solidFill>
              </a:rPr>
              <a:t>Step 3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bg1"/>
                </a:solidFill>
              </a:rPr>
              <a:t>Build a truth table for each clause </a:t>
            </a:r>
            <a:r>
              <a:rPr lang="en-US" dirty="0">
                <a:solidFill>
                  <a:schemeClr val="bg1"/>
                </a:solidFill>
                <a:sym typeface="Symbol"/>
              </a:rPr>
              <a:t>’</a:t>
            </a:r>
            <a:r>
              <a:rPr lang="en-US" baseline="-25000" dirty="0" err="1">
                <a:solidFill>
                  <a:schemeClr val="bg1"/>
                </a:solidFill>
                <a:sym typeface="Symbol"/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7923968"/>
              </p:ext>
            </p:extLst>
          </p:nvPr>
        </p:nvGraphicFramePr>
        <p:xfrm>
          <a:off x="7317071" y="2740719"/>
          <a:ext cx="3034984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-250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(y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 (y</a:t>
                      </a:r>
                      <a:r>
                        <a:rPr lang="en-US" baseline="-25000" dirty="0">
                          <a:sym typeface="Symbol"/>
                        </a:rPr>
                        <a:t>2</a:t>
                      </a:r>
                      <a:r>
                        <a:rPr lang="en-US" dirty="0">
                          <a:sym typeface="Symbol"/>
                        </a:rPr>
                        <a:t>  x</a:t>
                      </a:r>
                      <a:r>
                        <a:rPr lang="en-US" baseline="-25000" dirty="0">
                          <a:sym typeface="Symbol"/>
                        </a:rPr>
                        <a:t>2</a:t>
                      </a:r>
                      <a:r>
                        <a:rPr lang="en-US" dirty="0">
                          <a:sym typeface="Symbol"/>
                        </a:rPr>
                        <a:t>))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2810338-38DC-F745-8D12-4B26438A6C9B}"/>
              </a:ext>
            </a:extLst>
          </p:cNvPr>
          <p:cNvSpPr/>
          <p:nvPr/>
        </p:nvSpPr>
        <p:spPr>
          <a:xfrm>
            <a:off x="3273552" y="3163824"/>
            <a:ext cx="1799497" cy="3749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38339F-DB7E-3348-BC91-C1D76ECE675A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073049" y="3081528"/>
            <a:ext cx="2050127" cy="269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74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Review: Time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28823" y="1875616"/>
                <a:ext cx="3574521" cy="584854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28823" y="1875616"/>
                <a:ext cx="3574521" cy="584854"/>
              </a:xfrm>
              <a:blipFill>
                <a:blip r:embed="rId2"/>
                <a:stretch>
                  <a:fillRect t="-2128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5874277" y="1867150"/>
            <a:ext cx="4859867" cy="59332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Asymptotic </a:t>
            </a:r>
            <a:r>
              <a:rPr lang="en-US" sz="1800" b="1" i="1" u="sng" dirty="0">
                <a:solidFill>
                  <a:schemeClr val="tx1">
                    <a:lumMod val="95000"/>
                  </a:schemeClr>
                </a:solidFill>
              </a:rPr>
              <a:t>upper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 bounds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52BF077-980A-5B40-8E38-8210765FE5A8}"/>
              </a:ext>
            </a:extLst>
          </p:cNvPr>
          <p:cNvSpPr txBox="1">
            <a:spLocks/>
          </p:cNvSpPr>
          <p:nvPr/>
        </p:nvSpPr>
        <p:spPr>
          <a:xfrm>
            <a:off x="2028823" y="1193722"/>
            <a:ext cx="6299201" cy="44026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The following items, you should already know from previous courses.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7C63542D-0AD0-4F44-9C74-C58D247DBA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28823" y="2702098"/>
                <a:ext cx="3574521" cy="58485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7C63542D-0AD0-4F44-9C74-C58D247DB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823" y="2702098"/>
                <a:ext cx="3574521" cy="584854"/>
              </a:xfrm>
              <a:prstGeom prst="rect">
                <a:avLst/>
              </a:prstGeom>
              <a:blipFill>
                <a:blip r:embed="rId3"/>
                <a:stretch>
                  <a:fillRect t="-2128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76C178B-2404-354F-86DD-4767D59704A9}"/>
              </a:ext>
            </a:extLst>
          </p:cNvPr>
          <p:cNvSpPr txBox="1">
            <a:spLocks/>
          </p:cNvSpPr>
          <p:nvPr/>
        </p:nvSpPr>
        <p:spPr>
          <a:xfrm>
            <a:off x="5874277" y="2693632"/>
            <a:ext cx="4859867" cy="59332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Asymptotic </a:t>
            </a:r>
            <a:r>
              <a:rPr lang="en-US" sz="1800" b="1" i="1" u="sng" dirty="0">
                <a:solidFill>
                  <a:schemeClr val="tx1">
                    <a:lumMod val="95000"/>
                  </a:schemeClr>
                </a:solidFill>
              </a:rPr>
              <a:t>lower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 bounds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9ABDF5C1-180B-6B41-B0E5-0B2C824CC9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28823" y="3537046"/>
                <a:ext cx="3574521" cy="58485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9ABDF5C1-180B-6B41-B0E5-0B2C824CC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823" y="3537046"/>
                <a:ext cx="3574521" cy="5848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6AA9C3F-465F-C64E-BAA9-FDA8541EAAE8}"/>
              </a:ext>
            </a:extLst>
          </p:cNvPr>
          <p:cNvSpPr txBox="1">
            <a:spLocks/>
          </p:cNvSpPr>
          <p:nvPr/>
        </p:nvSpPr>
        <p:spPr>
          <a:xfrm>
            <a:off x="5874277" y="3528580"/>
            <a:ext cx="4859867" cy="59332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Asymptotic </a:t>
            </a:r>
            <a:r>
              <a:rPr lang="en-US" sz="1800" b="1" i="1" u="sng" dirty="0">
                <a:solidFill>
                  <a:schemeClr val="tx1">
                    <a:lumMod val="95000"/>
                  </a:schemeClr>
                </a:solidFill>
              </a:rPr>
              <a:t>tight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6D06924B-AE9F-1446-B6AF-CEB5F3B76D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28823" y="4371994"/>
                <a:ext cx="3574521" cy="58485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1,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𝑛𝑙𝑜𝑔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6D06924B-AE9F-1446-B6AF-CEB5F3B76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823" y="4371994"/>
                <a:ext cx="3574521" cy="584854"/>
              </a:xfrm>
              <a:prstGeom prst="rect">
                <a:avLst/>
              </a:prstGeom>
              <a:blipFill>
                <a:blip r:embed="rId5"/>
                <a:stretch>
                  <a:fillRect l="-2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1FD3C08-0EFA-584D-AD0C-6A0257651829}"/>
              </a:ext>
            </a:extLst>
          </p:cNvPr>
          <p:cNvSpPr txBox="1">
            <a:spLocks/>
          </p:cNvSpPr>
          <p:nvPr/>
        </p:nvSpPr>
        <p:spPr>
          <a:xfrm>
            <a:off x="5874277" y="4363528"/>
            <a:ext cx="4859867" cy="59332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Some common complexity classes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A579BB98-AFDB-1547-8494-7FDB1CABF1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28823" y="5206942"/>
                <a:ext cx="3574521" cy="58485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A579BB98-AFDB-1547-8494-7FDB1CABF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823" y="5206942"/>
                <a:ext cx="3574521" cy="5848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E9BE2CB-9653-5743-B399-B27896BE48B6}"/>
              </a:ext>
            </a:extLst>
          </p:cNvPr>
          <p:cNvSpPr txBox="1">
            <a:spLocks/>
          </p:cNvSpPr>
          <p:nvPr/>
        </p:nvSpPr>
        <p:spPr>
          <a:xfrm>
            <a:off x="5874277" y="5198476"/>
            <a:ext cx="4859867" cy="59332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Every log is bounded by any polynomial is bounded by any exponential</a:t>
            </a:r>
          </a:p>
        </p:txBody>
      </p:sp>
    </p:spTree>
    <p:extLst>
      <p:ext uri="{BB962C8B-B14F-4D97-AF65-F5344CB8AC3E}">
        <p14:creationId xmlns:p14="http://schemas.microsoft.com/office/powerpoint/2010/main" val="68891404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174"/>
            <a:ext cx="9905998" cy="606778"/>
          </a:xfrm>
        </p:spPr>
        <p:txBody>
          <a:bodyPr/>
          <a:lstStyle/>
          <a:p>
            <a:pPr algn="ctr"/>
            <a:r>
              <a:rPr lang="en-US" dirty="0"/>
              <a:t>Converting SAT to 3-SAT, step 4 /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55451" y="3421888"/>
            <a:ext cx="2238961" cy="2066544"/>
          </a:xfrm>
          <a:ln>
            <a:solidFill>
              <a:schemeClr val="tx1">
                <a:lumMod val="95000"/>
              </a:schemeClr>
            </a:solidFill>
          </a:ln>
        </p:spPr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en-US" dirty="0">
                <a:sym typeface="Symbol"/>
              </a:rPr>
              <a:t>’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= </a:t>
            </a:r>
          </a:p>
          <a:p>
            <a:pPr marL="0" indent="0" algn="l">
              <a:buNone/>
            </a:pPr>
            <a:r>
              <a:rPr lang="en-US" dirty="0">
                <a:sym typeface="Symbol"/>
              </a:rPr>
              <a:t>   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</a:t>
            </a:r>
          </a:p>
          <a:p>
            <a:pPr marL="0" indent="0" algn="l">
              <a:buNone/>
            </a:pPr>
            <a:r>
              <a:rPr lang="en-US" dirty="0">
                <a:sym typeface="Symbol"/>
              </a:rPr>
              <a:t>   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</a:t>
            </a:r>
          </a:p>
          <a:p>
            <a:pPr marL="0" indent="0" algn="l">
              <a:buNone/>
            </a:pPr>
            <a:r>
              <a:rPr lang="en-US" dirty="0">
                <a:sym typeface="Symbol"/>
              </a:rPr>
              <a:t>   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</a:t>
            </a:r>
          </a:p>
          <a:p>
            <a:pPr marL="0" indent="0" algn="l">
              <a:buNone/>
            </a:pPr>
            <a:r>
              <a:rPr lang="en-US" dirty="0">
                <a:sym typeface="Symbol"/>
              </a:rPr>
              <a:t>    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>
          <a:xfrm>
            <a:off x="1180894" y="1351280"/>
            <a:ext cx="4349908" cy="932688"/>
          </a:xfr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US" b="1" i="1" u="sng" dirty="0">
                <a:solidFill>
                  <a:schemeClr val="bg1"/>
                </a:solidFill>
              </a:rPr>
              <a:t>Step 4</a:t>
            </a:r>
            <a:r>
              <a:rPr lang="en-US" dirty="0">
                <a:solidFill>
                  <a:schemeClr val="bg1"/>
                </a:solidFill>
              </a:rPr>
              <a:t>: For each clause, construct a DNF (disjunctive normal form) for when it is False (based on truth table)</a:t>
            </a:r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3445928"/>
              </p:ext>
            </p:extLst>
          </p:nvPr>
        </p:nvGraphicFramePr>
        <p:xfrm>
          <a:off x="332232" y="2651760"/>
          <a:ext cx="3034984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(y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 (y</a:t>
                      </a:r>
                      <a:r>
                        <a:rPr lang="en-US" baseline="-25000" dirty="0">
                          <a:sym typeface="Symbol"/>
                        </a:rPr>
                        <a:t>2</a:t>
                      </a:r>
                      <a:r>
                        <a:rPr lang="en-US" dirty="0">
                          <a:sym typeface="Symbol"/>
                        </a:rPr>
                        <a:t>  x</a:t>
                      </a:r>
                      <a:r>
                        <a:rPr lang="en-US" baseline="-25000" dirty="0">
                          <a:sym typeface="Symbol"/>
                        </a:rPr>
                        <a:t>2</a:t>
                      </a:r>
                      <a:r>
                        <a:rPr lang="en-US" dirty="0">
                          <a:sym typeface="Symbol"/>
                        </a:rPr>
                        <a:t>))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CBC6DCB-8421-324A-A28E-E1182D5E9C09}"/>
              </a:ext>
            </a:extLst>
          </p:cNvPr>
          <p:cNvCxnSpPr>
            <a:cxnSpLocks/>
          </p:cNvCxnSpPr>
          <p:nvPr/>
        </p:nvCxnSpPr>
        <p:spPr>
          <a:xfrm>
            <a:off x="2642616" y="3511296"/>
            <a:ext cx="1444752" cy="448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9971F6-4E53-1448-A294-5110C4ECF238}"/>
              </a:ext>
            </a:extLst>
          </p:cNvPr>
          <p:cNvCxnSpPr>
            <a:cxnSpLocks/>
          </p:cNvCxnSpPr>
          <p:nvPr/>
        </p:nvCxnSpPr>
        <p:spPr>
          <a:xfrm>
            <a:off x="2633472" y="4240784"/>
            <a:ext cx="1453896" cy="137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0A3DB6-A224-A04A-97D0-C387E575908C}"/>
              </a:ext>
            </a:extLst>
          </p:cNvPr>
          <p:cNvCxnSpPr>
            <a:cxnSpLocks/>
          </p:cNvCxnSpPr>
          <p:nvPr/>
        </p:nvCxnSpPr>
        <p:spPr>
          <a:xfrm>
            <a:off x="2633472" y="4612132"/>
            <a:ext cx="1444752" cy="153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16774A-1A44-6F42-906A-212A65D81238}"/>
              </a:ext>
            </a:extLst>
          </p:cNvPr>
          <p:cNvCxnSpPr>
            <a:cxnSpLocks/>
          </p:cNvCxnSpPr>
          <p:nvPr/>
        </p:nvCxnSpPr>
        <p:spPr>
          <a:xfrm flipV="1">
            <a:off x="2633472" y="5157216"/>
            <a:ext cx="1444752" cy="18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561056F-BBA6-8448-917B-B6B93B6C1D5D}"/>
              </a:ext>
            </a:extLst>
          </p:cNvPr>
          <p:cNvCxnSpPr/>
          <p:nvPr/>
        </p:nvCxnSpPr>
        <p:spPr>
          <a:xfrm>
            <a:off x="6318504" y="896112"/>
            <a:ext cx="0" cy="579729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F622BB6B-9293-574E-A459-CFC6C68F1CFD}"/>
              </a:ext>
            </a:extLst>
          </p:cNvPr>
          <p:cNvSpPr txBox="1">
            <a:spLocks/>
          </p:cNvSpPr>
          <p:nvPr/>
        </p:nvSpPr>
        <p:spPr>
          <a:xfrm>
            <a:off x="6883702" y="1351280"/>
            <a:ext cx="4349908" cy="93268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Step 5</a:t>
            </a:r>
            <a:r>
              <a:rPr lang="en-US" dirty="0">
                <a:solidFill>
                  <a:schemeClr val="bg1"/>
                </a:solidFill>
              </a:rPr>
              <a:t>: Take this formula and negate it to get all the instances where the clause is true in CNF (conjunctive normal form).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3E7970F-7CFF-B54F-8B82-9D084691C371}"/>
              </a:ext>
            </a:extLst>
          </p:cNvPr>
          <p:cNvSpPr txBox="1">
            <a:spLocks/>
          </p:cNvSpPr>
          <p:nvPr/>
        </p:nvSpPr>
        <p:spPr>
          <a:xfrm>
            <a:off x="6629401" y="2651760"/>
            <a:ext cx="4937759" cy="627380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ym typeface="Symbol"/>
              </a:rPr>
              <a:t>’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=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BBB2694-AAC0-CB47-A5A1-24E5C597CCAB}"/>
              </a:ext>
            </a:extLst>
          </p:cNvPr>
          <p:cNvSpPr txBox="1">
            <a:spLocks/>
          </p:cNvSpPr>
          <p:nvPr/>
        </p:nvSpPr>
        <p:spPr>
          <a:xfrm>
            <a:off x="9173716" y="3644900"/>
            <a:ext cx="1435607" cy="38049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ym typeface="Symbol"/>
              </a:rPr>
              <a:t>Negate formula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CCCCD6F-77EE-0D40-BD10-B728039DC088}"/>
              </a:ext>
            </a:extLst>
          </p:cNvPr>
          <p:cNvSpPr txBox="1">
            <a:spLocks/>
          </p:cNvSpPr>
          <p:nvPr/>
        </p:nvSpPr>
        <p:spPr>
          <a:xfrm>
            <a:off x="6629401" y="4614164"/>
            <a:ext cx="4937759" cy="627380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ym typeface="Symbol"/>
              </a:rPr>
              <a:t>’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= 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 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 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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73DDA0CF-6B15-F947-A345-A307A36659B0}"/>
              </a:ext>
            </a:extLst>
          </p:cNvPr>
          <p:cNvCxnSpPr>
            <a:stCxn id="3" idx="0"/>
            <a:endCxn id="19" idx="1"/>
          </p:cNvCxnSpPr>
          <p:nvPr/>
        </p:nvCxnSpPr>
        <p:spPr>
          <a:xfrm rot="5400000" flipH="1" flipV="1">
            <a:off x="5573947" y="2366435"/>
            <a:ext cx="456438" cy="1654469"/>
          </a:xfrm>
          <a:prstGeom prst="bentConnector2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9AC4D97-E38C-0549-B1D2-66ADD2AB9468}"/>
              </a:ext>
            </a:extLst>
          </p:cNvPr>
          <p:cNvCxnSpPr>
            <a:cxnSpLocks/>
          </p:cNvCxnSpPr>
          <p:nvPr/>
        </p:nvCxnSpPr>
        <p:spPr>
          <a:xfrm>
            <a:off x="9098280" y="3421888"/>
            <a:ext cx="1" cy="1033272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88053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41413" y="271046"/>
            <a:ext cx="9905998" cy="588490"/>
          </a:xfrm>
        </p:spPr>
        <p:txBody>
          <a:bodyPr/>
          <a:lstStyle/>
          <a:p>
            <a:pPr algn="ctr"/>
            <a:r>
              <a:rPr lang="en-US" dirty="0"/>
              <a:t>Converting SAT to 3-SAT, step 6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B49451B-8C3E-8345-A09A-173D468017E0}"/>
              </a:ext>
            </a:extLst>
          </p:cNvPr>
          <p:cNvSpPr txBox="1">
            <a:spLocks/>
          </p:cNvSpPr>
          <p:nvPr/>
        </p:nvSpPr>
        <p:spPr>
          <a:xfrm>
            <a:off x="1234440" y="1340612"/>
            <a:ext cx="9812969" cy="625348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ym typeface="Symbol"/>
              </a:rPr>
              <a:t>’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= (y</a:t>
            </a:r>
            <a:r>
              <a:rPr lang="en-US" baseline="-25000" dirty="0">
                <a:sym typeface="Symbol"/>
              </a:rPr>
              <a:t>1 </a:t>
            </a:r>
            <a:r>
              <a:rPr lang="en-US" dirty="0">
                <a:sym typeface="Symbol"/>
              </a:rPr>
              <a:t> y</a:t>
            </a:r>
            <a:r>
              <a:rPr lang="en-US" baseline="-25000" dirty="0">
                <a:sym typeface="Symbol"/>
              </a:rPr>
              <a:t>2 </a:t>
            </a:r>
            <a:r>
              <a:rPr lang="en-US" dirty="0">
                <a:sym typeface="Symbol"/>
              </a:rPr>
              <a:t> 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 (y</a:t>
            </a:r>
            <a:r>
              <a:rPr lang="en-US" baseline="-25000" dirty="0">
                <a:sym typeface="Symbol"/>
              </a:rPr>
              <a:t>1 </a:t>
            </a:r>
            <a:r>
              <a:rPr lang="en-US" dirty="0">
                <a:sym typeface="Symbol"/>
              </a:rPr>
              <a:t> y</a:t>
            </a:r>
            <a:r>
              <a:rPr lang="en-US" baseline="-25000" dirty="0">
                <a:sym typeface="Symbol"/>
              </a:rPr>
              <a:t>2 </a:t>
            </a:r>
            <a:r>
              <a:rPr lang="en-US" dirty="0">
                <a:sym typeface="Symbol"/>
              </a:rPr>
              <a:t> 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 (y</a:t>
            </a:r>
            <a:r>
              <a:rPr lang="en-US" baseline="-25000" dirty="0">
                <a:sym typeface="Symbol"/>
              </a:rPr>
              <a:t>1 </a:t>
            </a:r>
            <a:r>
              <a:rPr lang="en-US" dirty="0">
                <a:sym typeface="Symbol"/>
              </a:rPr>
              <a:t> y</a:t>
            </a:r>
            <a:r>
              <a:rPr lang="en-US" baseline="-25000" dirty="0">
                <a:sym typeface="Symbol"/>
              </a:rPr>
              <a:t>2 </a:t>
            </a:r>
            <a:r>
              <a:rPr lang="en-US" dirty="0">
                <a:sym typeface="Symbol"/>
              </a:rPr>
              <a:t> 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 (y</a:t>
            </a:r>
            <a:r>
              <a:rPr lang="en-US" baseline="-25000" dirty="0">
                <a:sym typeface="Symbol"/>
              </a:rPr>
              <a:t>1 </a:t>
            </a:r>
            <a:r>
              <a:rPr lang="en-US" dirty="0">
                <a:sym typeface="Symbol"/>
              </a:rPr>
              <a:t> y</a:t>
            </a:r>
            <a:r>
              <a:rPr lang="en-US" baseline="-25000" dirty="0">
                <a:sym typeface="Symbol"/>
              </a:rPr>
              <a:t>2 </a:t>
            </a:r>
            <a:r>
              <a:rPr lang="en-US" dirty="0">
                <a:sym typeface="Symbol"/>
              </a:rPr>
              <a:t> 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E5896C1-ABA5-DD45-9061-D4CE98186D93}"/>
              </a:ext>
            </a:extLst>
          </p:cNvPr>
          <p:cNvSpPr txBox="1">
            <a:spLocks/>
          </p:cNvSpPr>
          <p:nvPr/>
        </p:nvSpPr>
        <p:spPr>
          <a:xfrm>
            <a:off x="1234440" y="2134362"/>
            <a:ext cx="9812969" cy="62534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 u="sng" dirty="0">
                <a:solidFill>
                  <a:schemeClr val="bg1"/>
                </a:solidFill>
                <a:sym typeface="Symbol"/>
              </a:rPr>
              <a:t>Step 6</a:t>
            </a:r>
            <a:r>
              <a:rPr lang="en-US" dirty="0">
                <a:solidFill>
                  <a:schemeClr val="bg1"/>
                </a:solidFill>
                <a:sym typeface="Symbol"/>
              </a:rPr>
              <a:t>: Almost done. This works but some clauses may have only 1 or 2 literals (3 are required for every single clause). Add dummy variables to force each clause to have three literals.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D427333A-6B04-FF47-97D3-C846946249C3}"/>
              </a:ext>
            </a:extLst>
          </p:cNvPr>
          <p:cNvSpPr txBox="1">
            <a:spLocks/>
          </p:cNvSpPr>
          <p:nvPr/>
        </p:nvSpPr>
        <p:spPr>
          <a:xfrm>
            <a:off x="8101584" y="3434331"/>
            <a:ext cx="3073841" cy="42361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Case 3: Clause has only 1 literal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6">
                <a:extLst>
                  <a:ext uri="{FF2B5EF4-FFF2-40B4-BE49-F238E27FC236}">
                    <a16:creationId xmlns:a16="http://schemas.microsoft.com/office/drawing/2014/main" id="{4F29268B-AC98-7A4C-B9CE-C416CD4703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01584" y="3826981"/>
                <a:ext cx="3073841" cy="42361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6">
                <a:extLst>
                  <a:ext uri="{FF2B5EF4-FFF2-40B4-BE49-F238E27FC236}">
                    <a16:creationId xmlns:a16="http://schemas.microsoft.com/office/drawing/2014/main" id="{4F29268B-AC98-7A4C-B9CE-C416CD470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584" y="3826981"/>
                <a:ext cx="3073841" cy="423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6">
                <a:extLst>
                  <a:ext uri="{FF2B5EF4-FFF2-40B4-BE49-F238E27FC236}">
                    <a16:creationId xmlns:a16="http://schemas.microsoft.com/office/drawing/2014/main" id="{DFB884C9-4A65-E048-933F-99BF3DC746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01584" y="5421440"/>
                <a:ext cx="3073841" cy="81476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∨¬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∨¬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∨¬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∨¬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Content Placeholder 6">
                <a:extLst>
                  <a:ext uri="{FF2B5EF4-FFF2-40B4-BE49-F238E27FC236}">
                    <a16:creationId xmlns:a16="http://schemas.microsoft.com/office/drawing/2014/main" id="{DFB884C9-4A65-E048-933F-99BF3DC74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584" y="5421440"/>
                <a:ext cx="3073841" cy="8147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3F89E28-9AD4-E84C-8017-16681167878E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9638505" y="4250591"/>
            <a:ext cx="0" cy="1170849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EFC89C1B-3A5C-BB46-9E12-66F905193203}"/>
              </a:ext>
            </a:extLst>
          </p:cNvPr>
          <p:cNvSpPr txBox="1">
            <a:spLocks/>
          </p:cNvSpPr>
          <p:nvPr/>
        </p:nvSpPr>
        <p:spPr>
          <a:xfrm>
            <a:off x="9611072" y="4570338"/>
            <a:ext cx="1564353" cy="608973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Becomes:</a:t>
            </a:r>
            <a:br>
              <a:rPr lang="en-US" dirty="0"/>
            </a:br>
            <a:r>
              <a:rPr lang="en-US" dirty="0"/>
              <a:t>Introduce dummy variables p and q</a:t>
            </a: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CD20FF09-A418-BE47-BF66-0E826C5923A7}"/>
              </a:ext>
            </a:extLst>
          </p:cNvPr>
          <p:cNvSpPr txBox="1">
            <a:spLocks/>
          </p:cNvSpPr>
          <p:nvPr/>
        </p:nvSpPr>
        <p:spPr>
          <a:xfrm>
            <a:off x="4587240" y="3434331"/>
            <a:ext cx="3073841" cy="42361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Case 2: Clause has only 2 literals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6">
                <a:extLst>
                  <a:ext uri="{FF2B5EF4-FFF2-40B4-BE49-F238E27FC236}">
                    <a16:creationId xmlns:a16="http://schemas.microsoft.com/office/drawing/2014/main" id="{B36E528F-8F52-F342-B6E9-16EBE60D06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87240" y="3826980"/>
                <a:ext cx="3073841" cy="42361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Content Placeholder 6">
                <a:extLst>
                  <a:ext uri="{FF2B5EF4-FFF2-40B4-BE49-F238E27FC236}">
                    <a16:creationId xmlns:a16="http://schemas.microsoft.com/office/drawing/2014/main" id="{B36E528F-8F52-F342-B6E9-16EBE60D0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240" y="3826980"/>
                <a:ext cx="3073841" cy="4236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6">
                <a:extLst>
                  <a:ext uri="{FF2B5EF4-FFF2-40B4-BE49-F238E27FC236}">
                    <a16:creationId xmlns:a16="http://schemas.microsoft.com/office/drawing/2014/main" id="{C87D34C3-71A4-3746-BC63-28C676505E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87239" y="5593689"/>
                <a:ext cx="3073841" cy="47026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∨¬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Content Placeholder 6">
                <a:extLst>
                  <a:ext uri="{FF2B5EF4-FFF2-40B4-BE49-F238E27FC236}">
                    <a16:creationId xmlns:a16="http://schemas.microsoft.com/office/drawing/2014/main" id="{C87D34C3-71A4-3746-BC63-28C676505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239" y="5593689"/>
                <a:ext cx="3073841" cy="4702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170E25-AE8B-F343-A8A9-CEB628C4A1D2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flipH="1">
            <a:off x="6124160" y="4250591"/>
            <a:ext cx="1" cy="134309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6">
            <a:extLst>
              <a:ext uri="{FF2B5EF4-FFF2-40B4-BE49-F238E27FC236}">
                <a16:creationId xmlns:a16="http://schemas.microsoft.com/office/drawing/2014/main" id="{E09285C7-4CF5-DB46-8C48-9CB98179FB37}"/>
              </a:ext>
            </a:extLst>
          </p:cNvPr>
          <p:cNvSpPr txBox="1">
            <a:spLocks/>
          </p:cNvSpPr>
          <p:nvPr/>
        </p:nvSpPr>
        <p:spPr>
          <a:xfrm>
            <a:off x="6151596" y="4489704"/>
            <a:ext cx="1509486" cy="78638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Becomes:</a:t>
            </a:r>
            <a:br>
              <a:rPr lang="en-US" dirty="0"/>
            </a:br>
            <a:r>
              <a:rPr lang="en-US" dirty="0"/>
              <a:t>Introduce dummy variable p</a:t>
            </a:r>
          </a:p>
        </p:txBody>
      </p:sp>
      <p:sp>
        <p:nvSpPr>
          <p:cNvPr id="26" name="Content Placeholder 6">
            <a:extLst>
              <a:ext uri="{FF2B5EF4-FFF2-40B4-BE49-F238E27FC236}">
                <a16:creationId xmlns:a16="http://schemas.microsoft.com/office/drawing/2014/main" id="{9B9DA80A-A303-A545-9F03-ADE2537EDFE0}"/>
              </a:ext>
            </a:extLst>
          </p:cNvPr>
          <p:cNvSpPr txBox="1">
            <a:spLocks/>
          </p:cNvSpPr>
          <p:nvPr/>
        </p:nvSpPr>
        <p:spPr>
          <a:xfrm>
            <a:off x="1072893" y="3434331"/>
            <a:ext cx="3073841" cy="42361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Case 1: Clause has 3 literals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6">
                <a:extLst>
                  <a:ext uri="{FF2B5EF4-FFF2-40B4-BE49-F238E27FC236}">
                    <a16:creationId xmlns:a16="http://schemas.microsoft.com/office/drawing/2014/main" id="{E0EE379F-A4F3-374F-8B64-C034B49D90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2893" y="3826980"/>
                <a:ext cx="3073841" cy="42361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Content Placeholder 6">
                <a:extLst>
                  <a:ext uri="{FF2B5EF4-FFF2-40B4-BE49-F238E27FC236}">
                    <a16:creationId xmlns:a16="http://schemas.microsoft.com/office/drawing/2014/main" id="{E0EE379F-A4F3-374F-8B64-C034B49D9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893" y="3826980"/>
                <a:ext cx="3073841" cy="4236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6">
                <a:extLst>
                  <a:ext uri="{FF2B5EF4-FFF2-40B4-BE49-F238E27FC236}">
                    <a16:creationId xmlns:a16="http://schemas.microsoft.com/office/drawing/2014/main" id="{AA5CDEB7-8636-D14B-95E7-8902F0649B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2892" y="5593689"/>
                <a:ext cx="3073841" cy="47026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Content Placeholder 6">
                <a:extLst>
                  <a:ext uri="{FF2B5EF4-FFF2-40B4-BE49-F238E27FC236}">
                    <a16:creationId xmlns:a16="http://schemas.microsoft.com/office/drawing/2014/main" id="{AA5CDEB7-8636-D14B-95E7-8902F0649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892" y="5593689"/>
                <a:ext cx="3073841" cy="4702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AB96E8-B140-0F45-8EDE-185A797A24DA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flipH="1">
            <a:off x="2609813" y="4250591"/>
            <a:ext cx="1" cy="134309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6">
            <a:extLst>
              <a:ext uri="{FF2B5EF4-FFF2-40B4-BE49-F238E27FC236}">
                <a16:creationId xmlns:a16="http://schemas.microsoft.com/office/drawing/2014/main" id="{FCFA03CC-7542-9A41-AA5B-4A15E822489A}"/>
              </a:ext>
            </a:extLst>
          </p:cNvPr>
          <p:cNvSpPr txBox="1">
            <a:spLocks/>
          </p:cNvSpPr>
          <p:nvPr/>
        </p:nvSpPr>
        <p:spPr>
          <a:xfrm>
            <a:off x="2637249" y="4663440"/>
            <a:ext cx="1509486" cy="55778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Do nothing, already fine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60F4D5F-D65D-1E41-8E48-DF0ECD8425A8}"/>
              </a:ext>
            </a:extLst>
          </p:cNvPr>
          <p:cNvCxnSpPr/>
          <p:nvPr/>
        </p:nvCxnSpPr>
        <p:spPr>
          <a:xfrm>
            <a:off x="338328" y="3108960"/>
            <a:ext cx="11466576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99637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To show that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r>
                  <a:rPr lang="en-US" sz="1800" dirty="0"/>
                  <a:t>, we must show both that: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  <a:blipFill>
                <a:blip r:embed="rId3"/>
                <a:stretch>
                  <a:fillRect l="-51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∃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𝑵𝑷𝑪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A28EFFD-022F-1E4E-9149-D8B803B3D932}"/>
              </a:ext>
            </a:extLst>
          </p:cNvPr>
          <p:cNvSpPr txBox="1">
            <a:spLocks/>
          </p:cNvSpPr>
          <p:nvPr/>
        </p:nvSpPr>
        <p:spPr>
          <a:xfrm>
            <a:off x="5026773" y="4937760"/>
            <a:ext cx="1803796" cy="903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We are done!!</a:t>
            </a:r>
          </a:p>
        </p:txBody>
      </p:sp>
    </p:spTree>
    <p:extLst>
      <p:ext uri="{BB962C8B-B14F-4D97-AF65-F5344CB8AC3E}">
        <p14:creationId xmlns:p14="http://schemas.microsoft.com/office/powerpoint/2010/main" val="319106970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Cliques</a:t>
            </a:r>
          </a:p>
        </p:txBody>
      </p:sp>
    </p:spTree>
    <p:extLst>
      <p:ext uri="{BB962C8B-B14F-4D97-AF65-F5344CB8AC3E}">
        <p14:creationId xmlns:p14="http://schemas.microsoft.com/office/powerpoint/2010/main" val="274872537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20170"/>
            <a:ext cx="9905998" cy="67612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Clique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205879" y="1113580"/>
            <a:ext cx="9777066" cy="1050197"/>
          </a:xfr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b="1" u="sng" dirty="0">
                <a:solidFill>
                  <a:schemeClr val="bg1"/>
                </a:solidFill>
              </a:rPr>
              <a:t>Clique</a:t>
            </a:r>
            <a:r>
              <a:rPr lang="en-US" dirty="0">
                <a:solidFill>
                  <a:schemeClr val="bg1"/>
                </a:solidFill>
              </a:rPr>
              <a:t> in a graph G is a set of nodes such that each one is connected to each other in the set</a:t>
            </a:r>
          </a:p>
        </p:txBody>
      </p:sp>
      <p:pic>
        <p:nvPicPr>
          <p:cNvPr id="7" name="Picture 2" descr="images/lecture28/VertexClique.png">
            <a:extLst>
              <a:ext uri="{FF2B5EF4-FFF2-40B4-BE49-F238E27FC236}">
                <a16:creationId xmlns:a16="http://schemas.microsoft.com/office/drawing/2014/main" id="{93C118D8-E2BB-5D46-99DB-53DFEEC5D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985" y="2888354"/>
            <a:ext cx="5478208" cy="329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814680D-30F3-114B-AEB1-1932B601B4B9}"/>
              </a:ext>
            </a:extLst>
          </p:cNvPr>
          <p:cNvSpPr txBox="1">
            <a:spLocks/>
          </p:cNvSpPr>
          <p:nvPr/>
        </p:nvSpPr>
        <p:spPr>
          <a:xfrm>
            <a:off x="7767879" y="2922523"/>
            <a:ext cx="3476530" cy="86182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In other words, it is a maximal sub-graph of 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95C29B9-3037-7E4C-897D-8560D4005B76}"/>
              </a:ext>
            </a:extLst>
          </p:cNvPr>
          <p:cNvCxnSpPr>
            <a:cxnSpLocks/>
          </p:cNvCxnSpPr>
          <p:nvPr/>
        </p:nvCxnSpPr>
        <p:spPr>
          <a:xfrm flipV="1">
            <a:off x="7043596" y="3257620"/>
            <a:ext cx="813314" cy="41808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82643D6-88BE-134B-A2F3-7587EAB54B6A}"/>
              </a:ext>
            </a:extLst>
          </p:cNvPr>
          <p:cNvSpPr txBox="1">
            <a:spLocks/>
          </p:cNvSpPr>
          <p:nvPr/>
        </p:nvSpPr>
        <p:spPr>
          <a:xfrm>
            <a:off x="7856910" y="5148171"/>
            <a:ext cx="3476530" cy="861821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Problem: Find the maximum size clique in a graph 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AFFD20-7FBD-DE4E-B347-2FED5635B8B7}"/>
              </a:ext>
            </a:extLst>
          </p:cNvPr>
          <p:cNvCxnSpPr>
            <a:cxnSpLocks/>
          </p:cNvCxnSpPr>
          <p:nvPr/>
        </p:nvCxnSpPr>
        <p:spPr>
          <a:xfrm>
            <a:off x="6985894" y="5048581"/>
            <a:ext cx="781985" cy="22958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36733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20170"/>
            <a:ext cx="9905998" cy="67612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Clique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205879" y="1113580"/>
            <a:ext cx="9777066" cy="1050197"/>
          </a:xfr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b="1" u="sng" dirty="0">
                <a:solidFill>
                  <a:schemeClr val="bg1"/>
                </a:solidFill>
              </a:rPr>
              <a:t>Clique</a:t>
            </a:r>
            <a:r>
              <a:rPr lang="en-US" dirty="0">
                <a:solidFill>
                  <a:schemeClr val="bg1"/>
                </a:solidFill>
              </a:rPr>
              <a:t> in a graph G is a set of nodes such that each one is connected to each other in the set</a:t>
            </a:r>
          </a:p>
        </p:txBody>
      </p:sp>
      <p:pic>
        <p:nvPicPr>
          <p:cNvPr id="7" name="Picture 2" descr="images/lecture28/VertexClique.png">
            <a:extLst>
              <a:ext uri="{FF2B5EF4-FFF2-40B4-BE49-F238E27FC236}">
                <a16:creationId xmlns:a16="http://schemas.microsoft.com/office/drawing/2014/main" id="{93C118D8-E2BB-5D46-99DB-53DFEEC5D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317" y="2779713"/>
            <a:ext cx="4936356" cy="296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82643D6-88BE-134B-A2F3-7587EAB54B6A}"/>
              </a:ext>
            </a:extLst>
          </p:cNvPr>
          <p:cNvSpPr txBox="1">
            <a:spLocks/>
          </p:cNvSpPr>
          <p:nvPr/>
        </p:nvSpPr>
        <p:spPr>
          <a:xfrm>
            <a:off x="6455122" y="3259540"/>
            <a:ext cx="4527824" cy="1891875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Can we frame this as a </a:t>
            </a:r>
            <a:r>
              <a:rPr lang="en-US" sz="2000" b="1" i="1" u="sng" dirty="0">
                <a:solidFill>
                  <a:schemeClr val="tx1">
                    <a:lumMod val="95000"/>
                  </a:schemeClr>
                </a:solidFill>
              </a:rPr>
              <a:t>Decision Problem</a:t>
            </a: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?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000" i="1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Given a graph G and an integer k, return Yes </a:t>
            </a:r>
            <a:r>
              <a:rPr lang="en-US" sz="2000" i="1" dirty="0" err="1">
                <a:solidFill>
                  <a:schemeClr val="tx1">
                    <a:lumMod val="95000"/>
                  </a:schemeClr>
                </a:solidFill>
              </a:rPr>
              <a:t>iff</a:t>
            </a: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 G has a click of size k or larger.</a:t>
            </a:r>
          </a:p>
        </p:txBody>
      </p:sp>
    </p:spTree>
    <p:extLst>
      <p:ext uri="{BB962C8B-B14F-4D97-AF65-F5344CB8AC3E}">
        <p14:creationId xmlns:p14="http://schemas.microsoft.com/office/powerpoint/2010/main" val="241519020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lique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To show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r>
                  <a:rPr lang="en-US" sz="1800" dirty="0"/>
                  <a:t>, we must show both that: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  <a:blipFill>
                <a:blip r:embed="rId3"/>
                <a:stretch>
                  <a:fillRect l="-51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𝑙𝑖𝑞𝑢𝑒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𝑙𝑖𝑞𝑢𝑒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∃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𝑵𝑷𝑪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𝑪𝒍𝒊𝒒𝒖𝒆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A28EFFD-022F-1E4E-9149-D8B803B3D932}"/>
              </a:ext>
            </a:extLst>
          </p:cNvPr>
          <p:cNvSpPr txBox="1">
            <a:spLocks/>
          </p:cNvSpPr>
          <p:nvPr/>
        </p:nvSpPr>
        <p:spPr>
          <a:xfrm>
            <a:off x="2030075" y="4883440"/>
            <a:ext cx="1835755" cy="98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As usual, this one is pretty simple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788968-185B-D64E-99C3-8E54573B8CD3}"/>
              </a:ext>
            </a:extLst>
          </p:cNvPr>
          <p:cNvSpPr txBox="1">
            <a:spLocks/>
          </p:cNvSpPr>
          <p:nvPr/>
        </p:nvSpPr>
        <p:spPr>
          <a:xfrm>
            <a:off x="8384099" y="5153534"/>
            <a:ext cx="2199403" cy="98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For this one, we can choose SAT or 3-SAT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E16DAD-3F7A-1949-893B-94CA289CB518}"/>
              </a:ext>
            </a:extLst>
          </p:cNvPr>
          <p:cNvCxnSpPr>
            <a:cxnSpLocks/>
          </p:cNvCxnSpPr>
          <p:nvPr/>
        </p:nvCxnSpPr>
        <p:spPr>
          <a:xfrm flipV="1">
            <a:off x="2946664" y="4074059"/>
            <a:ext cx="330690" cy="73454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C2CEF3-2E7B-F64D-99FA-02BC2649D1B5}"/>
              </a:ext>
            </a:extLst>
          </p:cNvPr>
          <p:cNvCxnSpPr>
            <a:cxnSpLocks/>
          </p:cNvCxnSpPr>
          <p:nvPr/>
        </p:nvCxnSpPr>
        <p:spPr>
          <a:xfrm flipH="1" flipV="1">
            <a:off x="8449956" y="4074059"/>
            <a:ext cx="551967" cy="110815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71316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lique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𝑙𝑖𝑞𝑢𝑒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4A28EFFD-022F-1E4E-9149-D8B803B3D9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4412" y="2177887"/>
                <a:ext cx="4952999" cy="3145551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b="1" u="sng" dirty="0"/>
                  <a:t>Verifier</a:t>
                </a:r>
                <a:r>
                  <a:rPr lang="en-US" sz="1800" dirty="0"/>
                  <a:t>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dirty="0"/>
                  <a:t>Given G, k, and a subset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800" dirty="0"/>
                  <a:t> of nodes</a:t>
                </a:r>
              </a:p>
              <a:p>
                <a:pPr marL="342900" indent="-342900">
                  <a:buFont typeface="Arial" panose="020B0604020202020204" pitchFamily="34" charset="0"/>
                  <a:buAutoNum type="arabicPeriod"/>
                </a:pPr>
                <a:r>
                  <a:rPr lang="en-US" sz="1800" dirty="0"/>
                  <a:t>Verify that number of nodes in V’ is k or larger</a:t>
                </a:r>
              </a:p>
              <a:p>
                <a:pPr marL="342900" indent="-342900">
                  <a:buFont typeface="Arial" panose="020B0604020202020204" pitchFamily="34" charset="0"/>
                  <a:buAutoNum type="arabicPeriod"/>
                </a:pPr>
                <a:r>
                  <a:rPr lang="en-US" sz="1800" dirty="0"/>
                  <a:t>For each pair of nodes (</a:t>
                </a:r>
                <a:r>
                  <a:rPr lang="en-US" sz="1800" dirty="0" err="1"/>
                  <a:t>p,q</a:t>
                </a:r>
                <a:r>
                  <a:rPr lang="en-US" sz="1800" dirty="0"/>
                  <a:t>) in V’:</a:t>
                </a:r>
              </a:p>
              <a:p>
                <a:pPr marL="800100" lvl="1" indent="-342900">
                  <a:buFont typeface="Arial" panose="020B0604020202020204" pitchFamily="34" charset="0"/>
                  <a:buAutoNum type="arabicPeriod"/>
                </a:pPr>
                <a:r>
                  <a:rPr lang="en-US" sz="1400" dirty="0"/>
                  <a:t>check that edge </a:t>
                </a:r>
                <a:r>
                  <a:rPr lang="en-US" sz="1400" dirty="0" err="1"/>
                  <a:t>p,q</a:t>
                </a:r>
                <a:r>
                  <a:rPr lang="en-US" sz="1400" dirty="0"/>
                  <a:t> exists in G</a:t>
                </a:r>
              </a:p>
              <a:p>
                <a:pPr marL="800100" lvl="1" indent="-342900">
                  <a:buFont typeface="Arial" panose="020B0604020202020204" pitchFamily="34" charset="0"/>
                  <a:buAutoNum type="arabicPeriod"/>
                </a:pPr>
                <a:r>
                  <a:rPr lang="en-US" sz="1400" dirty="0"/>
                  <a:t>If not, return </a:t>
                </a:r>
                <a:r>
                  <a:rPr lang="en-US" sz="1400" b="1" u="sng" dirty="0"/>
                  <a:t>NO</a:t>
                </a:r>
              </a:p>
              <a:p>
                <a:pPr marL="342900" indent="-342900">
                  <a:buFont typeface="Arial" panose="020B0604020202020204" pitchFamily="34" charset="0"/>
                  <a:buAutoNum type="arabicPeriod"/>
                </a:pPr>
                <a:r>
                  <a:rPr lang="en-US" sz="1800" dirty="0"/>
                  <a:t>Return </a:t>
                </a:r>
                <a:r>
                  <a:rPr lang="en-US" sz="1800" b="1" u="sng" dirty="0"/>
                  <a:t>YES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4A28EFFD-022F-1E4E-9149-D8B803B3D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412" y="2177887"/>
                <a:ext cx="4952999" cy="3145551"/>
              </a:xfrm>
              <a:prstGeom prst="rect">
                <a:avLst/>
              </a:prstGeom>
              <a:blipFill>
                <a:blip r:embed="rId4"/>
                <a:stretch>
                  <a:fillRect l="-1535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214823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lique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2503" y="1262111"/>
                <a:ext cx="4423817" cy="1417716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𝑙𝑖𝑞𝑢𝑒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:r>
                  <a:rPr lang="en-US" sz="1800" dirty="0">
                    <a:solidFill>
                      <a:schemeClr val="bg1"/>
                    </a:solidFill>
                  </a:rPr>
                  <a:t>3-SAT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𝑪𝒍𝒊𝒒𝒖𝒆</m:t>
                    </m:r>
                  </m:oMath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503" y="1262111"/>
                <a:ext cx="4423817" cy="14177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788968-185B-D64E-99C3-8E54573B8CD3}"/>
              </a:ext>
            </a:extLst>
          </p:cNvPr>
          <p:cNvSpPr txBox="1">
            <a:spLocks/>
          </p:cNvSpPr>
          <p:nvPr/>
        </p:nvSpPr>
        <p:spPr>
          <a:xfrm>
            <a:off x="8848008" y="2023785"/>
            <a:ext cx="2199403" cy="47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We choose 3-SAT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C2CEF3-2E7B-F64D-99FA-02BC2649D1B5}"/>
              </a:ext>
            </a:extLst>
          </p:cNvPr>
          <p:cNvCxnSpPr>
            <a:cxnSpLocks/>
          </p:cNvCxnSpPr>
          <p:nvPr/>
        </p:nvCxnSpPr>
        <p:spPr>
          <a:xfrm flipH="1" flipV="1">
            <a:off x="8445873" y="1933687"/>
            <a:ext cx="562325" cy="21829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1A21CD3-C94C-6D4A-B7AC-E1F97DA3A563}"/>
              </a:ext>
            </a:extLst>
          </p:cNvPr>
          <p:cNvSpPr txBox="1">
            <a:spLocks/>
          </p:cNvSpPr>
          <p:nvPr/>
        </p:nvSpPr>
        <p:spPr>
          <a:xfrm>
            <a:off x="2766875" y="3183147"/>
            <a:ext cx="6729844" cy="60228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Goal</a:t>
            </a: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: Given a generic 3-SAT input, can we convert it into graph and integer k such that the 3-SAT formula is satisfiable IFF the graph has a click of at least size k?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9A11A9A-DCC6-E443-A08D-75744B98035F}"/>
              </a:ext>
            </a:extLst>
          </p:cNvPr>
          <p:cNvSpPr txBox="1">
            <a:spLocks/>
          </p:cNvSpPr>
          <p:nvPr/>
        </p:nvSpPr>
        <p:spPr>
          <a:xfrm>
            <a:off x="6536462" y="3694508"/>
            <a:ext cx="2960257" cy="134033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bg1"/>
                </a:solidFill>
              </a:rPr>
              <a:t>Graph G and integer k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3572CDE1-F158-3447-B0B5-87F1FA3E0749}"/>
              </a:ext>
            </a:extLst>
          </p:cNvPr>
          <p:cNvSpPr/>
          <p:nvPr/>
        </p:nvSpPr>
        <p:spPr>
          <a:xfrm>
            <a:off x="5882580" y="4166422"/>
            <a:ext cx="498434" cy="246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96EFBFF-44F3-944B-896C-DA9DC23A1E3D}"/>
              </a:ext>
            </a:extLst>
          </p:cNvPr>
          <p:cNvSpPr txBox="1">
            <a:spLocks/>
          </p:cNvSpPr>
          <p:nvPr/>
        </p:nvSpPr>
        <p:spPr>
          <a:xfrm>
            <a:off x="2766875" y="3694509"/>
            <a:ext cx="2960257" cy="134033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bg1"/>
                </a:solidFill>
              </a:rPr>
              <a:t>Input: 3SAT formula:</a:t>
            </a:r>
          </a:p>
          <a:p>
            <a:pPr marL="0" indent="0" algn="ctr">
              <a:buNone/>
            </a:pPr>
            <a:r>
              <a:rPr lang="en-US" sz="1800" i="1" dirty="0">
                <a:solidFill>
                  <a:schemeClr val="bg1"/>
                </a:solidFill>
              </a:rPr>
              <a:t>e.g.,</a:t>
            </a:r>
            <a:br>
              <a:rPr lang="en-US" sz="1800" i="1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  <a:sym typeface="Symbol"/>
              </a:rPr>
              <a:t>’</a:t>
            </a:r>
            <a:r>
              <a:rPr lang="en-US" sz="1800" baseline="-25000" dirty="0" err="1">
                <a:solidFill>
                  <a:schemeClr val="bg1"/>
                </a:solidFill>
                <a:sym typeface="Symbol"/>
              </a:rPr>
              <a:t>i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 = (y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x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  (y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x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  (y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  (y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)…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800" i="1" dirty="0">
              <a:solidFill>
                <a:schemeClr val="bg1"/>
              </a:solidFill>
            </a:endParaRPr>
          </a:p>
        </p:txBody>
      </p:sp>
      <p:pic>
        <p:nvPicPr>
          <p:cNvPr id="17" name="Picture 2" descr="images/lecture28/VertexClique.png">
            <a:extLst>
              <a:ext uri="{FF2B5EF4-FFF2-40B4-BE49-F238E27FC236}">
                <a16:creationId xmlns:a16="http://schemas.microsoft.com/office/drawing/2014/main" id="{35973397-6F5B-3B47-A209-C0FA3639E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360" y="4140157"/>
            <a:ext cx="1319913" cy="793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B567843-DBA4-FA4F-AABF-F76B9289A312}"/>
              </a:ext>
            </a:extLst>
          </p:cNvPr>
          <p:cNvSpPr txBox="1">
            <a:spLocks/>
          </p:cNvSpPr>
          <p:nvPr/>
        </p:nvSpPr>
        <p:spPr>
          <a:xfrm>
            <a:off x="3232087" y="5752306"/>
            <a:ext cx="7815324" cy="47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Converting a Boolean formula into a graph is strange, right? Let’s see how it works!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929181E-2BAD-C744-B008-789AA10EA17E}"/>
              </a:ext>
            </a:extLst>
          </p:cNvPr>
          <p:cNvCxnSpPr>
            <a:cxnSpLocks/>
          </p:cNvCxnSpPr>
          <p:nvPr/>
        </p:nvCxnSpPr>
        <p:spPr>
          <a:xfrm flipH="1" flipV="1">
            <a:off x="5164808" y="5175287"/>
            <a:ext cx="1580024" cy="57701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9C68369-0764-084F-A526-AB726125D194}"/>
              </a:ext>
            </a:extLst>
          </p:cNvPr>
          <p:cNvCxnSpPr>
            <a:cxnSpLocks/>
          </p:cNvCxnSpPr>
          <p:nvPr/>
        </p:nvCxnSpPr>
        <p:spPr>
          <a:xfrm flipV="1">
            <a:off x="6744832" y="5175286"/>
            <a:ext cx="688063" cy="57702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55625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</m:oMath>
                </a14:m>
                <a:r>
                  <a:rPr lang="en-US" dirty="0"/>
                  <a:t>, Intuition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  <a:blipFill>
                <a:blip r:embed="rId2"/>
                <a:stretch>
                  <a:fillRect t="-1632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69397" y="3263475"/>
            <a:ext cx="3475855" cy="1869840"/>
          </a:xfrm>
          <a:ln>
            <a:solidFill>
              <a:schemeClr val="tx1">
                <a:lumMod val="95000"/>
              </a:schemeClr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u="sng" dirty="0"/>
              <a:t>TIP</a:t>
            </a:r>
            <a:r>
              <a:rPr lang="en-US" i="1" dirty="0"/>
              <a:t>: When doing a reduction, think about the “spirit” of how the problems relate to each other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48FEF-4075-E342-87D1-5ACB33834248}"/>
              </a:ext>
            </a:extLst>
          </p:cNvPr>
          <p:cNvSpPr txBox="1">
            <a:spLocks/>
          </p:cNvSpPr>
          <p:nvPr/>
        </p:nvSpPr>
        <p:spPr>
          <a:xfrm>
            <a:off x="2300256" y="1164628"/>
            <a:ext cx="7586129" cy="3563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Consider this 3-SAT formula: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89BD02-8560-B14C-93B3-F0E44B74CCF4}"/>
              </a:ext>
            </a:extLst>
          </p:cNvPr>
          <p:cNvSpPr txBox="1">
            <a:spLocks/>
          </p:cNvSpPr>
          <p:nvPr/>
        </p:nvSpPr>
        <p:spPr>
          <a:xfrm>
            <a:off x="5241123" y="2693106"/>
            <a:ext cx="5496286" cy="36696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/>
              <a:t>With a 3-Sat formula, we have: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CD8AC63-7F5C-5B48-A1C1-5B5C2EFAAE20}"/>
              </a:ext>
            </a:extLst>
          </p:cNvPr>
          <p:cNvSpPr txBox="1">
            <a:spLocks/>
          </p:cNvSpPr>
          <p:nvPr/>
        </p:nvSpPr>
        <p:spPr>
          <a:xfrm>
            <a:off x="5241123" y="3023270"/>
            <a:ext cx="5496286" cy="278905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chemeClr val="bg1"/>
                </a:solidFill>
              </a:rPr>
              <a:t>A bunch of “things” (variables)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chemeClr val="bg1"/>
                </a:solidFill>
              </a:rPr>
              <a:t>Some can be assigned TRUE without issue (they are “connected”)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chemeClr val="bg1"/>
                </a:solidFill>
              </a:rPr>
              <a:t>Each clause must have a TRUE item that is connected (valid) with the other items in the other clauses</a:t>
            </a:r>
          </a:p>
        </p:txBody>
      </p:sp>
    </p:spTree>
    <p:extLst>
      <p:ext uri="{BB962C8B-B14F-4D97-AF65-F5344CB8AC3E}">
        <p14:creationId xmlns:p14="http://schemas.microsoft.com/office/powerpoint/2010/main" val="2606950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Quick note on Non-Deterministic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27569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What about </a:t>
            </a:r>
            <a:r>
              <a:rPr lang="en-US" b="1" i="1" u="sng" dirty="0">
                <a:solidFill>
                  <a:schemeClr val="bg1"/>
                </a:solidFill>
              </a:rPr>
              <a:t>non-deterministic</a:t>
            </a:r>
            <a:r>
              <a:rPr lang="en-US" dirty="0">
                <a:solidFill>
                  <a:schemeClr val="bg1"/>
                </a:solidFill>
              </a:rPr>
              <a:t> Turing machines (NTMs)? How do we measure running time of such a device?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88870" y="2879577"/>
            <a:ext cx="2312988" cy="113848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With deterministic computation, we simply look at longest the one branch of computation can possibly be.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2EC60F-DC95-4041-8259-6122C356BC65}"/>
              </a:ext>
            </a:extLst>
          </p:cNvPr>
          <p:cNvCxnSpPr>
            <a:cxnSpLocks/>
          </p:cNvCxnSpPr>
          <p:nvPr/>
        </p:nvCxnSpPr>
        <p:spPr>
          <a:xfrm>
            <a:off x="1782800" y="3916121"/>
            <a:ext cx="499534" cy="42333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435EA41-11AA-A24B-B09A-C6CE7A122E1A}"/>
              </a:ext>
            </a:extLst>
          </p:cNvPr>
          <p:cNvSpPr txBox="1">
            <a:spLocks/>
          </p:cNvSpPr>
          <p:nvPr/>
        </p:nvSpPr>
        <p:spPr>
          <a:xfrm>
            <a:off x="9193209" y="3339240"/>
            <a:ext cx="2753255" cy="135763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For non-deterministic deciders (does not loop forever), we measure the length of the longest branch of computation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5005C10-7079-4645-B807-A2C38B1E3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492" y="2840005"/>
            <a:ext cx="5787631" cy="329832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DD03767-2BC2-1546-92BF-436F8A44EB34}"/>
              </a:ext>
            </a:extLst>
          </p:cNvPr>
          <p:cNvCxnSpPr>
            <a:cxnSpLocks/>
          </p:cNvCxnSpPr>
          <p:nvPr/>
        </p:nvCxnSpPr>
        <p:spPr>
          <a:xfrm flipH="1">
            <a:off x="8523899" y="4489169"/>
            <a:ext cx="828101" cy="58236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96498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</m:oMath>
                </a14:m>
                <a:r>
                  <a:rPr lang="en-US" dirty="0"/>
                  <a:t>, Step 1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  <a:blipFill>
                <a:blip r:embed="rId2"/>
                <a:stretch>
                  <a:fillRect t="-1632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69397" y="3263475"/>
                <a:ext cx="3475855" cy="1869840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b="1" i="1" u="sng" dirty="0"/>
                  <a:t>Step 1</a:t>
                </a:r>
                <a:r>
                  <a:rPr lang="en-US" i="1" dirty="0"/>
                  <a:t>: Create a graph G with nodes where each variable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i="1" dirty="0"/>
                  <a:t> represents a node in G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69397" y="3263475"/>
                <a:ext cx="3475855" cy="1869840"/>
              </a:xfrm>
              <a:blipFill>
                <a:blip r:embed="rId3"/>
                <a:stretch>
                  <a:fillRect t="-671" r="-725" b="-4027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48FEF-4075-E342-87D1-5ACB33834248}"/>
              </a:ext>
            </a:extLst>
          </p:cNvPr>
          <p:cNvSpPr txBox="1">
            <a:spLocks/>
          </p:cNvSpPr>
          <p:nvPr/>
        </p:nvSpPr>
        <p:spPr>
          <a:xfrm>
            <a:off x="2300256" y="1164628"/>
            <a:ext cx="7586129" cy="3563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Consider this 3-SAT formula: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A49A5B1-9EEA-504D-8171-2D86014ED3D5}"/>
                  </a:ext>
                </a:extLst>
              </p:cNvPr>
              <p:cNvSpPr/>
              <p:nvPr/>
            </p:nvSpPr>
            <p:spPr>
              <a:xfrm>
                <a:off x="5377755" y="3766236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A49A5B1-9EEA-504D-8171-2D86014ED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3766236"/>
                <a:ext cx="543208" cy="54320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E69667C-7276-FF41-86D4-6E1485A6ED44}"/>
                  </a:ext>
                </a:extLst>
              </p:cNvPr>
              <p:cNvSpPr/>
              <p:nvPr/>
            </p:nvSpPr>
            <p:spPr>
              <a:xfrm>
                <a:off x="5377755" y="4769662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E69667C-7276-FF41-86D4-6E1485A6ED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4769662"/>
                <a:ext cx="543208" cy="54320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206D0A1-EC73-4F41-AD32-D60DD2780A2A}"/>
                  </a:ext>
                </a:extLst>
              </p:cNvPr>
              <p:cNvSpPr/>
              <p:nvPr/>
            </p:nvSpPr>
            <p:spPr>
              <a:xfrm>
                <a:off x="5377755" y="5773088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206D0A1-EC73-4F41-AD32-D60DD2780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5773088"/>
                <a:ext cx="543208" cy="54320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350F9A5-A6D1-BB4B-B24D-3DFE8D0734D1}"/>
                  </a:ext>
                </a:extLst>
              </p:cNvPr>
              <p:cNvSpPr/>
              <p:nvPr/>
            </p:nvSpPr>
            <p:spPr>
              <a:xfrm>
                <a:off x="9794338" y="3763219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350F9A5-A6D1-BB4B-B24D-3DFE8D0734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3763219"/>
                <a:ext cx="543208" cy="543208"/>
              </a:xfrm>
              <a:prstGeom prst="ellipse">
                <a:avLst/>
              </a:prstGeom>
              <a:blipFill>
                <a:blip r:embed="rId8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033AA9-BB01-334B-BFAC-F224D9A3E0D8}"/>
                  </a:ext>
                </a:extLst>
              </p:cNvPr>
              <p:cNvSpPr/>
              <p:nvPr/>
            </p:nvSpPr>
            <p:spPr>
              <a:xfrm>
                <a:off x="9794338" y="476664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033AA9-BB01-334B-BFAC-F224D9A3E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4766645"/>
                <a:ext cx="543208" cy="543208"/>
              </a:xfrm>
              <a:prstGeom prst="ellipse">
                <a:avLst/>
              </a:prstGeom>
              <a:blipFill>
                <a:blip r:embed="rId9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490E357-5B28-C24D-9D1A-EF3C2C12DBFB}"/>
                  </a:ext>
                </a:extLst>
              </p:cNvPr>
              <p:cNvSpPr/>
              <p:nvPr/>
            </p:nvSpPr>
            <p:spPr>
              <a:xfrm>
                <a:off x="9794338" y="5770071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490E357-5B28-C24D-9D1A-EF3C2C12DB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5770071"/>
                <a:ext cx="543208" cy="543208"/>
              </a:xfrm>
              <a:prstGeom prst="ellipse">
                <a:avLst/>
              </a:prstGeom>
              <a:blipFill>
                <a:blip r:embed="rId10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2C784C3-B233-0E4B-9B1D-CDBE9E2398EC}"/>
                  </a:ext>
                </a:extLst>
              </p:cNvPr>
              <p:cNvSpPr/>
              <p:nvPr/>
            </p:nvSpPr>
            <p:spPr>
              <a:xfrm>
                <a:off x="6444555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2C784C3-B233-0E4B-9B1D-CDBE9E2398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555" y="2749235"/>
                <a:ext cx="543208" cy="54320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8A4BC7A-0AD2-B347-9390-C4D998A2025F}"/>
                  </a:ext>
                </a:extLst>
              </p:cNvPr>
              <p:cNvSpPr/>
              <p:nvPr/>
            </p:nvSpPr>
            <p:spPr>
              <a:xfrm>
                <a:off x="7610944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8A4BC7A-0AD2-B347-9390-C4D998A202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944" y="2749235"/>
                <a:ext cx="543208" cy="543208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462B37-7CE7-1A49-BCE5-580A9CDD90E8}"/>
                  </a:ext>
                </a:extLst>
              </p:cNvPr>
              <p:cNvSpPr/>
              <p:nvPr/>
            </p:nvSpPr>
            <p:spPr>
              <a:xfrm>
                <a:off x="8777333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462B37-7CE7-1A49-BCE5-580A9CDD9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333" y="2749235"/>
                <a:ext cx="543208" cy="543208"/>
              </a:xfrm>
              <a:prstGeom prst="ellipse">
                <a:avLst/>
              </a:prstGeom>
              <a:blipFill>
                <a:blip r:embed="rId13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6BF33AED-B3BF-D84D-9C46-7A9DE45CD689}"/>
              </a:ext>
            </a:extLst>
          </p:cNvPr>
          <p:cNvSpPr/>
          <p:nvPr/>
        </p:nvSpPr>
        <p:spPr>
          <a:xfrm>
            <a:off x="5169528" y="2580237"/>
            <a:ext cx="5477346" cy="39744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1E88A37-34DA-FB4E-A626-20A988C9E9DE}"/>
              </a:ext>
            </a:extLst>
          </p:cNvPr>
          <p:cNvSpPr txBox="1">
            <a:spLocks/>
          </p:cNvSpPr>
          <p:nvPr/>
        </p:nvSpPr>
        <p:spPr>
          <a:xfrm>
            <a:off x="10153454" y="2626712"/>
            <a:ext cx="445962" cy="4786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accent1"/>
                </a:solidFill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45284473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</m:oMath>
                </a14:m>
                <a:r>
                  <a:rPr lang="en-US" dirty="0"/>
                  <a:t>, Step 1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  <a:blipFill>
                <a:blip r:embed="rId2"/>
                <a:stretch>
                  <a:fillRect t="-1632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69397" y="3263480"/>
                <a:ext cx="3475855" cy="1869840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b="1" i="1" u="sng" dirty="0"/>
                  <a:t>Step 1</a:t>
                </a:r>
                <a:r>
                  <a:rPr lang="en-US" i="1" dirty="0"/>
                  <a:t>: Create a graph G with nodes where each variable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i="1" dirty="0"/>
                  <a:t> represents a node in G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69397" y="3263480"/>
                <a:ext cx="3475855" cy="1869840"/>
              </a:xfrm>
              <a:blipFill>
                <a:blip r:embed="rId3"/>
                <a:stretch>
                  <a:fillRect t="-671" r="-725" b="-4027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48FEF-4075-E342-87D1-5ACB33834248}"/>
              </a:ext>
            </a:extLst>
          </p:cNvPr>
          <p:cNvSpPr txBox="1">
            <a:spLocks/>
          </p:cNvSpPr>
          <p:nvPr/>
        </p:nvSpPr>
        <p:spPr>
          <a:xfrm>
            <a:off x="2300256" y="1164628"/>
            <a:ext cx="7586129" cy="3563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Consider this 3-SAT formula: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A49A5B1-9EEA-504D-8171-2D86014ED3D5}"/>
                  </a:ext>
                </a:extLst>
              </p:cNvPr>
              <p:cNvSpPr/>
              <p:nvPr/>
            </p:nvSpPr>
            <p:spPr>
              <a:xfrm>
                <a:off x="5377755" y="3766236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A49A5B1-9EEA-504D-8171-2D86014ED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3766236"/>
                <a:ext cx="543208" cy="54320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E69667C-7276-FF41-86D4-6E1485A6ED44}"/>
                  </a:ext>
                </a:extLst>
              </p:cNvPr>
              <p:cNvSpPr/>
              <p:nvPr/>
            </p:nvSpPr>
            <p:spPr>
              <a:xfrm>
                <a:off x="5377755" y="4769662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E69667C-7276-FF41-86D4-6E1485A6ED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4769662"/>
                <a:ext cx="543208" cy="54320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206D0A1-EC73-4F41-AD32-D60DD2780A2A}"/>
                  </a:ext>
                </a:extLst>
              </p:cNvPr>
              <p:cNvSpPr/>
              <p:nvPr/>
            </p:nvSpPr>
            <p:spPr>
              <a:xfrm>
                <a:off x="5377755" y="5773088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206D0A1-EC73-4F41-AD32-D60DD2780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5773088"/>
                <a:ext cx="543208" cy="54320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350F9A5-A6D1-BB4B-B24D-3DFE8D0734D1}"/>
                  </a:ext>
                </a:extLst>
              </p:cNvPr>
              <p:cNvSpPr/>
              <p:nvPr/>
            </p:nvSpPr>
            <p:spPr>
              <a:xfrm>
                <a:off x="9794338" y="3763219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350F9A5-A6D1-BB4B-B24D-3DFE8D0734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3763219"/>
                <a:ext cx="543208" cy="543208"/>
              </a:xfrm>
              <a:prstGeom prst="ellipse">
                <a:avLst/>
              </a:prstGeom>
              <a:blipFill>
                <a:blip r:embed="rId8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033AA9-BB01-334B-BFAC-F224D9A3E0D8}"/>
                  </a:ext>
                </a:extLst>
              </p:cNvPr>
              <p:cNvSpPr/>
              <p:nvPr/>
            </p:nvSpPr>
            <p:spPr>
              <a:xfrm>
                <a:off x="9794338" y="476664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033AA9-BB01-334B-BFAC-F224D9A3E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4766645"/>
                <a:ext cx="543208" cy="543208"/>
              </a:xfrm>
              <a:prstGeom prst="ellipse">
                <a:avLst/>
              </a:prstGeom>
              <a:blipFill>
                <a:blip r:embed="rId9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490E357-5B28-C24D-9D1A-EF3C2C12DBFB}"/>
                  </a:ext>
                </a:extLst>
              </p:cNvPr>
              <p:cNvSpPr/>
              <p:nvPr/>
            </p:nvSpPr>
            <p:spPr>
              <a:xfrm>
                <a:off x="9794338" y="5770071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490E357-5B28-C24D-9D1A-EF3C2C12DB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5770071"/>
                <a:ext cx="543208" cy="543208"/>
              </a:xfrm>
              <a:prstGeom prst="ellipse">
                <a:avLst/>
              </a:prstGeom>
              <a:blipFill>
                <a:blip r:embed="rId10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2C784C3-B233-0E4B-9B1D-CDBE9E2398EC}"/>
                  </a:ext>
                </a:extLst>
              </p:cNvPr>
              <p:cNvSpPr/>
              <p:nvPr/>
            </p:nvSpPr>
            <p:spPr>
              <a:xfrm>
                <a:off x="6444555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2C784C3-B233-0E4B-9B1D-CDBE9E2398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555" y="2749235"/>
                <a:ext cx="543208" cy="54320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8A4BC7A-0AD2-B347-9390-C4D998A2025F}"/>
                  </a:ext>
                </a:extLst>
              </p:cNvPr>
              <p:cNvSpPr/>
              <p:nvPr/>
            </p:nvSpPr>
            <p:spPr>
              <a:xfrm>
                <a:off x="7610944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8A4BC7A-0AD2-B347-9390-C4D998A202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944" y="2749235"/>
                <a:ext cx="543208" cy="543208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462B37-7CE7-1A49-BCE5-580A9CDD90E8}"/>
                  </a:ext>
                </a:extLst>
              </p:cNvPr>
              <p:cNvSpPr/>
              <p:nvPr/>
            </p:nvSpPr>
            <p:spPr>
              <a:xfrm>
                <a:off x="8777333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462B37-7CE7-1A49-BCE5-580A9CDD9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333" y="2749235"/>
                <a:ext cx="543208" cy="543208"/>
              </a:xfrm>
              <a:prstGeom prst="ellipse">
                <a:avLst/>
              </a:prstGeom>
              <a:blipFill>
                <a:blip r:embed="rId13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6BF33AED-B3BF-D84D-9C46-7A9DE45CD689}"/>
              </a:ext>
            </a:extLst>
          </p:cNvPr>
          <p:cNvSpPr/>
          <p:nvPr/>
        </p:nvSpPr>
        <p:spPr>
          <a:xfrm>
            <a:off x="5169528" y="2580237"/>
            <a:ext cx="5477346" cy="39744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1E88A37-34DA-FB4E-A626-20A988C9E9DE}"/>
              </a:ext>
            </a:extLst>
          </p:cNvPr>
          <p:cNvSpPr txBox="1">
            <a:spLocks/>
          </p:cNvSpPr>
          <p:nvPr/>
        </p:nvSpPr>
        <p:spPr>
          <a:xfrm>
            <a:off x="10153454" y="2626712"/>
            <a:ext cx="445962" cy="4786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accent1"/>
                </a:solidFill>
              </a:rPr>
              <a:t>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052166-42DB-8741-B471-71AF22D8E630}"/>
              </a:ext>
            </a:extLst>
          </p:cNvPr>
          <p:cNvSpPr/>
          <p:nvPr/>
        </p:nvSpPr>
        <p:spPr>
          <a:xfrm>
            <a:off x="3336541" y="1569259"/>
            <a:ext cx="1814881" cy="3863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F490F1-E6C0-964A-B02A-AC52DBFEF64B}"/>
              </a:ext>
            </a:extLst>
          </p:cNvPr>
          <p:cNvSpPr/>
          <p:nvPr/>
        </p:nvSpPr>
        <p:spPr>
          <a:xfrm>
            <a:off x="5441127" y="1567737"/>
            <a:ext cx="1814881" cy="3863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A0C2AD-7210-8243-8348-C161C1914D44}"/>
              </a:ext>
            </a:extLst>
          </p:cNvPr>
          <p:cNvSpPr/>
          <p:nvPr/>
        </p:nvSpPr>
        <p:spPr>
          <a:xfrm>
            <a:off x="7528293" y="1567737"/>
            <a:ext cx="1814881" cy="3863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FCECA5C-0D0C-C943-9C5D-3F5787CD913C}"/>
              </a:ext>
            </a:extLst>
          </p:cNvPr>
          <p:cNvCxnSpPr>
            <a:stCxn id="17" idx="2"/>
          </p:cNvCxnSpPr>
          <p:nvPr/>
        </p:nvCxnSpPr>
        <p:spPr>
          <a:xfrm>
            <a:off x="4243982" y="1955563"/>
            <a:ext cx="1133773" cy="1683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AF6BC7-046A-A24E-8ED2-C4A6350E9601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6348568" y="1954041"/>
            <a:ext cx="898263" cy="795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2854FCD-F900-284E-A2D5-ED3672C2A003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9343174" y="1760889"/>
            <a:ext cx="683249" cy="1886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F9EEA7F2-2958-A543-9566-BB0955D18C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52599" y="4279268"/>
                <a:ext cx="2523528" cy="1535462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i="1" dirty="0"/>
                  <a:t>Goal: The nodes we choose in our clique will be the same variable we choose to set to TRUE in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1800" i="1" dirty="0"/>
              </a:p>
            </p:txBody>
          </p:sp>
        </mc:Choice>
        <mc:Fallback xmlns="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F9EEA7F2-2958-A543-9566-BB0955D18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599" y="4279268"/>
                <a:ext cx="2523528" cy="1535462"/>
              </a:xfrm>
              <a:prstGeom prst="rect">
                <a:avLst/>
              </a:prstGeom>
              <a:blipFill>
                <a:blip r:embed="rId14"/>
                <a:stretch>
                  <a:fillRect l="-995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228057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</m:oMath>
                </a14:m>
                <a:r>
                  <a:rPr lang="en-US" dirty="0"/>
                  <a:t>, Step 2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  <a:blipFill>
                <a:blip r:embed="rId2"/>
                <a:stretch>
                  <a:fillRect t="-1632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69397" y="3263475"/>
            <a:ext cx="3475855" cy="1869840"/>
          </a:xfrm>
          <a:ln>
            <a:solidFill>
              <a:schemeClr val="tx1">
                <a:lumMod val="95000"/>
              </a:schemeClr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u="sng" dirty="0"/>
              <a:t>Step 2</a:t>
            </a:r>
            <a:r>
              <a:rPr lang="en-US" i="1" dirty="0"/>
              <a:t>: Connect any two nodes that are in different clauses AND can be set to true at the same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48FEF-4075-E342-87D1-5ACB33834248}"/>
              </a:ext>
            </a:extLst>
          </p:cNvPr>
          <p:cNvSpPr txBox="1">
            <a:spLocks/>
          </p:cNvSpPr>
          <p:nvPr/>
        </p:nvSpPr>
        <p:spPr>
          <a:xfrm>
            <a:off x="2300256" y="1164628"/>
            <a:ext cx="7586129" cy="3563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Consider this 3-SAT formula: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A49A5B1-9EEA-504D-8171-2D86014ED3D5}"/>
                  </a:ext>
                </a:extLst>
              </p:cNvPr>
              <p:cNvSpPr/>
              <p:nvPr/>
            </p:nvSpPr>
            <p:spPr>
              <a:xfrm>
                <a:off x="5377755" y="3766236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A49A5B1-9EEA-504D-8171-2D86014ED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3766236"/>
                <a:ext cx="543208" cy="54320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E69667C-7276-FF41-86D4-6E1485A6ED44}"/>
                  </a:ext>
                </a:extLst>
              </p:cNvPr>
              <p:cNvSpPr/>
              <p:nvPr/>
            </p:nvSpPr>
            <p:spPr>
              <a:xfrm>
                <a:off x="5377755" y="4769662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E69667C-7276-FF41-86D4-6E1485A6ED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4769662"/>
                <a:ext cx="543208" cy="54320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206D0A1-EC73-4F41-AD32-D60DD2780A2A}"/>
                  </a:ext>
                </a:extLst>
              </p:cNvPr>
              <p:cNvSpPr/>
              <p:nvPr/>
            </p:nvSpPr>
            <p:spPr>
              <a:xfrm>
                <a:off x="5377755" y="5773088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206D0A1-EC73-4F41-AD32-D60DD2780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5773088"/>
                <a:ext cx="543208" cy="54320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350F9A5-A6D1-BB4B-B24D-3DFE8D0734D1}"/>
                  </a:ext>
                </a:extLst>
              </p:cNvPr>
              <p:cNvSpPr/>
              <p:nvPr/>
            </p:nvSpPr>
            <p:spPr>
              <a:xfrm>
                <a:off x="9794338" y="3763219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350F9A5-A6D1-BB4B-B24D-3DFE8D0734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3763219"/>
                <a:ext cx="543208" cy="543208"/>
              </a:xfrm>
              <a:prstGeom prst="ellipse">
                <a:avLst/>
              </a:prstGeom>
              <a:blipFill>
                <a:blip r:embed="rId7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033AA9-BB01-334B-BFAC-F224D9A3E0D8}"/>
                  </a:ext>
                </a:extLst>
              </p:cNvPr>
              <p:cNvSpPr/>
              <p:nvPr/>
            </p:nvSpPr>
            <p:spPr>
              <a:xfrm>
                <a:off x="9794338" y="476664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033AA9-BB01-334B-BFAC-F224D9A3E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4766645"/>
                <a:ext cx="543208" cy="543208"/>
              </a:xfrm>
              <a:prstGeom prst="ellipse">
                <a:avLst/>
              </a:prstGeom>
              <a:blipFill>
                <a:blip r:embed="rId8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490E357-5B28-C24D-9D1A-EF3C2C12DBFB}"/>
                  </a:ext>
                </a:extLst>
              </p:cNvPr>
              <p:cNvSpPr/>
              <p:nvPr/>
            </p:nvSpPr>
            <p:spPr>
              <a:xfrm>
                <a:off x="9794338" y="5770071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490E357-5B28-C24D-9D1A-EF3C2C12DB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5770071"/>
                <a:ext cx="543208" cy="543208"/>
              </a:xfrm>
              <a:prstGeom prst="ellipse">
                <a:avLst/>
              </a:prstGeom>
              <a:blipFill>
                <a:blip r:embed="rId9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2C784C3-B233-0E4B-9B1D-CDBE9E2398EC}"/>
                  </a:ext>
                </a:extLst>
              </p:cNvPr>
              <p:cNvSpPr/>
              <p:nvPr/>
            </p:nvSpPr>
            <p:spPr>
              <a:xfrm>
                <a:off x="6444555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2C784C3-B233-0E4B-9B1D-CDBE9E2398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555" y="2749235"/>
                <a:ext cx="543208" cy="54320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8A4BC7A-0AD2-B347-9390-C4D998A2025F}"/>
                  </a:ext>
                </a:extLst>
              </p:cNvPr>
              <p:cNvSpPr/>
              <p:nvPr/>
            </p:nvSpPr>
            <p:spPr>
              <a:xfrm>
                <a:off x="7610944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8A4BC7A-0AD2-B347-9390-C4D998A202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944" y="2749235"/>
                <a:ext cx="543208" cy="54320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462B37-7CE7-1A49-BCE5-580A9CDD90E8}"/>
                  </a:ext>
                </a:extLst>
              </p:cNvPr>
              <p:cNvSpPr/>
              <p:nvPr/>
            </p:nvSpPr>
            <p:spPr>
              <a:xfrm>
                <a:off x="8777333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462B37-7CE7-1A49-BCE5-580A9CDD9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333" y="2749235"/>
                <a:ext cx="543208" cy="543208"/>
              </a:xfrm>
              <a:prstGeom prst="ellipse">
                <a:avLst/>
              </a:prstGeom>
              <a:blipFill>
                <a:blip r:embed="rId12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6BF33AED-B3BF-D84D-9C46-7A9DE45CD689}"/>
              </a:ext>
            </a:extLst>
          </p:cNvPr>
          <p:cNvSpPr/>
          <p:nvPr/>
        </p:nvSpPr>
        <p:spPr>
          <a:xfrm>
            <a:off x="5169528" y="2580237"/>
            <a:ext cx="5477346" cy="39744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1E88A37-34DA-FB4E-A626-20A988C9E9DE}"/>
              </a:ext>
            </a:extLst>
          </p:cNvPr>
          <p:cNvSpPr txBox="1">
            <a:spLocks/>
          </p:cNvSpPr>
          <p:nvPr/>
        </p:nvSpPr>
        <p:spPr>
          <a:xfrm>
            <a:off x="10153454" y="2626712"/>
            <a:ext cx="445962" cy="4786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accent1"/>
                </a:solidFill>
              </a:rPr>
              <a:t>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5A36DC-033A-1D44-95C7-8C2268628050}"/>
              </a:ext>
            </a:extLst>
          </p:cNvPr>
          <p:cNvCxnSpPr>
            <a:stCxn id="4" idx="6"/>
            <a:endCxn id="15" idx="3"/>
          </p:cNvCxnSpPr>
          <p:nvPr/>
        </p:nvCxnSpPr>
        <p:spPr>
          <a:xfrm flipV="1">
            <a:off x="5920963" y="3212892"/>
            <a:ext cx="1769532" cy="824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234A99F-3160-5448-B196-7686208D44F9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 flipV="1">
            <a:off x="5920963" y="6041675"/>
            <a:ext cx="3873375" cy="301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9C577CF-BB93-1F40-A861-D35A29730481}"/>
              </a:ext>
            </a:extLst>
          </p:cNvPr>
          <p:cNvSpPr txBox="1">
            <a:spLocks/>
          </p:cNvSpPr>
          <p:nvPr/>
        </p:nvSpPr>
        <p:spPr>
          <a:xfrm>
            <a:off x="7463826" y="5724806"/>
            <a:ext cx="801988" cy="6417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chemeClr val="accent3"/>
                </a:solidFill>
              </a:rPr>
              <a:t>X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7FCED820-3E2A-3440-B4A5-6BCC90D382D5}"/>
              </a:ext>
            </a:extLst>
          </p:cNvPr>
          <p:cNvSpPr txBox="1">
            <a:spLocks/>
          </p:cNvSpPr>
          <p:nvPr/>
        </p:nvSpPr>
        <p:spPr>
          <a:xfrm>
            <a:off x="6853263" y="3461442"/>
            <a:ext cx="1768864" cy="88724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500" i="1" dirty="0"/>
              <a:t>We connect these two because they do not conflict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686DBCC1-3766-BE43-BCD7-2C837ABDDD61}"/>
              </a:ext>
            </a:extLst>
          </p:cNvPr>
          <p:cNvSpPr txBox="1">
            <a:spLocks/>
          </p:cNvSpPr>
          <p:nvPr/>
        </p:nvSpPr>
        <p:spPr>
          <a:xfrm>
            <a:off x="7908201" y="5154435"/>
            <a:ext cx="1768864" cy="88724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500" i="1" dirty="0"/>
              <a:t>We cannot connect these two because they contradict one another</a:t>
            </a:r>
          </a:p>
        </p:txBody>
      </p:sp>
    </p:spTree>
    <p:extLst>
      <p:ext uri="{BB962C8B-B14F-4D97-AF65-F5344CB8AC3E}">
        <p14:creationId xmlns:p14="http://schemas.microsoft.com/office/powerpoint/2010/main" val="158161362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</m:oMath>
                </a14:m>
                <a:r>
                  <a:rPr lang="en-US" dirty="0"/>
                  <a:t>, Step 2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  <a:blipFill>
                <a:blip r:embed="rId2"/>
                <a:stretch>
                  <a:fillRect t="-1632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69397" y="3263475"/>
            <a:ext cx="3475855" cy="1869840"/>
          </a:xfrm>
          <a:ln>
            <a:solidFill>
              <a:schemeClr val="tx1">
                <a:lumMod val="95000"/>
              </a:schemeClr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u="sng" dirty="0"/>
              <a:t>Step 2</a:t>
            </a:r>
            <a:r>
              <a:rPr lang="en-US" i="1" dirty="0"/>
              <a:t>: Connect any two nodes that are in different clauses AND can be set to true at the same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48FEF-4075-E342-87D1-5ACB33834248}"/>
              </a:ext>
            </a:extLst>
          </p:cNvPr>
          <p:cNvSpPr txBox="1">
            <a:spLocks/>
          </p:cNvSpPr>
          <p:nvPr/>
        </p:nvSpPr>
        <p:spPr>
          <a:xfrm>
            <a:off x="2300256" y="1164628"/>
            <a:ext cx="7586129" cy="3563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Consider this 3-SAT formula: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A49A5B1-9EEA-504D-8171-2D86014ED3D5}"/>
                  </a:ext>
                </a:extLst>
              </p:cNvPr>
              <p:cNvSpPr/>
              <p:nvPr/>
            </p:nvSpPr>
            <p:spPr>
              <a:xfrm>
                <a:off x="5377755" y="3766236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A49A5B1-9EEA-504D-8171-2D86014ED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3766236"/>
                <a:ext cx="543208" cy="54320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E69667C-7276-FF41-86D4-6E1485A6ED44}"/>
                  </a:ext>
                </a:extLst>
              </p:cNvPr>
              <p:cNvSpPr/>
              <p:nvPr/>
            </p:nvSpPr>
            <p:spPr>
              <a:xfrm>
                <a:off x="5377755" y="4769662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E69667C-7276-FF41-86D4-6E1485A6ED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4769662"/>
                <a:ext cx="543208" cy="54320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206D0A1-EC73-4F41-AD32-D60DD2780A2A}"/>
                  </a:ext>
                </a:extLst>
              </p:cNvPr>
              <p:cNvSpPr/>
              <p:nvPr/>
            </p:nvSpPr>
            <p:spPr>
              <a:xfrm>
                <a:off x="5377755" y="5773088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206D0A1-EC73-4F41-AD32-D60DD2780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5773088"/>
                <a:ext cx="543208" cy="54320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350F9A5-A6D1-BB4B-B24D-3DFE8D0734D1}"/>
                  </a:ext>
                </a:extLst>
              </p:cNvPr>
              <p:cNvSpPr/>
              <p:nvPr/>
            </p:nvSpPr>
            <p:spPr>
              <a:xfrm>
                <a:off x="9794338" y="3763219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350F9A5-A6D1-BB4B-B24D-3DFE8D0734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3763219"/>
                <a:ext cx="543208" cy="543208"/>
              </a:xfrm>
              <a:prstGeom prst="ellipse">
                <a:avLst/>
              </a:prstGeom>
              <a:blipFill>
                <a:blip r:embed="rId7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033AA9-BB01-334B-BFAC-F224D9A3E0D8}"/>
                  </a:ext>
                </a:extLst>
              </p:cNvPr>
              <p:cNvSpPr/>
              <p:nvPr/>
            </p:nvSpPr>
            <p:spPr>
              <a:xfrm>
                <a:off x="9794338" y="476664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033AA9-BB01-334B-BFAC-F224D9A3E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4766645"/>
                <a:ext cx="543208" cy="543208"/>
              </a:xfrm>
              <a:prstGeom prst="ellipse">
                <a:avLst/>
              </a:prstGeom>
              <a:blipFill>
                <a:blip r:embed="rId8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490E357-5B28-C24D-9D1A-EF3C2C12DBFB}"/>
                  </a:ext>
                </a:extLst>
              </p:cNvPr>
              <p:cNvSpPr/>
              <p:nvPr/>
            </p:nvSpPr>
            <p:spPr>
              <a:xfrm>
                <a:off x="9794338" y="5770071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490E357-5B28-C24D-9D1A-EF3C2C12DB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5770071"/>
                <a:ext cx="543208" cy="543208"/>
              </a:xfrm>
              <a:prstGeom prst="ellipse">
                <a:avLst/>
              </a:prstGeom>
              <a:blipFill>
                <a:blip r:embed="rId9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2C784C3-B233-0E4B-9B1D-CDBE9E2398EC}"/>
                  </a:ext>
                </a:extLst>
              </p:cNvPr>
              <p:cNvSpPr/>
              <p:nvPr/>
            </p:nvSpPr>
            <p:spPr>
              <a:xfrm>
                <a:off x="6444555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2C784C3-B233-0E4B-9B1D-CDBE9E2398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555" y="2749235"/>
                <a:ext cx="543208" cy="54320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8A4BC7A-0AD2-B347-9390-C4D998A2025F}"/>
                  </a:ext>
                </a:extLst>
              </p:cNvPr>
              <p:cNvSpPr/>
              <p:nvPr/>
            </p:nvSpPr>
            <p:spPr>
              <a:xfrm>
                <a:off x="7610944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8A4BC7A-0AD2-B347-9390-C4D998A202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944" y="2749235"/>
                <a:ext cx="543208" cy="54320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462B37-7CE7-1A49-BCE5-580A9CDD90E8}"/>
                  </a:ext>
                </a:extLst>
              </p:cNvPr>
              <p:cNvSpPr/>
              <p:nvPr/>
            </p:nvSpPr>
            <p:spPr>
              <a:xfrm>
                <a:off x="8777333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462B37-7CE7-1A49-BCE5-580A9CDD9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333" y="2749235"/>
                <a:ext cx="543208" cy="543208"/>
              </a:xfrm>
              <a:prstGeom prst="ellipse">
                <a:avLst/>
              </a:prstGeom>
              <a:blipFill>
                <a:blip r:embed="rId12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6BF33AED-B3BF-D84D-9C46-7A9DE45CD689}"/>
              </a:ext>
            </a:extLst>
          </p:cNvPr>
          <p:cNvSpPr/>
          <p:nvPr/>
        </p:nvSpPr>
        <p:spPr>
          <a:xfrm>
            <a:off x="5169528" y="2580237"/>
            <a:ext cx="5477346" cy="39744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1E88A37-34DA-FB4E-A626-20A988C9E9DE}"/>
              </a:ext>
            </a:extLst>
          </p:cNvPr>
          <p:cNvSpPr txBox="1">
            <a:spLocks/>
          </p:cNvSpPr>
          <p:nvPr/>
        </p:nvSpPr>
        <p:spPr>
          <a:xfrm>
            <a:off x="10153454" y="2626712"/>
            <a:ext cx="445962" cy="4786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accent1"/>
                </a:solidFill>
              </a:rPr>
              <a:t>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5A36DC-033A-1D44-95C7-8C2268628050}"/>
              </a:ext>
            </a:extLst>
          </p:cNvPr>
          <p:cNvCxnSpPr>
            <a:cxnSpLocks/>
            <a:stCxn id="4" idx="6"/>
            <a:endCxn id="15" idx="4"/>
          </p:cNvCxnSpPr>
          <p:nvPr/>
        </p:nvCxnSpPr>
        <p:spPr>
          <a:xfrm flipV="1">
            <a:off x="5920963" y="3292443"/>
            <a:ext cx="1961585" cy="745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A93107A-EDEA-3145-987E-D64D886046AD}"/>
              </a:ext>
            </a:extLst>
          </p:cNvPr>
          <p:cNvCxnSpPr>
            <a:cxnSpLocks/>
            <a:stCxn id="4" idx="6"/>
            <a:endCxn id="16" idx="4"/>
          </p:cNvCxnSpPr>
          <p:nvPr/>
        </p:nvCxnSpPr>
        <p:spPr>
          <a:xfrm flipV="1">
            <a:off x="5920963" y="3292443"/>
            <a:ext cx="3127974" cy="745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C3DC1DA-938A-2D49-A105-6F600A3F1A38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 flipV="1">
            <a:off x="5920963" y="4034823"/>
            <a:ext cx="3873375" cy="3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18388B-A1B9-5C4C-B61B-70895BCF17C4}"/>
              </a:ext>
            </a:extLst>
          </p:cNvPr>
          <p:cNvCxnSpPr>
            <a:cxnSpLocks/>
            <a:stCxn id="4" idx="6"/>
            <a:endCxn id="12" idx="2"/>
          </p:cNvCxnSpPr>
          <p:nvPr/>
        </p:nvCxnSpPr>
        <p:spPr>
          <a:xfrm>
            <a:off x="5920963" y="4037840"/>
            <a:ext cx="3873375" cy="1000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FE2F4D-597D-0A4E-A57B-0020E6F12C06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>
            <a:off x="5920963" y="4037840"/>
            <a:ext cx="3873375" cy="2003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DFF9477-207D-474C-839E-D162BB8F2CC1}"/>
              </a:ext>
            </a:extLst>
          </p:cNvPr>
          <p:cNvCxnSpPr>
            <a:cxnSpLocks/>
            <a:stCxn id="9" idx="6"/>
            <a:endCxn id="14" idx="4"/>
          </p:cNvCxnSpPr>
          <p:nvPr/>
        </p:nvCxnSpPr>
        <p:spPr>
          <a:xfrm flipV="1">
            <a:off x="5920963" y="3292443"/>
            <a:ext cx="795196" cy="1748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696E13-6B4E-E043-A09F-ECEC80AB4A57}"/>
              </a:ext>
            </a:extLst>
          </p:cNvPr>
          <p:cNvCxnSpPr>
            <a:cxnSpLocks/>
            <a:stCxn id="9" idx="6"/>
            <a:endCxn id="16" idx="4"/>
          </p:cNvCxnSpPr>
          <p:nvPr/>
        </p:nvCxnSpPr>
        <p:spPr>
          <a:xfrm flipV="1">
            <a:off x="5920963" y="3292443"/>
            <a:ext cx="3127974" cy="1748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4CA3065-A461-AE40-AD9A-F6A3B415BD58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5920963" y="4034823"/>
            <a:ext cx="3873375" cy="1006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B7C8622-1B9B-684C-BD33-D95A5919B895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>
            <a:off x="5920963" y="5041266"/>
            <a:ext cx="3873375" cy="1000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811A371-E5D3-4041-A458-CBF0B644EB5F}"/>
              </a:ext>
            </a:extLst>
          </p:cNvPr>
          <p:cNvCxnSpPr>
            <a:cxnSpLocks/>
            <a:stCxn id="10" idx="6"/>
            <a:endCxn id="14" idx="4"/>
          </p:cNvCxnSpPr>
          <p:nvPr/>
        </p:nvCxnSpPr>
        <p:spPr>
          <a:xfrm flipV="1">
            <a:off x="5920963" y="3292443"/>
            <a:ext cx="795196" cy="2752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4DDC788-314B-BF43-B06E-462111F4967C}"/>
              </a:ext>
            </a:extLst>
          </p:cNvPr>
          <p:cNvCxnSpPr>
            <a:cxnSpLocks/>
            <a:stCxn id="10" idx="6"/>
            <a:endCxn id="15" idx="4"/>
          </p:cNvCxnSpPr>
          <p:nvPr/>
        </p:nvCxnSpPr>
        <p:spPr>
          <a:xfrm flipV="1">
            <a:off x="5920963" y="3292443"/>
            <a:ext cx="1961585" cy="2752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072CF64-D07F-F74D-98C4-9A30A3816184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5920963" y="4034823"/>
            <a:ext cx="3873375" cy="2009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3107FE9-12F7-8F4D-8FA5-DBA64340968E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 flipV="1">
            <a:off x="5920963" y="5038249"/>
            <a:ext cx="3873375" cy="1006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C22D0F5-2941-3D40-84A5-CAE6C30913FF}"/>
              </a:ext>
            </a:extLst>
          </p:cNvPr>
          <p:cNvCxnSpPr>
            <a:cxnSpLocks/>
            <a:stCxn id="12" idx="2"/>
            <a:endCxn id="14" idx="4"/>
          </p:cNvCxnSpPr>
          <p:nvPr/>
        </p:nvCxnSpPr>
        <p:spPr>
          <a:xfrm flipH="1" flipV="1">
            <a:off x="6716159" y="3292443"/>
            <a:ext cx="3078179" cy="1745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41759C9-48CB-0E40-A9DC-A14CE6C703C8}"/>
              </a:ext>
            </a:extLst>
          </p:cNvPr>
          <p:cNvCxnSpPr>
            <a:cxnSpLocks/>
            <a:stCxn id="13" idx="2"/>
            <a:endCxn id="14" idx="4"/>
          </p:cNvCxnSpPr>
          <p:nvPr/>
        </p:nvCxnSpPr>
        <p:spPr>
          <a:xfrm flipH="1" flipV="1">
            <a:off x="6716159" y="3292443"/>
            <a:ext cx="3078179" cy="2749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8A4FA2F-DCA9-7348-8234-379B4A622ACD}"/>
              </a:ext>
            </a:extLst>
          </p:cNvPr>
          <p:cNvCxnSpPr>
            <a:cxnSpLocks/>
            <a:stCxn id="11" idx="2"/>
            <a:endCxn id="15" idx="4"/>
          </p:cNvCxnSpPr>
          <p:nvPr/>
        </p:nvCxnSpPr>
        <p:spPr>
          <a:xfrm flipH="1" flipV="1">
            <a:off x="7882548" y="3292443"/>
            <a:ext cx="1911790" cy="742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6A17698-5882-7A42-8FE3-73BA338B3094}"/>
              </a:ext>
            </a:extLst>
          </p:cNvPr>
          <p:cNvCxnSpPr>
            <a:cxnSpLocks/>
            <a:stCxn id="12" idx="2"/>
            <a:endCxn id="15" idx="4"/>
          </p:cNvCxnSpPr>
          <p:nvPr/>
        </p:nvCxnSpPr>
        <p:spPr>
          <a:xfrm flipH="1" flipV="1">
            <a:off x="7882548" y="3292443"/>
            <a:ext cx="1911790" cy="1745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50C2267-5372-264C-A218-ACD0E36C30AE}"/>
              </a:ext>
            </a:extLst>
          </p:cNvPr>
          <p:cNvCxnSpPr>
            <a:cxnSpLocks/>
            <a:stCxn id="13" idx="2"/>
            <a:endCxn id="15" idx="4"/>
          </p:cNvCxnSpPr>
          <p:nvPr/>
        </p:nvCxnSpPr>
        <p:spPr>
          <a:xfrm flipH="1" flipV="1">
            <a:off x="7882548" y="3292443"/>
            <a:ext cx="1911790" cy="2749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DF4BD6C-BE19-7E46-942E-45C874225D6F}"/>
              </a:ext>
            </a:extLst>
          </p:cNvPr>
          <p:cNvCxnSpPr>
            <a:cxnSpLocks/>
            <a:stCxn id="11" idx="2"/>
            <a:endCxn id="16" idx="4"/>
          </p:cNvCxnSpPr>
          <p:nvPr/>
        </p:nvCxnSpPr>
        <p:spPr>
          <a:xfrm flipH="1" flipV="1">
            <a:off x="9048937" y="3292443"/>
            <a:ext cx="745401" cy="742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6090CEA-501C-A541-91C0-63A98DB1AFBD}"/>
              </a:ext>
            </a:extLst>
          </p:cNvPr>
          <p:cNvCxnSpPr>
            <a:cxnSpLocks/>
            <a:stCxn id="12" idx="2"/>
            <a:endCxn id="16" idx="4"/>
          </p:cNvCxnSpPr>
          <p:nvPr/>
        </p:nvCxnSpPr>
        <p:spPr>
          <a:xfrm flipH="1" flipV="1">
            <a:off x="9048937" y="3292443"/>
            <a:ext cx="745401" cy="1745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E424F6E-E69E-4E4C-9EAB-A6FCB3393129}"/>
              </a:ext>
            </a:extLst>
          </p:cNvPr>
          <p:cNvCxnSpPr>
            <a:cxnSpLocks/>
            <a:stCxn id="13" idx="2"/>
            <a:endCxn id="16" idx="4"/>
          </p:cNvCxnSpPr>
          <p:nvPr/>
        </p:nvCxnSpPr>
        <p:spPr>
          <a:xfrm flipH="1" flipV="1">
            <a:off x="9048937" y="3292443"/>
            <a:ext cx="745401" cy="2749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21968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</m:oMath>
                </a14:m>
                <a:r>
                  <a:rPr lang="en-US" dirty="0"/>
                  <a:t>, Step 3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  <a:blipFill>
                <a:blip r:embed="rId2"/>
                <a:stretch>
                  <a:fillRect t="-1632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9182" y="3495092"/>
                <a:ext cx="3475855" cy="1042952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b="1" i="1" u="sng" dirty="0"/>
                  <a:t>Step 3</a:t>
                </a:r>
                <a:r>
                  <a:rPr lang="en-US" i="1" dirty="0"/>
                  <a:t>: Set k equal to the number of clauses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9182" y="3495092"/>
                <a:ext cx="3475855" cy="1042952"/>
              </a:xfrm>
              <a:blipFill>
                <a:blip r:embed="rId3"/>
                <a:stretch>
                  <a:fillRect r="-364" b="-1190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48FEF-4075-E342-87D1-5ACB33834248}"/>
              </a:ext>
            </a:extLst>
          </p:cNvPr>
          <p:cNvSpPr txBox="1">
            <a:spLocks/>
          </p:cNvSpPr>
          <p:nvPr/>
        </p:nvSpPr>
        <p:spPr>
          <a:xfrm>
            <a:off x="2300256" y="1164628"/>
            <a:ext cx="7586129" cy="3563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Consider this 3-SAT formula: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234495A-30E8-0F4D-808A-EA8E6DC699C8}"/>
              </a:ext>
            </a:extLst>
          </p:cNvPr>
          <p:cNvGrpSpPr/>
          <p:nvPr/>
        </p:nvGrpSpPr>
        <p:grpSpPr>
          <a:xfrm>
            <a:off x="5169528" y="2580237"/>
            <a:ext cx="5477346" cy="3974471"/>
            <a:chOff x="5169528" y="2580237"/>
            <a:chExt cx="5477346" cy="39744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AA49A5B1-9EEA-504D-8171-2D86014ED3D5}"/>
                    </a:ext>
                  </a:extLst>
                </p:cNvPr>
                <p:cNvSpPr/>
                <p:nvPr/>
              </p:nvSpPr>
              <p:spPr>
                <a:xfrm>
                  <a:off x="5377755" y="3766236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AA49A5B1-9EEA-504D-8171-2D86014ED3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7755" y="3766236"/>
                  <a:ext cx="543208" cy="543208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8E69667C-7276-FF41-86D4-6E1485A6ED44}"/>
                    </a:ext>
                  </a:extLst>
                </p:cNvPr>
                <p:cNvSpPr/>
                <p:nvPr/>
              </p:nvSpPr>
              <p:spPr>
                <a:xfrm>
                  <a:off x="5377755" y="4769662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8E69667C-7276-FF41-86D4-6E1485A6ED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7755" y="4769662"/>
                  <a:ext cx="543208" cy="543208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7206D0A1-EC73-4F41-AD32-D60DD2780A2A}"/>
                    </a:ext>
                  </a:extLst>
                </p:cNvPr>
                <p:cNvSpPr/>
                <p:nvPr/>
              </p:nvSpPr>
              <p:spPr>
                <a:xfrm>
                  <a:off x="5377755" y="5773088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7206D0A1-EC73-4F41-AD32-D60DD2780A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7755" y="5773088"/>
                  <a:ext cx="543208" cy="543208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5350F9A5-A6D1-BB4B-B24D-3DFE8D0734D1}"/>
                    </a:ext>
                  </a:extLst>
                </p:cNvPr>
                <p:cNvSpPr/>
                <p:nvPr/>
              </p:nvSpPr>
              <p:spPr>
                <a:xfrm>
                  <a:off x="9794338" y="3763219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5350F9A5-A6D1-BB4B-B24D-3DFE8D0734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4338" y="3763219"/>
                  <a:ext cx="543208" cy="543208"/>
                </a:xfrm>
                <a:prstGeom prst="ellipse">
                  <a:avLst/>
                </a:prstGeom>
                <a:blipFill>
                  <a:blip r:embed="rId8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77033AA9-BB01-334B-BFAC-F224D9A3E0D8}"/>
                    </a:ext>
                  </a:extLst>
                </p:cNvPr>
                <p:cNvSpPr/>
                <p:nvPr/>
              </p:nvSpPr>
              <p:spPr>
                <a:xfrm>
                  <a:off x="9794338" y="4766645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77033AA9-BB01-334B-BFAC-F224D9A3E0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4338" y="4766645"/>
                  <a:ext cx="543208" cy="543208"/>
                </a:xfrm>
                <a:prstGeom prst="ellipse">
                  <a:avLst/>
                </a:prstGeom>
                <a:blipFill>
                  <a:blip r:embed="rId9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4490E357-5B28-C24D-9D1A-EF3C2C12DBFB}"/>
                    </a:ext>
                  </a:extLst>
                </p:cNvPr>
                <p:cNvSpPr/>
                <p:nvPr/>
              </p:nvSpPr>
              <p:spPr>
                <a:xfrm>
                  <a:off x="9794338" y="5770071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4490E357-5B28-C24D-9D1A-EF3C2C12DB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4338" y="5770071"/>
                  <a:ext cx="543208" cy="543208"/>
                </a:xfrm>
                <a:prstGeom prst="ellipse">
                  <a:avLst/>
                </a:prstGeom>
                <a:blipFill>
                  <a:blip r:embed="rId10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72C784C3-B233-0E4B-9B1D-CDBE9E2398EC}"/>
                    </a:ext>
                  </a:extLst>
                </p:cNvPr>
                <p:cNvSpPr/>
                <p:nvPr/>
              </p:nvSpPr>
              <p:spPr>
                <a:xfrm>
                  <a:off x="6444555" y="2749235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72C784C3-B233-0E4B-9B1D-CDBE9E2398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4555" y="2749235"/>
                  <a:ext cx="543208" cy="543208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78A4BC7A-0AD2-B347-9390-C4D998A2025F}"/>
                    </a:ext>
                  </a:extLst>
                </p:cNvPr>
                <p:cNvSpPr/>
                <p:nvPr/>
              </p:nvSpPr>
              <p:spPr>
                <a:xfrm>
                  <a:off x="7610944" y="2749235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78A4BC7A-0AD2-B347-9390-C4D998A202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0944" y="2749235"/>
                  <a:ext cx="543208" cy="543208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C7462B37-7CE7-1A49-BCE5-580A9CDD90E8}"/>
                    </a:ext>
                  </a:extLst>
                </p:cNvPr>
                <p:cNvSpPr/>
                <p:nvPr/>
              </p:nvSpPr>
              <p:spPr>
                <a:xfrm>
                  <a:off x="8777333" y="2749235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C7462B37-7CE7-1A49-BCE5-580A9CDD90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7333" y="2749235"/>
                  <a:ext cx="543208" cy="543208"/>
                </a:xfrm>
                <a:prstGeom prst="ellipse">
                  <a:avLst/>
                </a:prstGeom>
                <a:blipFill>
                  <a:blip r:embed="rId13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BF33AED-B3BF-D84D-9C46-7A9DE45CD689}"/>
                </a:ext>
              </a:extLst>
            </p:cNvPr>
            <p:cNvSpPr/>
            <p:nvPr/>
          </p:nvSpPr>
          <p:spPr>
            <a:xfrm>
              <a:off x="5169528" y="2580237"/>
              <a:ext cx="5477346" cy="397447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ontent Placeholder 2">
              <a:extLst>
                <a:ext uri="{FF2B5EF4-FFF2-40B4-BE49-F238E27FC236}">
                  <a16:creationId xmlns:a16="http://schemas.microsoft.com/office/drawing/2014/main" id="{41E88A37-34DA-FB4E-A626-20A988C9E9DE}"/>
                </a:ext>
              </a:extLst>
            </p:cNvPr>
            <p:cNvSpPr txBox="1">
              <a:spLocks/>
            </p:cNvSpPr>
            <p:nvPr/>
          </p:nvSpPr>
          <p:spPr>
            <a:xfrm>
              <a:off x="10153454" y="2626712"/>
              <a:ext cx="445962" cy="47863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G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F5A36DC-033A-1D44-95C7-8C2268628050}"/>
                </a:ext>
              </a:extLst>
            </p:cNvPr>
            <p:cNvCxnSpPr>
              <a:cxnSpLocks/>
              <a:stCxn id="4" idx="6"/>
              <a:endCxn id="15" idx="4"/>
            </p:cNvCxnSpPr>
            <p:nvPr/>
          </p:nvCxnSpPr>
          <p:spPr>
            <a:xfrm flipV="1">
              <a:off x="5920963" y="3292443"/>
              <a:ext cx="1961585" cy="7453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A93107A-EDEA-3145-987E-D64D886046AD}"/>
                </a:ext>
              </a:extLst>
            </p:cNvPr>
            <p:cNvCxnSpPr>
              <a:cxnSpLocks/>
              <a:stCxn id="4" idx="6"/>
              <a:endCxn id="16" idx="4"/>
            </p:cNvCxnSpPr>
            <p:nvPr/>
          </p:nvCxnSpPr>
          <p:spPr>
            <a:xfrm flipV="1">
              <a:off x="5920963" y="3292443"/>
              <a:ext cx="3127974" cy="7453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C3DC1DA-938A-2D49-A105-6F600A3F1A38}"/>
                </a:ext>
              </a:extLst>
            </p:cNvPr>
            <p:cNvCxnSpPr>
              <a:cxnSpLocks/>
              <a:stCxn id="4" idx="6"/>
              <a:endCxn id="11" idx="2"/>
            </p:cNvCxnSpPr>
            <p:nvPr/>
          </p:nvCxnSpPr>
          <p:spPr>
            <a:xfrm flipV="1">
              <a:off x="5920963" y="4034823"/>
              <a:ext cx="3873375" cy="30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A18388B-A1B9-5C4C-B61B-70895BCF17C4}"/>
                </a:ext>
              </a:extLst>
            </p:cNvPr>
            <p:cNvCxnSpPr>
              <a:cxnSpLocks/>
              <a:stCxn id="4" idx="6"/>
              <a:endCxn id="12" idx="2"/>
            </p:cNvCxnSpPr>
            <p:nvPr/>
          </p:nvCxnSpPr>
          <p:spPr>
            <a:xfrm>
              <a:off x="5920963" y="4037840"/>
              <a:ext cx="3873375" cy="1000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6FE2F4D-597D-0A4E-A57B-0020E6F12C06}"/>
                </a:ext>
              </a:extLst>
            </p:cNvPr>
            <p:cNvCxnSpPr>
              <a:cxnSpLocks/>
              <a:stCxn id="4" idx="6"/>
              <a:endCxn id="13" idx="2"/>
            </p:cNvCxnSpPr>
            <p:nvPr/>
          </p:nvCxnSpPr>
          <p:spPr>
            <a:xfrm>
              <a:off x="5920963" y="4037840"/>
              <a:ext cx="3873375" cy="20038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DFF9477-207D-474C-839E-D162BB8F2CC1}"/>
                </a:ext>
              </a:extLst>
            </p:cNvPr>
            <p:cNvCxnSpPr>
              <a:cxnSpLocks/>
              <a:stCxn id="9" idx="6"/>
              <a:endCxn id="14" idx="4"/>
            </p:cNvCxnSpPr>
            <p:nvPr/>
          </p:nvCxnSpPr>
          <p:spPr>
            <a:xfrm flipV="1">
              <a:off x="5920963" y="3292443"/>
              <a:ext cx="795196" cy="1748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4696E13-6B4E-E043-A09F-ECEC80AB4A57}"/>
                </a:ext>
              </a:extLst>
            </p:cNvPr>
            <p:cNvCxnSpPr>
              <a:cxnSpLocks/>
              <a:stCxn id="9" idx="6"/>
              <a:endCxn id="16" idx="4"/>
            </p:cNvCxnSpPr>
            <p:nvPr/>
          </p:nvCxnSpPr>
          <p:spPr>
            <a:xfrm flipV="1">
              <a:off x="5920963" y="3292443"/>
              <a:ext cx="3127974" cy="1748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4CA3065-A461-AE40-AD9A-F6A3B415BD58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5920963" y="4034823"/>
              <a:ext cx="3873375" cy="1006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B7C8622-1B9B-684C-BD33-D95A5919B895}"/>
                </a:ext>
              </a:extLst>
            </p:cNvPr>
            <p:cNvCxnSpPr>
              <a:cxnSpLocks/>
              <a:stCxn id="9" idx="6"/>
              <a:endCxn id="13" idx="2"/>
            </p:cNvCxnSpPr>
            <p:nvPr/>
          </p:nvCxnSpPr>
          <p:spPr>
            <a:xfrm>
              <a:off x="5920963" y="5041266"/>
              <a:ext cx="3873375" cy="1000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811A371-E5D3-4041-A458-CBF0B644EB5F}"/>
                </a:ext>
              </a:extLst>
            </p:cNvPr>
            <p:cNvCxnSpPr>
              <a:cxnSpLocks/>
              <a:stCxn id="10" idx="6"/>
              <a:endCxn id="14" idx="4"/>
            </p:cNvCxnSpPr>
            <p:nvPr/>
          </p:nvCxnSpPr>
          <p:spPr>
            <a:xfrm flipV="1">
              <a:off x="5920963" y="3292443"/>
              <a:ext cx="795196" cy="275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4DDC788-314B-BF43-B06E-462111F4967C}"/>
                </a:ext>
              </a:extLst>
            </p:cNvPr>
            <p:cNvCxnSpPr>
              <a:cxnSpLocks/>
              <a:stCxn id="10" idx="6"/>
              <a:endCxn id="15" idx="4"/>
            </p:cNvCxnSpPr>
            <p:nvPr/>
          </p:nvCxnSpPr>
          <p:spPr>
            <a:xfrm flipV="1">
              <a:off x="5920963" y="3292443"/>
              <a:ext cx="1961585" cy="275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072CF64-D07F-F74D-98C4-9A30A3816184}"/>
                </a:ext>
              </a:extLst>
            </p:cNvPr>
            <p:cNvCxnSpPr>
              <a:cxnSpLocks/>
              <a:stCxn id="10" idx="6"/>
              <a:endCxn id="11" idx="2"/>
            </p:cNvCxnSpPr>
            <p:nvPr/>
          </p:nvCxnSpPr>
          <p:spPr>
            <a:xfrm flipV="1">
              <a:off x="5920963" y="4034823"/>
              <a:ext cx="3873375" cy="2009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3107FE9-12F7-8F4D-8FA5-DBA64340968E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 flipV="1">
              <a:off x="5920963" y="5038249"/>
              <a:ext cx="3873375" cy="1006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C22D0F5-2941-3D40-84A5-CAE6C30913FF}"/>
                </a:ext>
              </a:extLst>
            </p:cNvPr>
            <p:cNvCxnSpPr>
              <a:cxnSpLocks/>
              <a:stCxn id="12" idx="2"/>
              <a:endCxn id="14" idx="4"/>
            </p:cNvCxnSpPr>
            <p:nvPr/>
          </p:nvCxnSpPr>
          <p:spPr>
            <a:xfrm flipH="1" flipV="1">
              <a:off x="6716159" y="3292443"/>
              <a:ext cx="3078179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41759C9-48CB-0E40-A9DC-A14CE6C703C8}"/>
                </a:ext>
              </a:extLst>
            </p:cNvPr>
            <p:cNvCxnSpPr>
              <a:cxnSpLocks/>
              <a:stCxn id="13" idx="2"/>
              <a:endCxn id="14" idx="4"/>
            </p:cNvCxnSpPr>
            <p:nvPr/>
          </p:nvCxnSpPr>
          <p:spPr>
            <a:xfrm flipH="1" flipV="1">
              <a:off x="6716159" y="3292443"/>
              <a:ext cx="3078179" cy="274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8A4FA2F-DCA9-7348-8234-379B4A622ACD}"/>
                </a:ext>
              </a:extLst>
            </p:cNvPr>
            <p:cNvCxnSpPr>
              <a:cxnSpLocks/>
              <a:stCxn id="11" idx="2"/>
              <a:endCxn id="15" idx="4"/>
            </p:cNvCxnSpPr>
            <p:nvPr/>
          </p:nvCxnSpPr>
          <p:spPr>
            <a:xfrm flipH="1" flipV="1">
              <a:off x="7882548" y="3292443"/>
              <a:ext cx="1911790" cy="742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6A17698-5882-7A42-8FE3-73BA338B3094}"/>
                </a:ext>
              </a:extLst>
            </p:cNvPr>
            <p:cNvCxnSpPr>
              <a:cxnSpLocks/>
              <a:stCxn id="12" idx="2"/>
              <a:endCxn id="15" idx="4"/>
            </p:cNvCxnSpPr>
            <p:nvPr/>
          </p:nvCxnSpPr>
          <p:spPr>
            <a:xfrm flipH="1" flipV="1">
              <a:off x="7882548" y="3292443"/>
              <a:ext cx="1911790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50C2267-5372-264C-A218-ACD0E36C30AE}"/>
                </a:ext>
              </a:extLst>
            </p:cNvPr>
            <p:cNvCxnSpPr>
              <a:cxnSpLocks/>
              <a:stCxn id="13" idx="2"/>
              <a:endCxn id="15" idx="4"/>
            </p:cNvCxnSpPr>
            <p:nvPr/>
          </p:nvCxnSpPr>
          <p:spPr>
            <a:xfrm flipH="1" flipV="1">
              <a:off x="7882548" y="3292443"/>
              <a:ext cx="1911790" cy="274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DF4BD6C-BE19-7E46-942E-45C874225D6F}"/>
                </a:ext>
              </a:extLst>
            </p:cNvPr>
            <p:cNvCxnSpPr>
              <a:cxnSpLocks/>
              <a:stCxn id="11" idx="2"/>
              <a:endCxn id="16" idx="4"/>
            </p:cNvCxnSpPr>
            <p:nvPr/>
          </p:nvCxnSpPr>
          <p:spPr>
            <a:xfrm flipH="1" flipV="1">
              <a:off x="9048937" y="3292443"/>
              <a:ext cx="745401" cy="742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6090CEA-501C-A541-91C0-63A98DB1AFBD}"/>
                </a:ext>
              </a:extLst>
            </p:cNvPr>
            <p:cNvCxnSpPr>
              <a:cxnSpLocks/>
              <a:stCxn id="12" idx="2"/>
              <a:endCxn id="16" idx="4"/>
            </p:cNvCxnSpPr>
            <p:nvPr/>
          </p:nvCxnSpPr>
          <p:spPr>
            <a:xfrm flipH="1" flipV="1">
              <a:off x="9048937" y="3292443"/>
              <a:ext cx="745401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E424F6E-E69E-4E4C-9EAB-A6FCB3393129}"/>
                </a:ext>
              </a:extLst>
            </p:cNvPr>
            <p:cNvCxnSpPr>
              <a:cxnSpLocks/>
              <a:stCxn id="13" idx="2"/>
              <a:endCxn id="16" idx="4"/>
            </p:cNvCxnSpPr>
            <p:nvPr/>
          </p:nvCxnSpPr>
          <p:spPr>
            <a:xfrm flipH="1" flipV="1">
              <a:off x="9048937" y="3292443"/>
              <a:ext cx="745401" cy="274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Content Placeholder 2">
              <a:extLst>
                <a:ext uri="{FF2B5EF4-FFF2-40B4-BE49-F238E27FC236}">
                  <a16:creationId xmlns:a16="http://schemas.microsoft.com/office/drawing/2014/main" id="{58FD4DEF-9538-B849-B1E3-32B77B27BEDA}"/>
                </a:ext>
              </a:extLst>
            </p:cNvPr>
            <p:cNvSpPr txBox="1">
              <a:spLocks/>
            </p:cNvSpPr>
            <p:nvPr/>
          </p:nvSpPr>
          <p:spPr>
            <a:xfrm>
              <a:off x="9943722" y="3016455"/>
              <a:ext cx="655694" cy="47863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k=3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03182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</m:oMath>
                </a14:m>
                <a:r>
                  <a:rPr lang="en-US" dirty="0"/>
                  <a:t>, Proof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  <a:blipFill>
                <a:blip r:embed="rId2"/>
                <a:stretch>
                  <a:fillRect t="-1632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41967" y="2495741"/>
                <a:ext cx="4544839" cy="1503170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b="1" i="1" u="sng" dirty="0"/>
                  <a:t>Claim</a:t>
                </a:r>
                <a:r>
                  <a:rPr lang="en-US" i="1" dirty="0"/>
                  <a:t>:</a:t>
                </a:r>
                <a:br>
                  <a:rPr lang="en-US" i="1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i="1" dirty="0"/>
                  <a:t> is satisfiable IFF G contains a clique of size 3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41967" y="2495741"/>
                <a:ext cx="4544839" cy="1503170"/>
              </a:xfrm>
              <a:blipFill>
                <a:blip r:embed="rId3"/>
                <a:stretch>
                  <a:fillRect t="-833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48FEF-4075-E342-87D1-5ACB33834248}"/>
              </a:ext>
            </a:extLst>
          </p:cNvPr>
          <p:cNvSpPr txBox="1">
            <a:spLocks/>
          </p:cNvSpPr>
          <p:nvPr/>
        </p:nvSpPr>
        <p:spPr>
          <a:xfrm>
            <a:off x="2300256" y="1164628"/>
            <a:ext cx="7586129" cy="3563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Consider this 3-SAT formula: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019C274A-D365-9D44-B7B2-72494C3194BB}"/>
              </a:ext>
            </a:extLst>
          </p:cNvPr>
          <p:cNvSpPr txBox="1">
            <a:spLocks/>
          </p:cNvSpPr>
          <p:nvPr/>
        </p:nvSpPr>
        <p:spPr>
          <a:xfrm>
            <a:off x="841967" y="4197785"/>
            <a:ext cx="4544839" cy="2248281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i="1" u="sng" dirty="0"/>
              <a:t>Intuition</a:t>
            </a:r>
            <a:r>
              <a:rPr lang="en-US" i="1" dirty="0"/>
              <a:t>:</a:t>
            </a:r>
            <a:br>
              <a:rPr lang="en-US" b="1" i="1" u="sng" dirty="0"/>
            </a:br>
            <a:r>
              <a:rPr lang="en-US" i="1" dirty="0"/>
              <a:t>One clique of size 3 is shown. The nodes in the clique represent three variables, one per clause, that can be set to TRUE without issue.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906D9CC-3F1A-384E-894F-E2F7F41ED5EA}"/>
              </a:ext>
            </a:extLst>
          </p:cNvPr>
          <p:cNvGrpSpPr/>
          <p:nvPr/>
        </p:nvGrpSpPr>
        <p:grpSpPr>
          <a:xfrm>
            <a:off x="5739894" y="2471596"/>
            <a:ext cx="5477346" cy="3974471"/>
            <a:chOff x="5739894" y="2471596"/>
            <a:chExt cx="5477346" cy="39744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EBC588D3-1610-BB46-90DD-92C05B1E0A97}"/>
                    </a:ext>
                  </a:extLst>
                </p:cNvPr>
                <p:cNvSpPr/>
                <p:nvPr/>
              </p:nvSpPr>
              <p:spPr>
                <a:xfrm>
                  <a:off x="5948121" y="3657595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EBC588D3-1610-BB46-90DD-92C05B1E0A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121" y="3657595"/>
                  <a:ext cx="543208" cy="543208"/>
                </a:xfrm>
                <a:prstGeom prst="ellipse">
                  <a:avLst/>
                </a:prstGeom>
                <a:blipFill>
                  <a:blip r:embed="rId5"/>
                  <a:stretch>
                    <a:fillRect l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9A19EE2-DCED-104D-9001-4AA2EE619886}"/>
                    </a:ext>
                  </a:extLst>
                </p:cNvPr>
                <p:cNvSpPr/>
                <p:nvPr/>
              </p:nvSpPr>
              <p:spPr>
                <a:xfrm>
                  <a:off x="5948121" y="4661021"/>
                  <a:ext cx="543208" cy="54320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9A19EE2-DCED-104D-9001-4AA2EE6198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121" y="4661021"/>
                  <a:ext cx="543208" cy="543208"/>
                </a:xfrm>
                <a:prstGeom prst="ellipse">
                  <a:avLst/>
                </a:prstGeom>
                <a:blipFill>
                  <a:blip r:embed="rId6"/>
                  <a:stretch>
                    <a:fillRect l="-2273"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73886F6-0A7E-3D42-8EE7-0E8352077966}"/>
                    </a:ext>
                  </a:extLst>
                </p:cNvPr>
                <p:cNvSpPr/>
                <p:nvPr/>
              </p:nvSpPr>
              <p:spPr>
                <a:xfrm>
                  <a:off x="5948121" y="5664447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73886F6-0A7E-3D42-8EE7-0E83520779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121" y="5664447"/>
                  <a:ext cx="543208" cy="543208"/>
                </a:xfrm>
                <a:prstGeom prst="ellipse">
                  <a:avLst/>
                </a:prstGeom>
                <a:blipFill>
                  <a:blip r:embed="rId7"/>
                  <a:stretch>
                    <a:fillRect l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CBC0B98F-EADF-C640-B049-550A523A75A7}"/>
                    </a:ext>
                  </a:extLst>
                </p:cNvPr>
                <p:cNvSpPr/>
                <p:nvPr/>
              </p:nvSpPr>
              <p:spPr>
                <a:xfrm>
                  <a:off x="10364704" y="3654578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CBC0B98F-EADF-C640-B049-550A523A75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704" y="3654578"/>
                  <a:ext cx="543208" cy="543208"/>
                </a:xfrm>
                <a:prstGeom prst="ellipse">
                  <a:avLst/>
                </a:prstGeom>
                <a:blipFill>
                  <a:blip r:embed="rId8"/>
                  <a:stretch>
                    <a:fillRect l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45FEABFE-9C8A-A14E-BDA0-1B581644F4A7}"/>
                    </a:ext>
                  </a:extLst>
                </p:cNvPr>
                <p:cNvSpPr/>
                <p:nvPr/>
              </p:nvSpPr>
              <p:spPr>
                <a:xfrm>
                  <a:off x="10364704" y="4658004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45FEABFE-9C8A-A14E-BDA0-1B581644F4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704" y="4658004"/>
                  <a:ext cx="543208" cy="543208"/>
                </a:xfrm>
                <a:prstGeom prst="ellipse">
                  <a:avLst/>
                </a:prstGeom>
                <a:blipFill>
                  <a:blip r:embed="rId9"/>
                  <a:stretch>
                    <a:fillRect l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A66F8109-458A-934E-B901-3C4AD7E54316}"/>
                    </a:ext>
                  </a:extLst>
                </p:cNvPr>
                <p:cNvSpPr/>
                <p:nvPr/>
              </p:nvSpPr>
              <p:spPr>
                <a:xfrm>
                  <a:off x="10364704" y="5661430"/>
                  <a:ext cx="543208" cy="54320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A66F8109-458A-934E-B901-3C4AD7E543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704" y="5661430"/>
                  <a:ext cx="543208" cy="543208"/>
                </a:xfrm>
                <a:prstGeom prst="ellipse">
                  <a:avLst/>
                </a:prstGeom>
                <a:blipFill>
                  <a:blip r:embed="rId10"/>
                  <a:stretch>
                    <a:fillRect l="-2273"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5CB99A0-B12E-3E4B-BEEE-B8DC7EE9CE9C}"/>
                    </a:ext>
                  </a:extLst>
                </p:cNvPr>
                <p:cNvSpPr/>
                <p:nvPr/>
              </p:nvSpPr>
              <p:spPr>
                <a:xfrm>
                  <a:off x="7014921" y="2640594"/>
                  <a:ext cx="543208" cy="54320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5CB99A0-B12E-3E4B-BEEE-B8DC7EE9CE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4921" y="2640594"/>
                  <a:ext cx="543208" cy="543208"/>
                </a:xfrm>
                <a:prstGeom prst="ellipse">
                  <a:avLst/>
                </a:prstGeom>
                <a:blipFill>
                  <a:blip r:embed="rId11"/>
                  <a:stretch>
                    <a:fillRect l="-2273"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BCF629B9-BCCF-D946-ADE2-06B940838694}"/>
                    </a:ext>
                  </a:extLst>
                </p:cNvPr>
                <p:cNvSpPr/>
                <p:nvPr/>
              </p:nvSpPr>
              <p:spPr>
                <a:xfrm>
                  <a:off x="8181310" y="2640594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BCF629B9-BCCF-D946-ADE2-06B9408386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1310" y="2640594"/>
                  <a:ext cx="543208" cy="543208"/>
                </a:xfrm>
                <a:prstGeom prst="ellipse">
                  <a:avLst/>
                </a:prstGeom>
                <a:blipFill>
                  <a:blip r:embed="rId12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9CD9F65-48C4-D749-8F4D-B267C3D19E31}"/>
                    </a:ext>
                  </a:extLst>
                </p:cNvPr>
                <p:cNvSpPr/>
                <p:nvPr/>
              </p:nvSpPr>
              <p:spPr>
                <a:xfrm>
                  <a:off x="9347699" y="2640594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9CD9F65-48C4-D749-8F4D-B267C3D19E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7699" y="2640594"/>
                  <a:ext cx="543208" cy="543208"/>
                </a:xfrm>
                <a:prstGeom prst="ellipse">
                  <a:avLst/>
                </a:prstGeom>
                <a:blipFill>
                  <a:blip r:embed="rId13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D9AB02D-534C-F34C-989C-DF7A6619BF8A}"/>
                </a:ext>
              </a:extLst>
            </p:cNvPr>
            <p:cNvSpPr/>
            <p:nvPr/>
          </p:nvSpPr>
          <p:spPr>
            <a:xfrm>
              <a:off x="5739894" y="2471596"/>
              <a:ext cx="5477346" cy="397447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ontent Placeholder 2">
              <a:extLst>
                <a:ext uri="{FF2B5EF4-FFF2-40B4-BE49-F238E27FC236}">
                  <a16:creationId xmlns:a16="http://schemas.microsoft.com/office/drawing/2014/main" id="{60C31D08-A8E0-AF43-A75A-6DAE79DCB83F}"/>
                </a:ext>
              </a:extLst>
            </p:cNvPr>
            <p:cNvSpPr txBox="1">
              <a:spLocks/>
            </p:cNvSpPr>
            <p:nvPr/>
          </p:nvSpPr>
          <p:spPr>
            <a:xfrm>
              <a:off x="10723820" y="2518071"/>
              <a:ext cx="445962" cy="47863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G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A619927-8679-5B4F-9E57-2AC8896D3341}"/>
                </a:ext>
              </a:extLst>
            </p:cNvPr>
            <p:cNvCxnSpPr>
              <a:cxnSpLocks/>
              <a:stCxn id="42" idx="6"/>
              <a:endCxn id="52" idx="4"/>
            </p:cNvCxnSpPr>
            <p:nvPr/>
          </p:nvCxnSpPr>
          <p:spPr>
            <a:xfrm flipV="1">
              <a:off x="6491329" y="3183802"/>
              <a:ext cx="1961585" cy="7453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A53B9C2-0646-1547-BFA6-A35C784AD3F6}"/>
                </a:ext>
              </a:extLst>
            </p:cNvPr>
            <p:cNvCxnSpPr>
              <a:cxnSpLocks/>
              <a:stCxn id="42" idx="6"/>
              <a:endCxn id="54" idx="4"/>
            </p:cNvCxnSpPr>
            <p:nvPr/>
          </p:nvCxnSpPr>
          <p:spPr>
            <a:xfrm flipV="1">
              <a:off x="6491329" y="3183802"/>
              <a:ext cx="3127974" cy="7453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8B098DB-F503-5247-B8BD-E160C437D684}"/>
                </a:ext>
              </a:extLst>
            </p:cNvPr>
            <p:cNvCxnSpPr>
              <a:cxnSpLocks/>
              <a:stCxn id="42" idx="6"/>
              <a:endCxn id="47" idx="2"/>
            </p:cNvCxnSpPr>
            <p:nvPr/>
          </p:nvCxnSpPr>
          <p:spPr>
            <a:xfrm flipV="1">
              <a:off x="6491329" y="3926182"/>
              <a:ext cx="3873375" cy="30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D7AC460-F132-944A-8C99-5304E15946E2}"/>
                </a:ext>
              </a:extLst>
            </p:cNvPr>
            <p:cNvCxnSpPr>
              <a:cxnSpLocks/>
              <a:stCxn id="42" idx="6"/>
              <a:endCxn id="48" idx="2"/>
            </p:cNvCxnSpPr>
            <p:nvPr/>
          </p:nvCxnSpPr>
          <p:spPr>
            <a:xfrm>
              <a:off x="6491329" y="3929199"/>
              <a:ext cx="3873375" cy="1000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94B50E7-FC90-664B-ACDD-99F628976744}"/>
                </a:ext>
              </a:extLst>
            </p:cNvPr>
            <p:cNvCxnSpPr>
              <a:cxnSpLocks/>
              <a:stCxn id="42" idx="6"/>
              <a:endCxn id="49" idx="2"/>
            </p:cNvCxnSpPr>
            <p:nvPr/>
          </p:nvCxnSpPr>
          <p:spPr>
            <a:xfrm>
              <a:off x="6491329" y="3929199"/>
              <a:ext cx="3873375" cy="20038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3485D5A-4F86-1745-823D-C1C1B4AE2480}"/>
                </a:ext>
              </a:extLst>
            </p:cNvPr>
            <p:cNvCxnSpPr>
              <a:cxnSpLocks/>
              <a:stCxn id="44" idx="6"/>
              <a:endCxn id="51" idx="4"/>
            </p:cNvCxnSpPr>
            <p:nvPr/>
          </p:nvCxnSpPr>
          <p:spPr>
            <a:xfrm flipV="1">
              <a:off x="6491329" y="3183802"/>
              <a:ext cx="795196" cy="1748823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55A2B95-941B-4649-A529-4E6B5912B50B}"/>
                </a:ext>
              </a:extLst>
            </p:cNvPr>
            <p:cNvCxnSpPr>
              <a:cxnSpLocks/>
              <a:stCxn id="44" idx="6"/>
              <a:endCxn id="54" idx="4"/>
            </p:cNvCxnSpPr>
            <p:nvPr/>
          </p:nvCxnSpPr>
          <p:spPr>
            <a:xfrm flipV="1">
              <a:off x="6491329" y="3183802"/>
              <a:ext cx="3127974" cy="1748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00E7117-DFF7-6D46-9CF7-76148A37AF0D}"/>
                </a:ext>
              </a:extLst>
            </p:cNvPr>
            <p:cNvCxnSpPr>
              <a:cxnSpLocks/>
              <a:stCxn id="44" idx="6"/>
              <a:endCxn id="47" idx="2"/>
            </p:cNvCxnSpPr>
            <p:nvPr/>
          </p:nvCxnSpPr>
          <p:spPr>
            <a:xfrm flipV="1">
              <a:off x="6491329" y="3926182"/>
              <a:ext cx="3873375" cy="1006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FE57D6D-13AF-0342-89C5-5F69D1248FB7}"/>
                </a:ext>
              </a:extLst>
            </p:cNvPr>
            <p:cNvCxnSpPr>
              <a:cxnSpLocks/>
              <a:stCxn id="44" idx="6"/>
              <a:endCxn id="49" idx="2"/>
            </p:cNvCxnSpPr>
            <p:nvPr/>
          </p:nvCxnSpPr>
          <p:spPr>
            <a:xfrm>
              <a:off x="6491329" y="4932625"/>
              <a:ext cx="3873375" cy="1000409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3B437C9-654B-124E-886E-01BDB431CDA5}"/>
                </a:ext>
              </a:extLst>
            </p:cNvPr>
            <p:cNvCxnSpPr>
              <a:cxnSpLocks/>
              <a:stCxn id="45" idx="6"/>
              <a:endCxn id="51" idx="4"/>
            </p:cNvCxnSpPr>
            <p:nvPr/>
          </p:nvCxnSpPr>
          <p:spPr>
            <a:xfrm flipV="1">
              <a:off x="6491329" y="3183802"/>
              <a:ext cx="795196" cy="275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2C6CA3B-A420-8549-A435-9D7B23502B8F}"/>
                </a:ext>
              </a:extLst>
            </p:cNvPr>
            <p:cNvCxnSpPr>
              <a:cxnSpLocks/>
              <a:stCxn id="45" idx="6"/>
              <a:endCxn id="52" idx="4"/>
            </p:cNvCxnSpPr>
            <p:nvPr/>
          </p:nvCxnSpPr>
          <p:spPr>
            <a:xfrm flipV="1">
              <a:off x="6491329" y="3183802"/>
              <a:ext cx="1961585" cy="275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C853D32-B240-A348-A892-11476C0160F2}"/>
                </a:ext>
              </a:extLst>
            </p:cNvPr>
            <p:cNvCxnSpPr>
              <a:cxnSpLocks/>
              <a:stCxn id="45" idx="6"/>
              <a:endCxn id="47" idx="2"/>
            </p:cNvCxnSpPr>
            <p:nvPr/>
          </p:nvCxnSpPr>
          <p:spPr>
            <a:xfrm flipV="1">
              <a:off x="6491329" y="3926182"/>
              <a:ext cx="3873375" cy="2009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30FF65D-995E-FD43-8B07-C32586C105C6}"/>
                </a:ext>
              </a:extLst>
            </p:cNvPr>
            <p:cNvCxnSpPr>
              <a:cxnSpLocks/>
              <a:stCxn id="45" idx="6"/>
              <a:endCxn id="48" idx="2"/>
            </p:cNvCxnSpPr>
            <p:nvPr/>
          </p:nvCxnSpPr>
          <p:spPr>
            <a:xfrm flipV="1">
              <a:off x="6491329" y="4929608"/>
              <a:ext cx="3873375" cy="1006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95C104D-C8D5-2445-B1BE-1F001C418614}"/>
                </a:ext>
              </a:extLst>
            </p:cNvPr>
            <p:cNvCxnSpPr>
              <a:cxnSpLocks/>
              <a:stCxn id="48" idx="2"/>
              <a:endCxn id="51" idx="4"/>
            </p:cNvCxnSpPr>
            <p:nvPr/>
          </p:nvCxnSpPr>
          <p:spPr>
            <a:xfrm flipH="1" flipV="1">
              <a:off x="7286525" y="3183802"/>
              <a:ext cx="3078179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D61B95F-3EA8-3340-A6EA-3148ECF23B82}"/>
                </a:ext>
              </a:extLst>
            </p:cNvPr>
            <p:cNvCxnSpPr>
              <a:cxnSpLocks/>
              <a:stCxn id="49" idx="2"/>
              <a:endCxn id="51" idx="4"/>
            </p:cNvCxnSpPr>
            <p:nvPr/>
          </p:nvCxnSpPr>
          <p:spPr>
            <a:xfrm flipH="1" flipV="1">
              <a:off x="7286525" y="3183802"/>
              <a:ext cx="3078179" cy="2749232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992932D-02F0-8643-BD52-D69EEF26986F}"/>
                </a:ext>
              </a:extLst>
            </p:cNvPr>
            <p:cNvCxnSpPr>
              <a:cxnSpLocks/>
              <a:stCxn id="47" idx="2"/>
              <a:endCxn id="52" idx="4"/>
            </p:cNvCxnSpPr>
            <p:nvPr/>
          </p:nvCxnSpPr>
          <p:spPr>
            <a:xfrm flipH="1" flipV="1">
              <a:off x="8452914" y="3183802"/>
              <a:ext cx="1911790" cy="742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AE71D92-3FA9-5746-A9E2-E9F585FA5071}"/>
                </a:ext>
              </a:extLst>
            </p:cNvPr>
            <p:cNvCxnSpPr>
              <a:cxnSpLocks/>
              <a:stCxn id="48" idx="2"/>
              <a:endCxn id="52" idx="4"/>
            </p:cNvCxnSpPr>
            <p:nvPr/>
          </p:nvCxnSpPr>
          <p:spPr>
            <a:xfrm flipH="1" flipV="1">
              <a:off x="8452914" y="3183802"/>
              <a:ext cx="1911790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394F35E-5123-334F-926D-5BAF779E18EC}"/>
                </a:ext>
              </a:extLst>
            </p:cNvPr>
            <p:cNvCxnSpPr>
              <a:cxnSpLocks/>
              <a:stCxn id="49" idx="2"/>
              <a:endCxn id="52" idx="4"/>
            </p:cNvCxnSpPr>
            <p:nvPr/>
          </p:nvCxnSpPr>
          <p:spPr>
            <a:xfrm flipH="1" flipV="1">
              <a:off x="8452914" y="3183802"/>
              <a:ext cx="1911790" cy="274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A4B6B3D-C261-0C49-86B3-9CC4BA86F15C}"/>
                </a:ext>
              </a:extLst>
            </p:cNvPr>
            <p:cNvCxnSpPr>
              <a:cxnSpLocks/>
              <a:stCxn id="47" idx="2"/>
              <a:endCxn id="54" idx="4"/>
            </p:cNvCxnSpPr>
            <p:nvPr/>
          </p:nvCxnSpPr>
          <p:spPr>
            <a:xfrm flipH="1" flipV="1">
              <a:off x="9619303" y="3183802"/>
              <a:ext cx="745401" cy="742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F3AC2C9-C8AE-514C-AD21-93A3DA3F0C16}"/>
                </a:ext>
              </a:extLst>
            </p:cNvPr>
            <p:cNvCxnSpPr>
              <a:cxnSpLocks/>
              <a:stCxn id="48" idx="2"/>
              <a:endCxn id="54" idx="4"/>
            </p:cNvCxnSpPr>
            <p:nvPr/>
          </p:nvCxnSpPr>
          <p:spPr>
            <a:xfrm flipH="1" flipV="1">
              <a:off x="9619303" y="3183802"/>
              <a:ext cx="745401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6C0B03D-BB65-524B-8822-D9B1AC15EB10}"/>
                </a:ext>
              </a:extLst>
            </p:cNvPr>
            <p:cNvCxnSpPr>
              <a:cxnSpLocks/>
              <a:stCxn id="49" idx="2"/>
              <a:endCxn id="54" idx="4"/>
            </p:cNvCxnSpPr>
            <p:nvPr/>
          </p:nvCxnSpPr>
          <p:spPr>
            <a:xfrm flipH="1" flipV="1">
              <a:off x="9619303" y="3183802"/>
              <a:ext cx="745401" cy="274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Content Placeholder 2">
              <a:extLst>
                <a:ext uri="{FF2B5EF4-FFF2-40B4-BE49-F238E27FC236}">
                  <a16:creationId xmlns:a16="http://schemas.microsoft.com/office/drawing/2014/main" id="{8BFB02D9-9E57-C240-8FC2-971E5E22AA16}"/>
                </a:ext>
              </a:extLst>
            </p:cNvPr>
            <p:cNvSpPr txBox="1">
              <a:spLocks/>
            </p:cNvSpPr>
            <p:nvPr/>
          </p:nvSpPr>
          <p:spPr>
            <a:xfrm>
              <a:off x="10514088" y="2907814"/>
              <a:ext cx="655694" cy="47863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k=3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858231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</m:oMath>
                </a14:m>
                <a:r>
                  <a:rPr lang="en-US" dirty="0"/>
                  <a:t>, Proof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  <a:blipFill>
                <a:blip r:embed="rId2"/>
                <a:stretch>
                  <a:fillRect t="-1632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7668898" y="1366507"/>
                <a:ext cx="3653159" cy="1503170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b="1" i="1" u="sng" dirty="0"/>
                  <a:t>Direction 1</a:t>
                </a:r>
                <a:r>
                  <a:rPr lang="en-US" i="1" dirty="0"/>
                  <a:t>:</a:t>
                </a:r>
                <a:br>
                  <a:rPr lang="en-US" i="1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i="1" dirty="0"/>
                  <a:t> is satisfiable </a:t>
                </a:r>
                <a:r>
                  <a:rPr lang="en-US" i="1" dirty="0">
                    <a:sym typeface="Wingdings" pitchFamily="2" charset="2"/>
                  </a:rPr>
                  <a:t></a:t>
                </a:r>
                <a:r>
                  <a:rPr lang="en-US" i="1" dirty="0"/>
                  <a:t> G contains a clique of size k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7668898" y="1366507"/>
                <a:ext cx="3653159" cy="1503170"/>
              </a:xfrm>
              <a:blipFill>
                <a:blip r:embed="rId3"/>
                <a:stretch>
                  <a:fillRect t="-1681" r="-3103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6721" y="1366507"/>
                <a:ext cx="6771310" cy="5980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21" y="1366507"/>
                <a:ext cx="6771310" cy="598099"/>
              </a:xfrm>
              <a:prstGeom prst="rect">
                <a:avLst/>
              </a:prstGeom>
              <a:blipFill>
                <a:blip r:embed="rId4"/>
                <a:stretch>
                  <a:fillRect l="-374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48FEF-4075-E342-87D1-5ACB33834248}"/>
              </a:ext>
            </a:extLst>
          </p:cNvPr>
          <p:cNvSpPr txBox="1">
            <a:spLocks/>
          </p:cNvSpPr>
          <p:nvPr/>
        </p:nvSpPr>
        <p:spPr>
          <a:xfrm>
            <a:off x="516720" y="1046939"/>
            <a:ext cx="6771311" cy="3563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Consider this 3-SAT formula: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906D9CC-3F1A-384E-894F-E2F7F41ED5EA}"/>
              </a:ext>
            </a:extLst>
          </p:cNvPr>
          <p:cNvGrpSpPr/>
          <p:nvPr/>
        </p:nvGrpSpPr>
        <p:grpSpPr>
          <a:xfrm>
            <a:off x="852441" y="2190944"/>
            <a:ext cx="5477346" cy="3974471"/>
            <a:chOff x="5739894" y="2471596"/>
            <a:chExt cx="5477346" cy="39744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EBC588D3-1610-BB46-90DD-92C05B1E0A97}"/>
                    </a:ext>
                  </a:extLst>
                </p:cNvPr>
                <p:cNvSpPr/>
                <p:nvPr/>
              </p:nvSpPr>
              <p:spPr>
                <a:xfrm>
                  <a:off x="5948121" y="3657595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EBC588D3-1610-BB46-90DD-92C05B1E0A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121" y="3657595"/>
                  <a:ext cx="543208" cy="543208"/>
                </a:xfrm>
                <a:prstGeom prst="ellipse">
                  <a:avLst/>
                </a:prstGeom>
                <a:blipFill>
                  <a:blip r:embed="rId5"/>
                  <a:stretch>
                    <a:fillRect l="-46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9A19EE2-DCED-104D-9001-4AA2EE619886}"/>
                    </a:ext>
                  </a:extLst>
                </p:cNvPr>
                <p:cNvSpPr/>
                <p:nvPr/>
              </p:nvSpPr>
              <p:spPr>
                <a:xfrm>
                  <a:off x="5948121" y="4661021"/>
                  <a:ext cx="543208" cy="54320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9A19EE2-DCED-104D-9001-4AA2EE6198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121" y="4661021"/>
                  <a:ext cx="543208" cy="543208"/>
                </a:xfrm>
                <a:prstGeom prst="ellipse">
                  <a:avLst/>
                </a:prstGeom>
                <a:blipFill>
                  <a:blip r:embed="rId6"/>
                  <a:stretch>
                    <a:fillRect l="-4651"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73886F6-0A7E-3D42-8EE7-0E8352077966}"/>
                    </a:ext>
                  </a:extLst>
                </p:cNvPr>
                <p:cNvSpPr/>
                <p:nvPr/>
              </p:nvSpPr>
              <p:spPr>
                <a:xfrm>
                  <a:off x="5948121" y="5664447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73886F6-0A7E-3D42-8EE7-0E83520779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121" y="5664447"/>
                  <a:ext cx="543208" cy="543208"/>
                </a:xfrm>
                <a:prstGeom prst="ellipse">
                  <a:avLst/>
                </a:prstGeom>
                <a:blipFill>
                  <a:blip r:embed="rId7"/>
                  <a:stretch>
                    <a:fillRect l="-46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CBC0B98F-EADF-C640-B049-550A523A75A7}"/>
                    </a:ext>
                  </a:extLst>
                </p:cNvPr>
                <p:cNvSpPr/>
                <p:nvPr/>
              </p:nvSpPr>
              <p:spPr>
                <a:xfrm>
                  <a:off x="10364704" y="3654578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CBC0B98F-EADF-C640-B049-550A523A75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704" y="3654578"/>
                  <a:ext cx="543208" cy="543208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45FEABFE-9C8A-A14E-BDA0-1B581644F4A7}"/>
                    </a:ext>
                  </a:extLst>
                </p:cNvPr>
                <p:cNvSpPr/>
                <p:nvPr/>
              </p:nvSpPr>
              <p:spPr>
                <a:xfrm>
                  <a:off x="10364704" y="4658004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45FEABFE-9C8A-A14E-BDA0-1B581644F4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704" y="4658004"/>
                  <a:ext cx="543208" cy="543208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A66F8109-458A-934E-B901-3C4AD7E54316}"/>
                    </a:ext>
                  </a:extLst>
                </p:cNvPr>
                <p:cNvSpPr/>
                <p:nvPr/>
              </p:nvSpPr>
              <p:spPr>
                <a:xfrm>
                  <a:off x="10364704" y="5661430"/>
                  <a:ext cx="543208" cy="54320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A66F8109-458A-934E-B901-3C4AD7E543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704" y="5661430"/>
                  <a:ext cx="543208" cy="543208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5CB99A0-B12E-3E4B-BEEE-B8DC7EE9CE9C}"/>
                    </a:ext>
                  </a:extLst>
                </p:cNvPr>
                <p:cNvSpPr/>
                <p:nvPr/>
              </p:nvSpPr>
              <p:spPr>
                <a:xfrm>
                  <a:off x="7014921" y="2640594"/>
                  <a:ext cx="543208" cy="54320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5CB99A0-B12E-3E4B-BEEE-B8DC7EE9CE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4921" y="2640594"/>
                  <a:ext cx="543208" cy="543208"/>
                </a:xfrm>
                <a:prstGeom prst="ellipse">
                  <a:avLst/>
                </a:prstGeom>
                <a:blipFill>
                  <a:blip r:embed="rId11"/>
                  <a:stretch>
                    <a:fillRect l="-4651"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BCF629B9-BCCF-D946-ADE2-06B940838694}"/>
                    </a:ext>
                  </a:extLst>
                </p:cNvPr>
                <p:cNvSpPr/>
                <p:nvPr/>
              </p:nvSpPr>
              <p:spPr>
                <a:xfrm>
                  <a:off x="8181310" y="2640594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BCF629B9-BCCF-D946-ADE2-06B9408386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1310" y="2640594"/>
                  <a:ext cx="543208" cy="543208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9CD9F65-48C4-D749-8F4D-B267C3D19E31}"/>
                    </a:ext>
                  </a:extLst>
                </p:cNvPr>
                <p:cNvSpPr/>
                <p:nvPr/>
              </p:nvSpPr>
              <p:spPr>
                <a:xfrm>
                  <a:off x="9347699" y="2640594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9CD9F65-48C4-D749-8F4D-B267C3D19E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7699" y="2640594"/>
                  <a:ext cx="543208" cy="543208"/>
                </a:xfrm>
                <a:prstGeom prst="ellipse">
                  <a:avLst/>
                </a:prstGeom>
                <a:blipFill>
                  <a:blip r:embed="rId13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D9AB02D-534C-F34C-989C-DF7A6619BF8A}"/>
                </a:ext>
              </a:extLst>
            </p:cNvPr>
            <p:cNvSpPr/>
            <p:nvPr/>
          </p:nvSpPr>
          <p:spPr>
            <a:xfrm>
              <a:off x="5739894" y="2471596"/>
              <a:ext cx="5477346" cy="397447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ontent Placeholder 2">
              <a:extLst>
                <a:ext uri="{FF2B5EF4-FFF2-40B4-BE49-F238E27FC236}">
                  <a16:creationId xmlns:a16="http://schemas.microsoft.com/office/drawing/2014/main" id="{60C31D08-A8E0-AF43-A75A-6DAE79DCB83F}"/>
                </a:ext>
              </a:extLst>
            </p:cNvPr>
            <p:cNvSpPr txBox="1">
              <a:spLocks/>
            </p:cNvSpPr>
            <p:nvPr/>
          </p:nvSpPr>
          <p:spPr>
            <a:xfrm>
              <a:off x="10723820" y="2518071"/>
              <a:ext cx="445962" cy="47863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G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A619927-8679-5B4F-9E57-2AC8896D3341}"/>
                </a:ext>
              </a:extLst>
            </p:cNvPr>
            <p:cNvCxnSpPr>
              <a:cxnSpLocks/>
              <a:stCxn id="42" idx="6"/>
              <a:endCxn id="52" idx="4"/>
            </p:cNvCxnSpPr>
            <p:nvPr/>
          </p:nvCxnSpPr>
          <p:spPr>
            <a:xfrm flipV="1">
              <a:off x="6491329" y="3183802"/>
              <a:ext cx="1961585" cy="7453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A53B9C2-0646-1547-BFA6-A35C784AD3F6}"/>
                </a:ext>
              </a:extLst>
            </p:cNvPr>
            <p:cNvCxnSpPr>
              <a:cxnSpLocks/>
              <a:stCxn id="42" idx="6"/>
              <a:endCxn id="54" idx="4"/>
            </p:cNvCxnSpPr>
            <p:nvPr/>
          </p:nvCxnSpPr>
          <p:spPr>
            <a:xfrm flipV="1">
              <a:off x="6491329" y="3183802"/>
              <a:ext cx="3127974" cy="7453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8B098DB-F503-5247-B8BD-E160C437D684}"/>
                </a:ext>
              </a:extLst>
            </p:cNvPr>
            <p:cNvCxnSpPr>
              <a:cxnSpLocks/>
              <a:stCxn id="42" idx="6"/>
              <a:endCxn id="47" idx="2"/>
            </p:cNvCxnSpPr>
            <p:nvPr/>
          </p:nvCxnSpPr>
          <p:spPr>
            <a:xfrm flipV="1">
              <a:off x="6491329" y="3926182"/>
              <a:ext cx="3873375" cy="30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D7AC460-F132-944A-8C99-5304E15946E2}"/>
                </a:ext>
              </a:extLst>
            </p:cNvPr>
            <p:cNvCxnSpPr>
              <a:cxnSpLocks/>
              <a:stCxn id="42" idx="6"/>
              <a:endCxn id="48" idx="2"/>
            </p:cNvCxnSpPr>
            <p:nvPr/>
          </p:nvCxnSpPr>
          <p:spPr>
            <a:xfrm>
              <a:off x="6491329" y="3929199"/>
              <a:ext cx="3873375" cy="1000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94B50E7-FC90-664B-ACDD-99F628976744}"/>
                </a:ext>
              </a:extLst>
            </p:cNvPr>
            <p:cNvCxnSpPr>
              <a:cxnSpLocks/>
              <a:stCxn id="42" idx="6"/>
              <a:endCxn id="49" idx="2"/>
            </p:cNvCxnSpPr>
            <p:nvPr/>
          </p:nvCxnSpPr>
          <p:spPr>
            <a:xfrm>
              <a:off x="6491329" y="3929199"/>
              <a:ext cx="3873375" cy="20038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3485D5A-4F86-1745-823D-C1C1B4AE2480}"/>
                </a:ext>
              </a:extLst>
            </p:cNvPr>
            <p:cNvCxnSpPr>
              <a:cxnSpLocks/>
              <a:stCxn id="44" idx="6"/>
              <a:endCxn id="51" idx="4"/>
            </p:cNvCxnSpPr>
            <p:nvPr/>
          </p:nvCxnSpPr>
          <p:spPr>
            <a:xfrm flipV="1">
              <a:off x="6491329" y="3183802"/>
              <a:ext cx="795196" cy="1748823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55A2B95-941B-4649-A529-4E6B5912B50B}"/>
                </a:ext>
              </a:extLst>
            </p:cNvPr>
            <p:cNvCxnSpPr>
              <a:cxnSpLocks/>
              <a:stCxn id="44" idx="6"/>
              <a:endCxn id="54" idx="4"/>
            </p:cNvCxnSpPr>
            <p:nvPr/>
          </p:nvCxnSpPr>
          <p:spPr>
            <a:xfrm flipV="1">
              <a:off x="6491329" y="3183802"/>
              <a:ext cx="3127974" cy="1748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00E7117-DFF7-6D46-9CF7-76148A37AF0D}"/>
                </a:ext>
              </a:extLst>
            </p:cNvPr>
            <p:cNvCxnSpPr>
              <a:cxnSpLocks/>
              <a:stCxn id="44" idx="6"/>
              <a:endCxn id="47" idx="2"/>
            </p:cNvCxnSpPr>
            <p:nvPr/>
          </p:nvCxnSpPr>
          <p:spPr>
            <a:xfrm flipV="1">
              <a:off x="6491329" y="3926182"/>
              <a:ext cx="3873375" cy="1006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FE57D6D-13AF-0342-89C5-5F69D1248FB7}"/>
                </a:ext>
              </a:extLst>
            </p:cNvPr>
            <p:cNvCxnSpPr>
              <a:cxnSpLocks/>
              <a:stCxn id="44" idx="6"/>
              <a:endCxn id="49" idx="2"/>
            </p:cNvCxnSpPr>
            <p:nvPr/>
          </p:nvCxnSpPr>
          <p:spPr>
            <a:xfrm>
              <a:off x="6491329" y="4932625"/>
              <a:ext cx="3873375" cy="1000409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3B437C9-654B-124E-886E-01BDB431CDA5}"/>
                </a:ext>
              </a:extLst>
            </p:cNvPr>
            <p:cNvCxnSpPr>
              <a:cxnSpLocks/>
              <a:stCxn id="45" idx="6"/>
              <a:endCxn id="51" idx="4"/>
            </p:cNvCxnSpPr>
            <p:nvPr/>
          </p:nvCxnSpPr>
          <p:spPr>
            <a:xfrm flipV="1">
              <a:off x="6491329" y="3183802"/>
              <a:ext cx="795196" cy="275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2C6CA3B-A420-8549-A435-9D7B23502B8F}"/>
                </a:ext>
              </a:extLst>
            </p:cNvPr>
            <p:cNvCxnSpPr>
              <a:cxnSpLocks/>
              <a:stCxn id="45" idx="6"/>
              <a:endCxn id="52" idx="4"/>
            </p:cNvCxnSpPr>
            <p:nvPr/>
          </p:nvCxnSpPr>
          <p:spPr>
            <a:xfrm flipV="1">
              <a:off x="6491329" y="3183802"/>
              <a:ext cx="1961585" cy="275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C853D32-B240-A348-A892-11476C0160F2}"/>
                </a:ext>
              </a:extLst>
            </p:cNvPr>
            <p:cNvCxnSpPr>
              <a:cxnSpLocks/>
              <a:stCxn id="45" idx="6"/>
              <a:endCxn id="47" idx="2"/>
            </p:cNvCxnSpPr>
            <p:nvPr/>
          </p:nvCxnSpPr>
          <p:spPr>
            <a:xfrm flipV="1">
              <a:off x="6491329" y="3926182"/>
              <a:ext cx="3873375" cy="2009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30FF65D-995E-FD43-8B07-C32586C105C6}"/>
                </a:ext>
              </a:extLst>
            </p:cNvPr>
            <p:cNvCxnSpPr>
              <a:cxnSpLocks/>
              <a:stCxn id="45" idx="6"/>
              <a:endCxn id="48" idx="2"/>
            </p:cNvCxnSpPr>
            <p:nvPr/>
          </p:nvCxnSpPr>
          <p:spPr>
            <a:xfrm flipV="1">
              <a:off x="6491329" y="4929608"/>
              <a:ext cx="3873375" cy="1006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95C104D-C8D5-2445-B1BE-1F001C418614}"/>
                </a:ext>
              </a:extLst>
            </p:cNvPr>
            <p:cNvCxnSpPr>
              <a:cxnSpLocks/>
              <a:stCxn id="48" idx="2"/>
              <a:endCxn id="51" idx="4"/>
            </p:cNvCxnSpPr>
            <p:nvPr/>
          </p:nvCxnSpPr>
          <p:spPr>
            <a:xfrm flipH="1" flipV="1">
              <a:off x="7286525" y="3183802"/>
              <a:ext cx="3078179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D61B95F-3EA8-3340-A6EA-3148ECF23B82}"/>
                </a:ext>
              </a:extLst>
            </p:cNvPr>
            <p:cNvCxnSpPr>
              <a:cxnSpLocks/>
              <a:stCxn id="49" idx="2"/>
              <a:endCxn id="51" idx="4"/>
            </p:cNvCxnSpPr>
            <p:nvPr/>
          </p:nvCxnSpPr>
          <p:spPr>
            <a:xfrm flipH="1" flipV="1">
              <a:off x="7286525" y="3183802"/>
              <a:ext cx="3078179" cy="2749232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992932D-02F0-8643-BD52-D69EEF26986F}"/>
                </a:ext>
              </a:extLst>
            </p:cNvPr>
            <p:cNvCxnSpPr>
              <a:cxnSpLocks/>
              <a:stCxn id="47" idx="2"/>
              <a:endCxn id="52" idx="4"/>
            </p:cNvCxnSpPr>
            <p:nvPr/>
          </p:nvCxnSpPr>
          <p:spPr>
            <a:xfrm flipH="1" flipV="1">
              <a:off x="8452914" y="3183802"/>
              <a:ext cx="1911790" cy="742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AE71D92-3FA9-5746-A9E2-E9F585FA5071}"/>
                </a:ext>
              </a:extLst>
            </p:cNvPr>
            <p:cNvCxnSpPr>
              <a:cxnSpLocks/>
              <a:stCxn id="48" idx="2"/>
              <a:endCxn id="52" idx="4"/>
            </p:cNvCxnSpPr>
            <p:nvPr/>
          </p:nvCxnSpPr>
          <p:spPr>
            <a:xfrm flipH="1" flipV="1">
              <a:off x="8452914" y="3183802"/>
              <a:ext cx="1911790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394F35E-5123-334F-926D-5BAF779E18EC}"/>
                </a:ext>
              </a:extLst>
            </p:cNvPr>
            <p:cNvCxnSpPr>
              <a:cxnSpLocks/>
              <a:stCxn id="49" idx="2"/>
              <a:endCxn id="52" idx="4"/>
            </p:cNvCxnSpPr>
            <p:nvPr/>
          </p:nvCxnSpPr>
          <p:spPr>
            <a:xfrm flipH="1" flipV="1">
              <a:off x="8452914" y="3183802"/>
              <a:ext cx="1911790" cy="274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A4B6B3D-C261-0C49-86B3-9CC4BA86F15C}"/>
                </a:ext>
              </a:extLst>
            </p:cNvPr>
            <p:cNvCxnSpPr>
              <a:cxnSpLocks/>
              <a:stCxn id="47" idx="2"/>
              <a:endCxn id="54" idx="4"/>
            </p:cNvCxnSpPr>
            <p:nvPr/>
          </p:nvCxnSpPr>
          <p:spPr>
            <a:xfrm flipH="1" flipV="1">
              <a:off x="9619303" y="3183802"/>
              <a:ext cx="745401" cy="742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F3AC2C9-C8AE-514C-AD21-93A3DA3F0C16}"/>
                </a:ext>
              </a:extLst>
            </p:cNvPr>
            <p:cNvCxnSpPr>
              <a:cxnSpLocks/>
              <a:stCxn id="48" idx="2"/>
              <a:endCxn id="54" idx="4"/>
            </p:cNvCxnSpPr>
            <p:nvPr/>
          </p:nvCxnSpPr>
          <p:spPr>
            <a:xfrm flipH="1" flipV="1">
              <a:off x="9619303" y="3183802"/>
              <a:ext cx="745401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6C0B03D-BB65-524B-8822-D9B1AC15EB10}"/>
                </a:ext>
              </a:extLst>
            </p:cNvPr>
            <p:cNvCxnSpPr>
              <a:cxnSpLocks/>
              <a:stCxn id="49" idx="2"/>
              <a:endCxn id="54" idx="4"/>
            </p:cNvCxnSpPr>
            <p:nvPr/>
          </p:nvCxnSpPr>
          <p:spPr>
            <a:xfrm flipH="1" flipV="1">
              <a:off x="9619303" y="3183802"/>
              <a:ext cx="745401" cy="274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Content Placeholder 2">
              <a:extLst>
                <a:ext uri="{FF2B5EF4-FFF2-40B4-BE49-F238E27FC236}">
                  <a16:creationId xmlns:a16="http://schemas.microsoft.com/office/drawing/2014/main" id="{8BFB02D9-9E57-C240-8FC2-971E5E22AA16}"/>
                </a:ext>
              </a:extLst>
            </p:cNvPr>
            <p:cNvSpPr txBox="1">
              <a:spLocks/>
            </p:cNvSpPr>
            <p:nvPr/>
          </p:nvSpPr>
          <p:spPr>
            <a:xfrm>
              <a:off x="10514088" y="2907814"/>
              <a:ext cx="655694" cy="47863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k=3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54F3A816-4F3A-2547-B9E2-F1D2AFCCC5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43640" y="3209625"/>
                <a:ext cx="4953840" cy="3254558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b="1" i="1" u="sng" dirty="0"/>
                  <a:t>Proof</a:t>
                </a:r>
                <a:r>
                  <a:rPr lang="en-US" sz="1800" i="1" dirty="0"/>
                  <a:t>:</a:t>
                </a:r>
                <a:br>
                  <a:rPr lang="en-US" sz="1800" i="1" dirty="0"/>
                </a:b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800" i="1" dirty="0"/>
                  <a:t> is satisfiable</a:t>
                </a:r>
                <a:br>
                  <a:rPr lang="en-US" sz="1800" i="1" dirty="0"/>
                </a:br>
                <a:r>
                  <a:rPr lang="en-US" sz="1800" i="1" dirty="0"/>
                  <a:t>This means at least one variable is true in each clause</a:t>
                </a:r>
                <a:br>
                  <a:rPr lang="en-US" sz="1800" i="1" dirty="0"/>
                </a:br>
                <a:r>
                  <a:rPr lang="en-US" sz="1800" i="1" dirty="0"/>
                  <a:t>Take one true variable from each clause (k total)</a:t>
                </a:r>
                <a:br>
                  <a:rPr lang="en-US" sz="1800" i="1" dirty="0"/>
                </a:br>
                <a:r>
                  <a:rPr lang="en-US" sz="1800" i="1" dirty="0"/>
                  <a:t>Find their nodes in G</a:t>
                </a:r>
                <a:br>
                  <a:rPr lang="en-US" sz="1800" i="1" dirty="0"/>
                </a:br>
                <a:r>
                  <a:rPr lang="en-US" sz="1800" i="1" dirty="0"/>
                  <a:t>These nodes MUST be a clique of size k</a:t>
                </a:r>
                <a:br>
                  <a:rPr lang="en-US" sz="1800" i="1" dirty="0"/>
                </a:br>
                <a:r>
                  <a:rPr lang="en-US" sz="1800" i="1" dirty="0"/>
                  <a:t>   Each of the k nodes is connected to each other:</a:t>
                </a:r>
                <a:br>
                  <a:rPr lang="en-US" sz="1800" i="1" dirty="0"/>
                </a:br>
                <a:r>
                  <a:rPr lang="en-US" sz="1800" i="1" dirty="0"/>
                  <a:t>      They are in a different clause</a:t>
                </a:r>
                <a:br>
                  <a:rPr lang="en-US" sz="1800" i="1" dirty="0"/>
                </a:br>
                <a:r>
                  <a:rPr lang="en-US" sz="1800" i="1" dirty="0"/>
                  <a:t>      They can both be assigned true</a:t>
                </a:r>
                <a:br>
                  <a:rPr lang="en-US" sz="1800" i="1" dirty="0"/>
                </a:br>
                <a:r>
                  <a:rPr lang="en-US" sz="1800" i="1" dirty="0"/>
                  <a:t>Q.E.D.</a:t>
                </a:r>
              </a:p>
            </p:txBody>
          </p:sp>
        </mc:Choice>
        <mc:Fallback xmlns="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54F3A816-4F3A-2547-B9E2-F1D2AFCCC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640" y="3209625"/>
                <a:ext cx="4953840" cy="3254558"/>
              </a:xfrm>
              <a:prstGeom prst="rect">
                <a:avLst/>
              </a:prstGeom>
              <a:blipFill>
                <a:blip r:embed="rId14"/>
                <a:stretch>
                  <a:fillRect l="-1020" t="-388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2DBFC0D-5A02-D64C-A99C-DD6F7D69B824}"/>
              </a:ext>
            </a:extLst>
          </p:cNvPr>
          <p:cNvSpPr/>
          <p:nvPr/>
        </p:nvSpPr>
        <p:spPr>
          <a:xfrm>
            <a:off x="1837844" y="1421388"/>
            <a:ext cx="416460" cy="488901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55874E4-997A-6B45-AEEE-BA54C2701FF6}"/>
              </a:ext>
            </a:extLst>
          </p:cNvPr>
          <p:cNvSpPr/>
          <p:nvPr/>
        </p:nvSpPr>
        <p:spPr>
          <a:xfrm>
            <a:off x="3293857" y="1421105"/>
            <a:ext cx="416460" cy="488901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A86952D-B7B3-2E47-B0EE-532D3E171B3A}"/>
              </a:ext>
            </a:extLst>
          </p:cNvPr>
          <p:cNvSpPr/>
          <p:nvPr/>
        </p:nvSpPr>
        <p:spPr>
          <a:xfrm>
            <a:off x="6643640" y="1421104"/>
            <a:ext cx="416460" cy="488901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7560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</m:oMath>
                </a14:m>
                <a:r>
                  <a:rPr lang="en-US" dirty="0"/>
                  <a:t>, Proof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  <a:blipFill>
                <a:blip r:embed="rId2"/>
                <a:stretch>
                  <a:fillRect t="-1632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7668898" y="1366507"/>
                <a:ext cx="3653159" cy="1503170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b="1" i="1" u="sng" dirty="0"/>
                  <a:t>Direction 2</a:t>
                </a:r>
                <a:r>
                  <a:rPr lang="en-US" i="1" dirty="0"/>
                  <a:t>:</a:t>
                </a:r>
                <a:br>
                  <a:rPr lang="en-US" i="1" dirty="0"/>
                </a:br>
                <a:r>
                  <a:rPr lang="en-US" i="1" dirty="0"/>
                  <a:t>G contains a clique of size k </a:t>
                </a:r>
                <a:r>
                  <a:rPr lang="en-US" i="1" dirty="0">
                    <a:sym typeface="Wingdings" pitchFamily="2" charset="2"/>
                  </a:rPr>
                  <a:t>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i="1" dirty="0"/>
                  <a:t> is satisfiable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7668898" y="1366507"/>
                <a:ext cx="3653159" cy="1503170"/>
              </a:xfrm>
              <a:blipFill>
                <a:blip r:embed="rId3"/>
                <a:stretch>
                  <a:fillRect l="-690" t="-1681" r="-2414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6721" y="1366507"/>
                <a:ext cx="6771310" cy="5980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21" y="1366507"/>
                <a:ext cx="6771310" cy="598099"/>
              </a:xfrm>
              <a:prstGeom prst="rect">
                <a:avLst/>
              </a:prstGeom>
              <a:blipFill>
                <a:blip r:embed="rId4"/>
                <a:stretch>
                  <a:fillRect l="-374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48FEF-4075-E342-87D1-5ACB33834248}"/>
              </a:ext>
            </a:extLst>
          </p:cNvPr>
          <p:cNvSpPr txBox="1">
            <a:spLocks/>
          </p:cNvSpPr>
          <p:nvPr/>
        </p:nvSpPr>
        <p:spPr>
          <a:xfrm>
            <a:off x="516720" y="1046939"/>
            <a:ext cx="6771311" cy="3563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Consider this 3-SAT formula: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906D9CC-3F1A-384E-894F-E2F7F41ED5EA}"/>
              </a:ext>
            </a:extLst>
          </p:cNvPr>
          <p:cNvGrpSpPr/>
          <p:nvPr/>
        </p:nvGrpSpPr>
        <p:grpSpPr>
          <a:xfrm>
            <a:off x="852441" y="2181891"/>
            <a:ext cx="5477346" cy="3974471"/>
            <a:chOff x="5739894" y="2471596"/>
            <a:chExt cx="5477346" cy="39744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EBC588D3-1610-BB46-90DD-92C05B1E0A97}"/>
                    </a:ext>
                  </a:extLst>
                </p:cNvPr>
                <p:cNvSpPr/>
                <p:nvPr/>
              </p:nvSpPr>
              <p:spPr>
                <a:xfrm>
                  <a:off x="5948121" y="3657595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EBC588D3-1610-BB46-90DD-92C05B1E0A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121" y="3657595"/>
                  <a:ext cx="543208" cy="543208"/>
                </a:xfrm>
                <a:prstGeom prst="ellipse">
                  <a:avLst/>
                </a:prstGeom>
                <a:blipFill>
                  <a:blip r:embed="rId5"/>
                  <a:stretch>
                    <a:fillRect l="-46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9A19EE2-DCED-104D-9001-4AA2EE619886}"/>
                    </a:ext>
                  </a:extLst>
                </p:cNvPr>
                <p:cNvSpPr/>
                <p:nvPr/>
              </p:nvSpPr>
              <p:spPr>
                <a:xfrm>
                  <a:off x="5948121" y="4661021"/>
                  <a:ext cx="543208" cy="54320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9A19EE2-DCED-104D-9001-4AA2EE6198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121" y="4661021"/>
                  <a:ext cx="543208" cy="543208"/>
                </a:xfrm>
                <a:prstGeom prst="ellipse">
                  <a:avLst/>
                </a:prstGeom>
                <a:blipFill>
                  <a:blip r:embed="rId6"/>
                  <a:stretch>
                    <a:fillRect l="-4651"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73886F6-0A7E-3D42-8EE7-0E8352077966}"/>
                    </a:ext>
                  </a:extLst>
                </p:cNvPr>
                <p:cNvSpPr/>
                <p:nvPr/>
              </p:nvSpPr>
              <p:spPr>
                <a:xfrm>
                  <a:off x="5948121" y="5664447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73886F6-0A7E-3D42-8EE7-0E83520779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121" y="5664447"/>
                  <a:ext cx="543208" cy="543208"/>
                </a:xfrm>
                <a:prstGeom prst="ellipse">
                  <a:avLst/>
                </a:prstGeom>
                <a:blipFill>
                  <a:blip r:embed="rId7"/>
                  <a:stretch>
                    <a:fillRect l="-46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CBC0B98F-EADF-C640-B049-550A523A75A7}"/>
                    </a:ext>
                  </a:extLst>
                </p:cNvPr>
                <p:cNvSpPr/>
                <p:nvPr/>
              </p:nvSpPr>
              <p:spPr>
                <a:xfrm>
                  <a:off x="10364704" y="3654578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CBC0B98F-EADF-C640-B049-550A523A75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704" y="3654578"/>
                  <a:ext cx="543208" cy="543208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45FEABFE-9C8A-A14E-BDA0-1B581644F4A7}"/>
                    </a:ext>
                  </a:extLst>
                </p:cNvPr>
                <p:cNvSpPr/>
                <p:nvPr/>
              </p:nvSpPr>
              <p:spPr>
                <a:xfrm>
                  <a:off x="10364704" y="4658004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45FEABFE-9C8A-A14E-BDA0-1B581644F4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704" y="4658004"/>
                  <a:ext cx="543208" cy="543208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A66F8109-458A-934E-B901-3C4AD7E54316}"/>
                    </a:ext>
                  </a:extLst>
                </p:cNvPr>
                <p:cNvSpPr/>
                <p:nvPr/>
              </p:nvSpPr>
              <p:spPr>
                <a:xfrm>
                  <a:off x="10364704" y="5661430"/>
                  <a:ext cx="543208" cy="54320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A66F8109-458A-934E-B901-3C4AD7E543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704" y="5661430"/>
                  <a:ext cx="543208" cy="543208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5CB99A0-B12E-3E4B-BEEE-B8DC7EE9CE9C}"/>
                    </a:ext>
                  </a:extLst>
                </p:cNvPr>
                <p:cNvSpPr/>
                <p:nvPr/>
              </p:nvSpPr>
              <p:spPr>
                <a:xfrm>
                  <a:off x="7014921" y="2640594"/>
                  <a:ext cx="543208" cy="54320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5CB99A0-B12E-3E4B-BEEE-B8DC7EE9CE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4921" y="2640594"/>
                  <a:ext cx="543208" cy="543208"/>
                </a:xfrm>
                <a:prstGeom prst="ellipse">
                  <a:avLst/>
                </a:prstGeom>
                <a:blipFill>
                  <a:blip r:embed="rId11"/>
                  <a:stretch>
                    <a:fillRect l="-4651"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BCF629B9-BCCF-D946-ADE2-06B940838694}"/>
                    </a:ext>
                  </a:extLst>
                </p:cNvPr>
                <p:cNvSpPr/>
                <p:nvPr/>
              </p:nvSpPr>
              <p:spPr>
                <a:xfrm>
                  <a:off x="8181310" y="2640594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BCF629B9-BCCF-D946-ADE2-06B9408386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1310" y="2640594"/>
                  <a:ext cx="543208" cy="543208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9CD9F65-48C4-D749-8F4D-B267C3D19E31}"/>
                    </a:ext>
                  </a:extLst>
                </p:cNvPr>
                <p:cNvSpPr/>
                <p:nvPr/>
              </p:nvSpPr>
              <p:spPr>
                <a:xfrm>
                  <a:off x="9347699" y="2640594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9CD9F65-48C4-D749-8F4D-B267C3D19E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7699" y="2640594"/>
                  <a:ext cx="543208" cy="543208"/>
                </a:xfrm>
                <a:prstGeom prst="ellipse">
                  <a:avLst/>
                </a:prstGeom>
                <a:blipFill>
                  <a:blip r:embed="rId13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D9AB02D-534C-F34C-989C-DF7A6619BF8A}"/>
                </a:ext>
              </a:extLst>
            </p:cNvPr>
            <p:cNvSpPr/>
            <p:nvPr/>
          </p:nvSpPr>
          <p:spPr>
            <a:xfrm>
              <a:off x="5739894" y="2471596"/>
              <a:ext cx="5477346" cy="397447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ontent Placeholder 2">
              <a:extLst>
                <a:ext uri="{FF2B5EF4-FFF2-40B4-BE49-F238E27FC236}">
                  <a16:creationId xmlns:a16="http://schemas.microsoft.com/office/drawing/2014/main" id="{60C31D08-A8E0-AF43-A75A-6DAE79DCB83F}"/>
                </a:ext>
              </a:extLst>
            </p:cNvPr>
            <p:cNvSpPr txBox="1">
              <a:spLocks/>
            </p:cNvSpPr>
            <p:nvPr/>
          </p:nvSpPr>
          <p:spPr>
            <a:xfrm>
              <a:off x="10723820" y="2518071"/>
              <a:ext cx="445962" cy="47863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G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A619927-8679-5B4F-9E57-2AC8896D3341}"/>
                </a:ext>
              </a:extLst>
            </p:cNvPr>
            <p:cNvCxnSpPr>
              <a:cxnSpLocks/>
              <a:stCxn id="42" idx="6"/>
              <a:endCxn id="52" idx="4"/>
            </p:cNvCxnSpPr>
            <p:nvPr/>
          </p:nvCxnSpPr>
          <p:spPr>
            <a:xfrm flipV="1">
              <a:off x="6491329" y="3183802"/>
              <a:ext cx="1961585" cy="7453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A53B9C2-0646-1547-BFA6-A35C784AD3F6}"/>
                </a:ext>
              </a:extLst>
            </p:cNvPr>
            <p:cNvCxnSpPr>
              <a:cxnSpLocks/>
              <a:stCxn id="42" idx="6"/>
              <a:endCxn id="54" idx="4"/>
            </p:cNvCxnSpPr>
            <p:nvPr/>
          </p:nvCxnSpPr>
          <p:spPr>
            <a:xfrm flipV="1">
              <a:off x="6491329" y="3183802"/>
              <a:ext cx="3127974" cy="7453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8B098DB-F503-5247-B8BD-E160C437D684}"/>
                </a:ext>
              </a:extLst>
            </p:cNvPr>
            <p:cNvCxnSpPr>
              <a:cxnSpLocks/>
              <a:stCxn id="42" idx="6"/>
              <a:endCxn id="47" idx="2"/>
            </p:cNvCxnSpPr>
            <p:nvPr/>
          </p:nvCxnSpPr>
          <p:spPr>
            <a:xfrm flipV="1">
              <a:off x="6491329" y="3926182"/>
              <a:ext cx="3873375" cy="30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D7AC460-F132-944A-8C99-5304E15946E2}"/>
                </a:ext>
              </a:extLst>
            </p:cNvPr>
            <p:cNvCxnSpPr>
              <a:cxnSpLocks/>
              <a:stCxn id="42" idx="6"/>
              <a:endCxn id="48" idx="2"/>
            </p:cNvCxnSpPr>
            <p:nvPr/>
          </p:nvCxnSpPr>
          <p:spPr>
            <a:xfrm>
              <a:off x="6491329" y="3929199"/>
              <a:ext cx="3873375" cy="1000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94B50E7-FC90-664B-ACDD-99F628976744}"/>
                </a:ext>
              </a:extLst>
            </p:cNvPr>
            <p:cNvCxnSpPr>
              <a:cxnSpLocks/>
              <a:stCxn id="42" idx="6"/>
              <a:endCxn id="49" idx="2"/>
            </p:cNvCxnSpPr>
            <p:nvPr/>
          </p:nvCxnSpPr>
          <p:spPr>
            <a:xfrm>
              <a:off x="6491329" y="3929199"/>
              <a:ext cx="3873375" cy="20038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3485D5A-4F86-1745-823D-C1C1B4AE2480}"/>
                </a:ext>
              </a:extLst>
            </p:cNvPr>
            <p:cNvCxnSpPr>
              <a:cxnSpLocks/>
              <a:stCxn id="44" idx="6"/>
              <a:endCxn id="51" idx="4"/>
            </p:cNvCxnSpPr>
            <p:nvPr/>
          </p:nvCxnSpPr>
          <p:spPr>
            <a:xfrm flipV="1">
              <a:off x="6491329" y="3183802"/>
              <a:ext cx="795196" cy="1748823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55A2B95-941B-4649-A529-4E6B5912B50B}"/>
                </a:ext>
              </a:extLst>
            </p:cNvPr>
            <p:cNvCxnSpPr>
              <a:cxnSpLocks/>
              <a:stCxn id="44" idx="6"/>
              <a:endCxn id="54" idx="4"/>
            </p:cNvCxnSpPr>
            <p:nvPr/>
          </p:nvCxnSpPr>
          <p:spPr>
            <a:xfrm flipV="1">
              <a:off x="6491329" y="3183802"/>
              <a:ext cx="3127974" cy="1748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00E7117-DFF7-6D46-9CF7-76148A37AF0D}"/>
                </a:ext>
              </a:extLst>
            </p:cNvPr>
            <p:cNvCxnSpPr>
              <a:cxnSpLocks/>
              <a:stCxn id="44" idx="6"/>
              <a:endCxn id="47" idx="2"/>
            </p:cNvCxnSpPr>
            <p:nvPr/>
          </p:nvCxnSpPr>
          <p:spPr>
            <a:xfrm flipV="1">
              <a:off x="6491329" y="3926182"/>
              <a:ext cx="3873375" cy="1006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FE57D6D-13AF-0342-89C5-5F69D1248FB7}"/>
                </a:ext>
              </a:extLst>
            </p:cNvPr>
            <p:cNvCxnSpPr>
              <a:cxnSpLocks/>
              <a:stCxn id="44" idx="6"/>
              <a:endCxn id="49" idx="2"/>
            </p:cNvCxnSpPr>
            <p:nvPr/>
          </p:nvCxnSpPr>
          <p:spPr>
            <a:xfrm>
              <a:off x="6491329" y="4932625"/>
              <a:ext cx="3873375" cy="1000409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3B437C9-654B-124E-886E-01BDB431CDA5}"/>
                </a:ext>
              </a:extLst>
            </p:cNvPr>
            <p:cNvCxnSpPr>
              <a:cxnSpLocks/>
              <a:stCxn id="45" idx="6"/>
              <a:endCxn id="51" idx="4"/>
            </p:cNvCxnSpPr>
            <p:nvPr/>
          </p:nvCxnSpPr>
          <p:spPr>
            <a:xfrm flipV="1">
              <a:off x="6491329" y="3183802"/>
              <a:ext cx="795196" cy="275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2C6CA3B-A420-8549-A435-9D7B23502B8F}"/>
                </a:ext>
              </a:extLst>
            </p:cNvPr>
            <p:cNvCxnSpPr>
              <a:cxnSpLocks/>
              <a:stCxn id="45" idx="6"/>
              <a:endCxn id="52" idx="4"/>
            </p:cNvCxnSpPr>
            <p:nvPr/>
          </p:nvCxnSpPr>
          <p:spPr>
            <a:xfrm flipV="1">
              <a:off x="6491329" y="3183802"/>
              <a:ext cx="1961585" cy="275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C853D32-B240-A348-A892-11476C0160F2}"/>
                </a:ext>
              </a:extLst>
            </p:cNvPr>
            <p:cNvCxnSpPr>
              <a:cxnSpLocks/>
              <a:stCxn id="45" idx="6"/>
              <a:endCxn id="47" idx="2"/>
            </p:cNvCxnSpPr>
            <p:nvPr/>
          </p:nvCxnSpPr>
          <p:spPr>
            <a:xfrm flipV="1">
              <a:off x="6491329" y="3926182"/>
              <a:ext cx="3873375" cy="2009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30FF65D-995E-FD43-8B07-C32586C105C6}"/>
                </a:ext>
              </a:extLst>
            </p:cNvPr>
            <p:cNvCxnSpPr>
              <a:cxnSpLocks/>
              <a:stCxn id="45" idx="6"/>
              <a:endCxn id="48" idx="2"/>
            </p:cNvCxnSpPr>
            <p:nvPr/>
          </p:nvCxnSpPr>
          <p:spPr>
            <a:xfrm flipV="1">
              <a:off x="6491329" y="4929608"/>
              <a:ext cx="3873375" cy="1006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95C104D-C8D5-2445-B1BE-1F001C418614}"/>
                </a:ext>
              </a:extLst>
            </p:cNvPr>
            <p:cNvCxnSpPr>
              <a:cxnSpLocks/>
              <a:stCxn id="48" idx="2"/>
              <a:endCxn id="51" idx="4"/>
            </p:cNvCxnSpPr>
            <p:nvPr/>
          </p:nvCxnSpPr>
          <p:spPr>
            <a:xfrm flipH="1" flipV="1">
              <a:off x="7286525" y="3183802"/>
              <a:ext cx="3078179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D61B95F-3EA8-3340-A6EA-3148ECF23B82}"/>
                </a:ext>
              </a:extLst>
            </p:cNvPr>
            <p:cNvCxnSpPr>
              <a:cxnSpLocks/>
              <a:stCxn id="49" idx="2"/>
              <a:endCxn id="51" idx="4"/>
            </p:cNvCxnSpPr>
            <p:nvPr/>
          </p:nvCxnSpPr>
          <p:spPr>
            <a:xfrm flipH="1" flipV="1">
              <a:off x="7286525" y="3183802"/>
              <a:ext cx="3078179" cy="2749232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992932D-02F0-8643-BD52-D69EEF26986F}"/>
                </a:ext>
              </a:extLst>
            </p:cNvPr>
            <p:cNvCxnSpPr>
              <a:cxnSpLocks/>
              <a:stCxn id="47" idx="2"/>
              <a:endCxn id="52" idx="4"/>
            </p:cNvCxnSpPr>
            <p:nvPr/>
          </p:nvCxnSpPr>
          <p:spPr>
            <a:xfrm flipH="1" flipV="1">
              <a:off x="8452914" y="3183802"/>
              <a:ext cx="1911790" cy="742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AE71D92-3FA9-5746-A9E2-E9F585FA5071}"/>
                </a:ext>
              </a:extLst>
            </p:cNvPr>
            <p:cNvCxnSpPr>
              <a:cxnSpLocks/>
              <a:stCxn id="48" idx="2"/>
              <a:endCxn id="52" idx="4"/>
            </p:cNvCxnSpPr>
            <p:nvPr/>
          </p:nvCxnSpPr>
          <p:spPr>
            <a:xfrm flipH="1" flipV="1">
              <a:off x="8452914" y="3183802"/>
              <a:ext cx="1911790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394F35E-5123-334F-926D-5BAF779E18EC}"/>
                </a:ext>
              </a:extLst>
            </p:cNvPr>
            <p:cNvCxnSpPr>
              <a:cxnSpLocks/>
              <a:stCxn id="49" idx="2"/>
              <a:endCxn id="52" idx="4"/>
            </p:cNvCxnSpPr>
            <p:nvPr/>
          </p:nvCxnSpPr>
          <p:spPr>
            <a:xfrm flipH="1" flipV="1">
              <a:off x="8452914" y="3183802"/>
              <a:ext cx="1911790" cy="274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A4B6B3D-C261-0C49-86B3-9CC4BA86F15C}"/>
                </a:ext>
              </a:extLst>
            </p:cNvPr>
            <p:cNvCxnSpPr>
              <a:cxnSpLocks/>
              <a:stCxn id="47" idx="2"/>
              <a:endCxn id="54" idx="4"/>
            </p:cNvCxnSpPr>
            <p:nvPr/>
          </p:nvCxnSpPr>
          <p:spPr>
            <a:xfrm flipH="1" flipV="1">
              <a:off x="9619303" y="3183802"/>
              <a:ext cx="745401" cy="742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F3AC2C9-C8AE-514C-AD21-93A3DA3F0C16}"/>
                </a:ext>
              </a:extLst>
            </p:cNvPr>
            <p:cNvCxnSpPr>
              <a:cxnSpLocks/>
              <a:stCxn id="48" idx="2"/>
              <a:endCxn id="54" idx="4"/>
            </p:cNvCxnSpPr>
            <p:nvPr/>
          </p:nvCxnSpPr>
          <p:spPr>
            <a:xfrm flipH="1" flipV="1">
              <a:off x="9619303" y="3183802"/>
              <a:ext cx="745401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6C0B03D-BB65-524B-8822-D9B1AC15EB10}"/>
                </a:ext>
              </a:extLst>
            </p:cNvPr>
            <p:cNvCxnSpPr>
              <a:cxnSpLocks/>
              <a:stCxn id="49" idx="2"/>
              <a:endCxn id="54" idx="4"/>
            </p:cNvCxnSpPr>
            <p:nvPr/>
          </p:nvCxnSpPr>
          <p:spPr>
            <a:xfrm flipH="1" flipV="1">
              <a:off x="9619303" y="3183802"/>
              <a:ext cx="745401" cy="274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Content Placeholder 2">
              <a:extLst>
                <a:ext uri="{FF2B5EF4-FFF2-40B4-BE49-F238E27FC236}">
                  <a16:creationId xmlns:a16="http://schemas.microsoft.com/office/drawing/2014/main" id="{8BFB02D9-9E57-C240-8FC2-971E5E22AA16}"/>
                </a:ext>
              </a:extLst>
            </p:cNvPr>
            <p:cNvSpPr txBox="1">
              <a:spLocks/>
            </p:cNvSpPr>
            <p:nvPr/>
          </p:nvSpPr>
          <p:spPr>
            <a:xfrm>
              <a:off x="10514088" y="2907814"/>
              <a:ext cx="655694" cy="47863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k=3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54F3A816-4F3A-2547-B9E2-F1D2AFCCC5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43640" y="3209625"/>
                <a:ext cx="4953840" cy="3254558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b="1" i="1" u="sng" dirty="0"/>
                  <a:t>Proof</a:t>
                </a:r>
                <a:r>
                  <a:rPr lang="en-US" sz="1800" i="1" dirty="0"/>
                  <a:t>:</a:t>
                </a:r>
                <a:br>
                  <a:rPr lang="en-US" sz="1800" i="1" dirty="0"/>
                </a:br>
                <a:r>
                  <a:rPr lang="en-US" sz="1800" i="1" dirty="0"/>
                  <a:t>G contains a clique of size k</a:t>
                </a:r>
                <a:br>
                  <a:rPr lang="en-US" sz="1800" i="1" dirty="0"/>
                </a:br>
                <a:r>
                  <a:rPr lang="en-US" sz="1800" i="1" dirty="0"/>
                  <a:t>Select the k nodes</a:t>
                </a:r>
                <a:br>
                  <a:rPr lang="en-US" sz="1800" i="1" dirty="0"/>
                </a:br>
                <a:r>
                  <a:rPr lang="en-US" sz="1800" i="1" dirty="0"/>
                  <a:t>Find their respective variables in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br>
                  <a:rPr lang="en-US" sz="1800" i="1" dirty="0"/>
                </a:br>
                <a:r>
                  <a:rPr lang="en-US" sz="1800" i="1" dirty="0"/>
                  <a:t>Each of these variables must be in a different clause</a:t>
                </a:r>
                <a:br>
                  <a:rPr lang="en-US" sz="1800" i="1" dirty="0"/>
                </a:br>
                <a:r>
                  <a:rPr lang="en-US" sz="1800" i="1" dirty="0"/>
                  <a:t>   By how G was constructed</a:t>
                </a:r>
                <a:br>
                  <a:rPr lang="en-US" sz="1800" i="1" dirty="0"/>
                </a:br>
                <a:r>
                  <a:rPr lang="en-US" sz="1800" i="1" dirty="0"/>
                  <a:t>Each variable can be set to TRUE without issue</a:t>
                </a:r>
                <a:br>
                  <a:rPr lang="en-US" sz="1800" i="1" dirty="0"/>
                </a:br>
                <a:r>
                  <a:rPr lang="en-US" sz="1800" i="1" dirty="0"/>
                  <a:t>   By definition of how edges were added to G</a:t>
                </a:r>
                <a:br>
                  <a:rPr lang="en-US" sz="1800" i="1" dirty="0"/>
                </a:br>
                <a:r>
                  <a:rPr lang="en-US" sz="1800" i="1" dirty="0"/>
                  <a:t>Thus, these variables must satisfy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1800" i="1" dirty="0"/>
              </a:p>
            </p:txBody>
          </p:sp>
        </mc:Choice>
        <mc:Fallback xmlns="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54F3A816-4F3A-2547-B9E2-F1D2AFCCC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640" y="3209625"/>
                <a:ext cx="4953840" cy="3254558"/>
              </a:xfrm>
              <a:prstGeom prst="rect">
                <a:avLst/>
              </a:prstGeom>
              <a:blipFill>
                <a:blip r:embed="rId14"/>
                <a:stretch>
                  <a:fillRect l="-1020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2DBFC0D-5A02-D64C-A99C-DD6F7D69B824}"/>
              </a:ext>
            </a:extLst>
          </p:cNvPr>
          <p:cNvSpPr/>
          <p:nvPr/>
        </p:nvSpPr>
        <p:spPr>
          <a:xfrm>
            <a:off x="1837844" y="1421388"/>
            <a:ext cx="416460" cy="488901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55874E4-997A-6B45-AEEE-BA54C2701FF6}"/>
              </a:ext>
            </a:extLst>
          </p:cNvPr>
          <p:cNvSpPr/>
          <p:nvPr/>
        </p:nvSpPr>
        <p:spPr>
          <a:xfrm>
            <a:off x="3293857" y="1421105"/>
            <a:ext cx="416460" cy="488901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A86952D-B7B3-2E47-B0EE-532D3E171B3A}"/>
              </a:ext>
            </a:extLst>
          </p:cNvPr>
          <p:cNvSpPr/>
          <p:nvPr/>
        </p:nvSpPr>
        <p:spPr>
          <a:xfrm>
            <a:off x="6643640" y="1421104"/>
            <a:ext cx="416460" cy="488901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453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Vertex Cover</a:t>
            </a:r>
          </a:p>
        </p:txBody>
      </p:sp>
    </p:spTree>
    <p:extLst>
      <p:ext uri="{BB962C8B-B14F-4D97-AF65-F5344CB8AC3E}">
        <p14:creationId xmlns:p14="http://schemas.microsoft.com/office/powerpoint/2010/main" val="310302310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193009"/>
            <a:ext cx="9905998" cy="630860"/>
          </a:xfrm>
        </p:spPr>
        <p:txBody>
          <a:bodyPr/>
          <a:lstStyle/>
          <a:p>
            <a:pPr algn="ctr"/>
            <a:r>
              <a:rPr lang="en-US" dirty="0"/>
              <a:t>Vertex Cover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004935" y="1117800"/>
            <a:ext cx="10330003" cy="1064083"/>
          </a:xfrm>
          <a:solidFill>
            <a:schemeClr val="tx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b="1" i="1" u="sng" dirty="0">
                <a:solidFill>
                  <a:schemeClr val="bg1"/>
                </a:solidFill>
              </a:rPr>
              <a:t>Vertex Cover (VC)</a:t>
            </a:r>
            <a:r>
              <a:rPr lang="en-US" dirty="0">
                <a:solidFill>
                  <a:schemeClr val="bg1"/>
                </a:solidFill>
              </a:rPr>
              <a:t> on a graph G = (V,E) is a subset of vertices S </a:t>
            </a:r>
            <a:r>
              <a:rPr lang="en-US" dirty="0">
                <a:solidFill>
                  <a:schemeClr val="bg1"/>
                </a:solidFill>
                <a:sym typeface="Symbol"/>
              </a:rPr>
              <a:t> V such that every edge in the graph is connected to at least one vertex in S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017D3EB-8A13-6C44-A0D0-22E4290F36A9}"/>
              </a:ext>
            </a:extLst>
          </p:cNvPr>
          <p:cNvSpPr txBox="1">
            <a:spLocks/>
          </p:cNvSpPr>
          <p:nvPr/>
        </p:nvSpPr>
        <p:spPr>
          <a:xfrm>
            <a:off x="9234534" y="4648813"/>
            <a:ext cx="1901228" cy="194903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>
                <a:sym typeface="Symbol"/>
              </a:rPr>
              <a:t>The purple nodes represent a vertex cover of size 3 on this graph. Notice that every edge touches one of these nodes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44355DE1-8F88-7B49-B0F8-6EBFE5804231}"/>
              </a:ext>
            </a:extLst>
          </p:cNvPr>
          <p:cNvSpPr txBox="1">
            <a:spLocks/>
          </p:cNvSpPr>
          <p:nvPr/>
        </p:nvSpPr>
        <p:spPr>
          <a:xfrm>
            <a:off x="1004935" y="2290534"/>
            <a:ext cx="10330003" cy="651844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ym typeface="Symbol"/>
              </a:rPr>
              <a:t>Decision Problem</a:t>
            </a:r>
            <a:r>
              <a:rPr lang="en-US" dirty="0">
                <a:sym typeface="Symbol"/>
              </a:rPr>
              <a:t>: Does a given graph G have a vertex cover of size k or smaller?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C881A52-814E-AD43-90B5-C8EB82DC1A2A}"/>
              </a:ext>
            </a:extLst>
          </p:cNvPr>
          <p:cNvGrpSpPr/>
          <p:nvPr/>
        </p:nvGrpSpPr>
        <p:grpSpPr>
          <a:xfrm>
            <a:off x="3433654" y="3413157"/>
            <a:ext cx="3975729" cy="2853867"/>
            <a:chOff x="3198266" y="3413157"/>
            <a:chExt cx="3975729" cy="2853867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BED76C8-656C-7343-9E94-CCBDAB39DE21}"/>
                </a:ext>
              </a:extLst>
            </p:cNvPr>
            <p:cNvSpPr/>
            <p:nvPr/>
          </p:nvSpPr>
          <p:spPr>
            <a:xfrm>
              <a:off x="3974475" y="3413157"/>
              <a:ext cx="579422" cy="5794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7D36592-3413-4A44-A26C-BF943CD1246E}"/>
                </a:ext>
              </a:extLst>
            </p:cNvPr>
            <p:cNvSpPr/>
            <p:nvPr/>
          </p:nvSpPr>
          <p:spPr>
            <a:xfrm>
              <a:off x="5817484" y="3413157"/>
              <a:ext cx="579422" cy="579422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8604104-46F3-6148-8ABD-557FBAF0B278}"/>
                </a:ext>
              </a:extLst>
            </p:cNvPr>
            <p:cNvSpPr/>
            <p:nvPr/>
          </p:nvSpPr>
          <p:spPr>
            <a:xfrm>
              <a:off x="5238062" y="4563959"/>
              <a:ext cx="579422" cy="5794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F03549D-B16B-8746-9D66-7EF5D639FE04}"/>
                </a:ext>
              </a:extLst>
            </p:cNvPr>
            <p:cNvSpPr/>
            <p:nvPr/>
          </p:nvSpPr>
          <p:spPr>
            <a:xfrm>
              <a:off x="6594573" y="4563959"/>
              <a:ext cx="579422" cy="5794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F2531F4-A7EC-8C43-97F2-0602D51F66D2}"/>
                </a:ext>
              </a:extLst>
            </p:cNvPr>
            <p:cNvSpPr/>
            <p:nvPr/>
          </p:nvSpPr>
          <p:spPr>
            <a:xfrm>
              <a:off x="5908015" y="5687602"/>
              <a:ext cx="579422" cy="579422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8DEE891-7963-174A-8BCB-20388FD42E80}"/>
                </a:ext>
              </a:extLst>
            </p:cNvPr>
            <p:cNvSpPr/>
            <p:nvPr/>
          </p:nvSpPr>
          <p:spPr>
            <a:xfrm>
              <a:off x="4073308" y="5687602"/>
              <a:ext cx="579422" cy="5794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724377C-330C-604B-BA90-8D74BC6A53F1}"/>
                </a:ext>
              </a:extLst>
            </p:cNvPr>
            <p:cNvSpPr/>
            <p:nvPr/>
          </p:nvSpPr>
          <p:spPr>
            <a:xfrm>
              <a:off x="3198266" y="4563959"/>
              <a:ext cx="579422" cy="579422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EE468A7-D4E3-E64D-9BCD-06C73073D4E4}"/>
                </a:ext>
              </a:extLst>
            </p:cNvPr>
            <p:cNvCxnSpPr>
              <a:stCxn id="2" idx="6"/>
              <a:endCxn id="10" idx="2"/>
            </p:cNvCxnSpPr>
            <p:nvPr/>
          </p:nvCxnSpPr>
          <p:spPr>
            <a:xfrm>
              <a:off x="4553897" y="3702868"/>
              <a:ext cx="12635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8FF63DB-4507-8843-87C6-DB49743DB316}"/>
                </a:ext>
              </a:extLst>
            </p:cNvPr>
            <p:cNvCxnSpPr>
              <a:cxnSpLocks/>
              <a:stCxn id="2" idx="3"/>
              <a:endCxn id="15" idx="7"/>
            </p:cNvCxnSpPr>
            <p:nvPr/>
          </p:nvCxnSpPr>
          <p:spPr>
            <a:xfrm flipH="1">
              <a:off x="3692834" y="3907725"/>
              <a:ext cx="366495" cy="741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4EE7843-D074-1147-AAA2-2835D73BC6D8}"/>
                </a:ext>
              </a:extLst>
            </p:cNvPr>
            <p:cNvCxnSpPr>
              <a:cxnSpLocks/>
              <a:stCxn id="10" idx="3"/>
              <a:endCxn id="15" idx="6"/>
            </p:cNvCxnSpPr>
            <p:nvPr/>
          </p:nvCxnSpPr>
          <p:spPr>
            <a:xfrm flipH="1">
              <a:off x="3777688" y="3907725"/>
              <a:ext cx="2124650" cy="9459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AF45808-7189-BE42-B5CD-1D77F4F052BC}"/>
                </a:ext>
              </a:extLst>
            </p:cNvPr>
            <p:cNvCxnSpPr>
              <a:cxnSpLocks/>
              <a:stCxn id="10" idx="4"/>
              <a:endCxn id="11" idx="7"/>
            </p:cNvCxnSpPr>
            <p:nvPr/>
          </p:nvCxnSpPr>
          <p:spPr>
            <a:xfrm flipH="1">
              <a:off x="5732630" y="3992579"/>
              <a:ext cx="374565" cy="6562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C12AFF5-2357-8D46-A78F-2632014A8F48}"/>
                </a:ext>
              </a:extLst>
            </p:cNvPr>
            <p:cNvCxnSpPr>
              <a:cxnSpLocks/>
              <a:stCxn id="10" idx="4"/>
              <a:endCxn id="12" idx="1"/>
            </p:cNvCxnSpPr>
            <p:nvPr/>
          </p:nvCxnSpPr>
          <p:spPr>
            <a:xfrm>
              <a:off x="6107195" y="3992579"/>
              <a:ext cx="572232" cy="6562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24E7756-5FAD-F845-81E0-7FF16BCCFE5E}"/>
                </a:ext>
              </a:extLst>
            </p:cNvPr>
            <p:cNvCxnSpPr>
              <a:cxnSpLocks/>
              <a:stCxn id="12" idx="3"/>
              <a:endCxn id="13" idx="0"/>
            </p:cNvCxnSpPr>
            <p:nvPr/>
          </p:nvCxnSpPr>
          <p:spPr>
            <a:xfrm flipH="1">
              <a:off x="6197726" y="5058527"/>
              <a:ext cx="481701" cy="6290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1950962-9CF1-7D46-AF5F-4D0F57B7BA6C}"/>
                </a:ext>
              </a:extLst>
            </p:cNvPr>
            <p:cNvCxnSpPr>
              <a:cxnSpLocks/>
              <a:stCxn id="11" idx="5"/>
              <a:endCxn id="13" idx="0"/>
            </p:cNvCxnSpPr>
            <p:nvPr/>
          </p:nvCxnSpPr>
          <p:spPr>
            <a:xfrm>
              <a:off x="5732630" y="5058527"/>
              <a:ext cx="465096" cy="6290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1D4ECEB-158D-4B44-A32F-003842C8EE09}"/>
                </a:ext>
              </a:extLst>
            </p:cNvPr>
            <p:cNvCxnSpPr>
              <a:cxnSpLocks/>
              <a:stCxn id="14" idx="6"/>
              <a:endCxn id="13" idx="2"/>
            </p:cNvCxnSpPr>
            <p:nvPr/>
          </p:nvCxnSpPr>
          <p:spPr>
            <a:xfrm>
              <a:off x="4652730" y="5977313"/>
              <a:ext cx="12552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BF97C2E-26E8-044F-86ED-DB6CC5B74E6F}"/>
                </a:ext>
              </a:extLst>
            </p:cNvPr>
            <p:cNvCxnSpPr>
              <a:cxnSpLocks/>
              <a:stCxn id="15" idx="5"/>
              <a:endCxn id="13" idx="2"/>
            </p:cNvCxnSpPr>
            <p:nvPr/>
          </p:nvCxnSpPr>
          <p:spPr>
            <a:xfrm>
              <a:off x="3692834" y="5058527"/>
              <a:ext cx="2215181" cy="918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05DA1C0-6E30-8948-A31A-20C6D34006A4}"/>
                </a:ext>
              </a:extLst>
            </p:cNvPr>
            <p:cNvCxnSpPr>
              <a:cxnSpLocks/>
              <a:stCxn id="15" idx="5"/>
              <a:endCxn id="14" idx="1"/>
            </p:cNvCxnSpPr>
            <p:nvPr/>
          </p:nvCxnSpPr>
          <p:spPr>
            <a:xfrm>
              <a:off x="3692834" y="5058527"/>
              <a:ext cx="465328" cy="7139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A2B8E8E-E747-4F4C-AB0D-07B6C70614B0}"/>
              </a:ext>
            </a:extLst>
          </p:cNvPr>
          <p:cNvCxnSpPr/>
          <p:nvPr/>
        </p:nvCxnSpPr>
        <p:spPr>
          <a:xfrm>
            <a:off x="8020010" y="5016099"/>
            <a:ext cx="1214524" cy="39939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093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Quick note on Non-Deterministic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881105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Every NTM that runs in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has an equivalent DTM that runs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881105"/>
                <a:ext cx="9905999" cy="1089328"/>
              </a:xfrm>
              <a:blipFill>
                <a:blip r:embed="rId2"/>
                <a:stretch>
                  <a:fillRect l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970466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To show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𝑉𝐶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r>
                  <a:rPr lang="en-US" sz="1800" dirty="0"/>
                  <a:t>, we must show both that: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  <a:blipFill>
                <a:blip r:embed="rId3"/>
                <a:stretch>
                  <a:fillRect l="-51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𝑉𝐶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𝑪𝒍𝒊𝒒𝒖𝒆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𝑽𝑪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A28EFFD-022F-1E4E-9149-D8B803B3D932}"/>
              </a:ext>
            </a:extLst>
          </p:cNvPr>
          <p:cNvSpPr txBox="1">
            <a:spLocks/>
          </p:cNvSpPr>
          <p:nvPr/>
        </p:nvSpPr>
        <p:spPr>
          <a:xfrm>
            <a:off x="2030075" y="4883440"/>
            <a:ext cx="1835755" cy="98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As usual, this one is pretty simple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E16DAD-3F7A-1949-893B-94CA289CB518}"/>
              </a:ext>
            </a:extLst>
          </p:cNvPr>
          <p:cNvCxnSpPr>
            <a:cxnSpLocks/>
          </p:cNvCxnSpPr>
          <p:nvPr/>
        </p:nvCxnSpPr>
        <p:spPr>
          <a:xfrm flipV="1">
            <a:off x="2946664" y="4074059"/>
            <a:ext cx="330690" cy="73454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F859B45-EF18-B345-AECB-BD00FC6A9752}"/>
              </a:ext>
            </a:extLst>
          </p:cNvPr>
          <p:cNvSpPr txBox="1">
            <a:spLocks/>
          </p:cNvSpPr>
          <p:nvPr/>
        </p:nvSpPr>
        <p:spPr>
          <a:xfrm>
            <a:off x="8411259" y="5375043"/>
            <a:ext cx="1835755" cy="98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Let’s use Clique this time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12F500-D627-DD46-A859-2E5854E7A90D}"/>
              </a:ext>
            </a:extLst>
          </p:cNvPr>
          <p:cNvCxnSpPr>
            <a:cxnSpLocks/>
          </p:cNvCxnSpPr>
          <p:nvPr/>
        </p:nvCxnSpPr>
        <p:spPr>
          <a:xfrm flipH="1" flipV="1">
            <a:off x="8682273" y="4146487"/>
            <a:ext cx="645575" cy="115372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23414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2503" y="1317808"/>
                <a:ext cx="4423817" cy="177973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503" y="1317808"/>
                <a:ext cx="4423817" cy="1779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04813" y="3663913"/>
                <a:ext cx="4979196" cy="220399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b="1" i="1" dirty="0">
                    <a:solidFill>
                      <a:schemeClr val="bg1"/>
                    </a:solidFill>
                  </a:rPr>
                  <a:t>Given graph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1" i="1" dirty="0">
                    <a:solidFill>
                      <a:schemeClr val="bg1"/>
                    </a:solidFill>
                  </a:rPr>
                  <a:t>, integer k and subset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1800" b="1" i="1" dirty="0">
                    <a:solidFill>
                      <a:schemeClr val="bg1"/>
                    </a:solidFill>
                  </a:rPr>
                  <a:t>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>
                    <a:solidFill>
                      <a:schemeClr val="bg1"/>
                    </a:solidFill>
                  </a:rPr>
                  <a:t>Verify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i="1" dirty="0">
                    <a:solidFill>
                      <a:schemeClr val="bg1"/>
                    </a:solidFill>
                  </a:rPr>
                  <a:t>, if not </a:t>
                </a:r>
                <a:r>
                  <a:rPr lang="en-US" sz="1800" i="1" u="sng" dirty="0">
                    <a:solidFill>
                      <a:schemeClr val="bg1"/>
                    </a:solidFill>
                  </a:rPr>
                  <a:t>reject</a:t>
                </a:r>
                <a:br>
                  <a:rPr lang="en-US" sz="1800" i="1" dirty="0">
                    <a:solidFill>
                      <a:schemeClr val="bg1"/>
                    </a:solidFill>
                  </a:rPr>
                </a:br>
                <a:r>
                  <a:rPr lang="en-US" sz="1800" i="1" dirty="0">
                    <a:solidFill>
                      <a:schemeClr val="bg1"/>
                    </a:solidFill>
                  </a:rPr>
                  <a:t>For each edge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br>
                  <a:rPr lang="en-US" sz="1800" b="0" i="1" dirty="0">
                    <a:solidFill>
                      <a:schemeClr val="bg1"/>
                    </a:solidFill>
                  </a:rPr>
                </a:br>
                <a:r>
                  <a:rPr lang="en-US" sz="1800" b="0" i="1" dirty="0">
                    <a:solidFill>
                      <a:schemeClr val="bg1"/>
                    </a:solidFill>
                  </a:rPr>
                  <a:t>    Check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800" i="1" dirty="0">
                    <a:solidFill>
                      <a:schemeClr val="bg1"/>
                    </a:solidFill>
                  </a:rPr>
                  <a:t>, if not </a:t>
                </a:r>
                <a:r>
                  <a:rPr lang="en-US" sz="1800" i="1" u="sng" dirty="0">
                    <a:solidFill>
                      <a:schemeClr val="bg1"/>
                    </a:solidFill>
                  </a:rPr>
                  <a:t>reject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>
                    <a:solidFill>
                      <a:schemeClr val="bg1"/>
                    </a:solidFill>
                  </a:rPr>
                  <a:t>else </a:t>
                </a:r>
                <a:r>
                  <a:rPr lang="en-US" sz="1800" i="1" u="sng" dirty="0">
                    <a:solidFill>
                      <a:schemeClr val="bg1"/>
                    </a:solidFill>
                  </a:rPr>
                  <a:t>accept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813" y="3663913"/>
                <a:ext cx="4979196" cy="2203991"/>
              </a:xfrm>
              <a:prstGeom prst="rect">
                <a:avLst/>
              </a:prstGeom>
              <a:blipFill>
                <a:blip r:embed="rId4"/>
                <a:stretch>
                  <a:fillRect l="-101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672499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5757" y="1109580"/>
                <a:ext cx="2797310" cy="1343912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𝑉𝐶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𝑪𝒍𝒊𝒒𝒖𝒆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𝑽𝑪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757" y="1109580"/>
                <a:ext cx="2797310" cy="13439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F859B45-EF18-B345-AECB-BD00FC6A9752}"/>
              </a:ext>
            </a:extLst>
          </p:cNvPr>
          <p:cNvSpPr txBox="1">
            <a:spLocks/>
          </p:cNvSpPr>
          <p:nvPr/>
        </p:nvSpPr>
        <p:spPr>
          <a:xfrm>
            <a:off x="2297178" y="2832088"/>
            <a:ext cx="2824091" cy="983206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</a:rPr>
              <a:t>Given a graph G, integer k, and looking for a clique of size k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F469F0E-B5F5-904E-A3B9-3394A402CDB3}"/>
              </a:ext>
            </a:extLst>
          </p:cNvPr>
          <p:cNvSpPr txBox="1">
            <a:spLocks/>
          </p:cNvSpPr>
          <p:nvPr/>
        </p:nvSpPr>
        <p:spPr>
          <a:xfrm>
            <a:off x="7157380" y="2832088"/>
            <a:ext cx="2824091" cy="983206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</a:rPr>
              <a:t>graph G’, integer k’, and looking for a vertex cover of size k’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9BD62CDE-1F15-4042-9EA6-2FFCE5E6D04D}"/>
              </a:ext>
            </a:extLst>
          </p:cNvPr>
          <p:cNvSpPr/>
          <p:nvPr/>
        </p:nvSpPr>
        <p:spPr>
          <a:xfrm>
            <a:off x="5378833" y="3160728"/>
            <a:ext cx="1520982" cy="32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C5802DC-BC04-DE41-887A-6C09CC32C387}"/>
              </a:ext>
            </a:extLst>
          </p:cNvPr>
          <p:cNvGrpSpPr/>
          <p:nvPr/>
        </p:nvGrpSpPr>
        <p:grpSpPr>
          <a:xfrm>
            <a:off x="1557203" y="4028792"/>
            <a:ext cx="4200807" cy="2679826"/>
            <a:chOff x="2154728" y="4028792"/>
            <a:chExt cx="4200807" cy="267982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2B1A68B-677E-4C4F-A58B-285960ED2E3E}"/>
                </a:ext>
              </a:extLst>
            </p:cNvPr>
            <p:cNvSpPr/>
            <p:nvPr/>
          </p:nvSpPr>
          <p:spPr>
            <a:xfrm>
              <a:off x="2154728" y="4028792"/>
              <a:ext cx="4200807" cy="2679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10A4B83-4CB6-3E46-9F8A-0306DBC686D3}"/>
                </a:ext>
              </a:extLst>
            </p:cNvPr>
            <p:cNvSpPr/>
            <p:nvPr/>
          </p:nvSpPr>
          <p:spPr>
            <a:xfrm>
              <a:off x="3296243" y="419389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FBBD169-F2CB-9C4B-8FF6-A770D421CE08}"/>
                </a:ext>
              </a:extLst>
            </p:cNvPr>
            <p:cNvSpPr/>
            <p:nvPr/>
          </p:nvSpPr>
          <p:spPr>
            <a:xfrm>
              <a:off x="4778301" y="419389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995F22B-2B74-7E4F-8635-20BEDD5E1BF6}"/>
                </a:ext>
              </a:extLst>
            </p:cNvPr>
            <p:cNvSpPr/>
            <p:nvPr/>
          </p:nvSpPr>
          <p:spPr>
            <a:xfrm>
              <a:off x="2419487" y="518520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6A0903-9EB0-D44D-B6A0-08D651F65DC4}"/>
                </a:ext>
              </a:extLst>
            </p:cNvPr>
            <p:cNvSpPr/>
            <p:nvPr/>
          </p:nvSpPr>
          <p:spPr>
            <a:xfrm>
              <a:off x="5671214" y="518520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53DFFE1-926C-3A46-A69E-28F422017FD5}"/>
                </a:ext>
              </a:extLst>
            </p:cNvPr>
            <p:cNvSpPr/>
            <p:nvPr/>
          </p:nvSpPr>
          <p:spPr>
            <a:xfrm>
              <a:off x="3296242" y="600756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C39BCCB-A6F2-7348-855E-003491E529E9}"/>
                </a:ext>
              </a:extLst>
            </p:cNvPr>
            <p:cNvSpPr/>
            <p:nvPr/>
          </p:nvSpPr>
          <p:spPr>
            <a:xfrm>
              <a:off x="4778300" y="600756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88F8695-7A8B-A647-B4FE-24A5538AE867}"/>
                </a:ext>
              </a:extLst>
            </p:cNvPr>
            <p:cNvCxnSpPr>
              <a:stCxn id="24" idx="7"/>
              <a:endCxn id="10" idx="3"/>
            </p:cNvCxnSpPr>
            <p:nvPr/>
          </p:nvCxnSpPr>
          <p:spPr>
            <a:xfrm flipV="1">
              <a:off x="2836778" y="4611181"/>
              <a:ext cx="531061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E170FF9-E530-9542-AD9B-0322EE0CDBEB}"/>
                </a:ext>
              </a:extLst>
            </p:cNvPr>
            <p:cNvCxnSpPr>
              <a:cxnSpLocks/>
              <a:stCxn id="26" idx="0"/>
              <a:endCxn id="10" idx="4"/>
            </p:cNvCxnSpPr>
            <p:nvPr/>
          </p:nvCxnSpPr>
          <p:spPr>
            <a:xfrm flipV="1">
              <a:off x="3540686" y="4682777"/>
              <a:ext cx="1" cy="13247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8824425-3D77-B944-8DA2-ED6F7F73CBC7}"/>
                </a:ext>
              </a:extLst>
            </p:cNvPr>
            <p:cNvCxnSpPr>
              <a:cxnSpLocks/>
              <a:stCxn id="23" idx="2"/>
              <a:endCxn id="10" idx="6"/>
            </p:cNvCxnSpPr>
            <p:nvPr/>
          </p:nvCxnSpPr>
          <p:spPr>
            <a:xfrm flipH="1">
              <a:off x="3785130" y="4438334"/>
              <a:ext cx="9931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A21A7A-2AFA-F04C-BCAC-0E33835F7DF9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 flipH="1">
              <a:off x="5022744" y="4682777"/>
              <a:ext cx="1" cy="13247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726C680-39E1-FB47-98D0-68B899E306BC}"/>
                </a:ext>
              </a:extLst>
            </p:cNvPr>
            <p:cNvCxnSpPr>
              <a:cxnSpLocks/>
              <a:stCxn id="26" idx="6"/>
              <a:endCxn id="27" idx="2"/>
            </p:cNvCxnSpPr>
            <p:nvPr/>
          </p:nvCxnSpPr>
          <p:spPr>
            <a:xfrm>
              <a:off x="3785129" y="6252005"/>
              <a:ext cx="9931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FD5946C-B6E7-EC4F-AD2D-43EF979840DA}"/>
                </a:ext>
              </a:extLst>
            </p:cNvPr>
            <p:cNvCxnSpPr>
              <a:cxnSpLocks/>
              <a:stCxn id="10" idx="5"/>
              <a:endCxn id="27" idx="1"/>
            </p:cNvCxnSpPr>
            <p:nvPr/>
          </p:nvCxnSpPr>
          <p:spPr>
            <a:xfrm>
              <a:off x="3713534" y="4611181"/>
              <a:ext cx="1136362" cy="1467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D49B488-5E58-0D4B-95D5-2D524D20FFCC}"/>
                </a:ext>
              </a:extLst>
            </p:cNvPr>
            <p:cNvCxnSpPr>
              <a:cxnSpLocks/>
              <a:stCxn id="26" idx="7"/>
              <a:endCxn id="23" idx="3"/>
            </p:cNvCxnSpPr>
            <p:nvPr/>
          </p:nvCxnSpPr>
          <p:spPr>
            <a:xfrm flipV="1">
              <a:off x="3713533" y="4611181"/>
              <a:ext cx="1136364" cy="1467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B4AAF52-EA29-5F43-858C-A25934203265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2908374" y="5429649"/>
              <a:ext cx="2762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917B8CF-522E-A049-9736-50A681E83269}"/>
                </a:ext>
              </a:extLst>
            </p:cNvPr>
            <p:cNvCxnSpPr>
              <a:cxnSpLocks/>
              <a:stCxn id="24" idx="6"/>
              <a:endCxn id="27" idx="1"/>
            </p:cNvCxnSpPr>
            <p:nvPr/>
          </p:nvCxnSpPr>
          <p:spPr>
            <a:xfrm>
              <a:off x="2908374" y="5429649"/>
              <a:ext cx="1941522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C4107DE-6A10-CC45-9C46-3A54FEA1BD43}"/>
                </a:ext>
              </a:extLst>
            </p:cNvPr>
            <p:cNvCxnSpPr>
              <a:cxnSpLocks/>
              <a:stCxn id="26" idx="7"/>
              <a:endCxn id="25" idx="2"/>
            </p:cNvCxnSpPr>
            <p:nvPr/>
          </p:nvCxnSpPr>
          <p:spPr>
            <a:xfrm flipV="1">
              <a:off x="3713533" y="5429649"/>
              <a:ext cx="1957681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FFC3504-160F-8840-989E-203207C3813A}"/>
                </a:ext>
              </a:extLst>
            </p:cNvPr>
            <p:cNvSpPr txBox="1"/>
            <p:nvPr/>
          </p:nvSpPr>
          <p:spPr>
            <a:xfrm>
              <a:off x="5933175" y="407056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AD8A967-5C47-8541-BBA2-170D99393732}"/>
                </a:ext>
              </a:extLst>
            </p:cNvPr>
            <p:cNvSpPr txBox="1"/>
            <p:nvPr/>
          </p:nvSpPr>
          <p:spPr>
            <a:xfrm>
              <a:off x="5784490" y="4350007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k=4</a:t>
              </a:r>
            </a:p>
          </p:txBody>
        </p:sp>
      </p:grpSp>
      <p:sp>
        <p:nvSpPr>
          <p:cNvPr id="62" name="Right Arrow 61">
            <a:extLst>
              <a:ext uri="{FF2B5EF4-FFF2-40B4-BE49-F238E27FC236}">
                <a16:creationId xmlns:a16="http://schemas.microsoft.com/office/drawing/2014/main" id="{6A534F3C-6991-8845-83AA-9C5FC061C0D5}"/>
              </a:ext>
            </a:extLst>
          </p:cNvPr>
          <p:cNvSpPr/>
          <p:nvPr/>
        </p:nvSpPr>
        <p:spPr>
          <a:xfrm>
            <a:off x="5930857" y="5256801"/>
            <a:ext cx="886402" cy="32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61B8BD7-61BA-5F44-ADB9-1381B28EE2CA}"/>
              </a:ext>
            </a:extLst>
          </p:cNvPr>
          <p:cNvSpPr/>
          <p:nvPr/>
        </p:nvSpPr>
        <p:spPr>
          <a:xfrm>
            <a:off x="6990106" y="4005256"/>
            <a:ext cx="4200807" cy="26798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DCF173-D7FB-3349-A2E5-B16B1C68689F}"/>
              </a:ext>
            </a:extLst>
          </p:cNvPr>
          <p:cNvSpPr txBox="1"/>
          <p:nvPr/>
        </p:nvSpPr>
        <p:spPr>
          <a:xfrm>
            <a:off x="10768553" y="404702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G’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0E0DE65-7BE3-0440-82BB-8B8BE8A8352F}"/>
              </a:ext>
            </a:extLst>
          </p:cNvPr>
          <p:cNvSpPr txBox="1"/>
          <p:nvPr/>
        </p:nvSpPr>
        <p:spPr>
          <a:xfrm>
            <a:off x="10619868" y="4326471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k=?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8934593-1608-AE4A-905A-4E195A51F7F5}"/>
              </a:ext>
            </a:extLst>
          </p:cNvPr>
          <p:cNvSpPr txBox="1"/>
          <p:nvPr/>
        </p:nvSpPr>
        <p:spPr>
          <a:xfrm>
            <a:off x="8970628" y="5055504"/>
            <a:ext cx="381601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00" dirty="0">
                <a:solidFill>
                  <a:schemeClr val="accent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6384240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F859B45-EF18-B345-AECB-BD00FC6A9752}"/>
              </a:ext>
            </a:extLst>
          </p:cNvPr>
          <p:cNvSpPr txBox="1">
            <a:spLocks/>
          </p:cNvSpPr>
          <p:nvPr/>
        </p:nvSpPr>
        <p:spPr>
          <a:xfrm>
            <a:off x="2297178" y="1111938"/>
            <a:ext cx="2824091" cy="98320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</a:rPr>
              <a:t>Given a graph G, integer k, and looking for a clique of size k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F469F0E-B5F5-904E-A3B9-3394A402CDB3}"/>
              </a:ext>
            </a:extLst>
          </p:cNvPr>
          <p:cNvSpPr txBox="1">
            <a:spLocks/>
          </p:cNvSpPr>
          <p:nvPr/>
        </p:nvSpPr>
        <p:spPr>
          <a:xfrm>
            <a:off x="7157380" y="1111938"/>
            <a:ext cx="2824091" cy="98320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</a:rPr>
              <a:t>graph G’, integer k’, and looking for a vertex cover of size k’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9BD62CDE-1F15-4042-9EA6-2FFCE5E6D04D}"/>
              </a:ext>
            </a:extLst>
          </p:cNvPr>
          <p:cNvSpPr/>
          <p:nvPr/>
        </p:nvSpPr>
        <p:spPr>
          <a:xfrm>
            <a:off x="5378833" y="1440578"/>
            <a:ext cx="1520982" cy="325925"/>
          </a:xfrm>
          <a:prstGeom prst="rightArrow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C5802DC-BC04-DE41-887A-6C09CC32C387}"/>
              </a:ext>
            </a:extLst>
          </p:cNvPr>
          <p:cNvGrpSpPr/>
          <p:nvPr/>
        </p:nvGrpSpPr>
        <p:grpSpPr>
          <a:xfrm>
            <a:off x="1321813" y="3449376"/>
            <a:ext cx="4200807" cy="2679826"/>
            <a:chOff x="2154728" y="4028792"/>
            <a:chExt cx="4200807" cy="267982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2B1A68B-677E-4C4F-A58B-285960ED2E3E}"/>
                </a:ext>
              </a:extLst>
            </p:cNvPr>
            <p:cNvSpPr/>
            <p:nvPr/>
          </p:nvSpPr>
          <p:spPr>
            <a:xfrm>
              <a:off x="2154728" y="4028792"/>
              <a:ext cx="4200807" cy="2679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10A4B83-4CB6-3E46-9F8A-0306DBC686D3}"/>
                </a:ext>
              </a:extLst>
            </p:cNvPr>
            <p:cNvSpPr/>
            <p:nvPr/>
          </p:nvSpPr>
          <p:spPr>
            <a:xfrm>
              <a:off x="3296243" y="419389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FBBD169-F2CB-9C4B-8FF6-A770D421CE08}"/>
                </a:ext>
              </a:extLst>
            </p:cNvPr>
            <p:cNvSpPr/>
            <p:nvPr/>
          </p:nvSpPr>
          <p:spPr>
            <a:xfrm>
              <a:off x="4778301" y="419389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995F22B-2B74-7E4F-8635-20BEDD5E1BF6}"/>
                </a:ext>
              </a:extLst>
            </p:cNvPr>
            <p:cNvSpPr/>
            <p:nvPr/>
          </p:nvSpPr>
          <p:spPr>
            <a:xfrm>
              <a:off x="2419487" y="518520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6A0903-9EB0-D44D-B6A0-08D651F65DC4}"/>
                </a:ext>
              </a:extLst>
            </p:cNvPr>
            <p:cNvSpPr/>
            <p:nvPr/>
          </p:nvSpPr>
          <p:spPr>
            <a:xfrm>
              <a:off x="5671214" y="518520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53DFFE1-926C-3A46-A69E-28F422017FD5}"/>
                </a:ext>
              </a:extLst>
            </p:cNvPr>
            <p:cNvSpPr/>
            <p:nvPr/>
          </p:nvSpPr>
          <p:spPr>
            <a:xfrm>
              <a:off x="3296242" y="600756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C39BCCB-A6F2-7348-855E-003491E529E9}"/>
                </a:ext>
              </a:extLst>
            </p:cNvPr>
            <p:cNvSpPr/>
            <p:nvPr/>
          </p:nvSpPr>
          <p:spPr>
            <a:xfrm>
              <a:off x="4778300" y="600756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88F8695-7A8B-A647-B4FE-24A5538AE867}"/>
                </a:ext>
              </a:extLst>
            </p:cNvPr>
            <p:cNvCxnSpPr>
              <a:stCxn id="24" idx="7"/>
              <a:endCxn id="10" idx="3"/>
            </p:cNvCxnSpPr>
            <p:nvPr/>
          </p:nvCxnSpPr>
          <p:spPr>
            <a:xfrm flipV="1">
              <a:off x="2836778" y="4611181"/>
              <a:ext cx="531061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E170FF9-E530-9542-AD9B-0322EE0CDBEB}"/>
                </a:ext>
              </a:extLst>
            </p:cNvPr>
            <p:cNvCxnSpPr>
              <a:cxnSpLocks/>
              <a:stCxn id="26" idx="0"/>
              <a:endCxn id="10" idx="4"/>
            </p:cNvCxnSpPr>
            <p:nvPr/>
          </p:nvCxnSpPr>
          <p:spPr>
            <a:xfrm flipV="1">
              <a:off x="3540686" y="4682777"/>
              <a:ext cx="1" cy="13247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8824425-3D77-B944-8DA2-ED6F7F73CBC7}"/>
                </a:ext>
              </a:extLst>
            </p:cNvPr>
            <p:cNvCxnSpPr>
              <a:cxnSpLocks/>
              <a:stCxn id="23" idx="2"/>
              <a:endCxn id="10" idx="6"/>
            </p:cNvCxnSpPr>
            <p:nvPr/>
          </p:nvCxnSpPr>
          <p:spPr>
            <a:xfrm flipH="1">
              <a:off x="3785130" y="4438334"/>
              <a:ext cx="9931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A21A7A-2AFA-F04C-BCAC-0E33835F7DF9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 flipH="1">
              <a:off x="5022744" y="4682777"/>
              <a:ext cx="1" cy="13247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726C680-39E1-FB47-98D0-68B899E306BC}"/>
                </a:ext>
              </a:extLst>
            </p:cNvPr>
            <p:cNvCxnSpPr>
              <a:cxnSpLocks/>
              <a:stCxn id="26" idx="6"/>
              <a:endCxn id="27" idx="2"/>
            </p:cNvCxnSpPr>
            <p:nvPr/>
          </p:nvCxnSpPr>
          <p:spPr>
            <a:xfrm>
              <a:off x="3785129" y="6252005"/>
              <a:ext cx="9931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FD5946C-B6E7-EC4F-AD2D-43EF979840DA}"/>
                </a:ext>
              </a:extLst>
            </p:cNvPr>
            <p:cNvCxnSpPr>
              <a:cxnSpLocks/>
              <a:stCxn id="10" idx="5"/>
              <a:endCxn id="27" idx="1"/>
            </p:cNvCxnSpPr>
            <p:nvPr/>
          </p:nvCxnSpPr>
          <p:spPr>
            <a:xfrm>
              <a:off x="3713534" y="4611181"/>
              <a:ext cx="1136362" cy="1467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D49B488-5E58-0D4B-95D5-2D524D20FFCC}"/>
                </a:ext>
              </a:extLst>
            </p:cNvPr>
            <p:cNvCxnSpPr>
              <a:cxnSpLocks/>
              <a:stCxn id="26" idx="7"/>
              <a:endCxn id="23" idx="3"/>
            </p:cNvCxnSpPr>
            <p:nvPr/>
          </p:nvCxnSpPr>
          <p:spPr>
            <a:xfrm flipV="1">
              <a:off x="3713533" y="4611181"/>
              <a:ext cx="1136364" cy="1467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B4AAF52-EA29-5F43-858C-A25934203265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2908374" y="5429649"/>
              <a:ext cx="2762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917B8CF-522E-A049-9736-50A681E83269}"/>
                </a:ext>
              </a:extLst>
            </p:cNvPr>
            <p:cNvCxnSpPr>
              <a:cxnSpLocks/>
              <a:stCxn id="24" idx="6"/>
              <a:endCxn id="27" idx="1"/>
            </p:cNvCxnSpPr>
            <p:nvPr/>
          </p:nvCxnSpPr>
          <p:spPr>
            <a:xfrm>
              <a:off x="2908374" y="5429649"/>
              <a:ext cx="1941522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C4107DE-6A10-CC45-9C46-3A54FEA1BD43}"/>
                </a:ext>
              </a:extLst>
            </p:cNvPr>
            <p:cNvCxnSpPr>
              <a:cxnSpLocks/>
              <a:stCxn id="26" idx="7"/>
              <a:endCxn id="25" idx="2"/>
            </p:cNvCxnSpPr>
            <p:nvPr/>
          </p:nvCxnSpPr>
          <p:spPr>
            <a:xfrm flipV="1">
              <a:off x="3713533" y="5429649"/>
              <a:ext cx="1957681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FFC3504-160F-8840-989E-203207C3813A}"/>
                </a:ext>
              </a:extLst>
            </p:cNvPr>
            <p:cNvSpPr txBox="1"/>
            <p:nvPr/>
          </p:nvSpPr>
          <p:spPr>
            <a:xfrm>
              <a:off x="5933175" y="407056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AD8A967-5C47-8541-BBA2-170D99393732}"/>
                </a:ext>
              </a:extLst>
            </p:cNvPr>
            <p:cNvSpPr txBox="1"/>
            <p:nvPr/>
          </p:nvSpPr>
          <p:spPr>
            <a:xfrm>
              <a:off x="5784490" y="4350007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k=4</a:t>
              </a:r>
            </a:p>
          </p:txBody>
        </p:sp>
      </p:grpSp>
      <p:sp>
        <p:nvSpPr>
          <p:cNvPr id="62" name="Right Arrow 61">
            <a:extLst>
              <a:ext uri="{FF2B5EF4-FFF2-40B4-BE49-F238E27FC236}">
                <a16:creationId xmlns:a16="http://schemas.microsoft.com/office/drawing/2014/main" id="{6A534F3C-6991-8845-83AA-9C5FC061C0D5}"/>
              </a:ext>
            </a:extLst>
          </p:cNvPr>
          <p:cNvSpPr/>
          <p:nvPr/>
        </p:nvSpPr>
        <p:spPr>
          <a:xfrm>
            <a:off x="5695467" y="4677385"/>
            <a:ext cx="886402" cy="32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034F391B-9FFD-1F4B-96ED-B568078692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21814" y="2712962"/>
                <a:ext cx="9625246" cy="45312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tx1">
                        <a:lumMod val="95000"/>
                      </a:schemeClr>
                    </a:solidFill>
                  </a:rPr>
                  <a:t>Simply flip the edges that exist in G and set k to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180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034F391B-9FFD-1F4B-96ED-B56807869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814" y="2712962"/>
                <a:ext cx="9625246" cy="453124"/>
              </a:xfrm>
              <a:prstGeom prst="rect">
                <a:avLst/>
              </a:prstGeom>
              <a:blipFill>
                <a:blip r:embed="rId3"/>
                <a:stretch>
                  <a:fillRect b="-5405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B0040974-91DE-3049-B0FC-010E101387A1}"/>
              </a:ext>
            </a:extLst>
          </p:cNvPr>
          <p:cNvGrpSpPr/>
          <p:nvPr/>
        </p:nvGrpSpPr>
        <p:grpSpPr>
          <a:xfrm>
            <a:off x="6730661" y="3449376"/>
            <a:ext cx="4200807" cy="2679826"/>
            <a:chOff x="6730661" y="3449376"/>
            <a:chExt cx="4200807" cy="267982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3E42735-58C1-9544-B146-9E2893975413}"/>
                </a:ext>
              </a:extLst>
            </p:cNvPr>
            <p:cNvSpPr/>
            <p:nvPr/>
          </p:nvSpPr>
          <p:spPr>
            <a:xfrm>
              <a:off x="6730661" y="3449376"/>
              <a:ext cx="4200807" cy="2679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342735-5573-0F45-B281-C6809641AF5E}"/>
                </a:ext>
              </a:extLst>
            </p:cNvPr>
            <p:cNvSpPr/>
            <p:nvPr/>
          </p:nvSpPr>
          <p:spPr>
            <a:xfrm>
              <a:off x="7872176" y="3614474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11E7672-2211-214F-A0D0-62289A6EBD9B}"/>
                </a:ext>
              </a:extLst>
            </p:cNvPr>
            <p:cNvSpPr/>
            <p:nvPr/>
          </p:nvSpPr>
          <p:spPr>
            <a:xfrm>
              <a:off x="9354234" y="3614474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2E21B37-C9C2-7640-B0FB-709FF81E35E1}"/>
                </a:ext>
              </a:extLst>
            </p:cNvPr>
            <p:cNvSpPr/>
            <p:nvPr/>
          </p:nvSpPr>
          <p:spPr>
            <a:xfrm>
              <a:off x="6995420" y="4605789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14010A0-F18B-6A4C-B0AD-6AE90988D79A}"/>
                </a:ext>
              </a:extLst>
            </p:cNvPr>
            <p:cNvSpPr/>
            <p:nvPr/>
          </p:nvSpPr>
          <p:spPr>
            <a:xfrm>
              <a:off x="10247147" y="4605789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DD9791A-8B0F-7E4C-94D5-E62BB9A01002}"/>
                </a:ext>
              </a:extLst>
            </p:cNvPr>
            <p:cNvSpPr/>
            <p:nvPr/>
          </p:nvSpPr>
          <p:spPr>
            <a:xfrm>
              <a:off x="7872175" y="542814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0D40AB0-3169-D94D-B24B-E68826BF2001}"/>
                </a:ext>
              </a:extLst>
            </p:cNvPr>
            <p:cNvSpPr/>
            <p:nvPr/>
          </p:nvSpPr>
          <p:spPr>
            <a:xfrm>
              <a:off x="9354233" y="542814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C626810-6ECD-7540-B233-F540D16CDEAC}"/>
                </a:ext>
              </a:extLst>
            </p:cNvPr>
            <p:cNvCxnSpPr>
              <a:cxnSpLocks/>
              <a:stCxn id="39" idx="7"/>
              <a:endCxn id="38" idx="3"/>
            </p:cNvCxnSpPr>
            <p:nvPr/>
          </p:nvCxnSpPr>
          <p:spPr>
            <a:xfrm flipV="1">
              <a:off x="7412711" y="4031765"/>
              <a:ext cx="2013119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14647CC-9975-054F-9B94-7FFF2611EABB}"/>
                </a:ext>
              </a:extLst>
            </p:cNvPr>
            <p:cNvCxnSpPr>
              <a:cxnSpLocks/>
              <a:stCxn id="42" idx="1"/>
              <a:endCxn id="39" idx="5"/>
            </p:cNvCxnSpPr>
            <p:nvPr/>
          </p:nvCxnSpPr>
          <p:spPr>
            <a:xfrm flipH="1" flipV="1">
              <a:off x="7412711" y="5023080"/>
              <a:ext cx="531060" cy="476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0F2170B-3E18-1346-B1A8-A33BF2F4D5D2}"/>
                </a:ext>
              </a:extLst>
            </p:cNvPr>
            <p:cNvSpPr txBox="1"/>
            <p:nvPr/>
          </p:nvSpPr>
          <p:spPr>
            <a:xfrm>
              <a:off x="10509108" y="3491148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047B17C-7945-694B-9D61-811066590EE5}"/>
                </a:ext>
              </a:extLst>
            </p:cNvPr>
            <p:cNvSpPr txBox="1"/>
            <p:nvPr/>
          </p:nvSpPr>
          <p:spPr>
            <a:xfrm>
              <a:off x="10360423" y="3770591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k=2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417E185-503F-9848-A8A3-CA5EBC68F787}"/>
                </a:ext>
              </a:extLst>
            </p:cNvPr>
            <p:cNvCxnSpPr>
              <a:cxnSpLocks/>
              <a:stCxn id="37" idx="5"/>
              <a:endCxn id="41" idx="2"/>
            </p:cNvCxnSpPr>
            <p:nvPr/>
          </p:nvCxnSpPr>
          <p:spPr>
            <a:xfrm>
              <a:off x="8289467" y="4031765"/>
              <a:ext cx="1957680" cy="818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01AC7DA-7191-B74F-AE06-2DA26738DF56}"/>
                </a:ext>
              </a:extLst>
            </p:cNvPr>
            <p:cNvCxnSpPr>
              <a:cxnSpLocks/>
              <a:stCxn id="41" idx="1"/>
              <a:endCxn id="38" idx="5"/>
            </p:cNvCxnSpPr>
            <p:nvPr/>
          </p:nvCxnSpPr>
          <p:spPr>
            <a:xfrm flipH="1" flipV="1">
              <a:off x="9771525" y="4031765"/>
              <a:ext cx="547218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4711E76-7D6F-D643-B25D-53CBEE936FD4}"/>
                </a:ext>
              </a:extLst>
            </p:cNvPr>
            <p:cNvCxnSpPr>
              <a:cxnSpLocks/>
              <a:stCxn id="44" idx="7"/>
              <a:endCxn id="41" idx="3"/>
            </p:cNvCxnSpPr>
            <p:nvPr/>
          </p:nvCxnSpPr>
          <p:spPr>
            <a:xfrm flipV="1">
              <a:off x="9771524" y="5023080"/>
              <a:ext cx="547219" cy="476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75686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BBA7C1DC-1C1F-C04D-B2D7-995BEB6406CF}"/>
              </a:ext>
            </a:extLst>
          </p:cNvPr>
          <p:cNvGrpSpPr/>
          <p:nvPr/>
        </p:nvGrpSpPr>
        <p:grpSpPr>
          <a:xfrm>
            <a:off x="1321813" y="1928402"/>
            <a:ext cx="4200807" cy="2679826"/>
            <a:chOff x="1321813" y="1928402"/>
            <a:chExt cx="4200807" cy="267982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2B1A68B-677E-4C4F-A58B-285960ED2E3E}"/>
                </a:ext>
              </a:extLst>
            </p:cNvPr>
            <p:cNvSpPr/>
            <p:nvPr/>
          </p:nvSpPr>
          <p:spPr>
            <a:xfrm>
              <a:off x="1321813" y="1928402"/>
              <a:ext cx="4200807" cy="2679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10A4B83-4CB6-3E46-9F8A-0306DBC686D3}"/>
                </a:ext>
              </a:extLst>
            </p:cNvPr>
            <p:cNvSpPr/>
            <p:nvPr/>
          </p:nvSpPr>
          <p:spPr>
            <a:xfrm>
              <a:off x="2463328" y="2093500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FBBD169-F2CB-9C4B-8FF6-A770D421CE08}"/>
                </a:ext>
              </a:extLst>
            </p:cNvPr>
            <p:cNvSpPr/>
            <p:nvPr/>
          </p:nvSpPr>
          <p:spPr>
            <a:xfrm>
              <a:off x="3945386" y="2093500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995F22B-2B74-7E4F-8635-20BEDD5E1BF6}"/>
                </a:ext>
              </a:extLst>
            </p:cNvPr>
            <p:cNvSpPr/>
            <p:nvPr/>
          </p:nvSpPr>
          <p:spPr>
            <a:xfrm>
              <a:off x="1586572" y="308481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6A0903-9EB0-D44D-B6A0-08D651F65DC4}"/>
                </a:ext>
              </a:extLst>
            </p:cNvPr>
            <p:cNvSpPr/>
            <p:nvPr/>
          </p:nvSpPr>
          <p:spPr>
            <a:xfrm>
              <a:off x="4838299" y="308481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53DFFE1-926C-3A46-A69E-28F422017FD5}"/>
                </a:ext>
              </a:extLst>
            </p:cNvPr>
            <p:cNvSpPr/>
            <p:nvPr/>
          </p:nvSpPr>
          <p:spPr>
            <a:xfrm>
              <a:off x="2463327" y="3907171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C39BCCB-A6F2-7348-855E-003491E529E9}"/>
                </a:ext>
              </a:extLst>
            </p:cNvPr>
            <p:cNvSpPr/>
            <p:nvPr/>
          </p:nvSpPr>
          <p:spPr>
            <a:xfrm>
              <a:off x="3945385" y="3907171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88F8695-7A8B-A647-B4FE-24A5538AE867}"/>
                </a:ext>
              </a:extLst>
            </p:cNvPr>
            <p:cNvCxnSpPr>
              <a:stCxn id="24" idx="7"/>
              <a:endCxn id="10" idx="3"/>
            </p:cNvCxnSpPr>
            <p:nvPr/>
          </p:nvCxnSpPr>
          <p:spPr>
            <a:xfrm flipV="1">
              <a:off x="2003863" y="2510791"/>
              <a:ext cx="531061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E170FF9-E530-9542-AD9B-0322EE0CDBEB}"/>
                </a:ext>
              </a:extLst>
            </p:cNvPr>
            <p:cNvCxnSpPr>
              <a:cxnSpLocks/>
              <a:stCxn id="26" idx="0"/>
              <a:endCxn id="10" idx="4"/>
            </p:cNvCxnSpPr>
            <p:nvPr/>
          </p:nvCxnSpPr>
          <p:spPr>
            <a:xfrm flipV="1">
              <a:off x="2707771" y="2582387"/>
              <a:ext cx="1" cy="1324784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8824425-3D77-B944-8DA2-ED6F7F73CBC7}"/>
                </a:ext>
              </a:extLst>
            </p:cNvPr>
            <p:cNvCxnSpPr>
              <a:cxnSpLocks/>
              <a:stCxn id="23" idx="2"/>
              <a:endCxn id="10" idx="6"/>
            </p:cNvCxnSpPr>
            <p:nvPr/>
          </p:nvCxnSpPr>
          <p:spPr>
            <a:xfrm flipH="1">
              <a:off x="2952215" y="2337944"/>
              <a:ext cx="993171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A21A7A-2AFA-F04C-BCAC-0E33835F7DF9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 flipH="1">
              <a:off x="4189829" y="2582387"/>
              <a:ext cx="1" cy="1324784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726C680-39E1-FB47-98D0-68B899E306BC}"/>
                </a:ext>
              </a:extLst>
            </p:cNvPr>
            <p:cNvCxnSpPr>
              <a:cxnSpLocks/>
              <a:stCxn id="26" idx="6"/>
              <a:endCxn id="27" idx="2"/>
            </p:cNvCxnSpPr>
            <p:nvPr/>
          </p:nvCxnSpPr>
          <p:spPr>
            <a:xfrm>
              <a:off x="2952214" y="4151615"/>
              <a:ext cx="993171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FD5946C-B6E7-EC4F-AD2D-43EF979840DA}"/>
                </a:ext>
              </a:extLst>
            </p:cNvPr>
            <p:cNvCxnSpPr>
              <a:cxnSpLocks/>
              <a:stCxn id="10" idx="5"/>
              <a:endCxn id="27" idx="1"/>
            </p:cNvCxnSpPr>
            <p:nvPr/>
          </p:nvCxnSpPr>
          <p:spPr>
            <a:xfrm>
              <a:off x="2880619" y="2510791"/>
              <a:ext cx="1136362" cy="1467976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D49B488-5E58-0D4B-95D5-2D524D20FFCC}"/>
                </a:ext>
              </a:extLst>
            </p:cNvPr>
            <p:cNvCxnSpPr>
              <a:cxnSpLocks/>
              <a:stCxn id="26" idx="7"/>
              <a:endCxn id="23" idx="3"/>
            </p:cNvCxnSpPr>
            <p:nvPr/>
          </p:nvCxnSpPr>
          <p:spPr>
            <a:xfrm flipV="1">
              <a:off x="2880618" y="2510791"/>
              <a:ext cx="1136364" cy="1467976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B4AAF52-EA29-5F43-858C-A25934203265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2075459" y="3329259"/>
              <a:ext cx="2762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917B8CF-522E-A049-9736-50A681E83269}"/>
                </a:ext>
              </a:extLst>
            </p:cNvPr>
            <p:cNvCxnSpPr>
              <a:cxnSpLocks/>
              <a:stCxn id="24" idx="6"/>
              <a:endCxn id="27" idx="1"/>
            </p:cNvCxnSpPr>
            <p:nvPr/>
          </p:nvCxnSpPr>
          <p:spPr>
            <a:xfrm>
              <a:off x="2075459" y="3329259"/>
              <a:ext cx="1941522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C4107DE-6A10-CC45-9C46-3A54FEA1BD43}"/>
                </a:ext>
              </a:extLst>
            </p:cNvPr>
            <p:cNvCxnSpPr>
              <a:cxnSpLocks/>
              <a:stCxn id="26" idx="7"/>
              <a:endCxn id="25" idx="2"/>
            </p:cNvCxnSpPr>
            <p:nvPr/>
          </p:nvCxnSpPr>
          <p:spPr>
            <a:xfrm flipV="1">
              <a:off x="2880618" y="3329259"/>
              <a:ext cx="1957681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FFC3504-160F-8840-989E-203207C3813A}"/>
                </a:ext>
              </a:extLst>
            </p:cNvPr>
            <p:cNvSpPr txBox="1"/>
            <p:nvPr/>
          </p:nvSpPr>
          <p:spPr>
            <a:xfrm>
              <a:off x="5100260" y="197017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AD8A967-5C47-8541-BBA2-170D99393732}"/>
                </a:ext>
              </a:extLst>
            </p:cNvPr>
            <p:cNvSpPr txBox="1"/>
            <p:nvPr/>
          </p:nvSpPr>
          <p:spPr>
            <a:xfrm>
              <a:off x="4951575" y="2249617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k=4</a:t>
              </a:r>
            </a:p>
          </p:txBody>
        </p:sp>
      </p:grpSp>
      <p:sp>
        <p:nvSpPr>
          <p:cNvPr id="62" name="Right Arrow 61">
            <a:extLst>
              <a:ext uri="{FF2B5EF4-FFF2-40B4-BE49-F238E27FC236}">
                <a16:creationId xmlns:a16="http://schemas.microsoft.com/office/drawing/2014/main" id="{6A534F3C-6991-8845-83AA-9C5FC061C0D5}"/>
              </a:ext>
            </a:extLst>
          </p:cNvPr>
          <p:cNvSpPr/>
          <p:nvPr/>
        </p:nvSpPr>
        <p:spPr>
          <a:xfrm>
            <a:off x="5695467" y="3156411"/>
            <a:ext cx="886402" cy="32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034F391B-9FFD-1F4B-96ED-B568078692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21814" y="1191988"/>
                <a:ext cx="9625246" cy="45312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Claim</a:t>
                </a:r>
                <a:r>
                  <a:rPr lang="en-US" sz="1800" dirty="0">
                    <a:solidFill>
                      <a:schemeClr val="tx1">
                        <a:lumMod val="95000"/>
                      </a:schemeClr>
                    </a:solidFill>
                  </a:rPr>
                  <a:t>: G has a clique of size k IFF G’ has a VC of size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180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034F391B-9FFD-1F4B-96ED-B56807869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814" y="1191988"/>
                <a:ext cx="9625246" cy="453124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17326999-BFD5-334B-BAEA-C1E4E421A05D}"/>
              </a:ext>
            </a:extLst>
          </p:cNvPr>
          <p:cNvGrpSpPr/>
          <p:nvPr/>
        </p:nvGrpSpPr>
        <p:grpSpPr>
          <a:xfrm>
            <a:off x="6730661" y="1928402"/>
            <a:ext cx="4200807" cy="2679826"/>
            <a:chOff x="6730661" y="1928402"/>
            <a:chExt cx="4200807" cy="267982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3E42735-58C1-9544-B146-9E2893975413}"/>
                </a:ext>
              </a:extLst>
            </p:cNvPr>
            <p:cNvSpPr/>
            <p:nvPr/>
          </p:nvSpPr>
          <p:spPr>
            <a:xfrm>
              <a:off x="6730661" y="1928402"/>
              <a:ext cx="4200807" cy="2679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342735-5573-0F45-B281-C6809641AF5E}"/>
                </a:ext>
              </a:extLst>
            </p:cNvPr>
            <p:cNvSpPr/>
            <p:nvPr/>
          </p:nvSpPr>
          <p:spPr>
            <a:xfrm>
              <a:off x="7872176" y="209350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11E7672-2211-214F-A0D0-62289A6EBD9B}"/>
                </a:ext>
              </a:extLst>
            </p:cNvPr>
            <p:cNvSpPr/>
            <p:nvPr/>
          </p:nvSpPr>
          <p:spPr>
            <a:xfrm>
              <a:off x="9354234" y="209350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2E21B37-C9C2-7640-B0FB-709FF81E35E1}"/>
                </a:ext>
              </a:extLst>
            </p:cNvPr>
            <p:cNvSpPr/>
            <p:nvPr/>
          </p:nvSpPr>
          <p:spPr>
            <a:xfrm>
              <a:off x="6995420" y="3084815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14010A0-F18B-6A4C-B0AD-6AE90988D79A}"/>
                </a:ext>
              </a:extLst>
            </p:cNvPr>
            <p:cNvSpPr/>
            <p:nvPr/>
          </p:nvSpPr>
          <p:spPr>
            <a:xfrm>
              <a:off x="10247147" y="3084815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DD9791A-8B0F-7E4C-94D5-E62BB9A01002}"/>
                </a:ext>
              </a:extLst>
            </p:cNvPr>
            <p:cNvSpPr/>
            <p:nvPr/>
          </p:nvSpPr>
          <p:spPr>
            <a:xfrm>
              <a:off x="7872175" y="390717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0D40AB0-3169-D94D-B24B-E68826BF2001}"/>
                </a:ext>
              </a:extLst>
            </p:cNvPr>
            <p:cNvSpPr/>
            <p:nvPr/>
          </p:nvSpPr>
          <p:spPr>
            <a:xfrm>
              <a:off x="9354233" y="390717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C626810-6ECD-7540-B233-F540D16CDEAC}"/>
                </a:ext>
              </a:extLst>
            </p:cNvPr>
            <p:cNvCxnSpPr>
              <a:cxnSpLocks/>
              <a:stCxn id="39" idx="7"/>
              <a:endCxn id="38" idx="3"/>
            </p:cNvCxnSpPr>
            <p:nvPr/>
          </p:nvCxnSpPr>
          <p:spPr>
            <a:xfrm flipV="1">
              <a:off x="7412711" y="2510791"/>
              <a:ext cx="2013119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14647CC-9975-054F-9B94-7FFF2611EABB}"/>
                </a:ext>
              </a:extLst>
            </p:cNvPr>
            <p:cNvCxnSpPr>
              <a:cxnSpLocks/>
              <a:stCxn id="42" idx="1"/>
              <a:endCxn id="39" idx="5"/>
            </p:cNvCxnSpPr>
            <p:nvPr/>
          </p:nvCxnSpPr>
          <p:spPr>
            <a:xfrm flipH="1" flipV="1">
              <a:off x="7412711" y="3502106"/>
              <a:ext cx="531060" cy="476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0F2170B-3E18-1346-B1A8-A33BF2F4D5D2}"/>
                </a:ext>
              </a:extLst>
            </p:cNvPr>
            <p:cNvSpPr txBox="1"/>
            <p:nvPr/>
          </p:nvSpPr>
          <p:spPr>
            <a:xfrm>
              <a:off x="10509108" y="197017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047B17C-7945-694B-9D61-811066590EE5}"/>
                </a:ext>
              </a:extLst>
            </p:cNvPr>
            <p:cNvSpPr txBox="1"/>
            <p:nvPr/>
          </p:nvSpPr>
          <p:spPr>
            <a:xfrm>
              <a:off x="10360423" y="2249617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k=2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417E185-503F-9848-A8A3-CA5EBC68F787}"/>
                </a:ext>
              </a:extLst>
            </p:cNvPr>
            <p:cNvCxnSpPr>
              <a:cxnSpLocks/>
              <a:stCxn id="37" idx="5"/>
              <a:endCxn id="41" idx="2"/>
            </p:cNvCxnSpPr>
            <p:nvPr/>
          </p:nvCxnSpPr>
          <p:spPr>
            <a:xfrm>
              <a:off x="8289467" y="2510791"/>
              <a:ext cx="1957680" cy="818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01AC7DA-7191-B74F-AE06-2DA26738DF56}"/>
                </a:ext>
              </a:extLst>
            </p:cNvPr>
            <p:cNvCxnSpPr>
              <a:cxnSpLocks/>
              <a:stCxn id="41" idx="1"/>
              <a:endCxn id="38" idx="5"/>
            </p:cNvCxnSpPr>
            <p:nvPr/>
          </p:nvCxnSpPr>
          <p:spPr>
            <a:xfrm flipH="1" flipV="1">
              <a:off x="9771525" y="2510791"/>
              <a:ext cx="547218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4711E76-7D6F-D643-B25D-53CBEE936FD4}"/>
                </a:ext>
              </a:extLst>
            </p:cNvPr>
            <p:cNvCxnSpPr>
              <a:cxnSpLocks/>
              <a:stCxn id="44" idx="7"/>
              <a:endCxn id="41" idx="3"/>
            </p:cNvCxnSpPr>
            <p:nvPr/>
          </p:nvCxnSpPr>
          <p:spPr>
            <a:xfrm flipV="1">
              <a:off x="9771524" y="3502106"/>
              <a:ext cx="547219" cy="476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86E5743B-AB82-E14C-9110-9C8DA9F292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32257" y="5546906"/>
                <a:ext cx="3532837" cy="11617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…and if the clique in G is nodes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, then the cover in G’ is exactly the nodes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1800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86E5743B-AB82-E14C-9110-9C8DA9F29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2257" y="5546906"/>
                <a:ext cx="3532837" cy="11617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C070154-CE15-8B45-B262-A8A0A396DE7A}"/>
              </a:ext>
            </a:extLst>
          </p:cNvPr>
          <p:cNvCxnSpPr/>
          <p:nvPr/>
        </p:nvCxnSpPr>
        <p:spPr>
          <a:xfrm>
            <a:off x="4771176" y="4816444"/>
            <a:ext cx="3172595" cy="90534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B90BFC0-BE26-304D-A9CA-EA83B898D3E8}"/>
              </a:ext>
            </a:extLst>
          </p:cNvPr>
          <p:cNvCxnSpPr>
            <a:cxnSpLocks/>
          </p:cNvCxnSpPr>
          <p:nvPr/>
        </p:nvCxnSpPr>
        <p:spPr>
          <a:xfrm flipH="1">
            <a:off x="8682273" y="4816444"/>
            <a:ext cx="148792" cy="73046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8652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BBA7C1DC-1C1F-C04D-B2D7-995BEB6406CF}"/>
              </a:ext>
            </a:extLst>
          </p:cNvPr>
          <p:cNvGrpSpPr/>
          <p:nvPr/>
        </p:nvGrpSpPr>
        <p:grpSpPr>
          <a:xfrm>
            <a:off x="1321813" y="1611533"/>
            <a:ext cx="4200807" cy="2679826"/>
            <a:chOff x="1321813" y="1928402"/>
            <a:chExt cx="4200807" cy="267982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2B1A68B-677E-4C4F-A58B-285960ED2E3E}"/>
                </a:ext>
              </a:extLst>
            </p:cNvPr>
            <p:cNvSpPr/>
            <p:nvPr/>
          </p:nvSpPr>
          <p:spPr>
            <a:xfrm>
              <a:off x="1321813" y="1928402"/>
              <a:ext cx="4200807" cy="2679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10A4B83-4CB6-3E46-9F8A-0306DBC686D3}"/>
                </a:ext>
              </a:extLst>
            </p:cNvPr>
            <p:cNvSpPr/>
            <p:nvPr/>
          </p:nvSpPr>
          <p:spPr>
            <a:xfrm>
              <a:off x="2463328" y="2093500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FBBD169-F2CB-9C4B-8FF6-A770D421CE08}"/>
                </a:ext>
              </a:extLst>
            </p:cNvPr>
            <p:cNvSpPr/>
            <p:nvPr/>
          </p:nvSpPr>
          <p:spPr>
            <a:xfrm>
              <a:off x="3945386" y="2093500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995F22B-2B74-7E4F-8635-20BEDD5E1BF6}"/>
                </a:ext>
              </a:extLst>
            </p:cNvPr>
            <p:cNvSpPr/>
            <p:nvPr/>
          </p:nvSpPr>
          <p:spPr>
            <a:xfrm>
              <a:off x="1586572" y="308481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6A0903-9EB0-D44D-B6A0-08D651F65DC4}"/>
                </a:ext>
              </a:extLst>
            </p:cNvPr>
            <p:cNvSpPr/>
            <p:nvPr/>
          </p:nvSpPr>
          <p:spPr>
            <a:xfrm>
              <a:off x="4838299" y="308481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53DFFE1-926C-3A46-A69E-28F422017FD5}"/>
                </a:ext>
              </a:extLst>
            </p:cNvPr>
            <p:cNvSpPr/>
            <p:nvPr/>
          </p:nvSpPr>
          <p:spPr>
            <a:xfrm>
              <a:off x="2463327" y="3907171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C39BCCB-A6F2-7348-855E-003491E529E9}"/>
                </a:ext>
              </a:extLst>
            </p:cNvPr>
            <p:cNvSpPr/>
            <p:nvPr/>
          </p:nvSpPr>
          <p:spPr>
            <a:xfrm>
              <a:off x="3945385" y="3907171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88F8695-7A8B-A647-B4FE-24A5538AE867}"/>
                </a:ext>
              </a:extLst>
            </p:cNvPr>
            <p:cNvCxnSpPr>
              <a:stCxn id="24" idx="7"/>
              <a:endCxn id="10" idx="3"/>
            </p:cNvCxnSpPr>
            <p:nvPr/>
          </p:nvCxnSpPr>
          <p:spPr>
            <a:xfrm flipV="1">
              <a:off x="2003863" y="2510791"/>
              <a:ext cx="531061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E170FF9-E530-9542-AD9B-0322EE0CDBEB}"/>
                </a:ext>
              </a:extLst>
            </p:cNvPr>
            <p:cNvCxnSpPr>
              <a:cxnSpLocks/>
              <a:stCxn id="26" idx="0"/>
              <a:endCxn id="10" idx="4"/>
            </p:cNvCxnSpPr>
            <p:nvPr/>
          </p:nvCxnSpPr>
          <p:spPr>
            <a:xfrm flipV="1">
              <a:off x="2707771" y="2582387"/>
              <a:ext cx="1" cy="1324784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8824425-3D77-B944-8DA2-ED6F7F73CBC7}"/>
                </a:ext>
              </a:extLst>
            </p:cNvPr>
            <p:cNvCxnSpPr>
              <a:cxnSpLocks/>
              <a:stCxn id="23" idx="2"/>
              <a:endCxn id="10" idx="6"/>
            </p:cNvCxnSpPr>
            <p:nvPr/>
          </p:nvCxnSpPr>
          <p:spPr>
            <a:xfrm flipH="1">
              <a:off x="2952215" y="2337944"/>
              <a:ext cx="993171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A21A7A-2AFA-F04C-BCAC-0E33835F7DF9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 flipH="1">
              <a:off x="4189829" y="2582387"/>
              <a:ext cx="1" cy="1324784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726C680-39E1-FB47-98D0-68B899E306BC}"/>
                </a:ext>
              </a:extLst>
            </p:cNvPr>
            <p:cNvCxnSpPr>
              <a:cxnSpLocks/>
              <a:stCxn id="26" idx="6"/>
              <a:endCxn id="27" idx="2"/>
            </p:cNvCxnSpPr>
            <p:nvPr/>
          </p:nvCxnSpPr>
          <p:spPr>
            <a:xfrm>
              <a:off x="2952214" y="4151615"/>
              <a:ext cx="993171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FD5946C-B6E7-EC4F-AD2D-43EF979840DA}"/>
                </a:ext>
              </a:extLst>
            </p:cNvPr>
            <p:cNvCxnSpPr>
              <a:cxnSpLocks/>
              <a:stCxn id="10" idx="5"/>
              <a:endCxn id="27" idx="1"/>
            </p:cNvCxnSpPr>
            <p:nvPr/>
          </p:nvCxnSpPr>
          <p:spPr>
            <a:xfrm>
              <a:off x="2880619" y="2510791"/>
              <a:ext cx="1136362" cy="1467976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D49B488-5E58-0D4B-95D5-2D524D20FFCC}"/>
                </a:ext>
              </a:extLst>
            </p:cNvPr>
            <p:cNvCxnSpPr>
              <a:cxnSpLocks/>
              <a:stCxn id="26" idx="7"/>
              <a:endCxn id="23" idx="3"/>
            </p:cNvCxnSpPr>
            <p:nvPr/>
          </p:nvCxnSpPr>
          <p:spPr>
            <a:xfrm flipV="1">
              <a:off x="2880618" y="2510791"/>
              <a:ext cx="1136364" cy="1467976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B4AAF52-EA29-5F43-858C-A25934203265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2075459" y="3329259"/>
              <a:ext cx="2762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917B8CF-522E-A049-9736-50A681E83269}"/>
                </a:ext>
              </a:extLst>
            </p:cNvPr>
            <p:cNvCxnSpPr>
              <a:cxnSpLocks/>
              <a:stCxn id="24" idx="6"/>
              <a:endCxn id="27" idx="1"/>
            </p:cNvCxnSpPr>
            <p:nvPr/>
          </p:nvCxnSpPr>
          <p:spPr>
            <a:xfrm>
              <a:off x="2075459" y="3329259"/>
              <a:ext cx="1941522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C4107DE-6A10-CC45-9C46-3A54FEA1BD43}"/>
                </a:ext>
              </a:extLst>
            </p:cNvPr>
            <p:cNvCxnSpPr>
              <a:cxnSpLocks/>
              <a:stCxn id="26" idx="7"/>
              <a:endCxn id="25" idx="2"/>
            </p:cNvCxnSpPr>
            <p:nvPr/>
          </p:nvCxnSpPr>
          <p:spPr>
            <a:xfrm flipV="1">
              <a:off x="2880618" y="3329259"/>
              <a:ext cx="1957681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FFC3504-160F-8840-989E-203207C3813A}"/>
                </a:ext>
              </a:extLst>
            </p:cNvPr>
            <p:cNvSpPr txBox="1"/>
            <p:nvPr/>
          </p:nvSpPr>
          <p:spPr>
            <a:xfrm>
              <a:off x="5100260" y="197017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AD8A967-5C47-8541-BBA2-170D99393732}"/>
                </a:ext>
              </a:extLst>
            </p:cNvPr>
            <p:cNvSpPr txBox="1"/>
            <p:nvPr/>
          </p:nvSpPr>
          <p:spPr>
            <a:xfrm>
              <a:off x="4951575" y="2249617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k=4</a:t>
              </a:r>
            </a:p>
          </p:txBody>
        </p:sp>
      </p:grpSp>
      <p:sp>
        <p:nvSpPr>
          <p:cNvPr id="62" name="Right Arrow 61">
            <a:extLst>
              <a:ext uri="{FF2B5EF4-FFF2-40B4-BE49-F238E27FC236}">
                <a16:creationId xmlns:a16="http://schemas.microsoft.com/office/drawing/2014/main" id="{6A534F3C-6991-8845-83AA-9C5FC061C0D5}"/>
              </a:ext>
            </a:extLst>
          </p:cNvPr>
          <p:cNvSpPr/>
          <p:nvPr/>
        </p:nvSpPr>
        <p:spPr>
          <a:xfrm>
            <a:off x="5695467" y="2839542"/>
            <a:ext cx="886402" cy="32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034F391B-9FFD-1F4B-96ED-B568078692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21814" y="875119"/>
                <a:ext cx="9625246" cy="45312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Claim</a:t>
                </a:r>
                <a:r>
                  <a:rPr lang="en-US" sz="1800" dirty="0">
                    <a:solidFill>
                      <a:schemeClr val="tx1">
                        <a:lumMod val="95000"/>
                      </a:schemeClr>
                    </a:solidFill>
                  </a:rPr>
                  <a:t>: G has a clique of size k IFF G’ has a VC of size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180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034F391B-9FFD-1F4B-96ED-B56807869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814" y="875119"/>
                <a:ext cx="9625246" cy="453124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17326999-BFD5-334B-BAEA-C1E4E421A05D}"/>
              </a:ext>
            </a:extLst>
          </p:cNvPr>
          <p:cNvGrpSpPr/>
          <p:nvPr/>
        </p:nvGrpSpPr>
        <p:grpSpPr>
          <a:xfrm>
            <a:off x="6730661" y="1611533"/>
            <a:ext cx="4200807" cy="2679826"/>
            <a:chOff x="6730661" y="1928402"/>
            <a:chExt cx="4200807" cy="267982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3E42735-58C1-9544-B146-9E2893975413}"/>
                </a:ext>
              </a:extLst>
            </p:cNvPr>
            <p:cNvSpPr/>
            <p:nvPr/>
          </p:nvSpPr>
          <p:spPr>
            <a:xfrm>
              <a:off x="6730661" y="1928402"/>
              <a:ext cx="4200807" cy="2679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342735-5573-0F45-B281-C6809641AF5E}"/>
                </a:ext>
              </a:extLst>
            </p:cNvPr>
            <p:cNvSpPr/>
            <p:nvPr/>
          </p:nvSpPr>
          <p:spPr>
            <a:xfrm>
              <a:off x="7872176" y="209350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11E7672-2211-214F-A0D0-62289A6EBD9B}"/>
                </a:ext>
              </a:extLst>
            </p:cNvPr>
            <p:cNvSpPr/>
            <p:nvPr/>
          </p:nvSpPr>
          <p:spPr>
            <a:xfrm>
              <a:off x="9354234" y="209350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2E21B37-C9C2-7640-B0FB-709FF81E35E1}"/>
                </a:ext>
              </a:extLst>
            </p:cNvPr>
            <p:cNvSpPr/>
            <p:nvPr/>
          </p:nvSpPr>
          <p:spPr>
            <a:xfrm>
              <a:off x="6995420" y="3084815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14010A0-F18B-6A4C-B0AD-6AE90988D79A}"/>
                </a:ext>
              </a:extLst>
            </p:cNvPr>
            <p:cNvSpPr/>
            <p:nvPr/>
          </p:nvSpPr>
          <p:spPr>
            <a:xfrm>
              <a:off x="10247147" y="3084815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DD9791A-8B0F-7E4C-94D5-E62BB9A01002}"/>
                </a:ext>
              </a:extLst>
            </p:cNvPr>
            <p:cNvSpPr/>
            <p:nvPr/>
          </p:nvSpPr>
          <p:spPr>
            <a:xfrm>
              <a:off x="7872175" y="390717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0D40AB0-3169-D94D-B24B-E68826BF2001}"/>
                </a:ext>
              </a:extLst>
            </p:cNvPr>
            <p:cNvSpPr/>
            <p:nvPr/>
          </p:nvSpPr>
          <p:spPr>
            <a:xfrm>
              <a:off x="9354233" y="390717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C626810-6ECD-7540-B233-F540D16CDEAC}"/>
                </a:ext>
              </a:extLst>
            </p:cNvPr>
            <p:cNvCxnSpPr>
              <a:cxnSpLocks/>
              <a:stCxn id="39" idx="7"/>
              <a:endCxn id="38" idx="3"/>
            </p:cNvCxnSpPr>
            <p:nvPr/>
          </p:nvCxnSpPr>
          <p:spPr>
            <a:xfrm flipV="1">
              <a:off x="7412711" y="2510791"/>
              <a:ext cx="2013119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14647CC-9975-054F-9B94-7FFF2611EABB}"/>
                </a:ext>
              </a:extLst>
            </p:cNvPr>
            <p:cNvCxnSpPr>
              <a:cxnSpLocks/>
              <a:stCxn id="42" idx="1"/>
              <a:endCxn id="39" idx="5"/>
            </p:cNvCxnSpPr>
            <p:nvPr/>
          </p:nvCxnSpPr>
          <p:spPr>
            <a:xfrm flipH="1" flipV="1">
              <a:off x="7412711" y="3502106"/>
              <a:ext cx="531060" cy="476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0F2170B-3E18-1346-B1A8-A33BF2F4D5D2}"/>
                </a:ext>
              </a:extLst>
            </p:cNvPr>
            <p:cNvSpPr txBox="1"/>
            <p:nvPr/>
          </p:nvSpPr>
          <p:spPr>
            <a:xfrm>
              <a:off x="10509108" y="197017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047B17C-7945-694B-9D61-811066590EE5}"/>
                </a:ext>
              </a:extLst>
            </p:cNvPr>
            <p:cNvSpPr txBox="1"/>
            <p:nvPr/>
          </p:nvSpPr>
          <p:spPr>
            <a:xfrm>
              <a:off x="10360423" y="2249617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k=2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417E185-503F-9848-A8A3-CA5EBC68F787}"/>
                </a:ext>
              </a:extLst>
            </p:cNvPr>
            <p:cNvCxnSpPr>
              <a:cxnSpLocks/>
              <a:stCxn id="37" idx="5"/>
              <a:endCxn id="41" idx="2"/>
            </p:cNvCxnSpPr>
            <p:nvPr/>
          </p:nvCxnSpPr>
          <p:spPr>
            <a:xfrm>
              <a:off x="8289467" y="2510791"/>
              <a:ext cx="1957680" cy="818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01AC7DA-7191-B74F-AE06-2DA26738DF56}"/>
                </a:ext>
              </a:extLst>
            </p:cNvPr>
            <p:cNvCxnSpPr>
              <a:cxnSpLocks/>
              <a:stCxn id="41" idx="1"/>
              <a:endCxn id="38" idx="5"/>
            </p:cNvCxnSpPr>
            <p:nvPr/>
          </p:nvCxnSpPr>
          <p:spPr>
            <a:xfrm flipH="1" flipV="1">
              <a:off x="9771525" y="2510791"/>
              <a:ext cx="547218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4711E76-7D6F-D643-B25D-53CBEE936FD4}"/>
                </a:ext>
              </a:extLst>
            </p:cNvPr>
            <p:cNvCxnSpPr>
              <a:cxnSpLocks/>
              <a:stCxn id="44" idx="7"/>
              <a:endCxn id="41" idx="3"/>
            </p:cNvCxnSpPr>
            <p:nvPr/>
          </p:nvCxnSpPr>
          <p:spPr>
            <a:xfrm flipV="1">
              <a:off x="9771524" y="3502106"/>
              <a:ext cx="547219" cy="476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86E5743B-AB82-E14C-9110-9C8DA9F29266}"/>
              </a:ext>
            </a:extLst>
          </p:cNvPr>
          <p:cNvSpPr txBox="1">
            <a:spLocks/>
          </p:cNvSpPr>
          <p:nvPr/>
        </p:nvSpPr>
        <p:spPr>
          <a:xfrm>
            <a:off x="1321813" y="4593728"/>
            <a:ext cx="3532837" cy="40565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Proof Direction 1: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EDA2725D-7FD8-454D-8540-83432F0BBE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50606" y="4613394"/>
                <a:ext cx="7796454" cy="204995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>
                    <a:solidFill>
                      <a:schemeClr val="bg1"/>
                    </a:solidFill>
                  </a:rPr>
                  <a:t>Suppose G has a clique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800" i="1" dirty="0">
                    <a:solidFill>
                      <a:schemeClr val="bg1"/>
                    </a:solidFill>
                  </a:rPr>
                  <a:t> of size k</a:t>
                </a:r>
                <a:br>
                  <a:rPr lang="en-US" sz="1800" i="1" dirty="0">
                    <a:solidFill>
                      <a:schemeClr val="bg1"/>
                    </a:solidFill>
                  </a:rPr>
                </a:br>
                <a:r>
                  <a:rPr lang="en-US" sz="1800" i="1" dirty="0">
                    <a:solidFill>
                      <a:schemeClr val="bg1"/>
                    </a:solidFill>
                  </a:rPr>
                  <a:t>Consider nodes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800" i="1" dirty="0">
                    <a:solidFill>
                      <a:schemeClr val="bg1"/>
                    </a:solidFill>
                  </a:rPr>
                  <a:t> in G’</a:t>
                </a:r>
                <a:br>
                  <a:rPr lang="en-US" sz="1800" i="1" dirty="0">
                    <a:solidFill>
                      <a:schemeClr val="bg1"/>
                    </a:solidFill>
                  </a:rPr>
                </a:br>
                <a:r>
                  <a:rPr lang="en-US" sz="1800" i="1" dirty="0">
                    <a:solidFill>
                      <a:schemeClr val="bg1"/>
                    </a:solidFill>
                  </a:rPr>
                  <a:t>In G, every edge between nodes in V’ existed (clique), so none of these edges appear in G’</a:t>
                </a:r>
                <a:br>
                  <a:rPr lang="en-US" sz="1800" i="1" dirty="0">
                    <a:solidFill>
                      <a:schemeClr val="bg1"/>
                    </a:solidFill>
                  </a:rPr>
                </a:br>
                <a:r>
                  <a:rPr lang="en-US" sz="1800" i="1" dirty="0">
                    <a:solidFill>
                      <a:schemeClr val="bg1"/>
                    </a:solidFill>
                  </a:rPr>
                  <a:t>Thus every edge in G’ touches a node that was not in the clique, which is the exact set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br>
                  <a:rPr lang="en-US" sz="1800" i="1" dirty="0">
                    <a:solidFill>
                      <a:schemeClr val="bg1"/>
                    </a:solidFill>
                  </a:rPr>
                </a:br>
                <a:r>
                  <a:rPr lang="en-US" sz="1800" i="1" dirty="0">
                    <a:solidFill>
                      <a:schemeClr val="bg1"/>
                    </a:solidFill>
                  </a:rPr>
                  <a:t>Q.E.D.</a:t>
                </a:r>
              </a:p>
            </p:txBody>
          </p:sp>
        </mc:Choice>
        <mc:Fallback xmlns="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EDA2725D-7FD8-454D-8540-83432F0BB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606" y="4613394"/>
                <a:ext cx="7796454" cy="2049959"/>
              </a:xfrm>
              <a:prstGeom prst="rect">
                <a:avLst/>
              </a:prstGeom>
              <a:blipFill>
                <a:blip r:embed="rId4"/>
                <a:stretch>
                  <a:fillRect l="-487" r="-16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55228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BBA7C1DC-1C1F-C04D-B2D7-995BEB6406CF}"/>
              </a:ext>
            </a:extLst>
          </p:cNvPr>
          <p:cNvGrpSpPr/>
          <p:nvPr/>
        </p:nvGrpSpPr>
        <p:grpSpPr>
          <a:xfrm>
            <a:off x="1321813" y="1611533"/>
            <a:ext cx="4200807" cy="2679826"/>
            <a:chOff x="1321813" y="1928402"/>
            <a:chExt cx="4200807" cy="267982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2B1A68B-677E-4C4F-A58B-285960ED2E3E}"/>
                </a:ext>
              </a:extLst>
            </p:cNvPr>
            <p:cNvSpPr/>
            <p:nvPr/>
          </p:nvSpPr>
          <p:spPr>
            <a:xfrm>
              <a:off x="1321813" y="1928402"/>
              <a:ext cx="4200807" cy="2679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10A4B83-4CB6-3E46-9F8A-0306DBC686D3}"/>
                </a:ext>
              </a:extLst>
            </p:cNvPr>
            <p:cNvSpPr/>
            <p:nvPr/>
          </p:nvSpPr>
          <p:spPr>
            <a:xfrm>
              <a:off x="2463328" y="2093500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FBBD169-F2CB-9C4B-8FF6-A770D421CE08}"/>
                </a:ext>
              </a:extLst>
            </p:cNvPr>
            <p:cNvSpPr/>
            <p:nvPr/>
          </p:nvSpPr>
          <p:spPr>
            <a:xfrm>
              <a:off x="3945386" y="2093500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995F22B-2B74-7E4F-8635-20BEDD5E1BF6}"/>
                </a:ext>
              </a:extLst>
            </p:cNvPr>
            <p:cNvSpPr/>
            <p:nvPr/>
          </p:nvSpPr>
          <p:spPr>
            <a:xfrm>
              <a:off x="1586572" y="308481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6A0903-9EB0-D44D-B6A0-08D651F65DC4}"/>
                </a:ext>
              </a:extLst>
            </p:cNvPr>
            <p:cNvSpPr/>
            <p:nvPr/>
          </p:nvSpPr>
          <p:spPr>
            <a:xfrm>
              <a:off x="4838299" y="308481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53DFFE1-926C-3A46-A69E-28F422017FD5}"/>
                </a:ext>
              </a:extLst>
            </p:cNvPr>
            <p:cNvSpPr/>
            <p:nvPr/>
          </p:nvSpPr>
          <p:spPr>
            <a:xfrm>
              <a:off x="2463327" y="3907171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C39BCCB-A6F2-7348-855E-003491E529E9}"/>
                </a:ext>
              </a:extLst>
            </p:cNvPr>
            <p:cNvSpPr/>
            <p:nvPr/>
          </p:nvSpPr>
          <p:spPr>
            <a:xfrm>
              <a:off x="3945385" y="3907171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88F8695-7A8B-A647-B4FE-24A5538AE867}"/>
                </a:ext>
              </a:extLst>
            </p:cNvPr>
            <p:cNvCxnSpPr>
              <a:stCxn id="24" idx="7"/>
              <a:endCxn id="10" idx="3"/>
            </p:cNvCxnSpPr>
            <p:nvPr/>
          </p:nvCxnSpPr>
          <p:spPr>
            <a:xfrm flipV="1">
              <a:off x="2003863" y="2510791"/>
              <a:ext cx="531061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E170FF9-E530-9542-AD9B-0322EE0CDBEB}"/>
                </a:ext>
              </a:extLst>
            </p:cNvPr>
            <p:cNvCxnSpPr>
              <a:cxnSpLocks/>
              <a:stCxn id="26" idx="0"/>
              <a:endCxn id="10" idx="4"/>
            </p:cNvCxnSpPr>
            <p:nvPr/>
          </p:nvCxnSpPr>
          <p:spPr>
            <a:xfrm flipV="1">
              <a:off x="2707771" y="2582387"/>
              <a:ext cx="1" cy="1324784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8824425-3D77-B944-8DA2-ED6F7F73CBC7}"/>
                </a:ext>
              </a:extLst>
            </p:cNvPr>
            <p:cNvCxnSpPr>
              <a:cxnSpLocks/>
              <a:stCxn id="23" idx="2"/>
              <a:endCxn id="10" idx="6"/>
            </p:cNvCxnSpPr>
            <p:nvPr/>
          </p:nvCxnSpPr>
          <p:spPr>
            <a:xfrm flipH="1">
              <a:off x="2952215" y="2337944"/>
              <a:ext cx="993171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A21A7A-2AFA-F04C-BCAC-0E33835F7DF9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 flipH="1">
              <a:off x="4189829" y="2582387"/>
              <a:ext cx="1" cy="1324784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726C680-39E1-FB47-98D0-68B899E306BC}"/>
                </a:ext>
              </a:extLst>
            </p:cNvPr>
            <p:cNvCxnSpPr>
              <a:cxnSpLocks/>
              <a:stCxn id="26" idx="6"/>
              <a:endCxn id="27" idx="2"/>
            </p:cNvCxnSpPr>
            <p:nvPr/>
          </p:nvCxnSpPr>
          <p:spPr>
            <a:xfrm>
              <a:off x="2952214" y="4151615"/>
              <a:ext cx="993171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FD5946C-B6E7-EC4F-AD2D-43EF979840DA}"/>
                </a:ext>
              </a:extLst>
            </p:cNvPr>
            <p:cNvCxnSpPr>
              <a:cxnSpLocks/>
              <a:stCxn id="10" idx="5"/>
              <a:endCxn id="27" idx="1"/>
            </p:cNvCxnSpPr>
            <p:nvPr/>
          </p:nvCxnSpPr>
          <p:spPr>
            <a:xfrm>
              <a:off x="2880619" y="2510791"/>
              <a:ext cx="1136362" cy="1467976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D49B488-5E58-0D4B-95D5-2D524D20FFCC}"/>
                </a:ext>
              </a:extLst>
            </p:cNvPr>
            <p:cNvCxnSpPr>
              <a:cxnSpLocks/>
              <a:stCxn id="26" idx="7"/>
              <a:endCxn id="23" idx="3"/>
            </p:cNvCxnSpPr>
            <p:nvPr/>
          </p:nvCxnSpPr>
          <p:spPr>
            <a:xfrm flipV="1">
              <a:off x="2880618" y="2510791"/>
              <a:ext cx="1136364" cy="1467976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B4AAF52-EA29-5F43-858C-A25934203265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2075459" y="3329259"/>
              <a:ext cx="2762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917B8CF-522E-A049-9736-50A681E83269}"/>
                </a:ext>
              </a:extLst>
            </p:cNvPr>
            <p:cNvCxnSpPr>
              <a:cxnSpLocks/>
              <a:stCxn id="24" idx="6"/>
              <a:endCxn id="27" idx="1"/>
            </p:cNvCxnSpPr>
            <p:nvPr/>
          </p:nvCxnSpPr>
          <p:spPr>
            <a:xfrm>
              <a:off x="2075459" y="3329259"/>
              <a:ext cx="1941522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C4107DE-6A10-CC45-9C46-3A54FEA1BD43}"/>
                </a:ext>
              </a:extLst>
            </p:cNvPr>
            <p:cNvCxnSpPr>
              <a:cxnSpLocks/>
              <a:stCxn id="26" idx="7"/>
              <a:endCxn id="25" idx="2"/>
            </p:cNvCxnSpPr>
            <p:nvPr/>
          </p:nvCxnSpPr>
          <p:spPr>
            <a:xfrm flipV="1">
              <a:off x="2880618" y="3329259"/>
              <a:ext cx="1957681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FFC3504-160F-8840-989E-203207C3813A}"/>
                </a:ext>
              </a:extLst>
            </p:cNvPr>
            <p:cNvSpPr txBox="1"/>
            <p:nvPr/>
          </p:nvSpPr>
          <p:spPr>
            <a:xfrm>
              <a:off x="5100260" y="197017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AD8A967-5C47-8541-BBA2-170D99393732}"/>
                </a:ext>
              </a:extLst>
            </p:cNvPr>
            <p:cNvSpPr txBox="1"/>
            <p:nvPr/>
          </p:nvSpPr>
          <p:spPr>
            <a:xfrm>
              <a:off x="4951575" y="2249617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k=4</a:t>
              </a:r>
            </a:p>
          </p:txBody>
        </p:sp>
      </p:grpSp>
      <p:sp>
        <p:nvSpPr>
          <p:cNvPr id="62" name="Right Arrow 61">
            <a:extLst>
              <a:ext uri="{FF2B5EF4-FFF2-40B4-BE49-F238E27FC236}">
                <a16:creationId xmlns:a16="http://schemas.microsoft.com/office/drawing/2014/main" id="{6A534F3C-6991-8845-83AA-9C5FC061C0D5}"/>
              </a:ext>
            </a:extLst>
          </p:cNvPr>
          <p:cNvSpPr/>
          <p:nvPr/>
        </p:nvSpPr>
        <p:spPr>
          <a:xfrm>
            <a:off x="5695467" y="2839542"/>
            <a:ext cx="886402" cy="32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034F391B-9FFD-1F4B-96ED-B568078692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21814" y="875119"/>
                <a:ext cx="9625246" cy="45312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Claim</a:t>
                </a:r>
                <a:r>
                  <a:rPr lang="en-US" sz="1800" dirty="0">
                    <a:solidFill>
                      <a:schemeClr val="tx1">
                        <a:lumMod val="95000"/>
                      </a:schemeClr>
                    </a:solidFill>
                  </a:rPr>
                  <a:t>: G has a clique of size k IFF G’ has a VC of size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180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034F391B-9FFD-1F4B-96ED-B56807869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814" y="875119"/>
                <a:ext cx="9625246" cy="453124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17326999-BFD5-334B-BAEA-C1E4E421A05D}"/>
              </a:ext>
            </a:extLst>
          </p:cNvPr>
          <p:cNvGrpSpPr/>
          <p:nvPr/>
        </p:nvGrpSpPr>
        <p:grpSpPr>
          <a:xfrm>
            <a:off x="6730661" y="1611533"/>
            <a:ext cx="4200807" cy="2679826"/>
            <a:chOff x="6730661" y="1928402"/>
            <a:chExt cx="4200807" cy="267982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3E42735-58C1-9544-B146-9E2893975413}"/>
                </a:ext>
              </a:extLst>
            </p:cNvPr>
            <p:cNvSpPr/>
            <p:nvPr/>
          </p:nvSpPr>
          <p:spPr>
            <a:xfrm>
              <a:off x="6730661" y="1928402"/>
              <a:ext cx="4200807" cy="2679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342735-5573-0F45-B281-C6809641AF5E}"/>
                </a:ext>
              </a:extLst>
            </p:cNvPr>
            <p:cNvSpPr/>
            <p:nvPr/>
          </p:nvSpPr>
          <p:spPr>
            <a:xfrm>
              <a:off x="7872176" y="209350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11E7672-2211-214F-A0D0-62289A6EBD9B}"/>
                </a:ext>
              </a:extLst>
            </p:cNvPr>
            <p:cNvSpPr/>
            <p:nvPr/>
          </p:nvSpPr>
          <p:spPr>
            <a:xfrm>
              <a:off x="9354234" y="209350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2E21B37-C9C2-7640-B0FB-709FF81E35E1}"/>
                </a:ext>
              </a:extLst>
            </p:cNvPr>
            <p:cNvSpPr/>
            <p:nvPr/>
          </p:nvSpPr>
          <p:spPr>
            <a:xfrm>
              <a:off x="6995420" y="3084815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14010A0-F18B-6A4C-B0AD-6AE90988D79A}"/>
                </a:ext>
              </a:extLst>
            </p:cNvPr>
            <p:cNvSpPr/>
            <p:nvPr/>
          </p:nvSpPr>
          <p:spPr>
            <a:xfrm>
              <a:off x="10247147" y="3084815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DD9791A-8B0F-7E4C-94D5-E62BB9A01002}"/>
                </a:ext>
              </a:extLst>
            </p:cNvPr>
            <p:cNvSpPr/>
            <p:nvPr/>
          </p:nvSpPr>
          <p:spPr>
            <a:xfrm>
              <a:off x="7872175" y="390717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0D40AB0-3169-D94D-B24B-E68826BF2001}"/>
                </a:ext>
              </a:extLst>
            </p:cNvPr>
            <p:cNvSpPr/>
            <p:nvPr/>
          </p:nvSpPr>
          <p:spPr>
            <a:xfrm>
              <a:off x="9354233" y="390717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C626810-6ECD-7540-B233-F540D16CDEAC}"/>
                </a:ext>
              </a:extLst>
            </p:cNvPr>
            <p:cNvCxnSpPr>
              <a:cxnSpLocks/>
              <a:stCxn id="39" idx="7"/>
              <a:endCxn id="38" idx="3"/>
            </p:cNvCxnSpPr>
            <p:nvPr/>
          </p:nvCxnSpPr>
          <p:spPr>
            <a:xfrm flipV="1">
              <a:off x="7412711" y="2510791"/>
              <a:ext cx="2013119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14647CC-9975-054F-9B94-7FFF2611EABB}"/>
                </a:ext>
              </a:extLst>
            </p:cNvPr>
            <p:cNvCxnSpPr>
              <a:cxnSpLocks/>
              <a:stCxn id="42" idx="1"/>
              <a:endCxn id="39" idx="5"/>
            </p:cNvCxnSpPr>
            <p:nvPr/>
          </p:nvCxnSpPr>
          <p:spPr>
            <a:xfrm flipH="1" flipV="1">
              <a:off x="7412711" y="3502106"/>
              <a:ext cx="531060" cy="476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0F2170B-3E18-1346-B1A8-A33BF2F4D5D2}"/>
                </a:ext>
              </a:extLst>
            </p:cNvPr>
            <p:cNvSpPr txBox="1"/>
            <p:nvPr/>
          </p:nvSpPr>
          <p:spPr>
            <a:xfrm>
              <a:off x="10509108" y="197017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047B17C-7945-694B-9D61-811066590EE5}"/>
                </a:ext>
              </a:extLst>
            </p:cNvPr>
            <p:cNvSpPr txBox="1"/>
            <p:nvPr/>
          </p:nvSpPr>
          <p:spPr>
            <a:xfrm>
              <a:off x="10360423" y="2249617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k=2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417E185-503F-9848-A8A3-CA5EBC68F787}"/>
                </a:ext>
              </a:extLst>
            </p:cNvPr>
            <p:cNvCxnSpPr>
              <a:cxnSpLocks/>
              <a:stCxn id="37" idx="5"/>
              <a:endCxn id="41" idx="2"/>
            </p:cNvCxnSpPr>
            <p:nvPr/>
          </p:nvCxnSpPr>
          <p:spPr>
            <a:xfrm>
              <a:off x="8289467" y="2510791"/>
              <a:ext cx="1957680" cy="818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01AC7DA-7191-B74F-AE06-2DA26738DF56}"/>
                </a:ext>
              </a:extLst>
            </p:cNvPr>
            <p:cNvCxnSpPr>
              <a:cxnSpLocks/>
              <a:stCxn id="41" idx="1"/>
              <a:endCxn id="38" idx="5"/>
            </p:cNvCxnSpPr>
            <p:nvPr/>
          </p:nvCxnSpPr>
          <p:spPr>
            <a:xfrm flipH="1" flipV="1">
              <a:off x="9771525" y="2510791"/>
              <a:ext cx="547218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4711E76-7D6F-D643-B25D-53CBEE936FD4}"/>
                </a:ext>
              </a:extLst>
            </p:cNvPr>
            <p:cNvCxnSpPr>
              <a:cxnSpLocks/>
              <a:stCxn id="44" idx="7"/>
              <a:endCxn id="41" idx="3"/>
            </p:cNvCxnSpPr>
            <p:nvPr/>
          </p:nvCxnSpPr>
          <p:spPr>
            <a:xfrm flipV="1">
              <a:off x="9771524" y="3502106"/>
              <a:ext cx="547219" cy="476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86E5743B-AB82-E14C-9110-9C8DA9F29266}"/>
              </a:ext>
            </a:extLst>
          </p:cNvPr>
          <p:cNvSpPr txBox="1">
            <a:spLocks/>
          </p:cNvSpPr>
          <p:nvPr/>
        </p:nvSpPr>
        <p:spPr>
          <a:xfrm>
            <a:off x="1321813" y="4593728"/>
            <a:ext cx="3532837" cy="40565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Proof Direction 2: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EDA2725D-7FD8-454D-8540-83432F0BBE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50606" y="4613394"/>
                <a:ext cx="7796454" cy="17692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>
                    <a:solidFill>
                      <a:schemeClr val="bg1"/>
                    </a:solidFill>
                  </a:rPr>
                  <a:t>Suppose G’ has a cover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800" i="1" dirty="0">
                    <a:solidFill>
                      <a:schemeClr val="bg1"/>
                    </a:solidFill>
                  </a:rPr>
                  <a:t> of size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br>
                  <a:rPr lang="en-US" sz="1800" i="1" dirty="0">
                    <a:solidFill>
                      <a:schemeClr val="bg1"/>
                    </a:solidFill>
                  </a:rPr>
                </a:br>
                <a:r>
                  <a:rPr lang="en-US" sz="1800" i="1" dirty="0">
                    <a:solidFill>
                      <a:schemeClr val="bg1"/>
                    </a:solidFill>
                  </a:rPr>
                  <a:t>Consider the k nodes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800" i="1" dirty="0">
                    <a:solidFill>
                      <a:schemeClr val="bg1"/>
                    </a:solidFill>
                  </a:rPr>
                  <a:t> in G</a:t>
                </a:r>
                <a:br>
                  <a:rPr lang="en-US" sz="1800" i="1" dirty="0">
                    <a:solidFill>
                      <a:schemeClr val="bg1"/>
                    </a:solidFill>
                  </a:rPr>
                </a:br>
                <a:r>
                  <a:rPr lang="en-US" sz="1800" i="1" dirty="0">
                    <a:solidFill>
                      <a:schemeClr val="bg1"/>
                    </a:solidFill>
                  </a:rPr>
                  <a:t>In G’, no edge between nodes in V’’ exists, otherwise V’ would not be a vertex cover</a:t>
                </a:r>
                <a:br>
                  <a:rPr lang="en-US" sz="1800" i="1" dirty="0">
                    <a:solidFill>
                      <a:schemeClr val="bg1"/>
                    </a:solidFill>
                  </a:rPr>
                </a:br>
                <a:r>
                  <a:rPr lang="en-US" sz="1800" i="1" dirty="0">
                    <a:solidFill>
                      <a:schemeClr val="bg1"/>
                    </a:solidFill>
                  </a:rPr>
                  <a:t>Thus, in G every edge between nodes in V’’ exists. This is definition of a clique</a:t>
                </a:r>
                <a:br>
                  <a:rPr lang="en-US" sz="1800" i="1" dirty="0">
                    <a:solidFill>
                      <a:schemeClr val="bg1"/>
                    </a:solidFill>
                  </a:rPr>
                </a:br>
                <a:r>
                  <a:rPr lang="en-US" sz="1800" i="1" dirty="0">
                    <a:solidFill>
                      <a:schemeClr val="bg1"/>
                    </a:solidFill>
                  </a:rPr>
                  <a:t>Q.E.D.</a:t>
                </a:r>
              </a:p>
            </p:txBody>
          </p:sp>
        </mc:Choice>
        <mc:Fallback xmlns="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EDA2725D-7FD8-454D-8540-83432F0BB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606" y="4613394"/>
                <a:ext cx="7796454" cy="1769299"/>
              </a:xfrm>
              <a:prstGeom prst="rect">
                <a:avLst/>
              </a:prstGeom>
              <a:blipFill>
                <a:blip r:embed="rId4"/>
                <a:stretch>
                  <a:fillRect l="-649" b="-704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98833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On Reductions</a:t>
            </a:r>
          </a:p>
        </p:txBody>
      </p:sp>
    </p:spTree>
    <p:extLst>
      <p:ext uri="{BB962C8B-B14F-4D97-AF65-F5344CB8AC3E}">
        <p14:creationId xmlns:p14="http://schemas.microsoft.com/office/powerpoint/2010/main" val="285672909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19759"/>
            <a:ext cx="9905998" cy="621807"/>
          </a:xfrm>
        </p:spPr>
        <p:txBody>
          <a:bodyPr/>
          <a:lstStyle/>
          <a:p>
            <a:pPr algn="ctr"/>
            <a:r>
              <a:rPr lang="en-US" dirty="0"/>
              <a:t>More reductions!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1984820" y="5459239"/>
            <a:ext cx="6681457" cy="88724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The problems were known to be “hard”, but how “hard” was not really quantified until then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3A41CE-6AC7-6D4C-9923-71EBF1147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183" y="1394246"/>
            <a:ext cx="6915464" cy="3612313"/>
          </a:xfrm>
          <a:prstGeom prst="rect">
            <a:avLst/>
          </a:prstGeom>
        </p:spPr>
      </p:pic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3C73B376-A656-A34B-8BE0-0CA99F755530}"/>
              </a:ext>
            </a:extLst>
          </p:cNvPr>
          <p:cNvSpPr txBox="1">
            <a:spLocks/>
          </p:cNvSpPr>
          <p:nvPr/>
        </p:nvSpPr>
        <p:spPr>
          <a:xfrm>
            <a:off x="9001323" y="2396687"/>
            <a:ext cx="2471595" cy="16074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/>
              <a:t>In 1972, Richard Karp showed a number of problems were NP-complete</a:t>
            </a:r>
          </a:p>
        </p:txBody>
      </p:sp>
    </p:spTree>
    <p:extLst>
      <p:ext uri="{BB962C8B-B14F-4D97-AF65-F5344CB8AC3E}">
        <p14:creationId xmlns:p14="http://schemas.microsoft.com/office/powerpoint/2010/main" val="294219538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514" y="392189"/>
            <a:ext cx="4568763" cy="621807"/>
          </a:xfrm>
        </p:spPr>
        <p:txBody>
          <a:bodyPr/>
          <a:lstStyle/>
          <a:p>
            <a:pPr algn="ctr"/>
            <a:r>
              <a:rPr lang="en-US" dirty="0"/>
              <a:t>Does P=NP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1666514" y="1162460"/>
            <a:ext cx="4568763" cy="1261210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dirty="0"/>
              <a:t>To this day, we still do not know if P and NP are distinctly separate. But, we have a lot of known NP-Complete problems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6AEF3A6-D049-9C41-9390-0205B76DB803}"/>
              </a:ext>
            </a:extLst>
          </p:cNvPr>
          <p:cNvGrpSpPr/>
          <p:nvPr/>
        </p:nvGrpSpPr>
        <p:grpSpPr>
          <a:xfrm>
            <a:off x="6696546" y="-4544848"/>
            <a:ext cx="4831624" cy="11113993"/>
            <a:chOff x="5791207" y="-4553901"/>
            <a:chExt cx="4831624" cy="1111399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B757B7D-71C3-D546-93F0-F9AC1D34DEDD}"/>
                </a:ext>
              </a:extLst>
            </p:cNvPr>
            <p:cNvGrpSpPr/>
            <p:nvPr/>
          </p:nvGrpSpPr>
          <p:grpSpPr>
            <a:xfrm>
              <a:off x="5791207" y="-4553901"/>
              <a:ext cx="4831624" cy="11113993"/>
              <a:chOff x="5791207" y="-4553901"/>
              <a:chExt cx="4831624" cy="11113993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4C8E8402-2B0C-4546-A447-50BB860C580C}"/>
                  </a:ext>
                </a:extLst>
              </p:cNvPr>
              <p:cNvGrpSpPr/>
              <p:nvPr/>
            </p:nvGrpSpPr>
            <p:grpSpPr>
              <a:xfrm>
                <a:off x="5908350" y="2496096"/>
                <a:ext cx="4714481" cy="4063996"/>
                <a:chOff x="4523051" y="1761068"/>
                <a:chExt cx="4714481" cy="4063996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7B71880C-F0A7-1340-9B09-FFA205782A20}"/>
                    </a:ext>
                  </a:extLst>
                </p:cNvPr>
                <p:cNvGrpSpPr/>
                <p:nvPr/>
              </p:nvGrpSpPr>
              <p:grpSpPr>
                <a:xfrm>
                  <a:off x="4523051" y="1854199"/>
                  <a:ext cx="3142722" cy="3970865"/>
                  <a:chOff x="4519612" y="1845732"/>
                  <a:chExt cx="3142722" cy="3970865"/>
                </a:xfrm>
              </p:grpSpPr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ED50801A-C407-114C-81AD-5CD0CD81FDE0}"/>
                      </a:ext>
                    </a:extLst>
                  </p:cNvPr>
                  <p:cNvSpPr/>
                  <p:nvPr/>
                </p:nvSpPr>
                <p:spPr>
                  <a:xfrm>
                    <a:off x="4519612" y="1845732"/>
                    <a:ext cx="3142722" cy="3970865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NP</a:t>
                    </a:r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575E3227-AB57-2745-ACED-233C6840150D}"/>
                      </a:ext>
                    </a:extLst>
                  </p:cNvPr>
                  <p:cNvSpPr/>
                  <p:nvPr/>
                </p:nvSpPr>
                <p:spPr>
                  <a:xfrm>
                    <a:off x="4936067" y="3649131"/>
                    <a:ext cx="2269066" cy="215900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P</a:t>
                    </a:r>
                  </a:p>
                </p:txBody>
              </p:sp>
            </p:grp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B58A1A83-16DE-D548-AB57-C73704DD3D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23200" y="1854199"/>
                  <a:ext cx="0" cy="38777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Content Placeholder 4">
                  <a:extLst>
                    <a:ext uri="{FF2B5EF4-FFF2-40B4-BE49-F238E27FC236}">
                      <a16:creationId xmlns:a16="http://schemas.microsoft.com/office/drawing/2014/main" id="{1399D544-852D-DD44-AC4F-159CB45F2EC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757715" y="5469457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Easy Problems</a:t>
                  </a:r>
                  <a:endParaRPr lang="en-US" sz="1600" i="1" dirty="0"/>
                </a:p>
              </p:txBody>
            </p:sp>
            <p:sp>
              <p:nvSpPr>
                <p:cNvPr id="16" name="Content Placeholder 4">
                  <a:extLst>
                    <a:ext uri="{FF2B5EF4-FFF2-40B4-BE49-F238E27FC236}">
                      <a16:creationId xmlns:a16="http://schemas.microsoft.com/office/drawing/2014/main" id="{23898858-D5F0-4B48-9B3B-82C8118788C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823200" y="1761068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Hard Problems</a:t>
                  </a:r>
                  <a:endParaRPr lang="en-US" sz="1600" i="1" dirty="0"/>
                </a:p>
              </p:txBody>
            </p:sp>
          </p:grp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F1869D0D-47F1-5346-B412-FD44F951097C}"/>
                  </a:ext>
                </a:extLst>
              </p:cNvPr>
              <p:cNvSpPr/>
              <p:nvPr/>
            </p:nvSpPr>
            <p:spPr>
              <a:xfrm>
                <a:off x="5791207" y="-4553901"/>
                <a:ext cx="3336261" cy="7263666"/>
              </a:xfrm>
              <a:prstGeom prst="arc">
                <a:avLst>
                  <a:gd name="adj1" fmla="val 334075"/>
                  <a:gd name="adj2" fmla="val 10164359"/>
                </a:avLst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NP-Hard</a:t>
                </a:r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A24C424-FD57-6D4C-90A9-355C050D3832}"/>
                </a:ext>
              </a:extLst>
            </p:cNvPr>
            <p:cNvSpPr/>
            <p:nvPr/>
          </p:nvSpPr>
          <p:spPr>
            <a:xfrm>
              <a:off x="7152238" y="2589227"/>
              <a:ext cx="624689" cy="12053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CD110645-B39A-8149-8B8C-318C377AE0A8}"/>
              </a:ext>
            </a:extLst>
          </p:cNvPr>
          <p:cNvSpPr txBox="1">
            <a:spLocks/>
          </p:cNvSpPr>
          <p:nvPr/>
        </p:nvSpPr>
        <p:spPr>
          <a:xfrm>
            <a:off x="1312535" y="4219969"/>
            <a:ext cx="4568763" cy="1261210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What would happen if someone found an algorithm to solve one of these famous NP-Complete problems that ran in polynomial time?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B687B8C-3ACE-2046-BCE5-A0085BD769B4}"/>
              </a:ext>
            </a:extLst>
          </p:cNvPr>
          <p:cNvCxnSpPr/>
          <p:nvPr/>
        </p:nvCxnSpPr>
        <p:spPr>
          <a:xfrm flipV="1">
            <a:off x="5060887" y="2718818"/>
            <a:ext cx="2996690" cy="134618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7899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64032</TotalTime>
  <Words>8391</Words>
  <Application>Microsoft Macintosh PowerPoint</Application>
  <PresentationFormat>Widescreen</PresentationFormat>
  <Paragraphs>1078</Paragraphs>
  <Slides>112</Slides>
  <Notes>5</Notes>
  <HiddenSlides>8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112</vt:i4>
      </vt:variant>
    </vt:vector>
  </HeadingPairs>
  <TitlesOfParts>
    <vt:vector size="121" baseType="lpstr">
      <vt:lpstr>Arial</vt:lpstr>
      <vt:lpstr>Calibri</vt:lpstr>
      <vt:lpstr>Cambria Math</vt:lpstr>
      <vt:lpstr>Courier New</vt:lpstr>
      <vt:lpstr>Symbol</vt:lpstr>
      <vt:lpstr>Trebuchet MS</vt:lpstr>
      <vt:lpstr>Tw Cen MT</vt:lpstr>
      <vt:lpstr>Wingdings</vt:lpstr>
      <vt:lpstr>Circuit</vt:lpstr>
      <vt:lpstr>Complexity Theory</vt:lpstr>
      <vt:lpstr>Goals!</vt:lpstr>
      <vt:lpstr>Part 1: Introduction!</vt:lpstr>
      <vt:lpstr>Overview of Theory of Computation</vt:lpstr>
      <vt:lpstr>Part 1: Measuring Time and Space Complexity</vt:lpstr>
      <vt:lpstr>Time Complexity</vt:lpstr>
      <vt:lpstr>Review: Time Complexity</vt:lpstr>
      <vt:lpstr>Quick note on Non-Deterministic Time</vt:lpstr>
      <vt:lpstr>Quick note on Non-Deterministic Time</vt:lpstr>
      <vt:lpstr>Comparing NTM and DTM</vt:lpstr>
      <vt:lpstr>Part 1: Complexity Classes</vt:lpstr>
      <vt:lpstr>Problem Types</vt:lpstr>
      <vt:lpstr>Problem types</vt:lpstr>
      <vt:lpstr>Why Do These Matter?</vt:lpstr>
      <vt:lpstr>Why Do These Matter?</vt:lpstr>
      <vt:lpstr>Why Do These Matter?</vt:lpstr>
      <vt:lpstr>A note on Verification</vt:lpstr>
      <vt:lpstr>Comparing NTM and DTM</vt:lpstr>
      <vt:lpstr>Comparing NTM and DTM</vt:lpstr>
      <vt:lpstr>Comparing NTM and DTM</vt:lpstr>
      <vt:lpstr>Comparing NTM and DTM</vt:lpstr>
      <vt:lpstr>Comparing NTM and DTM</vt:lpstr>
      <vt:lpstr>Complexity Classes (Finally!)</vt:lpstr>
      <vt:lpstr>The class P</vt:lpstr>
      <vt:lpstr>The class NP</vt:lpstr>
      <vt:lpstr>P⊆NP</vt:lpstr>
      <vt:lpstr>P⊆NP</vt:lpstr>
      <vt:lpstr>NP-Hard</vt:lpstr>
      <vt:lpstr>NP-Hard</vt:lpstr>
      <vt:lpstr>NP-Complete</vt:lpstr>
      <vt:lpstr>NP-Complete</vt:lpstr>
      <vt:lpstr>More on Reductions: Mapping Reductions</vt:lpstr>
      <vt:lpstr>What we have already seen</vt:lpstr>
      <vt:lpstr>Mapping Reduction</vt:lpstr>
      <vt:lpstr>Reductions You’ve Probably seen before!</vt:lpstr>
      <vt:lpstr>Runtime Comparison</vt:lpstr>
      <vt:lpstr>Runtime Comparison</vt:lpstr>
      <vt:lpstr>Runtime Comparison</vt:lpstr>
      <vt:lpstr>Runtime Comparison</vt:lpstr>
      <vt:lpstr>Runtime Comparison</vt:lpstr>
      <vt:lpstr>Runtime Comparison</vt:lpstr>
      <vt:lpstr>Runtime Comparison</vt:lpstr>
      <vt:lpstr>Big Picture</vt:lpstr>
      <vt:lpstr>Proving NP-Completeness</vt:lpstr>
      <vt:lpstr>Cook-Levin Theorem</vt:lpstr>
      <vt:lpstr>Cook-Levin Theorem</vt:lpstr>
      <vt:lpstr>Circuit Satisfiability (Circuit-SAT)</vt:lpstr>
      <vt:lpstr>Circuit Satisfiability (Circuit-SAT)</vt:lpstr>
      <vt:lpstr>Circuit-Sat vs SAT</vt:lpstr>
      <vt:lpstr>Proof of the Cook-Levin Theorem</vt:lpstr>
      <vt:lpstr>SAT∈NPC</vt:lpstr>
      <vt:lpstr>SAT∈NPC</vt:lpstr>
      <vt:lpstr>SAT∈NPC</vt:lpstr>
      <vt:lpstr>Sat is NP-Hard</vt:lpstr>
      <vt:lpstr>Sat is NP-Hard</vt:lpstr>
      <vt:lpstr>Sat is NP-Hard</vt:lpstr>
      <vt:lpstr>Variables We Need</vt:lpstr>
      <vt:lpstr>Create a conjunction ‘B’ of…</vt:lpstr>
      <vt:lpstr>Is the reduction Valid?</vt:lpstr>
      <vt:lpstr>SAT∈NPC</vt:lpstr>
      <vt:lpstr>Other NP-Complete Problems (Reductions)</vt:lpstr>
      <vt:lpstr>3-SAT</vt:lpstr>
      <vt:lpstr>3-SAT</vt:lpstr>
      <vt:lpstr>Showing that 3SAT∈NPC</vt:lpstr>
      <vt:lpstr>Showing that 3SAT∈NPC</vt:lpstr>
      <vt:lpstr>Showing that 3SAT∈NPC</vt:lpstr>
      <vt:lpstr>Converting SAT to 3-SAT, step 1</vt:lpstr>
      <vt:lpstr>Converting SAT to 3-SAT, step 2</vt:lpstr>
      <vt:lpstr>Converting SAT to 3-SAT, step 3</vt:lpstr>
      <vt:lpstr>Converting SAT to 3-SAT, step 4 / 5</vt:lpstr>
      <vt:lpstr>Converting SAT to 3-SAT, step 6</vt:lpstr>
      <vt:lpstr>Showing that 3SAT∈NPC</vt:lpstr>
      <vt:lpstr>Cliques</vt:lpstr>
      <vt:lpstr>Clique</vt:lpstr>
      <vt:lpstr>Clique</vt:lpstr>
      <vt:lpstr>Showing that Clique∈NPC</vt:lpstr>
      <vt:lpstr>Showing that Clique∈NPC</vt:lpstr>
      <vt:lpstr>Showing that Clique∈NPC</vt:lpstr>
      <vt:lpstr>3SAT≤_p Clique, Intuition</vt:lpstr>
      <vt:lpstr>3SAT≤_p Clique, Step 1</vt:lpstr>
      <vt:lpstr>3SAT≤_p Clique, Step 1</vt:lpstr>
      <vt:lpstr>3SAT≤_p Clique, Step 2</vt:lpstr>
      <vt:lpstr>3SAT≤_p Clique, Step 2</vt:lpstr>
      <vt:lpstr>3SAT≤_p Clique, Step 3</vt:lpstr>
      <vt:lpstr>3SAT≤_p Clique, Proof</vt:lpstr>
      <vt:lpstr>3SAT≤_p Clique, Proof</vt:lpstr>
      <vt:lpstr>3SAT≤_p Clique, Proof</vt:lpstr>
      <vt:lpstr>Vertex Cover</vt:lpstr>
      <vt:lpstr>Vertex Cover</vt:lpstr>
      <vt:lpstr>Showing that VC∈NPC</vt:lpstr>
      <vt:lpstr>Showing that VC∈NPC</vt:lpstr>
      <vt:lpstr>Showing that VC∈NPC</vt:lpstr>
      <vt:lpstr>Showing that VC∈NPC</vt:lpstr>
      <vt:lpstr>Showing that VC∈NPC</vt:lpstr>
      <vt:lpstr>Showing that VC∈NPC</vt:lpstr>
      <vt:lpstr>Showing that VC∈NPC</vt:lpstr>
      <vt:lpstr>More On Reductions</vt:lpstr>
      <vt:lpstr>More reductions!</vt:lpstr>
      <vt:lpstr>Does P=NP</vt:lpstr>
      <vt:lpstr>PowerPoint Presentation</vt:lpstr>
      <vt:lpstr>Co-NP</vt:lpstr>
      <vt:lpstr>Algorithmic Complement</vt:lpstr>
      <vt:lpstr>co-NP</vt:lpstr>
      <vt:lpstr>co-NP examples</vt:lpstr>
      <vt:lpstr>co-NP</vt:lpstr>
      <vt:lpstr>P is closed under complement</vt:lpstr>
      <vt:lpstr>Does NP = co-NP?</vt:lpstr>
      <vt:lpstr>NP and co-NP</vt:lpstr>
      <vt:lpstr>Conclusions / Other Complexity classes</vt:lpstr>
      <vt:lpstr>A couple complexity classes we won’t see:</vt:lpstr>
      <vt:lpstr>Complexity class diagram</vt:lpstr>
      <vt:lpstr>Conclusions!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429</cp:revision>
  <dcterms:created xsi:type="dcterms:W3CDTF">2023-02-24T14:15:53Z</dcterms:created>
  <dcterms:modified xsi:type="dcterms:W3CDTF">2024-04-16T14:17:35Z</dcterms:modified>
</cp:coreProperties>
</file>