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5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84" r:id="rId33"/>
    <p:sldId id="354" r:id="rId34"/>
    <p:sldId id="356" r:id="rId35"/>
    <p:sldId id="355" r:id="rId36"/>
    <p:sldId id="370" r:id="rId37"/>
    <p:sldId id="357" r:id="rId38"/>
    <p:sldId id="371" r:id="rId39"/>
    <p:sldId id="314" r:id="rId40"/>
    <p:sldId id="375" r:id="rId41"/>
    <p:sldId id="372" r:id="rId42"/>
    <p:sldId id="38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83" r:id="rId51"/>
    <p:sldId id="327" r:id="rId52"/>
    <p:sldId id="328" r:id="rId53"/>
    <p:sldId id="37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3"/>
    <p:restoredTop sz="94669"/>
  </p:normalViewPr>
  <p:slideViewPr>
    <p:cSldViewPr snapToGrid="0" snapToObjects="1">
      <p:cViewPr varScale="1">
        <p:scale>
          <a:sx n="159" d="100"/>
          <a:sy n="159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2634558" y="4112454"/>
            <a:ext cx="2471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70356" y="2611093"/>
            <a:ext cx="1715634" cy="15013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93409" y="4037846"/>
            <a:ext cx="2879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032910" y="2448131"/>
            <a:ext cx="1511932" cy="158971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7060193" y="4443743"/>
                <a:ext cx="28790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93" y="4443743"/>
                <a:ext cx="2879002" cy="1323439"/>
              </a:xfrm>
              <a:prstGeom prst="rect">
                <a:avLst/>
              </a:prstGeom>
              <a:blipFill>
                <a:blip r:embed="rId4"/>
                <a:stretch>
                  <a:fillRect l="-439" t="-1905" r="-263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269933" y="2539648"/>
            <a:ext cx="1229761" cy="19040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2634558" y="4112454"/>
            <a:ext cx="2471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70356" y="2611093"/>
            <a:ext cx="1715634" cy="15013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Show that it’s injective</a:t>
                </a:r>
              </a:p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Show that it’s surjective</a:t>
                </a:r>
              </a:p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  <a:blipFill>
                <a:blip r:embed="rId2"/>
                <a:stretch>
                  <a:fillRect l="-1024" t="-2500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CD71-1792-432D-96ED-9F14C1F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4556" y="201988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0577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488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0577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988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5844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1644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8854" y="577993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2215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1737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53671" y="57235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4271" y="572357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42" y="572357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42" y="572357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1442" y="574387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5238750" y="1040575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Formulaic version: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**Where b(w) is the integer value of the binary </a:t>
                </a:r>
                <a:r>
                  <a:rPr lang="en-US" dirty="0" err="1"/>
                  <a:t>bitstring</a:t>
                </a:r>
                <a:r>
                  <a:rPr lang="en-US" dirty="0"/>
                  <a:t> 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  <a:blipFill>
                <a:blip r:embed="rId2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2701086" y="1072451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72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0" y="1382794"/>
            <a:ext cx="4737262" cy="520850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1" u="sng" dirty="0"/>
              <a:t>Injective</a:t>
            </a:r>
            <a:r>
              <a:rPr lang="en-US" sz="3600" dirty="0"/>
              <a:t>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b="1" i="1" u="sng" dirty="0"/>
              <a:t>Surjective</a:t>
            </a:r>
            <a:r>
              <a:rPr lang="en-US" sz="3600" dirty="0"/>
              <a:t>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E875A-5EE0-854A-A054-75218F1AB6C6}"/>
              </a:ext>
            </a:extLst>
          </p:cNvPr>
          <p:cNvGrpSpPr/>
          <p:nvPr/>
        </p:nvGrpSpPr>
        <p:grpSpPr>
          <a:xfrm>
            <a:off x="5400675" y="1926400"/>
            <a:ext cx="6686549" cy="3427963"/>
            <a:chOff x="5238750" y="1040575"/>
            <a:chExt cx="6686549" cy="3427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5C1A-C0EE-0E44-92BD-A1B2EADF7AB5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9E581-0F25-694F-AEEB-4F33538DAE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F243A-D007-674C-BA12-F36A052C1E96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AC8600-3BEA-044C-9C30-9369E21F9E63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B4A8CA-89D6-1849-8CF5-06F8A67A686D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3BCBB-924F-A045-BBB0-7465B57E45C3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F8374D-A584-F542-86CF-FD0662CE5878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D8302-1369-2C4A-9DA9-458832773B73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E536B-588B-1642-8416-111B72AECD8B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DCE9E-2052-114E-8F96-7A25AFBE0B5A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59CA09-63C0-E844-AEEA-8EE185DB22EA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F38825-5E19-EC45-B462-68C77F3997F8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9226C-40EA-414B-950E-A27B6E1C1C6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A9CFE-EB71-4E47-9CF1-631F8CD7CEE3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BE7F6-035F-E449-9B8F-FFB7563ACD2A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86DC74-568B-0648-BF9F-35F62CCD096E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198346-63C4-6346-8C5D-2527B5A769C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2CC82F-344C-E047-8B6B-8D5A1498516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CFE0D-A8F3-684A-9B42-1A977108C03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C35615-21FD-3748-9821-EAE50B5DF88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AFC94D-0E57-794B-9139-CE5EAE7227B1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EBD1E-9100-B146-B6E6-3C239F0FA44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7C901-7F95-7F4B-91D7-DCAFC5BEE5AA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798927-8074-7942-A406-B6ECA3FDE513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36BC7F-64A1-564F-9103-E052836298F5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E49B66-D074-9649-8C8A-B94BFEB3238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9570AF-3C4A-564A-B45E-E034D8D81E0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FF32D0-2E7C-AD45-89B2-42E5D3FAA126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4FF7F-B896-DE47-BD1A-41609481A34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92DC1A-1A99-9A4D-BBE1-EE514AEA6CE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976F8-2477-1A48-84F8-4DE7C57935D7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7E979-328C-3E49-A469-4FD1C34EA7AF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8ACC09-3978-7040-8B81-6D04B8D2ED9B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25A26-EADF-954D-829F-4F4C842CA264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4B13-D13E-1E49-AC3C-30859E121FB9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17E054-64B3-AA4C-A4C1-D6879CD19CE3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0C7AC2-A632-AD4D-80DF-1136007A7E9A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0BF322-A0BC-E24D-BD21-5DD68F12420D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15AE-8A2D-D44E-ADD5-CD3CADD16FDA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A12875-98D8-A345-9875-E41396D7D57A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40CA6-DB20-0D40-8693-801949671186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1D0B3F-8F32-F141-ACBB-8C26B51B1AF2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0523-5A4D-174D-AE7E-8D06EE03E514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017A11-E9B2-4F49-AD03-15CFF63AE1A2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B7F37-9316-5643-8C9A-3341D6F40E6C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left as an exercise (could be on homework or quiz)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  <a:blipFill>
                <a:blip r:embed="rId3"/>
                <a:stretch>
                  <a:fillRect l="-168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/>
                            </a:rPr>
                            <m:t>{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3200" b="1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→{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,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32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  <a:blipFill>
                <a:blip r:embed="rId2"/>
                <a:stretch>
                  <a:fillRect l="-1089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  <a:blipFill>
                <a:blip r:embed="rId3"/>
                <a:stretch>
                  <a:fillRect l="-1876" t="-2500"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826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3448" r="-1667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7907C-FA1E-F240-B5F5-8C77EB719EB2}"/>
              </a:ext>
            </a:extLst>
          </p:cNvPr>
          <p:cNvSpPr txBox="1">
            <a:spLocks/>
          </p:cNvSpPr>
          <p:nvPr/>
        </p:nvSpPr>
        <p:spPr>
          <a:xfrm>
            <a:off x="3105963" y="5619749"/>
            <a:ext cx="7381061" cy="116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example, this function can be fully described by the outputs only (the order of the inputs is fixed). So the right column (100111100…) fully describes this unique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DC1B1B-E6B8-664B-B730-CD2A90F2A0B8}"/>
              </a:ext>
            </a:extLst>
          </p:cNvPr>
          <p:cNvCxnSpPr/>
          <p:nvPr/>
        </p:nvCxnSpPr>
        <p:spPr>
          <a:xfrm flipV="1">
            <a:off x="8515350" y="5092824"/>
            <a:ext cx="1171575" cy="3745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52700" y="5560108"/>
            <a:ext cx="67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Take the bolded bits across the diagonal. Select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bitstring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where each of these bits is flipped. In this example: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0100100…</a:t>
            </a:r>
          </a:p>
        </p:txBody>
      </p:sp>
    </p:spTree>
    <p:extLst>
      <p:ext uri="{BB962C8B-B14F-4D97-AF65-F5344CB8AC3E}">
        <p14:creationId xmlns:p14="http://schemas.microsoft.com/office/powerpoint/2010/main" val="3122985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15800</TotalTime>
  <Words>2433</Words>
  <Application>Microsoft Macintosh PowerPoint</Application>
  <PresentationFormat>Widescreen</PresentationFormat>
  <Paragraphs>634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{f:{0,1}^∗→{0,1}} is uncountable</vt:lpstr>
      <vt:lpstr>|{0,1}^∞ |&gt;|"N|"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127</cp:revision>
  <dcterms:created xsi:type="dcterms:W3CDTF">2023-02-24T14:15:53Z</dcterms:created>
  <dcterms:modified xsi:type="dcterms:W3CDTF">2024-01-25T14:13:09Z</dcterms:modified>
</cp:coreProperties>
</file>