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5"/>
  </p:notesMasterIdLst>
  <p:sldIdLst>
    <p:sldId id="256" r:id="rId2"/>
    <p:sldId id="272" r:id="rId3"/>
    <p:sldId id="258" r:id="rId4"/>
    <p:sldId id="318" r:id="rId5"/>
    <p:sldId id="460" r:id="rId6"/>
    <p:sldId id="362" r:id="rId7"/>
    <p:sldId id="461" r:id="rId8"/>
    <p:sldId id="485" r:id="rId9"/>
    <p:sldId id="462" r:id="rId10"/>
    <p:sldId id="486" r:id="rId11"/>
    <p:sldId id="463" r:id="rId12"/>
    <p:sldId id="487" r:id="rId13"/>
    <p:sldId id="464" r:id="rId14"/>
    <p:sldId id="488" r:id="rId15"/>
    <p:sldId id="489" r:id="rId16"/>
    <p:sldId id="490" r:id="rId17"/>
    <p:sldId id="466" r:id="rId18"/>
    <p:sldId id="467" r:id="rId19"/>
    <p:sldId id="491" r:id="rId20"/>
    <p:sldId id="492" r:id="rId21"/>
    <p:sldId id="493" r:id="rId22"/>
    <p:sldId id="469" r:id="rId23"/>
    <p:sldId id="494" r:id="rId24"/>
    <p:sldId id="470" r:id="rId25"/>
    <p:sldId id="496" r:id="rId26"/>
    <p:sldId id="497" r:id="rId27"/>
    <p:sldId id="498" r:id="rId28"/>
    <p:sldId id="495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363" r:id="rId38"/>
    <p:sldId id="479" r:id="rId39"/>
    <p:sldId id="480" r:id="rId40"/>
    <p:sldId id="481" r:id="rId41"/>
    <p:sldId id="482" r:id="rId42"/>
    <p:sldId id="483" r:id="rId43"/>
    <p:sldId id="48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7"/>
    <p:restoredTop sz="94812"/>
  </p:normalViewPr>
  <p:slideViewPr>
    <p:cSldViewPr snapToGrid="0" snapToObjects="1">
      <p:cViewPr varScale="1">
        <p:scale>
          <a:sx n="151" d="100"/>
          <a:sy n="151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59736"/>
                <a:ext cx="5003356" cy="39734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will do the following: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Zig-zag across the tape to corresponding positions on either side of the # symbol to check whether these positions contain the same symbol. If they do not or no # is found,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When all symbols to the left of the # have been crossed off, check for any remaining symbols to the right of the #. If any exists,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otherwise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59736"/>
                <a:ext cx="5003356" cy="3973438"/>
              </a:xfrm>
              <a:prstGeom prst="rect">
                <a:avLst/>
              </a:prstGeom>
              <a:blipFill>
                <a:blip r:embed="rId2"/>
                <a:stretch>
                  <a:fillRect l="-1519" t="-318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5751B16-1ACE-B94B-85C7-6F96DDAC8D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56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Let’s design a Turing Machine to recognize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5751B16-1ACE-B94B-85C7-6F96DDAC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56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B722412-98B9-0F4B-AD67-2CEAEE502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402" y="2542032"/>
            <a:ext cx="4710009" cy="36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9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Formal Definition of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8857" y="1536192"/>
                <a:ext cx="5953736" cy="437997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A </a:t>
                </a:r>
                <a:r>
                  <a:rPr lang="en-US" sz="1800" b="1" i="1" u="sng" dirty="0">
                    <a:solidFill>
                      <a:schemeClr val="bg1"/>
                    </a:solidFill>
                  </a:rPr>
                  <a:t>Turing Machine</a:t>
                </a:r>
                <a:r>
                  <a:rPr lang="en-US" sz="1800" dirty="0">
                    <a:solidFill>
                      <a:schemeClr val="bg1"/>
                    </a:solidFill>
                  </a:rPr>
                  <a:t> is a 7-tuple,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𝑟𝑒𝑗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input alphabet not containing the 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blank symbol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tape alphabet,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⊔∈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accept state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𝑟𝑒𝑗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reject state,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𝑟𝑒𝑗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8857" y="1536192"/>
                <a:ext cx="5953736" cy="4379976"/>
              </a:xfrm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8711650" y="985962"/>
            <a:ext cx="2335761" cy="12872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Blank symbol often used to mark special cases, end of input, etc.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8656C-CB34-3F4C-956A-CBAFF892433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04888" y="1629597"/>
            <a:ext cx="1606762" cy="13879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0DA50-12F1-934B-8A58-F9BB67FBCF2F}"/>
              </a:ext>
            </a:extLst>
          </p:cNvPr>
          <p:cNvSpPr txBox="1">
            <a:spLocks/>
          </p:cNvSpPr>
          <p:nvPr/>
        </p:nvSpPr>
        <p:spPr>
          <a:xfrm>
            <a:off x="9366970" y="3360354"/>
            <a:ext cx="2335761" cy="12872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 and R here represent moving the head left or right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BE5E1-2C8F-3D48-BA21-88A14466DF13}"/>
              </a:ext>
            </a:extLst>
          </p:cNvPr>
          <p:cNvCxnSpPr>
            <a:cxnSpLocks/>
          </p:cNvCxnSpPr>
          <p:nvPr/>
        </p:nvCxnSpPr>
        <p:spPr>
          <a:xfrm flipV="1">
            <a:off x="7104888" y="3726180"/>
            <a:ext cx="2262082" cy="1691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DEF8F5-056F-0548-95D0-6BCEAC1E052A}"/>
              </a:ext>
            </a:extLst>
          </p:cNvPr>
          <p:cNvSpPr txBox="1">
            <a:spLocks/>
          </p:cNvSpPr>
          <p:nvPr/>
        </p:nvSpPr>
        <p:spPr>
          <a:xfrm>
            <a:off x="8577538" y="5272533"/>
            <a:ext cx="2335761" cy="12872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TMs have one accept and one reject state, and they cannot be equal.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4962C7-F5CD-BD46-8999-DB8695079CF4}"/>
              </a:ext>
            </a:extLst>
          </p:cNvPr>
          <p:cNvCxnSpPr>
            <a:cxnSpLocks/>
          </p:cNvCxnSpPr>
          <p:nvPr/>
        </p:nvCxnSpPr>
        <p:spPr>
          <a:xfrm>
            <a:off x="7104888" y="5348295"/>
            <a:ext cx="1472650" cy="2935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8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Transition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3336" y="1456913"/>
                <a:ext cx="6365215" cy="576072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is the transition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3336" y="1456913"/>
                <a:ext cx="6365215" cy="576072"/>
              </a:xfr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838666" y="4156392"/>
            <a:ext cx="4190534" cy="14580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Where the TM transitions depends on this input. What state the machine is in and what symbol is currently on the tape at the head’s current position.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8656C-CB34-3F4C-956A-CBAFF8924338}"/>
              </a:ext>
            </a:extLst>
          </p:cNvPr>
          <p:cNvCxnSpPr>
            <a:cxnSpLocks/>
          </p:cNvCxnSpPr>
          <p:nvPr/>
        </p:nvCxnSpPr>
        <p:spPr>
          <a:xfrm flipV="1">
            <a:off x="2203704" y="2157984"/>
            <a:ext cx="1353312" cy="19984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095875-C222-D946-8D47-ACD9745CAB22}"/>
              </a:ext>
            </a:extLst>
          </p:cNvPr>
          <p:cNvSpPr txBox="1">
            <a:spLocks/>
          </p:cNvSpPr>
          <p:nvPr/>
        </p:nvSpPr>
        <p:spPr>
          <a:xfrm>
            <a:off x="6477466" y="3688968"/>
            <a:ext cx="4742222" cy="1239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Machine will enter a new state (optional)</a:t>
            </a:r>
            <a:br>
              <a:rPr lang="en-US" sz="18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Machine will write something to the tape (optional)</a:t>
            </a:r>
            <a:br>
              <a:rPr lang="en-US" sz="18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Head will move Left or Right one space (optional)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9BD009-D30B-4148-A845-74E9A2565A1E}"/>
              </a:ext>
            </a:extLst>
          </p:cNvPr>
          <p:cNvCxnSpPr>
            <a:cxnSpLocks/>
          </p:cNvCxnSpPr>
          <p:nvPr/>
        </p:nvCxnSpPr>
        <p:spPr>
          <a:xfrm flipH="1" flipV="1">
            <a:off x="5239512" y="2157984"/>
            <a:ext cx="1783080" cy="147415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1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Configurations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48316"/>
            <a:ext cx="9905999" cy="1165700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1"/>
                </a:solidFill>
              </a:rPr>
              <a:t> of a Turing Machine is the complete state the machine is in at any point during execution. This includes the state, the contents of the tape, and the position of the head.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1" y="4556943"/>
            <a:ext cx="5081015" cy="7465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machine is in state q7, and the contents of the tape / position of the head can be seen in the diagram.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FA11A-7EFE-7749-A3AA-C23C82F6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178994"/>
            <a:ext cx="5081016" cy="1285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DEBB58-069F-AC48-94F7-F26D1E696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0880" y="3178994"/>
                <a:ext cx="4354002" cy="21245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 configuration of a TM can be represented succinctly as a string: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1011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01111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DEBB58-069F-AC48-94F7-F26D1E69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0" y="3178994"/>
                <a:ext cx="4354002" cy="2124526"/>
              </a:xfrm>
              <a:prstGeom prst="rect">
                <a:avLst/>
              </a:prstGeom>
              <a:blipFill>
                <a:blip r:embed="rId3"/>
                <a:stretch>
                  <a:fillRect l="-581" r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48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331"/>
            <a:ext cx="9905999" cy="653477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When a Turing Machine executes, there are three possible outcomes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11060" y="3757402"/>
            <a:ext cx="1638364" cy="8145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Input written to TM tape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2BF93-C29C-5542-9269-8BED2AADBD54}"/>
              </a:ext>
            </a:extLst>
          </p:cNvPr>
          <p:cNvSpPr/>
          <p:nvPr/>
        </p:nvSpPr>
        <p:spPr>
          <a:xfrm>
            <a:off x="3017520" y="3163824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39092-DF07-3349-98D2-AFD00805FD26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249424" y="4151190"/>
            <a:ext cx="768096" cy="1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E9E9-1398-F443-A843-CF6A9D258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97296" y="2883316"/>
            <a:ext cx="1307592" cy="126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FE042D-58C1-174B-B919-87A71F2BDE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97296" y="4151190"/>
            <a:ext cx="1435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DEC5-19C2-4047-A208-88C5AF4176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97296" y="4151190"/>
            <a:ext cx="1307592" cy="116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FD0A8E-77DD-A946-B343-83B3344DBE6F}"/>
              </a:ext>
            </a:extLst>
          </p:cNvPr>
          <p:cNvSpPr txBox="1">
            <a:spLocks/>
          </p:cNvSpPr>
          <p:nvPr/>
        </p:nvSpPr>
        <p:spPr>
          <a:xfrm>
            <a:off x="7050024" y="2517906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in language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936D4-90B0-AF48-971B-CB5E3BB77A5B}"/>
              </a:ext>
            </a:extLst>
          </p:cNvPr>
          <p:cNvSpPr txBox="1">
            <a:spLocks/>
          </p:cNvSpPr>
          <p:nvPr/>
        </p:nvSpPr>
        <p:spPr>
          <a:xfrm>
            <a:off x="7223760" y="3909049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NOT in language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92CE5-7BCC-C942-A4EA-30CFF5EA19CC}"/>
              </a:ext>
            </a:extLst>
          </p:cNvPr>
          <p:cNvSpPr txBox="1">
            <a:spLocks/>
          </p:cNvSpPr>
          <p:nvPr/>
        </p:nvSpPr>
        <p:spPr>
          <a:xfrm>
            <a:off x="7104888" y="5195211"/>
            <a:ext cx="4206240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forever, never reaching accept or reject state</a:t>
            </a:r>
          </a:p>
        </p:txBody>
      </p:sp>
    </p:spTree>
    <p:extLst>
      <p:ext uri="{BB962C8B-B14F-4D97-AF65-F5344CB8AC3E}">
        <p14:creationId xmlns:p14="http://schemas.microsoft.com/office/powerpoint/2010/main" val="409146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331"/>
            <a:ext cx="9905999" cy="653477"/>
          </a:xfrm>
          <a:solidFill>
            <a:schemeClr val="tx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 Turing Machine </a:t>
            </a:r>
            <a:r>
              <a:rPr lang="en-US" b="1" i="1" u="sng" dirty="0">
                <a:solidFill>
                  <a:schemeClr val="bg1"/>
                </a:solidFill>
              </a:rPr>
              <a:t>decides a language (is a decider)</a:t>
            </a:r>
            <a:r>
              <a:rPr lang="en-US" dirty="0">
                <a:solidFill>
                  <a:schemeClr val="bg1"/>
                </a:solidFill>
              </a:rPr>
              <a:t> if it never loops and always correctly accepts or rejects strings for the given language.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2BF93-C29C-5542-9269-8BED2AADBD54}"/>
              </a:ext>
            </a:extLst>
          </p:cNvPr>
          <p:cNvSpPr/>
          <p:nvPr/>
        </p:nvSpPr>
        <p:spPr>
          <a:xfrm>
            <a:off x="457200" y="3081528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E9E9-1398-F443-A843-CF6A9D258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36976" y="2919891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FE042D-58C1-174B-B919-87A71F2BDE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DEC5-19C2-4047-A208-88C5AF4176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FD0A8E-77DD-A946-B343-83B3344DBE6F}"/>
              </a:ext>
            </a:extLst>
          </p:cNvPr>
          <p:cNvSpPr txBox="1">
            <a:spLocks/>
          </p:cNvSpPr>
          <p:nvPr/>
        </p:nvSpPr>
        <p:spPr>
          <a:xfrm>
            <a:off x="3666744" y="2609346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in language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936D4-90B0-AF48-971B-CB5E3BB77A5B}"/>
              </a:ext>
            </a:extLst>
          </p:cNvPr>
          <p:cNvSpPr txBox="1">
            <a:spLocks/>
          </p:cNvSpPr>
          <p:nvPr/>
        </p:nvSpPr>
        <p:spPr>
          <a:xfrm>
            <a:off x="3703320" y="3826753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NOT in language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92CE5-7BCC-C942-A4EA-30CFF5EA19CC}"/>
              </a:ext>
            </a:extLst>
          </p:cNvPr>
          <p:cNvSpPr txBox="1">
            <a:spLocks/>
          </p:cNvSpPr>
          <p:nvPr/>
        </p:nvSpPr>
        <p:spPr>
          <a:xfrm>
            <a:off x="3712464" y="5067195"/>
            <a:ext cx="4206240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strike="sngStrike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strike="sngStrike" dirty="0">
                <a:solidFill>
                  <a:schemeClr val="tx1">
                    <a:lumMod val="95000"/>
                  </a:schemeClr>
                </a:solidFill>
              </a:rPr>
              <a:t>: TM runs forever, never reaching accept or reject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61F88-CAC9-6C42-A633-4AAE547BE421}"/>
              </a:ext>
            </a:extLst>
          </p:cNvPr>
          <p:cNvSpPr/>
          <p:nvPr/>
        </p:nvSpPr>
        <p:spPr>
          <a:xfrm>
            <a:off x="3749040" y="2609346"/>
            <a:ext cx="3877056" cy="1701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906C7C-4FEB-9245-B6AD-B835CC543969}"/>
              </a:ext>
            </a:extLst>
          </p:cNvPr>
          <p:cNvSpPr txBox="1">
            <a:spLocks/>
          </p:cNvSpPr>
          <p:nvPr/>
        </p:nvSpPr>
        <p:spPr>
          <a:xfrm>
            <a:off x="7872984" y="2609347"/>
            <a:ext cx="4087368" cy="170168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A TM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decides the language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if it always halts and outputs one of these two possibilities. The language of this TM is said to be a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decidable language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4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331"/>
            <a:ext cx="9905999" cy="653477"/>
          </a:xfrm>
          <a:solidFill>
            <a:schemeClr val="tx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 Turing Machine </a:t>
            </a:r>
            <a:r>
              <a:rPr lang="en-US" b="1" i="1" u="sng" dirty="0">
                <a:solidFill>
                  <a:schemeClr val="bg1"/>
                </a:solidFill>
              </a:rPr>
              <a:t>recognizes a language (is a recognizer)</a:t>
            </a:r>
            <a:r>
              <a:rPr lang="en-US" dirty="0">
                <a:solidFill>
                  <a:schemeClr val="bg1"/>
                </a:solidFill>
              </a:rPr>
              <a:t> if it always accepts strings that are in the language, but might reject or might loop forever on strings that are NOT in the language.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2BF93-C29C-5542-9269-8BED2AADBD54}"/>
              </a:ext>
            </a:extLst>
          </p:cNvPr>
          <p:cNvSpPr/>
          <p:nvPr/>
        </p:nvSpPr>
        <p:spPr>
          <a:xfrm>
            <a:off x="457200" y="3081528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E9E9-1398-F443-A843-CF6A9D258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36976" y="2919891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FE042D-58C1-174B-B919-87A71F2BDE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DEC5-19C2-4047-A208-88C5AF4176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FD0A8E-77DD-A946-B343-83B3344DBE6F}"/>
              </a:ext>
            </a:extLst>
          </p:cNvPr>
          <p:cNvSpPr txBox="1">
            <a:spLocks/>
          </p:cNvSpPr>
          <p:nvPr/>
        </p:nvSpPr>
        <p:spPr>
          <a:xfrm>
            <a:off x="3666744" y="2609346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in language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936D4-90B0-AF48-971B-CB5E3BB77A5B}"/>
              </a:ext>
            </a:extLst>
          </p:cNvPr>
          <p:cNvSpPr txBox="1">
            <a:spLocks/>
          </p:cNvSpPr>
          <p:nvPr/>
        </p:nvSpPr>
        <p:spPr>
          <a:xfrm>
            <a:off x="3703320" y="3826753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NOT in language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92CE5-7BCC-C942-A4EA-30CFF5EA19CC}"/>
              </a:ext>
            </a:extLst>
          </p:cNvPr>
          <p:cNvSpPr txBox="1">
            <a:spLocks/>
          </p:cNvSpPr>
          <p:nvPr/>
        </p:nvSpPr>
        <p:spPr>
          <a:xfrm>
            <a:off x="3712464" y="5067195"/>
            <a:ext cx="4206240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forever, never reaching accept or reject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61F88-CAC9-6C42-A633-4AAE547BE421}"/>
              </a:ext>
            </a:extLst>
          </p:cNvPr>
          <p:cNvSpPr/>
          <p:nvPr/>
        </p:nvSpPr>
        <p:spPr>
          <a:xfrm>
            <a:off x="3749040" y="2609346"/>
            <a:ext cx="3877056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906C7C-4FEB-9245-B6AD-B835CC543969}"/>
              </a:ext>
            </a:extLst>
          </p:cNvPr>
          <p:cNvSpPr txBox="1">
            <a:spLocks/>
          </p:cNvSpPr>
          <p:nvPr/>
        </p:nvSpPr>
        <p:spPr>
          <a:xfrm>
            <a:off x="7872984" y="2609347"/>
            <a:ext cx="408736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A recognizer will always accept when the string IS in the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75065-7855-7F47-BA8E-D47DB6CDF02D}"/>
              </a:ext>
            </a:extLst>
          </p:cNvPr>
          <p:cNvSpPr/>
          <p:nvPr/>
        </p:nvSpPr>
        <p:spPr>
          <a:xfrm>
            <a:off x="3749040" y="3750273"/>
            <a:ext cx="4123944" cy="2065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0369CF-E000-0643-9669-FC311036C18A}"/>
              </a:ext>
            </a:extLst>
          </p:cNvPr>
          <p:cNvSpPr txBox="1">
            <a:spLocks/>
          </p:cNvSpPr>
          <p:nvPr/>
        </p:nvSpPr>
        <p:spPr>
          <a:xfrm>
            <a:off x="7955280" y="3736195"/>
            <a:ext cx="4114800" cy="207939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However, when the input string is NOT in the language, a recognizer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might reject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or it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might just loop forever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FF238-B1DA-8245-B679-DBE0C310630F}"/>
              </a:ext>
            </a:extLst>
          </p:cNvPr>
          <p:cNvSpPr txBox="1">
            <a:spLocks/>
          </p:cNvSpPr>
          <p:nvPr/>
        </p:nvSpPr>
        <p:spPr>
          <a:xfrm>
            <a:off x="1141412" y="6353662"/>
            <a:ext cx="5637276" cy="4072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Languages that can be recognized are called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Turing-Recognizable</a:t>
            </a:r>
          </a:p>
        </p:txBody>
      </p:sp>
    </p:spTree>
    <p:extLst>
      <p:ext uri="{BB962C8B-B14F-4D97-AF65-F5344CB8AC3E}">
        <p14:creationId xmlns:p14="http://schemas.microsoft.com/office/powerpoint/2010/main" val="169975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Examples: Designing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296271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0859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08595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1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75907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75907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46229" y="2824714"/>
            <a:ext cx="8496364" cy="25153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tx1">
                    <a:lumMod val="95000"/>
                  </a:schemeClr>
                </a:solidFill>
              </a:rPr>
              <a:t>Overall Approach, on input 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Sweep left to right across the tape, crossing off every other 0.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If in stage 1 the tape contained a single 0, accept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If in stage 1 the tape contained more than a single 0 and the number of 0s was odd, reject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Return the head to the left end of the tape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Go to stage 1</a:t>
            </a:r>
          </a:p>
        </p:txBody>
      </p:sp>
    </p:spTree>
    <p:extLst>
      <p:ext uri="{BB962C8B-B14F-4D97-AF65-F5344CB8AC3E}">
        <p14:creationId xmlns:p14="http://schemas.microsoft.com/office/powerpoint/2010/main" val="25470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>
                <a:solidFill>
                  <a:schemeClr val="bg1"/>
                </a:solidFill>
              </a:rPr>
              <a:t>Our next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D4DAD4-D1B3-9B41-9F2B-FD143637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59" y="1077402"/>
            <a:ext cx="7968105" cy="5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B202F-9737-9E46-BF09-35B94D5C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" y="919988"/>
            <a:ext cx="6948478" cy="4593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C1281-A3A0-DE44-B6D5-1D45F1BC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83" y="4401538"/>
            <a:ext cx="5333233" cy="23056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D00B50-A219-D547-9851-AFA23850A372}"/>
              </a:ext>
            </a:extLst>
          </p:cNvPr>
          <p:cNvSpPr txBox="1">
            <a:spLocks/>
          </p:cNvSpPr>
          <p:nvPr/>
        </p:nvSpPr>
        <p:spPr>
          <a:xfrm>
            <a:off x="7141464" y="1563624"/>
            <a:ext cx="4873751" cy="17099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Q1 represents start state. We mark first 0 with blank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Q2 represents we have seen one 0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Q3 represents seen one 0 or even number of 0s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Q4 represents seen an odd number of 0s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Q5 represents moving head back to the front</a:t>
            </a:r>
          </a:p>
        </p:txBody>
      </p:sp>
    </p:spTree>
    <p:extLst>
      <p:ext uri="{BB962C8B-B14F-4D97-AF65-F5344CB8AC3E}">
        <p14:creationId xmlns:p14="http://schemas.microsoft.com/office/powerpoint/2010/main" val="1818905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2!!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44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2!!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888721"/>
                <a:ext cx="9905999" cy="37068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Overall Idea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On input String </a:t>
                </a: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Scan the tape to make sure the input is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if not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Return the head to the left end of the tape.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Cross off the first a and scan to the right until first b is found. Shuttle between crossing off one b and scanning right to cross off one c until all the b’s are gone. If all c’s are crossed out, and b’s remain,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Restore the crossed off b’s and repeat stage 3 if there is another a. If all a’s are crossed off, determine whether all c’s are crossed of. If yes,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otherwise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888721"/>
                <a:ext cx="9905999" cy="3706811"/>
              </a:xfrm>
              <a:prstGeom prst="rect">
                <a:avLst/>
              </a:prstGeom>
              <a:blipFill>
                <a:blip r:embed="rId3"/>
                <a:stretch>
                  <a:fillRect l="-768" t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7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Element Distinctness Problem: Can we decide the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#…#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88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Element Distinctness Problem: Can we decide the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#…#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37722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tx1">
                    <a:lumMod val="95000"/>
                  </a:schemeClr>
                </a:solidFill>
              </a:rPr>
              <a:t>Key ideas we will need for this one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tape can be marked to keep track of loops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(which characters are being compared with which characters). This is why the # symbols are useful.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do we actually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compare the characters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? It is annoying but can be done with many states. How do you think that would work?</a:t>
            </a:r>
          </a:p>
        </p:txBody>
      </p:sp>
    </p:spTree>
    <p:extLst>
      <p:ext uri="{BB962C8B-B14F-4D97-AF65-F5344CB8AC3E}">
        <p14:creationId xmlns:p14="http://schemas.microsoft.com/office/powerpoint/2010/main" val="184436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tracking loops!!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273" y="1286461"/>
            <a:ext cx="7652278" cy="650432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How do we keep track of loops with a Turing Machine?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971148" y="2332929"/>
            <a:ext cx="8262671" cy="9043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First, introduce new tape symbols that represent the loop beginning and end. Here we will use ( and ). Remember that goal is to compare every pair of characters.</a:t>
            </a:r>
            <a:endParaRPr lang="en-US" sz="1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69CF5-0EB2-9E41-BE1D-C2E052DA7457}"/>
              </a:ext>
            </a:extLst>
          </p:cNvPr>
          <p:cNvSpPr txBox="1">
            <a:spLocks/>
          </p:cNvSpPr>
          <p:nvPr/>
        </p:nvSpPr>
        <p:spPr>
          <a:xfrm>
            <a:off x="1979616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320D4E-5523-BC44-9159-629F67D0C666}"/>
              </a:ext>
            </a:extLst>
          </p:cNvPr>
          <p:cNvSpPr txBox="1">
            <a:spLocks/>
          </p:cNvSpPr>
          <p:nvPr/>
        </p:nvSpPr>
        <p:spPr>
          <a:xfrm>
            <a:off x="2453749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30B48D-7060-FF43-AFCF-C741BCB177B3}"/>
              </a:ext>
            </a:extLst>
          </p:cNvPr>
          <p:cNvSpPr txBox="1">
            <a:spLocks/>
          </p:cNvSpPr>
          <p:nvPr/>
        </p:nvSpPr>
        <p:spPr>
          <a:xfrm>
            <a:off x="2927882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4EB70-80D4-E042-9779-AF57A1A1F182}"/>
              </a:ext>
            </a:extLst>
          </p:cNvPr>
          <p:cNvSpPr txBox="1">
            <a:spLocks/>
          </p:cNvSpPr>
          <p:nvPr/>
        </p:nvSpPr>
        <p:spPr>
          <a:xfrm>
            <a:off x="3402015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E11B6D-9078-5F44-8071-86EB28376DA2}"/>
              </a:ext>
            </a:extLst>
          </p:cNvPr>
          <p:cNvSpPr txBox="1">
            <a:spLocks/>
          </p:cNvSpPr>
          <p:nvPr/>
        </p:nvSpPr>
        <p:spPr>
          <a:xfrm>
            <a:off x="3876148" y="3454956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61CDB-BFA3-2342-9871-E6FC6385D436}"/>
              </a:ext>
            </a:extLst>
          </p:cNvPr>
          <p:cNvSpPr txBox="1">
            <a:spLocks/>
          </p:cNvSpPr>
          <p:nvPr/>
        </p:nvSpPr>
        <p:spPr>
          <a:xfrm>
            <a:off x="4350281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DE6F68-E55C-CC49-8FF4-BEBFA2CDFE53}"/>
              </a:ext>
            </a:extLst>
          </p:cNvPr>
          <p:cNvSpPr txBox="1">
            <a:spLocks/>
          </p:cNvSpPr>
          <p:nvPr/>
        </p:nvSpPr>
        <p:spPr>
          <a:xfrm>
            <a:off x="4824414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B4FE02-F1BA-A741-84C1-9BD825957035}"/>
              </a:ext>
            </a:extLst>
          </p:cNvPr>
          <p:cNvSpPr txBox="1">
            <a:spLocks/>
          </p:cNvSpPr>
          <p:nvPr/>
        </p:nvSpPr>
        <p:spPr>
          <a:xfrm>
            <a:off x="5298547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B1AA88-374F-6B49-A4C6-6528FE435CBE}"/>
              </a:ext>
            </a:extLst>
          </p:cNvPr>
          <p:cNvSpPr txBox="1">
            <a:spLocks/>
          </p:cNvSpPr>
          <p:nvPr/>
        </p:nvSpPr>
        <p:spPr>
          <a:xfrm>
            <a:off x="5772680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32F8FF-1538-C846-92F7-0D0B73A10235}"/>
              </a:ext>
            </a:extLst>
          </p:cNvPr>
          <p:cNvSpPr txBox="1">
            <a:spLocks/>
          </p:cNvSpPr>
          <p:nvPr/>
        </p:nvSpPr>
        <p:spPr>
          <a:xfrm>
            <a:off x="6246813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5A5F81-CF12-8745-98DA-6B3B85D9FFD2}"/>
              </a:ext>
            </a:extLst>
          </p:cNvPr>
          <p:cNvSpPr txBox="1">
            <a:spLocks/>
          </p:cNvSpPr>
          <p:nvPr/>
        </p:nvSpPr>
        <p:spPr>
          <a:xfrm>
            <a:off x="6720946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119466-D93B-6A41-ADF2-C9DFA53C7821}"/>
              </a:ext>
            </a:extLst>
          </p:cNvPr>
          <p:cNvSpPr txBox="1">
            <a:spLocks/>
          </p:cNvSpPr>
          <p:nvPr/>
        </p:nvSpPr>
        <p:spPr>
          <a:xfrm>
            <a:off x="7195079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9C4E60-879C-1C48-A3BA-A4EB6E0AE92E}"/>
              </a:ext>
            </a:extLst>
          </p:cNvPr>
          <p:cNvSpPr txBox="1">
            <a:spLocks/>
          </p:cNvSpPr>
          <p:nvPr/>
        </p:nvSpPr>
        <p:spPr>
          <a:xfrm>
            <a:off x="7669212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A2D694-DC02-AE4B-8E2B-D6BD2FF9ACB2}"/>
              </a:ext>
            </a:extLst>
          </p:cNvPr>
          <p:cNvSpPr txBox="1">
            <a:spLocks/>
          </p:cNvSpPr>
          <p:nvPr/>
        </p:nvSpPr>
        <p:spPr>
          <a:xfrm>
            <a:off x="8143345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884B7EF-3008-8941-AA19-3643C1E7B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7478" y="3454957"/>
                <a:ext cx="407988" cy="5318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884B7EF-3008-8941-AA19-3643C1E7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478" y="3454957"/>
                <a:ext cx="407988" cy="531899"/>
              </a:xfrm>
              <a:prstGeom prst="rect">
                <a:avLst/>
              </a:prstGeom>
              <a:blipFill>
                <a:blip r:embed="rId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8B6AF59-C5C6-0B45-B60A-9D6570ABF18A}"/>
              </a:ext>
            </a:extLst>
          </p:cNvPr>
          <p:cNvSpPr txBox="1">
            <a:spLocks/>
          </p:cNvSpPr>
          <p:nvPr/>
        </p:nvSpPr>
        <p:spPr>
          <a:xfrm>
            <a:off x="9090020" y="3454956"/>
            <a:ext cx="1137716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F32991-E5E0-E342-8AB6-C9BF7DA51C3C}"/>
              </a:ext>
            </a:extLst>
          </p:cNvPr>
          <p:cNvSpPr txBox="1">
            <a:spLocks/>
          </p:cNvSpPr>
          <p:nvPr/>
        </p:nvSpPr>
        <p:spPr>
          <a:xfrm>
            <a:off x="1513154" y="5287239"/>
            <a:ext cx="4024046" cy="9043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When starting an outer loop, mark the relevant part of the tape with open paren. </a:t>
            </a:r>
            <a:endParaRPr lang="en-US" sz="1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99134B-B595-3842-A4F9-9382625C2A0A}"/>
              </a:ext>
            </a:extLst>
          </p:cNvPr>
          <p:cNvCxnSpPr/>
          <p:nvPr/>
        </p:nvCxnSpPr>
        <p:spPr>
          <a:xfrm flipV="1">
            <a:off x="2641600" y="4123267"/>
            <a:ext cx="440267" cy="11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AA45A2-501D-3149-B0BE-BF1F6CA77D33}"/>
              </a:ext>
            </a:extLst>
          </p:cNvPr>
          <p:cNvSpPr txBox="1">
            <a:spLocks/>
          </p:cNvSpPr>
          <p:nvPr/>
        </p:nvSpPr>
        <p:spPr>
          <a:xfrm>
            <a:off x="6450807" y="5287239"/>
            <a:ext cx="4024046" cy="9043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Mark closing </a:t>
            </a:r>
            <a:r>
              <a:rPr lang="en-US" sz="1800" i="1" dirty="0" err="1">
                <a:solidFill>
                  <a:schemeClr val="tx1">
                    <a:lumMod val="95000"/>
                  </a:schemeClr>
                </a:solidFill>
              </a:rPr>
              <a:t>paren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to mark outer loop location if necessary.</a:t>
            </a:r>
            <a:endParaRPr lang="en-US" sz="1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F67B9-AE18-7E46-B1A1-DF59635D6F2F}"/>
              </a:ext>
            </a:extLst>
          </p:cNvPr>
          <p:cNvCxnSpPr>
            <a:cxnSpLocks/>
          </p:cNvCxnSpPr>
          <p:nvPr/>
        </p:nvCxnSpPr>
        <p:spPr>
          <a:xfrm flipH="1" flipV="1">
            <a:off x="6924940" y="4123267"/>
            <a:ext cx="474133" cy="11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273" y="846192"/>
            <a:ext cx="7652278" cy="650432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How hard is it to compare characters?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1148" y="1452393"/>
                <a:ext cx="8262671" cy="90434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This machine will have to check characters for equivalence. How do we do this? Let’s suppose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and tape is pointing at left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48" y="1452393"/>
                <a:ext cx="8262671" cy="904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8B84417-CA33-1C49-8074-AF791A4D6D16}"/>
              </a:ext>
            </a:extLst>
          </p:cNvPr>
          <p:cNvGrpSpPr/>
          <p:nvPr/>
        </p:nvGrpSpPr>
        <p:grpSpPr>
          <a:xfrm>
            <a:off x="3073400" y="2785475"/>
            <a:ext cx="5493279" cy="3759316"/>
            <a:chOff x="3073400" y="2785475"/>
            <a:chExt cx="5493279" cy="37593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2631AC-3001-9A4F-89B6-65D516C502DD}"/>
                </a:ext>
              </a:extLst>
            </p:cNvPr>
            <p:cNvSpPr/>
            <p:nvPr/>
          </p:nvSpPr>
          <p:spPr>
            <a:xfrm>
              <a:off x="5679546" y="4007925"/>
              <a:ext cx="643466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9D9C9AF-32AB-D845-8545-4EE6EA109D73}"/>
                </a:ext>
              </a:extLst>
            </p:cNvPr>
            <p:cNvSpPr/>
            <p:nvPr/>
          </p:nvSpPr>
          <p:spPr>
            <a:xfrm>
              <a:off x="5679545" y="5083190"/>
              <a:ext cx="643466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a’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0FE6E8-58FA-E847-8069-3D6F9CC4AAC1}"/>
                </a:ext>
              </a:extLst>
            </p:cNvPr>
            <p:cNvSpPr/>
            <p:nvPr/>
          </p:nvSpPr>
          <p:spPr>
            <a:xfrm>
              <a:off x="6263745" y="2785475"/>
              <a:ext cx="753535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reject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C035A93-4777-5F49-9F72-C093D4B5E612}"/>
                </a:ext>
              </a:extLst>
            </p:cNvPr>
            <p:cNvSpPr/>
            <p:nvPr/>
          </p:nvSpPr>
          <p:spPr>
            <a:xfrm>
              <a:off x="7389813" y="4007925"/>
              <a:ext cx="643466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0162B2-75D0-C245-B44D-EF17276A0A68}"/>
                </a:ext>
              </a:extLst>
            </p:cNvPr>
            <p:cNvSpPr/>
            <p:nvPr/>
          </p:nvSpPr>
          <p:spPr>
            <a:xfrm>
              <a:off x="7389812" y="5083190"/>
              <a:ext cx="643466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b’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C5CBD9-FD96-E641-B32C-F3E4571B217F}"/>
                </a:ext>
              </a:extLst>
            </p:cNvPr>
            <p:cNvSpPr/>
            <p:nvPr/>
          </p:nvSpPr>
          <p:spPr>
            <a:xfrm>
              <a:off x="3622145" y="4007925"/>
              <a:ext cx="956734" cy="643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comp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5DD74D5-878D-4044-8C07-BC87C0B68A65}"/>
                </a:ext>
              </a:extLst>
            </p:cNvPr>
            <p:cNvCxnSpPr>
              <a:stCxn id="30" idx="6"/>
              <a:endCxn id="4" idx="2"/>
            </p:cNvCxnSpPr>
            <p:nvPr/>
          </p:nvCxnSpPr>
          <p:spPr>
            <a:xfrm>
              <a:off x="4578879" y="4329658"/>
              <a:ext cx="11006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1607726-ED24-AE45-A80B-D2650EA28376}"/>
                </a:ext>
              </a:extLst>
            </p:cNvPr>
            <p:cNvCxnSpPr>
              <a:cxnSpLocks/>
              <a:stCxn id="30" idx="0"/>
              <a:endCxn id="28" idx="1"/>
            </p:cNvCxnSpPr>
            <p:nvPr/>
          </p:nvCxnSpPr>
          <p:spPr>
            <a:xfrm rot="16200000" flipH="1">
              <a:off x="5745162" y="2363274"/>
              <a:ext cx="94233" cy="3383534"/>
            </a:xfrm>
            <a:prstGeom prst="bentConnector3">
              <a:avLst>
                <a:gd name="adj1" fmla="val -2425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00183227-2E83-0449-97B4-61C981209160}"/>
                </a:ext>
              </a:extLst>
            </p:cNvPr>
            <p:cNvSpPr txBox="1">
              <a:spLocks/>
            </p:cNvSpPr>
            <p:nvPr/>
          </p:nvSpPr>
          <p:spPr>
            <a:xfrm>
              <a:off x="4715075" y="4323402"/>
              <a:ext cx="794408" cy="30465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a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C4A2B9CE-9708-C545-BFC7-B184A50001DA}"/>
                </a:ext>
              </a:extLst>
            </p:cNvPr>
            <p:cNvSpPr txBox="1">
              <a:spLocks/>
            </p:cNvSpPr>
            <p:nvPr/>
          </p:nvSpPr>
          <p:spPr>
            <a:xfrm>
              <a:off x="4334804" y="3513607"/>
              <a:ext cx="794408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b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07ADD286-D262-994F-BC89-F966C8140938}"/>
                </a:ext>
              </a:extLst>
            </p:cNvPr>
            <p:cNvCxnSpPr>
              <a:cxnSpLocks/>
              <a:stCxn id="4" idx="7"/>
              <a:endCxn id="4" idx="6"/>
            </p:cNvCxnSpPr>
            <p:nvPr/>
          </p:nvCxnSpPr>
          <p:spPr>
            <a:xfrm rot="16200000" flipH="1">
              <a:off x="6162145" y="4168792"/>
              <a:ext cx="227500" cy="94233"/>
            </a:xfrm>
            <a:prstGeom prst="bentConnector4">
              <a:avLst>
                <a:gd name="adj1" fmla="val -78638"/>
                <a:gd name="adj2" fmla="val 3425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73FCC744-9940-4142-A6D9-CB590944A41D}"/>
                </a:ext>
              </a:extLst>
            </p:cNvPr>
            <p:cNvSpPr txBox="1">
              <a:spLocks/>
            </p:cNvSpPr>
            <p:nvPr/>
          </p:nvSpPr>
          <p:spPr>
            <a:xfrm>
              <a:off x="6524660" y="3995757"/>
              <a:ext cx="663505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#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BEC9942-1020-F540-87E4-D6498F933BEC}"/>
                </a:ext>
              </a:extLst>
            </p:cNvPr>
            <p:cNvCxnSpPr>
              <a:cxnSpLocks/>
              <a:stCxn id="4" idx="4"/>
              <a:endCxn id="26" idx="0"/>
            </p:cNvCxnSpPr>
            <p:nvPr/>
          </p:nvCxnSpPr>
          <p:spPr>
            <a:xfrm flipH="1">
              <a:off x="6001278" y="4651391"/>
              <a:ext cx="1" cy="431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D354D62D-369F-774E-8116-1860F704EBE5}"/>
                </a:ext>
              </a:extLst>
            </p:cNvPr>
            <p:cNvSpPr txBox="1">
              <a:spLocks/>
            </p:cNvSpPr>
            <p:nvPr/>
          </p:nvSpPr>
          <p:spPr>
            <a:xfrm>
              <a:off x="6001277" y="4714963"/>
              <a:ext cx="550335" cy="30465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a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L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52A975-9E2F-6E44-AEB1-A4DD80AE3A06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 flipH="1">
              <a:off x="7711545" y="4651391"/>
              <a:ext cx="1" cy="431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1FD206B0-41F3-AE4A-8E98-DC6ADCD292FD}"/>
                </a:ext>
              </a:extLst>
            </p:cNvPr>
            <p:cNvSpPr txBox="1">
              <a:spLocks/>
            </p:cNvSpPr>
            <p:nvPr/>
          </p:nvSpPr>
          <p:spPr>
            <a:xfrm>
              <a:off x="7698843" y="4714963"/>
              <a:ext cx="550335" cy="30465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b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L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775B55B-D3A2-DE43-9C37-3E162A12DC37}"/>
                </a:ext>
              </a:extLst>
            </p:cNvPr>
            <p:cNvCxnSpPr>
              <a:cxnSpLocks/>
              <a:stCxn id="29" idx="4"/>
              <a:endCxn id="58" idx="0"/>
            </p:cNvCxnSpPr>
            <p:nvPr/>
          </p:nvCxnSpPr>
          <p:spPr>
            <a:xfrm flipH="1">
              <a:off x="6980143" y="5726656"/>
              <a:ext cx="731402" cy="426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D23C381-6E2C-7440-8C7A-D73C0F50B589}"/>
                </a:ext>
              </a:extLst>
            </p:cNvPr>
            <p:cNvCxnSpPr>
              <a:cxnSpLocks/>
              <a:stCxn id="26" idx="4"/>
              <a:endCxn id="58" idx="0"/>
            </p:cNvCxnSpPr>
            <p:nvPr/>
          </p:nvCxnSpPr>
          <p:spPr>
            <a:xfrm>
              <a:off x="6001278" y="5726656"/>
              <a:ext cx="978865" cy="426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05895B21-0F4F-E744-92CB-C82C6F8AF2A7}"/>
                </a:ext>
              </a:extLst>
            </p:cNvPr>
            <p:cNvSpPr txBox="1">
              <a:spLocks/>
            </p:cNvSpPr>
            <p:nvPr/>
          </p:nvSpPr>
          <p:spPr>
            <a:xfrm>
              <a:off x="5776290" y="6153016"/>
              <a:ext cx="2407706" cy="391775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Back to some other computation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2B79598C-B674-E04D-B26E-90D645B15F15}"/>
                </a:ext>
              </a:extLst>
            </p:cNvPr>
            <p:cNvCxnSpPr>
              <a:cxnSpLocks/>
              <a:stCxn id="28" idx="7"/>
              <a:endCxn id="28" idx="6"/>
            </p:cNvCxnSpPr>
            <p:nvPr/>
          </p:nvCxnSpPr>
          <p:spPr>
            <a:xfrm rot="16200000" flipH="1">
              <a:off x="7872412" y="4168792"/>
              <a:ext cx="227500" cy="94233"/>
            </a:xfrm>
            <a:prstGeom prst="bentConnector4">
              <a:avLst>
                <a:gd name="adj1" fmla="val -74916"/>
                <a:gd name="adj2" fmla="val 3425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ontent Placeholder 2">
              <a:extLst>
                <a:ext uri="{FF2B5EF4-FFF2-40B4-BE49-F238E27FC236}">
                  <a16:creationId xmlns:a16="http://schemas.microsoft.com/office/drawing/2014/main" id="{40594ACD-7B1A-574A-B228-7AF19E939EA3}"/>
                </a:ext>
              </a:extLst>
            </p:cNvPr>
            <p:cNvSpPr txBox="1">
              <a:spLocks/>
            </p:cNvSpPr>
            <p:nvPr/>
          </p:nvSpPr>
          <p:spPr>
            <a:xfrm>
              <a:off x="7903174" y="3675798"/>
              <a:ext cx="663505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#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7C836DB1-A192-174F-B68A-412FD432C496}"/>
                </a:ext>
              </a:extLst>
            </p:cNvPr>
            <p:cNvCxnSpPr>
              <a:cxnSpLocks/>
              <a:stCxn id="4" idx="0"/>
              <a:endCxn id="27" idx="2"/>
            </p:cNvCxnSpPr>
            <p:nvPr/>
          </p:nvCxnSpPr>
          <p:spPr>
            <a:xfrm rot="5400000" flipH="1" flipV="1">
              <a:off x="5682154" y="3426334"/>
              <a:ext cx="900717" cy="262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38397D87-DB54-A04D-AE4C-3C2EBFA9A688}"/>
                </a:ext>
              </a:extLst>
            </p:cNvPr>
            <p:cNvCxnSpPr>
              <a:cxnSpLocks/>
              <a:stCxn id="28" idx="0"/>
              <a:endCxn id="27" idx="6"/>
            </p:cNvCxnSpPr>
            <p:nvPr/>
          </p:nvCxnSpPr>
          <p:spPr>
            <a:xfrm rot="16200000" flipV="1">
              <a:off x="6914055" y="3210434"/>
              <a:ext cx="900717" cy="6942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ontent Placeholder 2">
              <a:extLst>
                <a:ext uri="{FF2B5EF4-FFF2-40B4-BE49-F238E27FC236}">
                  <a16:creationId xmlns:a16="http://schemas.microsoft.com/office/drawing/2014/main" id="{685AAA8B-C8C8-AD4A-9902-1B58156A01D1}"/>
                </a:ext>
              </a:extLst>
            </p:cNvPr>
            <p:cNvSpPr txBox="1">
              <a:spLocks/>
            </p:cNvSpPr>
            <p:nvPr/>
          </p:nvSpPr>
          <p:spPr>
            <a:xfrm>
              <a:off x="7698843" y="3016137"/>
              <a:ext cx="663505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a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8BA1A1D8-5395-B348-9DD9-933C4D4F39BF}"/>
                </a:ext>
              </a:extLst>
            </p:cNvPr>
            <p:cNvSpPr txBox="1">
              <a:spLocks/>
            </p:cNvSpPr>
            <p:nvPr/>
          </p:nvSpPr>
          <p:spPr>
            <a:xfrm>
              <a:off x="5423217" y="3099228"/>
              <a:ext cx="663505" cy="41280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</a:rPr>
                <a:t>b </a:t>
              </a:r>
              <a:r>
                <a:rPr lang="en-US" sz="1400" i="1" dirty="0">
                  <a:solidFill>
                    <a:schemeClr val="tx1">
                      <a:lumMod val="95000"/>
                    </a:schemeClr>
                  </a:solidFill>
                  <a:sym typeface="Wingdings" pitchFamily="2" charset="2"/>
                </a:rPr>
                <a:t> R</a:t>
              </a:r>
              <a:endParaRPr lang="en-US" sz="1400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5AED532-E65B-2D44-90D6-CAC66DC4CD86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3073400" y="4329658"/>
              <a:ext cx="5487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817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8523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Element Distinctness Problem: Can we decide the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#…#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85238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41179"/>
                <a:ext cx="9905999" cy="425435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On input </a:t>
                </a: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Place a mark on top of the leftmost tape symbol. If that symbol was blank,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If that symbol was #, continue with the next stage. Otherwise,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Scan right to the next # and place a second mark on top of it. If no # is encountered before a blank symbol,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was present, so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By zig-zagging, compare the two strings to the right of the marked #s. If they are equal,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Move the rightmost of the two marks to the next # symbol to the right. If no # symbol is encountered before a blank, move the leftmost mark to the next # to its right and the rightmost mark to the # after that. This time, if no # is available for the rightmost mark, all the strings have been compared, so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Loop: Go to step 3.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41179"/>
                <a:ext cx="9905999" cy="4254354"/>
              </a:xfrm>
              <a:prstGeom prst="rect">
                <a:avLst/>
              </a:prstGeom>
              <a:blipFill>
                <a:blip r:embed="rId3"/>
                <a:stretch>
                  <a:fillRect l="-640" t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99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Turing Machine Variants</a:t>
            </a:r>
          </a:p>
        </p:txBody>
      </p:sp>
    </p:spTree>
    <p:extLst>
      <p:ext uri="{BB962C8B-B14F-4D97-AF65-F5344CB8AC3E}">
        <p14:creationId xmlns:p14="http://schemas.microsoft.com/office/powerpoint/2010/main" val="44598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Can we have different features of TMs that increase / or don’t the recognizing power of the traditional TM?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860482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TM that has multiple tapes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230091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MultiTape</a:t>
            </a:r>
            <a:r>
              <a:rPr lang="en-US" dirty="0">
                <a:solidFill>
                  <a:schemeClr val="bg1"/>
                </a:solidFill>
              </a:rPr>
              <a:t> TMs are equivalent to traditional TMs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4079175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Non-Deterministic Turing Machines (NTM)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Same as DFA to NFA. TM can be in multiple states at once.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78031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Every NTM has an equivalent DTM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466852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A language is decidable if and only if some non-deterministic </a:t>
            </a:r>
            <a:r>
              <a:rPr lang="en-US" dirty="0" err="1">
                <a:solidFill>
                  <a:schemeClr val="bg1"/>
                </a:solidFill>
              </a:rPr>
              <a:t>turing</a:t>
            </a:r>
            <a:r>
              <a:rPr lang="en-US" dirty="0">
                <a:solidFill>
                  <a:schemeClr val="bg1"/>
                </a:solidFill>
              </a:rPr>
              <a:t> machine decides it.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394514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Last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Any computational model satisfying reasonable requirements to that of a TM is equivalent in power to a 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Most notably: Access to unlimited memory and the ability to only perform a finite amount of work in a single step.</a:t>
            </a:r>
          </a:p>
        </p:txBody>
      </p:sp>
    </p:spTree>
    <p:extLst>
      <p:ext uri="{BB962C8B-B14F-4D97-AF65-F5344CB8AC3E}">
        <p14:creationId xmlns:p14="http://schemas.microsoft.com/office/powerpoint/2010/main" val="418937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Definition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Short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an Algorithm? Does seeing the TM change your perspective on this at all?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773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Hilbert’s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See page 183 of book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Story of finding polynomial roots. Not possible to prove because no formal definition of algorithm</a:t>
            </a:r>
          </a:p>
        </p:txBody>
      </p:sp>
    </p:spTree>
    <p:extLst>
      <p:ext uri="{BB962C8B-B14F-4D97-AF65-F5344CB8AC3E}">
        <p14:creationId xmlns:p14="http://schemas.microsoft.com/office/powerpoint/2010/main" val="35884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 Church-Turing Thesis (1936)</a:t>
            </a:r>
            <a:r>
              <a:rPr lang="en-US" dirty="0">
                <a:solidFill>
                  <a:schemeClr val="bg1"/>
                </a:solidFill>
              </a:rPr>
              <a:t>: Lambda-Calculus (Alonzo Church) and Turing Machines (Alan Turing) provide the mechanism for formally defining an algorithm.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27281-21C2-F74E-8C5E-4A73C221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45" y="4218073"/>
            <a:ext cx="8001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82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Polynomial Roots is Recognizable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Show how to do it.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Decidable for one variable. Famously not decidable for multiple variables.</a:t>
            </a:r>
          </a:p>
        </p:txBody>
      </p:sp>
    </p:spTree>
    <p:extLst>
      <p:ext uri="{BB962C8B-B14F-4D97-AF65-F5344CB8AC3E}">
        <p14:creationId xmlns:p14="http://schemas.microsoft.com/office/powerpoint/2010/main" val="2415731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TM with Algorithmic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Use an algorithm to describe the following: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𝑐𝑜𝑛𝑛𝑒𝑐𝑡𝑒𝑑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Decidable for one variable. Famously not decidable for multiple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B0C8-6A3D-FF48-9692-82397F43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09" y="3413157"/>
            <a:ext cx="3185002" cy="31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1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did we learn in this deck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381061"/>
            <a:ext cx="9905999" cy="27884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Definition of Turing Machines, both deterministic and non-deterministic along with other variants</a:t>
            </a:r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Simple design of algorithms using Turing Machines</a:t>
            </a:r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Definitions of recognizable vs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386595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…………..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Turing Machines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What are they? How do they work? What are some definitions associated?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Something here????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 will come back and do this slide later.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Introducing The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a Turing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Turing Machine</a:t>
            </a:r>
            <a:r>
              <a:rPr lang="en-US" dirty="0">
                <a:solidFill>
                  <a:schemeClr val="bg1"/>
                </a:solidFill>
              </a:rPr>
              <a:t> (TM), sometimes called a </a:t>
            </a:r>
            <a:r>
              <a:rPr lang="en-US" b="1" i="1" u="sng" dirty="0">
                <a:solidFill>
                  <a:schemeClr val="bg1"/>
                </a:solidFill>
              </a:rPr>
              <a:t>Deterministic Turing Machine</a:t>
            </a:r>
            <a:r>
              <a:rPr lang="en-US" dirty="0">
                <a:solidFill>
                  <a:schemeClr val="bg1"/>
                </a:solidFill>
              </a:rPr>
              <a:t> (DTM) is a finite state machine that can read/write from an infinite tape (memory)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933986"/>
            <a:ext cx="9905999" cy="26067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other features of the Turing Machine: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1. A TM can both read and write to/from the tape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 The TM contains a head that can move left and right along the tape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3. The tape is infinite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4. The special states for accepting / rejecting take effect immediately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a Turing Machine?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7827045" y="5826510"/>
            <a:ext cx="2931736" cy="921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This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tape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contains the input when execution begins.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DA33A-39F2-B649-B76A-3578F24C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10" y="2869161"/>
            <a:ext cx="6397003" cy="18422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81ADCB-668C-4547-801E-8B6A4821EBC7}"/>
              </a:ext>
            </a:extLst>
          </p:cNvPr>
          <p:cNvCxnSpPr>
            <a:cxnSpLocks/>
          </p:cNvCxnSpPr>
          <p:nvPr/>
        </p:nvCxnSpPr>
        <p:spPr>
          <a:xfrm flipH="1" flipV="1">
            <a:off x="7936992" y="4818888"/>
            <a:ext cx="886497" cy="10076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4148B6-14EF-B244-905F-731CCEDDC78C}"/>
              </a:ext>
            </a:extLst>
          </p:cNvPr>
          <p:cNvSpPr txBox="1">
            <a:spLocks/>
          </p:cNvSpPr>
          <p:nvPr/>
        </p:nvSpPr>
        <p:spPr>
          <a:xfrm>
            <a:off x="1141413" y="1197022"/>
            <a:ext cx="2931736" cy="921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This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control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is a traditional DFA, except the accept/reject states take effect immediately.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8C9D23-5DAE-DD47-A4A1-EB0823ACBBB3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607281" y="2118604"/>
            <a:ext cx="931447" cy="64288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259EBC9-04A2-ED4E-9BA9-E85BC2BFA12E}"/>
              </a:ext>
            </a:extLst>
          </p:cNvPr>
          <p:cNvSpPr txBox="1">
            <a:spLocks/>
          </p:cNvSpPr>
          <p:nvPr/>
        </p:nvSpPr>
        <p:spPr>
          <a:xfrm>
            <a:off x="6743636" y="1396788"/>
            <a:ext cx="4677219" cy="921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 arrow here represents the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head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of the machine. It can move left and right and also read/write the symbol at that position.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E96878-1B01-4342-B9B2-9093F549B773}"/>
              </a:ext>
            </a:extLst>
          </p:cNvPr>
          <p:cNvCxnSpPr>
            <a:cxnSpLocks/>
          </p:cNvCxnSpPr>
          <p:nvPr/>
        </p:nvCxnSpPr>
        <p:spPr>
          <a:xfrm flipV="1">
            <a:off x="5852160" y="2118604"/>
            <a:ext cx="1691640" cy="64288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5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4905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Let’s design a Turing Machine to recognize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49059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369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Any ideas on how we might do this?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Remember that the proposed string is written on the tape at the beginning of execution, and the head of the tape begins at index 0</a:t>
            </a:r>
          </a:p>
        </p:txBody>
      </p:sp>
    </p:spTree>
    <p:extLst>
      <p:ext uri="{BB962C8B-B14F-4D97-AF65-F5344CB8AC3E}">
        <p14:creationId xmlns:p14="http://schemas.microsoft.com/office/powerpoint/2010/main" val="2628120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53436</TotalTime>
  <Words>2244</Words>
  <Application>Microsoft Macintosh PowerPoint</Application>
  <PresentationFormat>Widescreen</PresentationFormat>
  <Paragraphs>227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Turing Machines</vt:lpstr>
      <vt:lpstr>Goals!</vt:lpstr>
      <vt:lpstr>Part 1: Reminder of where we are / Chomsky Hierarchy</vt:lpstr>
      <vt:lpstr>Overview of Theory of Computation</vt:lpstr>
      <vt:lpstr>Overview of This Deck</vt:lpstr>
      <vt:lpstr>Introducing The Turing Machine</vt:lpstr>
      <vt:lpstr>What is a Turing Machine?</vt:lpstr>
      <vt:lpstr>What is a Turing Machine?</vt:lpstr>
      <vt:lpstr>Example Turing Machine</vt:lpstr>
      <vt:lpstr>Example Turing Machine</vt:lpstr>
      <vt:lpstr>Formal Definition of TM</vt:lpstr>
      <vt:lpstr>Transition Function</vt:lpstr>
      <vt:lpstr>Configurations of A TM</vt:lpstr>
      <vt:lpstr>Recognizing VS Deciding</vt:lpstr>
      <vt:lpstr>Recognizing VS Deciding</vt:lpstr>
      <vt:lpstr>Recognizing VS Deciding</vt:lpstr>
      <vt:lpstr>Examples: Designing Turing Machines</vt:lpstr>
      <vt:lpstr>Practice 1: Design a TM</vt:lpstr>
      <vt:lpstr>Practice 1: Design a TM</vt:lpstr>
      <vt:lpstr>Practice 1: Design a TM</vt:lpstr>
      <vt:lpstr>Practice 1: Design a TM</vt:lpstr>
      <vt:lpstr>Example 2!!</vt:lpstr>
      <vt:lpstr>Example 2!!</vt:lpstr>
      <vt:lpstr>Example 3!!</vt:lpstr>
      <vt:lpstr>Example 3!!</vt:lpstr>
      <vt:lpstr>tracking loops!!</vt:lpstr>
      <vt:lpstr>Comparing Characters</vt:lpstr>
      <vt:lpstr>Example 3!!</vt:lpstr>
      <vt:lpstr>Turing Machine Variants</vt:lpstr>
      <vt:lpstr>Motivating Question</vt:lpstr>
      <vt:lpstr>MultiTape Turing Machine</vt:lpstr>
      <vt:lpstr>MultiTape Turing Machine</vt:lpstr>
      <vt:lpstr>Non-Deterministic Turing Machines (NTM)</vt:lpstr>
      <vt:lpstr>NTM versus DTM</vt:lpstr>
      <vt:lpstr>NTM versus DTM</vt:lpstr>
      <vt:lpstr>Last Conclusion</vt:lpstr>
      <vt:lpstr>The Definition of An Algorithm</vt:lpstr>
      <vt:lpstr>Short Discussion</vt:lpstr>
      <vt:lpstr>Hilbert’s Problems</vt:lpstr>
      <vt:lpstr>The Church-Turing Thesis</vt:lpstr>
      <vt:lpstr>Finding Polynomial Roots is Recognizable</vt:lpstr>
      <vt:lpstr>Example TM with Algorithmic Description</vt:lpstr>
      <vt:lpstr>What did we learn in this deck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283</cp:revision>
  <dcterms:created xsi:type="dcterms:W3CDTF">2023-02-24T14:15:53Z</dcterms:created>
  <dcterms:modified xsi:type="dcterms:W3CDTF">2023-09-12T15:29:31Z</dcterms:modified>
</cp:coreProperties>
</file>