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1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6" r:id="rId27"/>
    <p:sldId id="493" r:id="rId28"/>
    <p:sldId id="494" r:id="rId29"/>
    <p:sldId id="492" r:id="rId30"/>
    <p:sldId id="495" r:id="rId31"/>
    <p:sldId id="497" r:id="rId32"/>
    <p:sldId id="498" r:id="rId33"/>
    <p:sldId id="471" r:id="rId34"/>
    <p:sldId id="499" r:id="rId35"/>
    <p:sldId id="472" r:id="rId36"/>
    <p:sldId id="473" r:id="rId37"/>
    <p:sldId id="500" r:id="rId38"/>
    <p:sldId id="474" r:id="rId39"/>
    <p:sldId id="502" r:id="rId40"/>
    <p:sldId id="503" r:id="rId41"/>
    <p:sldId id="504" r:id="rId42"/>
    <p:sldId id="476" r:id="rId43"/>
    <p:sldId id="505" r:id="rId44"/>
    <p:sldId id="506" r:id="rId45"/>
    <p:sldId id="507" r:id="rId46"/>
    <p:sldId id="477" r:id="rId47"/>
    <p:sldId id="508" r:id="rId48"/>
    <p:sldId id="509" r:id="rId49"/>
    <p:sldId id="5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0"/>
    <p:restoredTop sz="94669"/>
  </p:normalViewPr>
  <p:slideViewPr>
    <p:cSldViewPr snapToGrid="0" snapToObjects="1">
      <p:cViewPr varScale="1">
        <p:scale>
          <a:sx n="145" d="100"/>
          <a:sy n="145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two DFAs recognize the same language?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revisit the concept of </a:t>
            </a:r>
            <a:r>
              <a:rPr lang="en-US" b="1" i="1" u="sng" dirty="0">
                <a:solidFill>
                  <a:schemeClr val="bg1"/>
                </a:solidFill>
              </a:rPr>
              <a:t>decidable languages</a:t>
            </a:r>
            <a:r>
              <a:rPr lang="en-US" dirty="0">
                <a:solidFill>
                  <a:schemeClr val="bg1"/>
                </a:solidFill>
              </a:rPr>
              <a:t>, and find some.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Let’s find some examples of </a:t>
            </a:r>
            <a:r>
              <a:rPr lang="en-US" b="1" i="1" u="sng" dirty="0">
                <a:solidFill>
                  <a:schemeClr val="bg1"/>
                </a:solidFill>
              </a:rPr>
              <a:t>undecidable languages</a:t>
            </a:r>
            <a:r>
              <a:rPr lang="en-US" dirty="0">
                <a:solidFill>
                  <a:schemeClr val="bg1"/>
                </a:solidFill>
              </a:rPr>
              <a:t>, and even some examples of </a:t>
            </a:r>
            <a:r>
              <a:rPr lang="en-US" b="1" i="1" u="sng" dirty="0">
                <a:solidFill>
                  <a:schemeClr val="bg1"/>
                </a:solidFill>
              </a:rPr>
              <a:t>unrecognizable languages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Let’s introduce the concept of reductions, which can expedite / simplify proofs that certain problems are </a:t>
            </a:r>
            <a:r>
              <a:rPr lang="en-US" b="1" i="1" u="sng" dirty="0">
                <a:solidFill>
                  <a:schemeClr val="bg1"/>
                </a:solidFill>
              </a:rPr>
              <a:t>undecidable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u="sng" dirty="0">
                <a:solidFill>
                  <a:schemeClr val="bg1"/>
                </a:solidFill>
              </a:rPr>
              <a:t>unrecognizable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Q.E.D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This is a contradiction because if H exists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decidable), then there is at least one set of inputs where H produces the wrong answer (well, it cannot produce the right answer by definition).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blipFill>
                <a:blip r:embed="rId2"/>
                <a:stretch>
                  <a:fillRect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Non-Turing Recognizability?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920"/>
            <a:ext cx="9905999" cy="625643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Is it possible to find languages that are NOT Turing recognizable?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565361" y="3615272"/>
            <a:ext cx="3754784" cy="1231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Yes, but we will need to discuss the idea of the complement of a language first.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65DED-4FA8-9147-ABAD-D996B70B8C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442753" y="2510444"/>
            <a:ext cx="630483" cy="110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&lt;D&gt;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&lt;D&gt; rejects (or loops)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32611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206239"/>
            <a:chOff x="457200" y="2609346"/>
            <a:chExt cx="11612880" cy="32062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679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2609347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3750273"/>
              <a:ext cx="4123944" cy="2065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3736195"/>
              <a:ext cx="4114800" cy="20793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distinguishing between Reject (No) and Looping Forever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716688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337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3488946" y="24061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6527799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6527799" y="3532992"/>
            <a:ext cx="2774024" cy="67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9516534" y="3519164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2401762"/>
            <a:ext cx="2601633" cy="292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Accept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blipFill>
                <a:blip r:embed="rId3"/>
                <a:stretch>
                  <a:fillRect l="-138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56979-541C-0E42-BE30-E8C94C02BE31}"/>
              </a:ext>
            </a:extLst>
          </p:cNvPr>
          <p:cNvSpPr txBox="1">
            <a:spLocks/>
          </p:cNvSpPr>
          <p:nvPr/>
        </p:nvSpPr>
        <p:spPr>
          <a:xfrm>
            <a:off x="1141412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39B4F-548C-0B4E-B367-1BD4B0C1D8D5}"/>
              </a:ext>
            </a:extLst>
          </p:cNvPr>
          <p:cNvSpPr txBox="1">
            <a:spLocks/>
          </p:cNvSpPr>
          <p:nvPr/>
        </p:nvSpPr>
        <p:spPr>
          <a:xfrm>
            <a:off x="4976350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7287F-A0FE-0A4F-8E12-02B67316625A}"/>
              </a:ext>
            </a:extLst>
          </p:cNvPr>
          <p:cNvSpPr txBox="1">
            <a:spLocks/>
          </p:cNvSpPr>
          <p:nvPr/>
        </p:nvSpPr>
        <p:spPr>
          <a:xfrm>
            <a:off x="8935978" y="4073860"/>
            <a:ext cx="2111433" cy="106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recognizable as shown earlier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59843D9-C1F7-694C-A64C-1B2CE7D47F5F}"/>
              </a:ext>
            </a:extLst>
          </p:cNvPr>
          <p:cNvSpPr/>
          <p:nvPr/>
        </p:nvSpPr>
        <p:spPr>
          <a:xfrm>
            <a:off x="4031673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7F8ADEC-59A4-A247-BE91-D2B7B3634D9E}"/>
              </a:ext>
            </a:extLst>
          </p:cNvPr>
          <p:cNvSpPr/>
          <p:nvPr/>
        </p:nvSpPr>
        <p:spPr>
          <a:xfrm>
            <a:off x="7880261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big Picture!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Another way to define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055814" y="3230059"/>
            <a:ext cx="8169566" cy="514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to prove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55813" y="3730298"/>
            <a:ext cx="8169566" cy="136592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310500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Assume language A is decidable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854516" y="4333461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3363001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Thus, a machine that decides A (let’s call it D) must exist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0F245B-8635-9144-A68A-035FA4AE3F23}"/>
              </a:ext>
            </a:extLst>
          </p:cNvPr>
          <p:cNvGrpSpPr/>
          <p:nvPr/>
        </p:nvGrpSpPr>
        <p:grpSpPr>
          <a:xfrm>
            <a:off x="6835314" y="2855483"/>
            <a:ext cx="4683782" cy="1128223"/>
            <a:chOff x="6996685" y="2672500"/>
            <a:chExt cx="4683782" cy="112822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5A1A77D-DCAF-FB4C-8676-10BDE4196AD9}"/>
                </a:ext>
              </a:extLst>
            </p:cNvPr>
            <p:cNvSpPr txBox="1">
              <a:spLocks/>
            </p:cNvSpPr>
            <p:nvPr/>
          </p:nvSpPr>
          <p:spPr>
            <a:xfrm>
              <a:off x="8277307" y="3020590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0C435-12FD-E04A-B1E1-E9C26F4CB556}"/>
                </a:ext>
              </a:extLst>
            </p:cNvPr>
            <p:cNvSpPr txBox="1">
              <a:spLocks/>
            </p:cNvSpPr>
            <p:nvPr/>
          </p:nvSpPr>
          <p:spPr>
            <a:xfrm>
              <a:off x="8453161" y="3084198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50C46B22-1C09-2648-82EF-2C80A5FDCCEB}"/>
                </a:ext>
              </a:extLst>
            </p:cNvPr>
            <p:cNvSpPr txBox="1">
              <a:spLocks/>
            </p:cNvSpPr>
            <p:nvPr/>
          </p:nvSpPr>
          <p:spPr>
            <a:xfrm>
              <a:off x="8396699" y="3020590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B104830-CBCF-464A-8D50-3E760C91CD0A}"/>
                </a:ext>
              </a:extLst>
            </p:cNvPr>
            <p:cNvSpPr txBox="1">
              <a:spLocks/>
            </p:cNvSpPr>
            <p:nvPr/>
          </p:nvSpPr>
          <p:spPr>
            <a:xfrm>
              <a:off x="6996685" y="3199040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145314-FF69-804A-B935-7DF3129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42" y="3394299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E7211CE-9EA7-2A43-9020-C954AF192B70}"/>
                </a:ext>
              </a:extLst>
            </p:cNvPr>
            <p:cNvSpPr txBox="1">
              <a:spLocks/>
            </p:cNvSpPr>
            <p:nvPr/>
          </p:nvSpPr>
          <p:spPr>
            <a:xfrm>
              <a:off x="8107587" y="2672500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Recognizer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79899CB-C580-6549-A7DB-84A1F68D70C6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37388" y="3084198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6CBF120-C131-9240-B166-F01FE21B483C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289734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284BFACB-1C27-C145-8982-971711F30B29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342171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521DFC6-A691-9247-847D-2E03085F061A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937388" y="3339302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B137C-9B21-3A4E-B37C-25557D557D94}"/>
              </a:ext>
            </a:extLst>
          </p:cNvPr>
          <p:cNvGrpSpPr/>
          <p:nvPr/>
        </p:nvGrpSpPr>
        <p:grpSpPr>
          <a:xfrm>
            <a:off x="6841708" y="4806121"/>
            <a:ext cx="4683782" cy="1128223"/>
            <a:chOff x="7053669" y="4780921"/>
            <a:chExt cx="4683782" cy="112822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8334291" y="5129011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8510145" y="5192619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8453683" y="5129011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053669" y="5307461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FB9AF0-2010-4943-B8FF-3F5B89F574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26" y="5502720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8164571" y="4780921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Co-Recognizer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414E911-4D30-F54E-A9D2-651BDB49690E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94372" y="5192619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00576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53013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4DD20A4-6880-2443-88EC-D6DC60CAF084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8994372" y="5447723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08043C7-DA61-EA4F-857F-B7158CE7C523}"/>
              </a:ext>
            </a:extLst>
          </p:cNvPr>
          <p:cNvSpPr/>
          <p:nvPr/>
        </p:nvSpPr>
        <p:spPr>
          <a:xfrm rot="20091274" flipV="1">
            <a:off x="5884553" y="3710330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5E321CF-AEB5-AB4A-9B34-DEE8E3148F8B}"/>
              </a:ext>
            </a:extLst>
          </p:cNvPr>
          <p:cNvSpPr/>
          <p:nvPr/>
        </p:nvSpPr>
        <p:spPr>
          <a:xfrm rot="1540816" flipV="1">
            <a:off x="5828234" y="5062714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752806" y="3798517"/>
            <a:ext cx="1206819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Assume A is TR and Co-TR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043281" y="4222143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2437040" y="3800726"/>
            <a:ext cx="1527055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Thus, machines that recognize each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9F6DCF-A17D-EA45-AF65-F760FE8F0BBD}"/>
              </a:ext>
            </a:extLst>
          </p:cNvPr>
          <p:cNvGrpSpPr/>
          <p:nvPr/>
        </p:nvGrpSpPr>
        <p:grpSpPr>
          <a:xfrm>
            <a:off x="4130404" y="3066742"/>
            <a:ext cx="2667662" cy="3332602"/>
            <a:chOff x="3828253" y="3178060"/>
            <a:chExt cx="2667662" cy="3332602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4524888" y="3434050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4465118" y="3340402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4596448" y="3178060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3829111" y="5923611"/>
              <a:ext cx="2666804" cy="5870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Use these to construct a decider for A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08043C7-DA61-EA4F-857F-B7158CE7C523}"/>
                </a:ext>
              </a:extLst>
            </p:cNvPr>
            <p:cNvSpPr/>
            <p:nvPr/>
          </p:nvSpPr>
          <p:spPr>
            <a:xfrm rot="20091274" flipV="1">
              <a:off x="3828253" y="3777419"/>
              <a:ext cx="616820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5E321CF-AEB5-AB4A-9B34-DEE8E3148F8B}"/>
                </a:ext>
              </a:extLst>
            </p:cNvPr>
            <p:cNvSpPr/>
            <p:nvPr/>
          </p:nvSpPr>
          <p:spPr>
            <a:xfrm rot="1540816" flipV="1">
              <a:off x="3852891" y="4882894"/>
              <a:ext cx="535977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4465B1D8-5A59-F646-A9CA-FF984E57534D}"/>
                </a:ext>
              </a:extLst>
            </p:cNvPr>
            <p:cNvSpPr txBox="1">
              <a:spLocks/>
            </p:cNvSpPr>
            <p:nvPr/>
          </p:nvSpPr>
          <p:spPr>
            <a:xfrm>
              <a:off x="4540965" y="5030967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EF2F4D5A-B0DA-5E4F-9DB8-D5D69F067032}"/>
                </a:ext>
              </a:extLst>
            </p:cNvPr>
            <p:cNvSpPr txBox="1">
              <a:spLocks/>
            </p:cNvSpPr>
            <p:nvPr/>
          </p:nvSpPr>
          <p:spPr>
            <a:xfrm>
              <a:off x="4497098" y="4992503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01539D70-356B-0044-83E0-59207327D12E}"/>
                </a:ext>
              </a:extLst>
            </p:cNvPr>
            <p:cNvSpPr txBox="1">
              <a:spLocks/>
            </p:cNvSpPr>
            <p:nvPr/>
          </p:nvSpPr>
          <p:spPr>
            <a:xfrm>
              <a:off x="4612525" y="4647009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A40A1A-5F95-A840-915C-76A491C49BF2}"/>
              </a:ext>
            </a:extLst>
          </p:cNvPr>
          <p:cNvGrpSpPr/>
          <p:nvPr/>
        </p:nvGrpSpPr>
        <p:grpSpPr>
          <a:xfrm>
            <a:off x="6835454" y="3326369"/>
            <a:ext cx="4854556" cy="2214394"/>
            <a:chOff x="6620764" y="3445638"/>
            <a:chExt cx="4854556" cy="2214394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7686736" y="3490381"/>
              <a:ext cx="2490936" cy="216965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802452" y="4054745"/>
              <a:ext cx="965597" cy="8927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Non-deterministically run R and CR in parallel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7686735" y="3445638"/>
              <a:ext cx="398937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D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8C93CABD-FF96-3846-B690-EAD674C706D1}"/>
                </a:ext>
              </a:extLst>
            </p:cNvPr>
            <p:cNvSpPr txBox="1">
              <a:spLocks/>
            </p:cNvSpPr>
            <p:nvPr/>
          </p:nvSpPr>
          <p:spPr>
            <a:xfrm>
              <a:off x="6620764" y="4341414"/>
              <a:ext cx="880176" cy="3224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03FC8719-9B47-474B-B864-EEB1655F165E}"/>
                </a:ext>
              </a:extLst>
            </p:cNvPr>
            <p:cNvSpPr txBox="1">
              <a:spLocks/>
            </p:cNvSpPr>
            <p:nvPr/>
          </p:nvSpPr>
          <p:spPr>
            <a:xfrm>
              <a:off x="9044154" y="3938587"/>
              <a:ext cx="913801" cy="4011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2967967D-6FD2-374D-9075-4D9E690041EC}"/>
                </a:ext>
              </a:extLst>
            </p:cNvPr>
            <p:cNvSpPr txBox="1">
              <a:spLocks/>
            </p:cNvSpPr>
            <p:nvPr/>
          </p:nvSpPr>
          <p:spPr>
            <a:xfrm>
              <a:off x="8984384" y="3844938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7964EEF8-7F16-4E42-819D-7EC4705CFAED}"/>
                </a:ext>
              </a:extLst>
            </p:cNvPr>
            <p:cNvSpPr txBox="1">
              <a:spLocks/>
            </p:cNvSpPr>
            <p:nvPr/>
          </p:nvSpPr>
          <p:spPr>
            <a:xfrm>
              <a:off x="9115714" y="3682596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D5AC2DBF-125B-CE42-B8E4-AD09F5776BB9}"/>
                </a:ext>
              </a:extLst>
            </p:cNvPr>
            <p:cNvSpPr txBox="1">
              <a:spLocks/>
            </p:cNvSpPr>
            <p:nvPr/>
          </p:nvSpPr>
          <p:spPr>
            <a:xfrm>
              <a:off x="9093056" y="5022559"/>
              <a:ext cx="864900" cy="398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7571E1A5-C752-D544-9585-F1054461F1F9}"/>
                </a:ext>
              </a:extLst>
            </p:cNvPr>
            <p:cNvSpPr txBox="1">
              <a:spLocks/>
            </p:cNvSpPr>
            <p:nvPr/>
          </p:nvSpPr>
          <p:spPr>
            <a:xfrm>
              <a:off x="9049188" y="4984094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A70A341-8851-AB41-BC30-84402825F285}"/>
                </a:ext>
              </a:extLst>
            </p:cNvPr>
            <p:cNvSpPr txBox="1">
              <a:spLocks/>
            </p:cNvSpPr>
            <p:nvPr/>
          </p:nvSpPr>
          <p:spPr>
            <a:xfrm>
              <a:off x="9164615" y="4638600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EB627B-8352-4B40-88FE-CD8D583CD28A}"/>
                </a:ext>
              </a:extLst>
            </p:cNvPr>
            <p:cNvCxnSpPr>
              <a:cxnSpLocks/>
              <a:stCxn id="47" idx="3"/>
              <a:endCxn id="33" idx="1"/>
            </p:cNvCxnSpPr>
            <p:nvPr/>
          </p:nvCxnSpPr>
          <p:spPr>
            <a:xfrm flipV="1">
              <a:off x="7500940" y="4501113"/>
              <a:ext cx="301512" cy="15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D08F8E-BD92-D142-A912-C10038532C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768049" y="4218265"/>
              <a:ext cx="276105" cy="28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CA35DF3-5FC6-BB40-B542-D6D7B82263C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768049" y="4501113"/>
              <a:ext cx="323812" cy="6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AEAF3A-85C7-894F-B713-BAA1708C019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957955" y="4139164"/>
              <a:ext cx="442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882D14-191C-CE46-99A1-E6846BCA94C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9957956" y="5221570"/>
              <a:ext cx="50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5D76862-0CB1-4A4B-9615-7106E28A4999}"/>
                </a:ext>
              </a:extLst>
            </p:cNvPr>
            <p:cNvSpPr txBox="1">
              <a:spLocks/>
            </p:cNvSpPr>
            <p:nvPr/>
          </p:nvSpPr>
          <p:spPr>
            <a:xfrm>
              <a:off x="10302639" y="3977923"/>
              <a:ext cx="1172681" cy="5231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174F877A-D783-DF4F-A55F-0CA21ADD7056}"/>
                </a:ext>
              </a:extLst>
            </p:cNvPr>
            <p:cNvSpPr txBox="1">
              <a:spLocks/>
            </p:cNvSpPr>
            <p:nvPr/>
          </p:nvSpPr>
          <p:spPr>
            <a:xfrm>
              <a:off x="10310259" y="5062320"/>
              <a:ext cx="1165061" cy="511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CR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4A5F2C1-4567-C84F-BB2A-40D3DE34210F}"/>
              </a:ext>
            </a:extLst>
          </p:cNvPr>
          <p:cNvSpPr/>
          <p:nvPr/>
        </p:nvSpPr>
        <p:spPr>
          <a:xfrm>
            <a:off x="6186154" y="4252646"/>
            <a:ext cx="593087" cy="31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568805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thus: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𝑟𝑒𝑗𝑒𝑐𝑡𝑠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𝑙𝑜𝑜𝑝𝑠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𝑓𝑜𝑟𝑒𝑣𝑒𝑟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blipFill>
                <a:blip r:embed="rId3"/>
                <a:stretch>
                  <a:fillRect l="-92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226899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9D5CB-4406-1647-ABD8-A0D7A7050F56}"/>
              </a:ext>
            </a:extLst>
          </p:cNvPr>
          <p:cNvSpPr txBox="1">
            <a:spLocks/>
          </p:cNvSpPr>
          <p:nvPr/>
        </p:nvSpPr>
        <p:spPr>
          <a:xfrm>
            <a:off x="4907316" y="2476578"/>
            <a:ext cx="2374190" cy="584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prove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Assume for sake of contradiction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recognizable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blipFill>
                <a:blip r:embed="rId3"/>
                <a:stretch>
                  <a:fillRect t="-2000" b="-200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(assumed)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(proven earlier) are both recognizable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 by earlier theorem (both it and complement are recognizable)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blipFill>
                <a:blip r:embed="rId5"/>
                <a:stretch>
                  <a:fillRect l="-519" r="-38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Contradiction!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𝑻𝑴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as proven earlier.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Introduction to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F9019-C6DD-C34F-9D9F-EBC17A95366A}"/>
              </a:ext>
            </a:extLst>
          </p:cNvPr>
          <p:cNvSpPr txBox="1">
            <a:spLocks/>
          </p:cNvSpPr>
          <p:nvPr/>
        </p:nvSpPr>
        <p:spPr>
          <a:xfrm>
            <a:off x="6094411" y="4900672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are all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easy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ACAB89-F84D-4941-A5B5-8124A293158C}"/>
              </a:ext>
            </a:extLst>
          </p:cNvPr>
          <p:cNvSpPr txBox="1">
            <a:spLocks/>
          </p:cNvSpPr>
          <p:nvPr/>
        </p:nvSpPr>
        <p:spPr>
          <a:xfrm>
            <a:off x="6182642" y="3603270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This one was </a:t>
            </a:r>
            <a:r>
              <a:rPr lang="en-US" b="1" i="1" u="sng" dirty="0">
                <a:solidFill>
                  <a:schemeClr val="accent1"/>
                </a:solidFill>
              </a:rPr>
              <a:t>hard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9788B-EE3C-FE47-87BC-BE7F706B296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59703" y="3726893"/>
            <a:ext cx="1722939" cy="1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BEA8-11A8-EE4A-909E-C2FCBFD0FF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51683" y="4342955"/>
            <a:ext cx="1642728" cy="80164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46704-2289-514D-A055-6A4AFBD8CD7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451683" y="4997306"/>
            <a:ext cx="1642728" cy="14729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EE5F9-0BD8-F74B-A7F4-49115D58FCE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459703" y="5144597"/>
            <a:ext cx="1634708" cy="50040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090402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090402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6258845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Prove marriage to citizen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6258845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6258845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6266865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4804610" y="4535936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4772523" y="4276733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6AB54E-C9B3-DF4A-969C-06599DAA08CC}"/>
              </a:ext>
            </a:extLst>
          </p:cNvPr>
          <p:cNvSpPr txBox="1">
            <a:spLocks/>
          </p:cNvSpPr>
          <p:nvPr/>
        </p:nvSpPr>
        <p:spPr>
          <a:xfrm>
            <a:off x="10162675" y="3843265"/>
            <a:ext cx="1813972" cy="881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Now this one is hard!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E02E14-6658-3549-836B-46CCC2F09529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328485" y="3726893"/>
            <a:ext cx="834190" cy="5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79225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3222108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3382529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400524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65294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530064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789543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4261375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4447704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4188501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 Halting Problem</a:t>
                </a:r>
                <a:r>
                  <a:rPr lang="en-US" dirty="0">
                    <a:solidFill>
                      <a:schemeClr val="bg1"/>
                    </a:solidFill>
                  </a:rPr>
                  <a:t>: Given a Turing machine, does it halt: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𝐻𝑎𝑙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h𝑎𝑙𝑡𝑠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2615788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D7E35D-F887-4B40-8E0A-83A269E85F38}"/>
              </a:ext>
            </a:extLst>
          </p:cNvPr>
          <p:cNvSpPr txBox="1">
            <a:spLocks/>
          </p:cNvSpPr>
          <p:nvPr/>
        </p:nvSpPr>
        <p:spPr>
          <a:xfrm>
            <a:off x="6866022" y="5518485"/>
            <a:ext cx="2422358" cy="9946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I can solve the problem in green, then I can solve both of these problems!!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D9B4A-88B9-F94F-924F-7DC4087239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197619" y="5049253"/>
            <a:ext cx="2668403" cy="96653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8D758-5B78-D940-9E12-7A0A37B425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77201" y="4580022"/>
            <a:ext cx="636086" cy="93846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876634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Assume for the sake of contradiction,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decidable. Thus, some machine R exists that decides it.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blipFill>
                <a:blip r:embed="rId4"/>
                <a:stretch>
                  <a:fillRect b="-505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DB7711-34AD-C54F-8758-6044A97255D3}"/>
              </a:ext>
            </a:extLst>
          </p:cNvPr>
          <p:cNvSpPr txBox="1">
            <a:spLocks/>
          </p:cNvSpPr>
          <p:nvPr/>
        </p:nvSpPr>
        <p:spPr>
          <a:xfrm>
            <a:off x="5498198" y="5959679"/>
            <a:ext cx="5770441" cy="737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Then, this machine would decide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, but that contradicts our theorem that ATM is undecidable. Thus, halt is also undecidable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8D98E-A5D0-044A-81EC-CEE57ECF4892}"/>
              </a:ext>
            </a:extLst>
          </p:cNvPr>
          <p:cNvCxnSpPr/>
          <p:nvPr/>
        </p:nvCxnSpPr>
        <p:spPr>
          <a:xfrm>
            <a:off x="896471" y="3612776"/>
            <a:ext cx="1048870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696D2EB-C3EF-774F-9E6A-FB127A0B6D75}"/>
              </a:ext>
            </a:extLst>
          </p:cNvPr>
          <p:cNvSpPr txBox="1">
            <a:spLocks/>
          </p:cNvSpPr>
          <p:nvPr/>
        </p:nvSpPr>
        <p:spPr>
          <a:xfrm>
            <a:off x="6125728" y="3893913"/>
            <a:ext cx="4515382" cy="205865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Machine M, on input 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1600" i="1">
                <a:solidFill>
                  <a:schemeClr val="tx1">
                    <a:lumMod val="95000"/>
                  </a:schemeClr>
                </a:solidFill>
              </a:rPr>
              <a:t>- Invoke 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R on (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) to see if M halts. If not,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Else simulate M on input w: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accepts,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rejects,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3E1B1D-787C-F84C-B5B6-FC9C886B51EC}"/>
              </a:ext>
            </a:extLst>
          </p:cNvPr>
          <p:cNvSpPr/>
          <p:nvPr/>
        </p:nvSpPr>
        <p:spPr>
          <a:xfrm>
            <a:off x="4867840" y="4858629"/>
            <a:ext cx="1118228" cy="22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Proof was simplified by using a proof by contradiction via a valid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632CA-05C1-FC48-94C0-9BA4DA505CB8}"/>
              </a:ext>
            </a:extLst>
          </p:cNvPr>
          <p:cNvCxnSpPr>
            <a:cxnSpLocks/>
          </p:cNvCxnSpPr>
          <p:nvPr/>
        </p:nvCxnSpPr>
        <p:spPr>
          <a:xfrm flipV="1">
            <a:off x="4065560" y="2869190"/>
            <a:ext cx="829172" cy="1040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1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251296" y="3899647"/>
            <a:ext cx="3376800" cy="1323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other words, test whether the given machine never accepts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 flipV="1">
            <a:off x="7046259" y="2804941"/>
            <a:ext cx="1039907" cy="118058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3623551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*Notice that w is hardcoded into description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blipFill>
                <a:blip r:embed="rId4"/>
                <a:stretch>
                  <a:fillRect l="-2907" t="-114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1664F-C1A3-6247-9958-A8F3BD1410AE}"/>
              </a:ext>
            </a:extLst>
          </p:cNvPr>
          <p:cNvCxnSpPr/>
          <p:nvPr/>
        </p:nvCxnSpPr>
        <p:spPr>
          <a:xfrm flipV="1">
            <a:off x="6869151" y="3941658"/>
            <a:ext cx="1393903" cy="4742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8C1F02-589B-2F42-A614-FB3CA76A35EF}"/>
              </a:ext>
            </a:extLst>
          </p:cNvPr>
          <p:cNvSpPr txBox="1">
            <a:spLocks/>
          </p:cNvSpPr>
          <p:nvPr/>
        </p:nvSpPr>
        <p:spPr>
          <a:xfrm>
            <a:off x="8873193" y="5535700"/>
            <a:ext cx="2174218" cy="1089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Why is this helpful?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F20F6-7568-E74B-A243-330F54237DAF}"/>
              </a:ext>
            </a:extLst>
          </p:cNvPr>
          <p:cNvCxnSpPr>
            <a:cxnSpLocks/>
          </p:cNvCxnSpPr>
          <p:nvPr/>
        </p:nvCxnSpPr>
        <p:spPr>
          <a:xfrm>
            <a:off x="6869151" y="5148529"/>
            <a:ext cx="1814202" cy="7743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5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93920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D3CA9-B07F-B348-979D-4BD9E8CDBC89}"/>
              </a:ext>
            </a:extLst>
          </p:cNvPr>
          <p:cNvSpPr txBox="1">
            <a:spLocks/>
          </p:cNvSpPr>
          <p:nvPr/>
        </p:nvSpPr>
        <p:spPr>
          <a:xfrm>
            <a:off x="6300711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2: Solve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Flip the output of R“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blipFill>
                <a:blip r:embed="rId4"/>
                <a:stretch>
                  <a:fillRect t="-162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6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E342B4-E7F9-3D4D-BFA1-819A65B580BC}"/>
              </a:ext>
            </a:extLst>
          </p:cNvPr>
          <p:cNvSpPr txBox="1">
            <a:spLocks/>
          </p:cNvSpPr>
          <p:nvPr/>
        </p:nvSpPr>
        <p:spPr>
          <a:xfrm>
            <a:off x="2022299" y="5898995"/>
            <a:ext cx="2315526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Key Idea: M1 can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only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accept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56BEA-76B8-4B48-9918-08F968914FF3}"/>
              </a:ext>
            </a:extLst>
          </p:cNvPr>
          <p:cNvCxnSpPr/>
          <p:nvPr/>
        </p:nvCxnSpPr>
        <p:spPr>
          <a:xfrm flipH="1" flipV="1">
            <a:off x="2330605" y="5452946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9925B8-F611-3D4F-A162-AF9E29A3473C}"/>
              </a:ext>
            </a:extLst>
          </p:cNvPr>
          <p:cNvSpPr txBox="1">
            <a:spLocks/>
          </p:cNvSpPr>
          <p:nvPr/>
        </p:nvSpPr>
        <p:spPr>
          <a:xfrm>
            <a:off x="7883911" y="5898995"/>
            <a:ext cx="3601843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So, testing emptiness on M1 = testing acceptance of M on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F23018-DF65-364A-8BFD-315C49FE7801}"/>
              </a:ext>
            </a:extLst>
          </p:cNvPr>
          <p:cNvCxnSpPr/>
          <p:nvPr/>
        </p:nvCxnSpPr>
        <p:spPr>
          <a:xfrm flipH="1" flipV="1">
            <a:off x="8281010" y="5436219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via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!!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blipFill>
                <a:blip r:embed="rId4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081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we can decide this, can we use it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blipFill>
                <a:blip r:embed="rId3"/>
                <a:stretch>
                  <a:fillRect l="-439" t="-71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CC58-13F9-A148-A000-EF7EF73B9D3A}"/>
              </a:ext>
            </a:extLst>
          </p:cNvPr>
          <p:cNvCxnSpPr>
            <a:cxnSpLocks/>
          </p:cNvCxnSpPr>
          <p:nvPr/>
        </p:nvCxnSpPr>
        <p:spPr>
          <a:xfrm flipV="1">
            <a:off x="3908612" y="2850777"/>
            <a:ext cx="762000" cy="8268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6851931" y="3821050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1610859" y="4222492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2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26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Observe:</a:t>
                </a:r>
                <a:b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blipFill>
                <a:blip r:embed="rId4"/>
                <a:stretch>
                  <a:fillRect l="-1305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blipFill>
                <a:blip r:embed="rId5"/>
                <a:stretch>
                  <a:fillRect l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99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2: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1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dirty="0">
                    <a:solidFill>
                      <a:schemeClr val="bg1"/>
                    </a:solidFill>
                  </a:rPr>
                  <a:t>S = 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 earlier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Accept IFF R accepts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blipFill>
                <a:blip r:embed="rId5"/>
                <a:stretch>
                  <a:fillRect l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Why does this work?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will be regular if M accepts w?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blipFill>
                <a:blip r:embed="rId6"/>
                <a:stretch>
                  <a:fillRect l="-2778" t="-901" r="-79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8335E1-E8AA-D94A-A56E-AEFC19D065B3}"/>
              </a:ext>
            </a:extLst>
          </p:cNvPr>
          <p:cNvCxnSpPr/>
          <p:nvPr/>
        </p:nvCxnSpPr>
        <p:spPr>
          <a:xfrm flipV="1">
            <a:off x="6501161" y="4330275"/>
            <a:ext cx="1393902" cy="66547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7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61598</TotalTime>
  <Words>2950</Words>
  <Application>Microsoft Macintosh PowerPoint</Application>
  <PresentationFormat>Widescreen</PresentationFormat>
  <Paragraphs>320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Decidability</vt:lpstr>
      <vt:lpstr>Goals!</vt:lpstr>
      <vt:lpstr>The big Picture!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Non-Turing Recognizability?</vt:lpstr>
      <vt:lpstr>Definition: Complement of a Language</vt:lpstr>
      <vt:lpstr>More on complements</vt:lpstr>
      <vt:lpstr>More on complements</vt:lpstr>
      <vt:lpstr>Co-Turing Recognizable</vt:lpstr>
      <vt:lpstr>Another way to define decidability</vt:lpstr>
      <vt:lpstr>Proving the theorem</vt:lpstr>
      <vt:lpstr>Proving the theorem</vt:lpstr>
      <vt:lpstr>UnRecognizability!</vt:lpstr>
      <vt:lpstr>UnRecognizability!</vt:lpstr>
      <vt:lpstr>Part 4: Introduction to Reducibility</vt:lpstr>
      <vt:lpstr>What is Reducibility?</vt:lpstr>
      <vt:lpstr>What is Reducibility?</vt:lpstr>
      <vt:lpstr>Reduction Process</vt:lpstr>
      <vt:lpstr>The Halting Problem</vt:lpstr>
      <vt:lpstr>The Halting Problem</vt:lpstr>
      <vt:lpstr>The Halting Problem</vt:lpstr>
      <vt:lpstr>TM Emptiness Testing</vt:lpstr>
      <vt:lpstr>TM Emptiness Testing</vt:lpstr>
      <vt:lpstr>TM Emptiness Testing</vt:lpstr>
      <vt:lpstr>TM Emptiness Testing</vt:lpstr>
      <vt:lpstr>One More Example</vt:lpstr>
      <vt:lpstr>One More Example</vt:lpstr>
      <vt:lpstr>One More Example</vt:lpstr>
      <vt:lpstr>One More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334</cp:revision>
  <dcterms:created xsi:type="dcterms:W3CDTF">2023-02-24T14:15:53Z</dcterms:created>
  <dcterms:modified xsi:type="dcterms:W3CDTF">2024-04-04T13:33:05Z</dcterms:modified>
</cp:coreProperties>
</file>