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6" r:id="rId1"/>
  </p:sldMasterIdLst>
  <p:notesMasterIdLst>
    <p:notesMasterId r:id="rId40"/>
  </p:notesMasterIdLst>
  <p:sldIdLst>
    <p:sldId id="256" r:id="rId2"/>
    <p:sldId id="272" r:id="rId3"/>
    <p:sldId id="258" r:id="rId4"/>
    <p:sldId id="323" r:id="rId5"/>
    <p:sldId id="267" r:id="rId6"/>
    <p:sldId id="311" r:id="rId7"/>
    <p:sldId id="310" r:id="rId8"/>
    <p:sldId id="313" r:id="rId9"/>
    <p:sldId id="270" r:id="rId10"/>
    <p:sldId id="298" r:id="rId11"/>
    <p:sldId id="278" r:id="rId12"/>
    <p:sldId id="279" r:id="rId13"/>
    <p:sldId id="280" r:id="rId14"/>
    <p:sldId id="316" r:id="rId15"/>
    <p:sldId id="284" r:id="rId16"/>
    <p:sldId id="276" r:id="rId17"/>
    <p:sldId id="286" r:id="rId18"/>
    <p:sldId id="288" r:id="rId19"/>
    <p:sldId id="287" r:id="rId20"/>
    <p:sldId id="289" r:id="rId21"/>
    <p:sldId id="290" r:id="rId22"/>
    <p:sldId id="317" r:id="rId23"/>
    <p:sldId id="314" r:id="rId24"/>
    <p:sldId id="318" r:id="rId25"/>
    <p:sldId id="315" r:id="rId26"/>
    <p:sldId id="300" r:id="rId27"/>
    <p:sldId id="304" r:id="rId28"/>
    <p:sldId id="307" r:id="rId29"/>
    <p:sldId id="319" r:id="rId30"/>
    <p:sldId id="320" r:id="rId31"/>
    <p:sldId id="321" r:id="rId32"/>
    <p:sldId id="309" r:id="rId33"/>
    <p:sldId id="308" r:id="rId34"/>
    <p:sldId id="293" r:id="rId35"/>
    <p:sldId id="291" r:id="rId36"/>
    <p:sldId id="292" r:id="rId37"/>
    <p:sldId id="294" r:id="rId38"/>
    <p:sldId id="322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22"/>
    <p:restoredTop sz="94792"/>
  </p:normalViewPr>
  <p:slideViewPr>
    <p:cSldViewPr snapToGrid="0" snapToObjects="1">
      <p:cViewPr varScale="1">
        <p:scale>
          <a:sx n="127" d="100"/>
          <a:sy n="127" d="100"/>
        </p:scale>
        <p:origin x="6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45307-6ED4-B142-BD64-10F739779302}" type="datetimeFigureOut">
              <a:rPr lang="en-US" smtClean="0"/>
              <a:t>1/23/24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DE956-AECE-4A49-8BC2-51A8C013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7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57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ln/>
        </p:spPr>
        <p:txBody>
          <a:bodyPr/>
          <a:lstStyle/>
          <a:p>
            <a:fld id="{83F4FCF5-D06B-4B02-A485-F60D91AD8E87}" type="slidenum">
              <a:rPr lang="en-US"/>
              <a:pPr/>
              <a:t>17</a:t>
            </a:fld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7388"/>
            <a:ext cx="6096000" cy="3429000"/>
          </a:xfrm>
          <a:prstGeom prst="rect">
            <a:avLst/>
          </a:prstGeo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99" y="4343704"/>
            <a:ext cx="5485805" cy="411389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884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ln/>
        </p:spPr>
        <p:txBody>
          <a:bodyPr/>
          <a:lstStyle/>
          <a:p>
            <a:fld id="{8F023C5C-4532-4BD5-9936-F28A7206018D}" type="slidenum">
              <a:rPr lang="en-US"/>
              <a:pPr/>
              <a:t>18</a:t>
            </a:fld>
            <a:endParaRPr lang="en-US"/>
          </a:p>
        </p:txBody>
      </p:sp>
      <p:sp>
        <p:nvSpPr>
          <p:cNvPr id="256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7388"/>
            <a:ext cx="6096000" cy="3429000"/>
          </a:xfrm>
          <a:prstGeom prst="rect">
            <a:avLst/>
          </a:prstGeom>
          <a:ln/>
        </p:spPr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99" y="4343704"/>
            <a:ext cx="5485805" cy="411389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3756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ln/>
        </p:spPr>
        <p:txBody>
          <a:bodyPr/>
          <a:lstStyle/>
          <a:p>
            <a:fld id="{51B7C5CC-8735-47F3-8FD6-DF4356A08766}" type="slidenum">
              <a:rPr lang="en-US"/>
              <a:pPr/>
              <a:t>21</a:t>
            </a:fld>
            <a:endParaRPr lang="en-US"/>
          </a:p>
        </p:txBody>
      </p:sp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7388"/>
            <a:ext cx="6096000" cy="3429000"/>
          </a:xfrm>
          <a:prstGeom prst="rect">
            <a:avLst/>
          </a:prstGeom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99" y="4343704"/>
            <a:ext cx="5485805" cy="411389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1621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ln/>
        </p:spPr>
        <p:txBody>
          <a:bodyPr/>
          <a:lstStyle/>
          <a:p>
            <a:fld id="{51B7C5CC-8735-47F3-8FD6-DF4356A08766}" type="slidenum">
              <a:rPr lang="en-US"/>
              <a:pPr/>
              <a:t>22</a:t>
            </a:fld>
            <a:endParaRPr lang="en-US"/>
          </a:p>
        </p:txBody>
      </p:sp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7388"/>
            <a:ext cx="6096000" cy="3429000"/>
          </a:xfrm>
          <a:prstGeom prst="rect">
            <a:avLst/>
          </a:prstGeom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99" y="4343704"/>
            <a:ext cx="5485805" cy="411389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2465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ln/>
        </p:spPr>
        <p:txBody>
          <a:bodyPr/>
          <a:lstStyle/>
          <a:p>
            <a:fld id="{51B7C5CC-8735-47F3-8FD6-DF4356A08766}" type="slidenum">
              <a:rPr lang="en-US"/>
              <a:pPr/>
              <a:t>24</a:t>
            </a:fld>
            <a:endParaRPr lang="en-US"/>
          </a:p>
        </p:txBody>
      </p:sp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7388"/>
            <a:ext cx="6096000" cy="3429000"/>
          </a:xfrm>
          <a:prstGeom prst="rect">
            <a:avLst/>
          </a:prstGeom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99" y="4343704"/>
            <a:ext cx="5485805" cy="411389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415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C4347D3-4C9A-C240-8F14-750059DFEEB0}" type="datetimeFigureOut">
              <a:rPr lang="en-US" smtClean="0"/>
              <a:t>1/23/24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4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80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3387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5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1/23/24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66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1/23/24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44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67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0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07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1/23/24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1/23/24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1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1/23/24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0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03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5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347D3-4C9A-C240-8F14-750059DFEEB0}" type="datetimeFigureOut">
              <a:rPr lang="en-US" smtClean="0"/>
              <a:t>1/23/24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60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  <p:sldLayoutId id="2147484019" r:id="rId13"/>
    <p:sldLayoutId id="2147484020" r:id="rId14"/>
    <p:sldLayoutId id="2147484021" r:id="rId15"/>
    <p:sldLayoutId id="2147484022" r:id="rId16"/>
    <p:sldLayoutId id="214748402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7A2C-CECB-EA45-9A8F-28914F6ACB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Defining “Computation”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3BA16-EE93-B74E-A27C-2B68B596B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Discrete Mathematics and Theory 2</a:t>
            </a:r>
            <a:br>
              <a:rPr lang="en-US" dirty="0"/>
            </a:br>
            <a:r>
              <a:rPr lang="en-US" dirty="0"/>
              <a:t>Mark Floryan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730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28904"/>
            <a:ext cx="9905998" cy="909358"/>
          </a:xfrm>
        </p:spPr>
        <p:txBody>
          <a:bodyPr/>
          <a:lstStyle/>
          <a:p>
            <a:pPr algn="ctr"/>
            <a:r>
              <a:rPr lang="en-US" dirty="0"/>
              <a:t>Defining INPUT and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7683" y="3698394"/>
            <a:ext cx="6981246" cy="3010507"/>
          </a:xfrm>
        </p:spPr>
        <p:txBody>
          <a:bodyPr/>
          <a:lstStyle/>
          <a:p>
            <a:r>
              <a:rPr lang="en-US" dirty="0"/>
              <a:t>Input and output are </a:t>
            </a:r>
            <a:r>
              <a:rPr lang="en-US" b="1" i="1" u="sng" dirty="0"/>
              <a:t>strings</a:t>
            </a:r>
          </a:p>
          <a:p>
            <a:r>
              <a:rPr lang="en-US" dirty="0"/>
              <a:t>Black box is an </a:t>
            </a:r>
            <a:r>
              <a:rPr lang="en-US" b="1" i="1" u="sng" dirty="0"/>
              <a:t>implementation</a:t>
            </a:r>
          </a:p>
          <a:p>
            <a:r>
              <a:rPr lang="en-US" dirty="0"/>
              <a:t>What are we implementing?</a:t>
            </a:r>
          </a:p>
          <a:p>
            <a:pPr lvl="1"/>
            <a:r>
              <a:rPr lang="en-US" b="1" i="1" u="sng" dirty="0"/>
              <a:t>Functions</a:t>
            </a:r>
            <a:r>
              <a:rPr lang="en-US" dirty="0"/>
              <a:t>: Transformations from a set of strings to another set of strings. More on this soon!</a:t>
            </a:r>
            <a:endParaRPr lang="en-US" b="1" i="1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10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620025" y="1475213"/>
            <a:ext cx="4948774" cy="1479676"/>
            <a:chOff x="1103586" y="2333312"/>
            <a:chExt cx="9837683" cy="2941452"/>
          </a:xfrm>
        </p:grpSpPr>
        <p:sp>
          <p:nvSpPr>
            <p:cNvPr id="6" name="Rectangle 5"/>
            <p:cNvSpPr/>
            <p:nvPr/>
          </p:nvSpPr>
          <p:spPr>
            <a:xfrm>
              <a:off x="4004463" y="2333312"/>
              <a:ext cx="3689131" cy="294145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Computing Machine </a:t>
              </a:r>
            </a:p>
            <a:p>
              <a:pPr algn="ctr"/>
              <a:r>
                <a:rPr lang="en-US" sz="1600">
                  <a:solidFill>
                    <a:schemeClr val="bg1"/>
                  </a:solidFill>
                </a:rPr>
                <a:t>/ Program / Algorithm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103586" y="3500745"/>
              <a:ext cx="1481960" cy="118241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Input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9406758" y="3208286"/>
              <a:ext cx="1534511" cy="1206087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/>
                <a:t>Output</a:t>
              </a:r>
              <a:endParaRPr lang="en-US" sz="1400" dirty="0"/>
            </a:p>
          </p:txBody>
        </p:sp>
        <p:cxnSp>
          <p:nvCxnSpPr>
            <p:cNvPr id="9" name="Straight Arrow Connector 8"/>
            <p:cNvCxnSpPr>
              <a:stCxn id="7" idx="3"/>
            </p:cNvCxnSpPr>
            <p:nvPr/>
          </p:nvCxnSpPr>
          <p:spPr>
            <a:xfrm>
              <a:off x="2585546" y="4091952"/>
              <a:ext cx="1418919" cy="0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endCxn id="8" idx="1"/>
            </p:cNvCxnSpPr>
            <p:nvPr/>
          </p:nvCxnSpPr>
          <p:spPr>
            <a:xfrm>
              <a:off x="7693594" y="3811329"/>
              <a:ext cx="1713164" cy="1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20154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48174"/>
            <a:ext cx="9905998" cy="987645"/>
          </a:xfrm>
        </p:spPr>
        <p:txBody>
          <a:bodyPr/>
          <a:lstStyle/>
          <a:p>
            <a:pPr algn="ctr"/>
            <a:r>
              <a:rPr lang="en-US" dirty="0"/>
              <a:t>Defining INPUT and 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28815" y="2726267"/>
                <a:ext cx="3168121" cy="3056466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457200" lvl="1" indent="0">
                  <a:buNone/>
                </a:pPr>
                <a:r>
                  <a:rPr lang="en-US" b="1" u="sng" dirty="0">
                    <a:solidFill>
                      <a:sysClr val="windowText" lastClr="000000"/>
                    </a:solidFill>
                  </a:rPr>
                  <a:t>Notation</a:t>
                </a:r>
                <a:r>
                  <a:rPr lang="en-US" dirty="0">
                    <a:solidFill>
                      <a:sysClr val="windowText" lastClr="000000"/>
                    </a:solidFill>
                  </a:rPr>
                  <a:t>: 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ysClr val="windowText" lastClr="000000"/>
                        </a:solidFill>
                        <a:latin typeface="Cambria Math"/>
                      </a:rPr>
                      <m:t>Σ</m:t>
                    </m:r>
                  </m:oMath>
                </a14:m>
                <a:r>
                  <a:rPr lang="en-US" dirty="0">
                    <a:solidFill>
                      <a:sysClr val="windowText" lastClr="000000"/>
                    </a:solidFill>
                  </a:rPr>
                  <a:t> (\Sigma in </a:t>
                </a:r>
                <a:r>
                  <a:rPr lang="en-US" dirty="0" err="1">
                    <a:solidFill>
                      <a:sysClr val="windowText" lastClr="000000"/>
                    </a:solidFill>
                  </a:rPr>
                  <a:t>LaTeX</a:t>
                </a:r>
                <a:r>
                  <a:rPr lang="en-US" dirty="0">
                    <a:solidFill>
                      <a:sysClr val="windowText" lastClr="000000"/>
                    </a:solidFill>
                  </a:rPr>
                  <a:t>)</a:t>
                </a:r>
              </a:p>
              <a:p>
                <a:pPr marL="457200" lvl="1" indent="0">
                  <a:buNone/>
                </a:pPr>
                <a:endParaRPr lang="en-US" dirty="0">
                  <a:solidFill>
                    <a:sysClr val="windowText" lastClr="000000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b="1" u="sng" dirty="0">
                    <a:solidFill>
                      <a:sysClr val="windowText" lastClr="000000"/>
                    </a:solidFill>
                  </a:rPr>
                  <a:t>Examples</a:t>
                </a:r>
                <a:r>
                  <a:rPr lang="en-US" dirty="0">
                    <a:solidFill>
                      <a:sysClr val="windowText" lastClr="000000"/>
                    </a:solidFill>
                  </a:rPr>
                  <a:t>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en-US" i="1" dirty="0">
                  <a:solidFill>
                    <a:sysClr val="windowText" lastClr="000000"/>
                  </a:solidFill>
                  <a:latin typeface="Cambria Math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𝑎</m:t>
                          </m:r>
                          <m:r>
                            <a:rPr lang="en-US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𝑏</m:t>
                          </m:r>
                          <m:r>
                            <a:rPr lang="en-US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𝑐</m:t>
                          </m:r>
                          <m:r>
                            <a:rPr lang="en-US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𝑑</m:t>
                          </m:r>
                          <m:r>
                            <a:rPr lang="en-US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,…,</m:t>
                          </m:r>
                          <m:r>
                            <a:rPr lang="en-US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i="1" dirty="0">
                  <a:solidFill>
                    <a:sysClr val="windowText" lastClr="000000"/>
                  </a:solidFill>
                  <a:latin typeface="Cambria Math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{0,1,2,…,9}</m:t>
                      </m:r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28815" y="2726267"/>
                <a:ext cx="3168121" cy="305646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11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30719D6-F1BB-6C4E-8461-8795BD937C61}"/>
              </a:ext>
            </a:extLst>
          </p:cNvPr>
          <p:cNvSpPr txBox="1">
            <a:spLocks/>
          </p:cNvSpPr>
          <p:nvPr/>
        </p:nvSpPr>
        <p:spPr>
          <a:xfrm>
            <a:off x="6272215" y="1762489"/>
            <a:ext cx="4455055" cy="963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i="1" dirty="0"/>
              <a:t>Strings </a:t>
            </a:r>
            <a:r>
              <a:rPr lang="en-US" dirty="0"/>
              <a:t>are built up from an </a:t>
            </a:r>
            <a:r>
              <a:rPr lang="en-US" b="1" i="1" dirty="0"/>
              <a:t>Alphabet</a:t>
            </a:r>
            <a:r>
              <a:rPr lang="en-US" dirty="0"/>
              <a:t>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4F7C935-6BC2-884A-9FC3-DAC02CA078EB}"/>
              </a:ext>
            </a:extLst>
          </p:cNvPr>
          <p:cNvSpPr txBox="1">
            <a:spLocks/>
          </p:cNvSpPr>
          <p:nvPr/>
        </p:nvSpPr>
        <p:spPr>
          <a:xfrm>
            <a:off x="1713311" y="1629588"/>
            <a:ext cx="3599128" cy="989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An </a:t>
            </a:r>
            <a:r>
              <a:rPr lang="en-US" b="1" i="1" dirty="0"/>
              <a:t>Alphabet</a:t>
            </a:r>
            <a:r>
              <a:rPr lang="en-US" dirty="0"/>
              <a:t> is a finite set of characters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E3F35B29-DD03-D642-B6A3-295C902D971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915681" y="2726267"/>
                <a:ext cx="3168121" cy="3056466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lvl="1" indent="0">
                  <a:buFont typeface="Arial" panose="020B0604020202020204" pitchFamily="34" charset="0"/>
                  <a:buNone/>
                </a:pPr>
                <a:r>
                  <a:rPr lang="en-US" b="1" u="sng" dirty="0">
                    <a:solidFill>
                      <a:sysClr val="windowText" lastClr="000000"/>
                    </a:solidFill>
                  </a:rPr>
                  <a:t>If</a:t>
                </a:r>
                <a:r>
                  <a:rPr lang="en-US" dirty="0">
                    <a:solidFill>
                      <a:sysClr val="windowText" lastClr="000000"/>
                    </a:solidFill>
                  </a:rPr>
                  <a:t>:</a:t>
                </a:r>
              </a:p>
              <a:p>
                <a:pPr marL="457200" lvl="1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US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0,1</m:t>
                          </m:r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US" i="1" dirty="0">
                  <a:solidFill>
                    <a:sysClr val="windowText" lastClr="000000"/>
                  </a:solidFill>
                  <a:latin typeface="Cambria Math"/>
                </a:endParaRPr>
              </a:p>
              <a:p>
                <a:pPr marL="457200" lvl="1" indent="0">
                  <a:buFont typeface="Arial" panose="020B0604020202020204" pitchFamily="34" charset="0"/>
                  <a:buNone/>
                </a:pPr>
                <a:endParaRPr lang="en-US" dirty="0">
                  <a:solidFill>
                    <a:sysClr val="windowText" lastClr="000000"/>
                  </a:solidFill>
                </a:endParaRPr>
              </a:p>
              <a:p>
                <a:pPr marL="457200" lvl="1" indent="0">
                  <a:buFont typeface="Arial" panose="020B0604020202020204" pitchFamily="34" charset="0"/>
                  <a:buNone/>
                </a:pPr>
                <a:r>
                  <a:rPr lang="en-US" b="1" i="1" u="sng" dirty="0">
                    <a:solidFill>
                      <a:sysClr val="windowText" lastClr="000000"/>
                    </a:solidFill>
                  </a:rPr>
                  <a:t>Valid Strings</a:t>
                </a:r>
                <a:r>
                  <a:rPr lang="en-US" dirty="0">
                    <a:solidFill>
                      <a:sysClr val="windowText" lastClr="000000"/>
                    </a:solidFill>
                  </a:rPr>
                  <a:t>:</a:t>
                </a:r>
              </a:p>
              <a:p>
                <a:pPr marL="457200" lvl="1" indent="0">
                  <a:buFont typeface="Arial" panose="020B0604020202020204" pitchFamily="34" charset="0"/>
                  <a:buNone/>
                </a:pPr>
                <a:r>
                  <a:rPr lang="en-US" dirty="0">
                    <a:solidFill>
                      <a:sysClr val="windowText" lastClr="000000"/>
                    </a:solidFill>
                  </a:rPr>
                  <a:t>00abc10</a:t>
                </a:r>
                <a:br>
                  <a:rPr lang="en-US" dirty="0">
                    <a:solidFill>
                      <a:sysClr val="windowText" lastClr="000000"/>
                    </a:solidFill>
                  </a:rPr>
                </a:br>
                <a:r>
                  <a:rPr lang="en-US" dirty="0" err="1">
                    <a:solidFill>
                      <a:sysClr val="windowText" lastClr="000000"/>
                    </a:solidFill>
                  </a:rPr>
                  <a:t>cccccc</a:t>
                </a:r>
                <a:br>
                  <a:rPr lang="en-US" dirty="0">
                    <a:solidFill>
                      <a:sysClr val="windowText" lastClr="000000"/>
                    </a:solidFill>
                  </a:rPr>
                </a:br>
                <a:r>
                  <a:rPr lang="en-US" dirty="0">
                    <a:solidFill>
                      <a:sysClr val="windowText" lastClr="000000"/>
                    </a:solidFill>
                  </a:rPr>
                  <a:t>a11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E3F35B29-DD03-D642-B6A3-295C902D97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5681" y="2726267"/>
                <a:ext cx="3168121" cy="30564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2511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56126"/>
            <a:ext cx="9905998" cy="916084"/>
          </a:xfrm>
        </p:spPr>
        <p:txBody>
          <a:bodyPr/>
          <a:lstStyle/>
          <a:p>
            <a:pPr algn="ctr"/>
            <a:r>
              <a:rPr lang="en-US" dirty="0"/>
              <a:t>Defining INPUT and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3497" y="1400533"/>
            <a:ext cx="9481829" cy="66094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We can define structure of a string in various ways. Examples: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0A50C9E-5829-544D-A574-E3C35201727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265110" y="2675283"/>
                <a:ext cx="7172076" cy="693090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The set of all length n strings over alphabet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solidFill>
                          <a:schemeClr val="bg1"/>
                        </a:solidFill>
                        <a:latin typeface="Cambria Math"/>
                      </a:rPr>
                      <m:t>Σ</m:t>
                    </m:r>
                  </m:oMath>
                </a14:m>
                <a:endParaRPr lang="en-US" sz="1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0A50C9E-5829-544D-A574-E3C3520172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5110" y="2675283"/>
                <a:ext cx="7172076" cy="6930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902B83D-BB52-AF4A-A0A2-486D640A5F0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265108" y="3760932"/>
                <a:ext cx="7172077" cy="932638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 fontScale="85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lvl="1" indent="0" algn="ctr"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The set of 3-bit strings.</a:t>
                </a:r>
                <a:br>
                  <a:rPr lang="en-US" sz="1800" dirty="0">
                    <a:solidFill>
                      <a:schemeClr val="bg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 </m:t>
                              </m:r>
                            </m:e>
                          </m:d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 :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∈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0,1</m:t>
                              </m:r>
                            </m:e>
                          </m:d>
                        </m:e>
                      </m:d>
                      <m: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000,001,010,011,100,101,110,111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 algn="ctr">
                  <a:buNone/>
                </a:pPr>
                <a:endParaRPr lang="en-US" sz="1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902B83D-BB52-AF4A-A0A2-486D640A5F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5108" y="3760932"/>
                <a:ext cx="7172077" cy="9326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9B712D09-1C90-3C42-9E09-206487CABC0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589116" y="5645412"/>
                <a:ext cx="5385552" cy="84084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b="1" i="1" u="sng" dirty="0"/>
                  <a:t>Pop Quiz</a:t>
                </a:r>
                <a:r>
                  <a:rPr lang="en-US" dirty="0"/>
                  <a:t>: 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mtClean="0">
                            <a:latin typeface="Cambria Math"/>
                          </a:rPr>
                          <m:t>Σ</m:t>
                        </m:r>
                      </m:e>
                    </m:d>
                    <m:r>
                      <a:rPr lang="en-US" i="1" smtClean="0">
                        <a:latin typeface="Cambria Math"/>
                      </a:rPr>
                      <m:t>=</m:t>
                    </m:r>
                    <m:r>
                      <a:rPr lang="en-US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mtClean="0">
                                <a:latin typeface="Cambria Math"/>
                              </a:rPr>
                              <m:t>Σ</m:t>
                            </m:r>
                          </m:e>
                          <m:sup>
                            <m:r>
                              <a:rPr lang="en-US" i="1" smtClean="0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i="1" smtClean="0">
                        <a:latin typeface="Cambria Math"/>
                      </a:rPr>
                      <m:t>=? 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9B712D09-1C90-3C42-9E09-206487CABC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9116" y="5645412"/>
                <a:ext cx="5385552" cy="840847"/>
              </a:xfrm>
              <a:prstGeom prst="rect">
                <a:avLst/>
              </a:prstGeom>
              <a:blipFill>
                <a:blip r:embed="rId4"/>
                <a:stretch>
                  <a:fillRect t="-1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332E3E79-1967-5C4A-9ABB-65EA00AB3E8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51060" y="2699432"/>
                <a:ext cx="1539452" cy="66894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332E3E79-1967-5C4A-9ABB-65EA00AB3E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1060" y="2699432"/>
                <a:ext cx="1539452" cy="6689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640D34CA-12DA-1B42-B21D-BC950BBDC29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51060" y="3903050"/>
                <a:ext cx="1539452" cy="66894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640D34CA-12DA-1B42-B21D-BC950BBDC2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1060" y="3903050"/>
                <a:ext cx="1539452" cy="66894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374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220953"/>
            <a:ext cx="9905998" cy="868376"/>
          </a:xfrm>
        </p:spPr>
        <p:txBody>
          <a:bodyPr/>
          <a:lstStyle/>
          <a:p>
            <a:pPr algn="ctr"/>
            <a:r>
              <a:rPr lang="en-US" dirty="0"/>
              <a:t>Defining Input and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1" y="1130911"/>
            <a:ext cx="9905999" cy="67403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0" dirty="0">
                <a:latin typeface="Cambria Math"/>
              </a:rPr>
              <a:t>The * operator refers to a string of any length, including 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/>
          <a:lstStyle/>
          <a:p>
            <a:fld id="{9BB9F8D7-E2A3-4222-BD86-A63794DF33E7}" type="slidenum">
              <a:rPr lang="en-US" smtClean="0"/>
              <a:t>13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A2AF2DA8-8247-A745-9911-D404E9B46ED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58868" y="4962609"/>
                <a:ext cx="4200539" cy="138293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600" i="1" dirty="0">
                    <a:latin typeface="Cambria Math" panose="02040503050406030204" pitchFamily="18" charset="0"/>
                  </a:rPr>
                  <a:t>Note that: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1600" i="1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sz="160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1600" i="1" smtClean="0">
                            <a:latin typeface="Cambria Math"/>
                          </a:rPr>
                          <m:t>0</m:t>
                        </m:r>
                      </m:sup>
                    </m:sSup>
                    <m:r>
                      <a:rPr lang="en-US" sz="1600" i="1" smtClean="0">
                        <a:latin typeface="Cambria Math"/>
                      </a:rPr>
                      <m:t>∪</m:t>
                    </m:r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1600" i="1" smtClean="0"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a:rPr lang="en-US" sz="1600" i="1" smtClean="0">
                        <a:latin typeface="Cambria Math"/>
                      </a:rPr>
                      <m:t>∪</m:t>
                    </m:r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160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1600" i="1" smtClean="0">
                        <a:latin typeface="Cambria Math"/>
                      </a:rPr>
                      <m:t>∪…</m:t>
                    </m:r>
                  </m:oMath>
                </a14:m>
                <a:endParaRPr lang="en-US" sz="1600" i="1" dirty="0">
                  <a:latin typeface="Cambria Math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1600" i="1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sz="1600" i="1" smtClean="0">
                        <a:latin typeface="Cambria Math"/>
                      </a:rPr>
                      <m:t>=</m:t>
                    </m:r>
                    <m:nary>
                      <m:naryPr>
                        <m:chr m:val="⋃"/>
                        <m:supHide m:val="on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600" i="1" smtClean="0">
                            <a:latin typeface="Cambria Math"/>
                          </a:rPr>
                          <m:t>𝑛</m:t>
                        </m:r>
                        <m:r>
                          <a:rPr lang="en-US" sz="1600" i="1">
                            <a:latin typeface="Cambria Math"/>
                          </a:rPr>
                          <m:t>∈</m:t>
                        </m:r>
                        <m:r>
                          <a:rPr lang="en-US" sz="1600" i="1">
                            <a:latin typeface="Cambria Math"/>
                          </a:rPr>
                          <m:t>ℕ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 smtClean="0">
                                    <a:latin typeface="Cambria Math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sz="1600" i="1" smtClean="0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</m:e>
                    </m:nary>
                  </m:oMath>
                </a14:m>
                <a:endParaRPr lang="en-US" sz="1600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A2AF2DA8-8247-A745-9911-D404E9B46E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8868" y="4962609"/>
                <a:ext cx="4200539" cy="1382934"/>
              </a:xfrm>
              <a:prstGeom prst="rect">
                <a:avLst/>
              </a:prstGeom>
              <a:blipFill>
                <a:blip r:embed="rId2"/>
                <a:stretch>
                  <a:fillRect l="-1208" b="-1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2AE0588A-0345-0D48-8936-C412832B1B0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96425" y="2325426"/>
                <a:ext cx="7172076" cy="693090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The set of all strings over alphabet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solidFill>
                          <a:schemeClr val="bg1"/>
                        </a:solidFill>
                        <a:latin typeface="Cambria Math"/>
                      </a:rPr>
                      <m:t>Σ</m:t>
                    </m:r>
                  </m:oMath>
                </a14:m>
                <a:r>
                  <a:rPr lang="en-US" sz="1800" dirty="0">
                    <a:solidFill>
                      <a:schemeClr val="bg1"/>
                    </a:solidFill>
                  </a:rPr>
                  <a:t> of any length (including 0)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2AE0588A-0345-0D48-8936-C412832B1B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25" y="2325426"/>
                <a:ext cx="7172076" cy="6930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8CED0D21-ACB4-2845-A180-9CB9B4B2164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96423" y="3411075"/>
                <a:ext cx="7172077" cy="932638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 fontScale="85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lvl="1" indent="0" algn="ctr">
                  <a:buNone/>
                </a:pPr>
                <a:br>
                  <a:rPr lang="en-US" sz="1800" dirty="0">
                    <a:solidFill>
                      <a:schemeClr val="bg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…,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 </m:t>
                              </m:r>
                            </m:e>
                          </m:d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 :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nor/>
                            </m:rPr>
                            <a:rPr lang="en-US" smtClean="0">
                              <a:solidFill>
                                <a:schemeClr val="bg1"/>
                              </a:solidFill>
                            </a:rPr>
                            <m:t>ℕ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…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∈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0,1</m:t>
                              </m:r>
                            </m:e>
                          </m:d>
                        </m:e>
                      </m:d>
                      <m: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””, 0, 1, 00, 01, 10, 11, 000, 001,…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 algn="ctr">
                  <a:buNone/>
                </a:pPr>
                <a:endParaRPr lang="en-US" sz="1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8CED0D21-ACB4-2845-A180-9CB9B4B216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23" y="3411075"/>
                <a:ext cx="7172077" cy="9326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2A15C190-077B-B649-AD8E-67804CB50E0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04571" y="2349575"/>
                <a:ext cx="1539452" cy="66894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2A15C190-077B-B649-AD8E-67804CB50E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4571" y="2349575"/>
                <a:ext cx="1539452" cy="6689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838D7E4E-3DF7-514C-AB4E-C6C6B4376FB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04571" y="3553193"/>
                <a:ext cx="1539452" cy="66894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838D7E4E-3DF7-514C-AB4E-C6C6B4376F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4571" y="3553193"/>
                <a:ext cx="1539452" cy="66894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E1E4810F-9DA9-474C-9AB7-147D40DDB74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59435" y="4962609"/>
                <a:ext cx="4200539" cy="138293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600" i="1" dirty="0">
                    <a:latin typeface="Cambria Math" panose="02040503050406030204" pitchFamily="18" charset="0"/>
                  </a:rPr>
                  <a:t>Note that: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160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000, 001, 010, 011,…</m:t>
                        </m:r>
                      </m:e>
                    </m:d>
                  </m:oMath>
                </a14:m>
                <a:endParaRPr lang="en-US" sz="1600" b="0" i="1" dirty="0">
                  <a:latin typeface="Cambria Math"/>
                </a:endParaRPr>
              </a:p>
              <a:p>
                <a:r>
                  <a:rPr lang="en-US" sz="1600" i="1" dirty="0">
                    <a:latin typeface="Cambria Math"/>
                  </a:rPr>
                  <a:t>The set of three-bit strings</a:t>
                </a:r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E1E4810F-9DA9-474C-9AB7-147D40DDB7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9435" y="4962609"/>
                <a:ext cx="4200539" cy="1382934"/>
              </a:xfrm>
              <a:prstGeom prst="rect">
                <a:avLst/>
              </a:prstGeom>
              <a:blipFill>
                <a:blip r:embed="rId7"/>
                <a:stretch>
                  <a:fillRect l="-1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70108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54617B-47D3-4142-A47C-FFB23F9BF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44517" y="5636783"/>
            <a:ext cx="771089" cy="365125"/>
          </a:xfrm>
        </p:spPr>
        <p:txBody>
          <a:bodyPr/>
          <a:lstStyle/>
          <a:p>
            <a:fld id="{9BB9F8D7-E2A3-4222-BD86-A63794DF33E7}" type="slidenum">
              <a:rPr lang="en-US" smtClean="0"/>
              <a:t>14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D16FD70-5D01-B142-957F-3E601963A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794" y="214684"/>
            <a:ext cx="10438474" cy="76332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Defining Computation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E46EB3B-96C9-8C48-B9A0-1E71508C5BCA}"/>
              </a:ext>
            </a:extLst>
          </p:cNvPr>
          <p:cNvSpPr txBox="1">
            <a:spLocks/>
          </p:cNvSpPr>
          <p:nvPr/>
        </p:nvSpPr>
        <p:spPr>
          <a:xfrm>
            <a:off x="4667417" y="2258172"/>
            <a:ext cx="2759102" cy="1781092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CPU (Instruction Set)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Memory (RAM)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5283D66-D13F-734E-9DE7-42EDE1DA3821}"/>
              </a:ext>
            </a:extLst>
          </p:cNvPr>
          <p:cNvSpPr txBox="1">
            <a:spLocks/>
          </p:cNvSpPr>
          <p:nvPr/>
        </p:nvSpPr>
        <p:spPr>
          <a:xfrm>
            <a:off x="2052763" y="2786934"/>
            <a:ext cx="1294737" cy="72356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Input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B3D49A9-07D2-0748-A1AD-ADE8398080F8}"/>
              </a:ext>
            </a:extLst>
          </p:cNvPr>
          <p:cNvSpPr txBox="1">
            <a:spLocks/>
          </p:cNvSpPr>
          <p:nvPr/>
        </p:nvSpPr>
        <p:spPr>
          <a:xfrm>
            <a:off x="8746436" y="2786934"/>
            <a:ext cx="1294737" cy="72356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Output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2B6C004-FCA7-DE44-A3D2-006F7DE37F12}"/>
              </a:ext>
            </a:extLst>
          </p:cNvPr>
          <p:cNvCxnSpPr/>
          <p:nvPr/>
        </p:nvCxnSpPr>
        <p:spPr>
          <a:xfrm>
            <a:off x="3347500" y="3148717"/>
            <a:ext cx="1319917" cy="0"/>
          </a:xfrm>
          <a:prstGeom prst="straightConnector1">
            <a:avLst/>
          </a:prstGeom>
          <a:ln>
            <a:solidFill>
              <a:schemeClr val="bg2">
                <a:lumMod val="10000"/>
                <a:lumOff val="9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9CCF2B0-92AA-CB4D-9779-E9BE62A00FD9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7426519" y="3148718"/>
            <a:ext cx="1319917" cy="0"/>
          </a:xfrm>
          <a:prstGeom prst="straightConnector1">
            <a:avLst/>
          </a:prstGeom>
          <a:ln>
            <a:solidFill>
              <a:schemeClr val="bg2">
                <a:lumMod val="10000"/>
                <a:lumOff val="9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2174EAA-D14A-FC4F-835C-AC02A7322E51}"/>
              </a:ext>
            </a:extLst>
          </p:cNvPr>
          <p:cNvCxnSpPr>
            <a:cxnSpLocks/>
          </p:cNvCxnSpPr>
          <p:nvPr/>
        </p:nvCxnSpPr>
        <p:spPr>
          <a:xfrm flipH="1">
            <a:off x="5168348" y="4337437"/>
            <a:ext cx="302149" cy="1053547"/>
          </a:xfrm>
          <a:prstGeom prst="line">
            <a:avLst/>
          </a:prstGeom>
          <a:ln>
            <a:solidFill>
              <a:schemeClr val="bg2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EA69FA7-7C50-D144-97A6-F7A26307D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7458" y="5390984"/>
            <a:ext cx="2480807" cy="10813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u="sng" dirty="0"/>
              <a:t>Ok! What about this part?</a:t>
            </a:r>
          </a:p>
        </p:txBody>
      </p:sp>
    </p:spTree>
    <p:extLst>
      <p:ext uri="{BB962C8B-B14F-4D97-AF65-F5344CB8AC3E}">
        <p14:creationId xmlns:p14="http://schemas.microsoft.com/office/powerpoint/2010/main" val="32267211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2906" y="65984"/>
            <a:ext cx="6397487" cy="1143000"/>
          </a:xfrm>
        </p:spPr>
        <p:txBody>
          <a:bodyPr/>
          <a:lstStyle/>
          <a:p>
            <a:pPr algn="ctr"/>
            <a:r>
              <a:rPr lang="en-US" dirty="0"/>
              <a:t>Computing a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601" y="2256271"/>
                <a:ext cx="7954880" cy="412745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Definition of computation is based on </a:t>
                </a:r>
                <a:r>
                  <a:rPr lang="en-US" b="1" i="1" u="sng" dirty="0"/>
                  <a:t>functions</a:t>
                </a:r>
              </a:p>
              <a:p>
                <a:r>
                  <a:rPr lang="en-US" dirty="0"/>
                  <a:t>A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</m:oMath>
                </a14:m>
                <a:r>
                  <a:rPr lang="en-US" dirty="0"/>
                  <a:t> is </a:t>
                </a:r>
                <a:r>
                  <a:rPr lang="en-US" b="1" i="1" u="sng" dirty="0"/>
                  <a:t>computable</a:t>
                </a:r>
                <a:r>
                  <a:rPr lang="en-US" dirty="0"/>
                  <a:t> under a computing model if:</a:t>
                </a:r>
              </a:p>
              <a:p>
                <a:r>
                  <a:rPr lang="en-US" dirty="0"/>
                  <a:t>That model allows for an implementation (way of filling in the black box) such that,</a:t>
                </a:r>
              </a:p>
              <a:p>
                <a:pPr lvl="1"/>
                <a:r>
                  <a:rPr lang="en-US" dirty="0"/>
                  <a:t>For any </a:t>
                </a:r>
                <a:r>
                  <a:rPr lang="en-US" dirty="0">
                    <a:solidFill>
                      <a:srgbClr val="FF0000"/>
                    </a:solidFill>
                  </a:rPr>
                  <a:t>input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𝑥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∈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𝐷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(string representing an element from the domain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𝑓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</a:p>
              <a:p>
                <a:pPr lvl="1"/>
                <a:r>
                  <a:rPr lang="en-US" dirty="0"/>
                  <a:t>The implementation “produces” the correct output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601" y="2256271"/>
                <a:ext cx="7954880" cy="4127459"/>
              </a:xfrm>
              <a:blipFill>
                <a:blip r:embed="rId2"/>
                <a:stretch>
                  <a:fillRect l="-1757" t="-1840" r="-7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983233" y="1357685"/>
            <a:ext cx="4948774" cy="1479676"/>
            <a:chOff x="1103586" y="2333312"/>
            <a:chExt cx="9837683" cy="2941452"/>
          </a:xfrm>
        </p:grpSpPr>
        <p:sp>
          <p:nvSpPr>
            <p:cNvPr id="6" name="Rectangle 5"/>
            <p:cNvSpPr/>
            <p:nvPr/>
          </p:nvSpPr>
          <p:spPr>
            <a:xfrm>
              <a:off x="4004463" y="2333312"/>
              <a:ext cx="3689131" cy="294145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Computing Machine </a:t>
              </a:r>
            </a:p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/ Program / Algorithm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103586" y="3500745"/>
              <a:ext cx="1481960" cy="118241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Input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9406758" y="3208286"/>
              <a:ext cx="1534511" cy="1206087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/>
                <a:t>Output</a:t>
              </a:r>
              <a:endParaRPr lang="en-US" sz="1400" dirty="0"/>
            </a:p>
          </p:txBody>
        </p:sp>
        <p:cxnSp>
          <p:nvCxnSpPr>
            <p:cNvPr id="9" name="Straight Arrow Connector 8"/>
            <p:cNvCxnSpPr>
              <a:stCxn id="7" idx="3"/>
            </p:cNvCxnSpPr>
            <p:nvPr/>
          </p:nvCxnSpPr>
          <p:spPr>
            <a:xfrm>
              <a:off x="2585546" y="4091952"/>
              <a:ext cx="1418919" cy="0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endCxn id="8" idx="1"/>
            </p:cNvCxnSpPr>
            <p:nvPr/>
          </p:nvCxnSpPr>
          <p:spPr>
            <a:xfrm>
              <a:off x="7693594" y="3811329"/>
              <a:ext cx="1713164" cy="1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434747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66618"/>
            <a:ext cx="9905998" cy="900181"/>
          </a:xfrm>
        </p:spPr>
        <p:txBody>
          <a:bodyPr/>
          <a:lstStyle/>
          <a:p>
            <a:pPr algn="ctr"/>
            <a:r>
              <a:rPr lang="en-US" dirty="0"/>
              <a:t>Defining Computation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6550" y="1271542"/>
            <a:ext cx="5526158" cy="6188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u="sng" dirty="0"/>
              <a:t>F</a:t>
            </a:r>
            <a:r>
              <a:rPr lang="en-US" b="1" i="1" u="sng" dirty="0">
                <a:solidFill>
                  <a:schemeClr val="tx1"/>
                </a:solidFill>
              </a:rPr>
              <a:t>unction</a:t>
            </a:r>
            <a:r>
              <a:rPr lang="en-US" dirty="0">
                <a:solidFill>
                  <a:schemeClr val="tx1"/>
                </a:solidFill>
              </a:rPr>
              <a:t>: a “mapping” from input to output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6A950497-AAB1-CA4F-9FF9-14ADBB3FB21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17197" y="1815544"/>
                <a:ext cx="7172076" cy="2406598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bg1"/>
                        </a:solidFill>
                        <a:latin typeface="Cambria Math"/>
                      </a:rPr>
                      <m:t>𝑓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/>
                      </a:rPr>
                      <m:t>: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/>
                      </a:rPr>
                      <m:t>𝐷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/>
                      </a:rPr>
                      <m:t>→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/>
                      </a:rPr>
                      <m:t>𝐶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bg1"/>
                    </a:solidFill>
                  </a:rPr>
                  <a:t>Function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𝑓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maps elements from the set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𝐷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to an element from the set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𝐶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𝐷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: the domain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𝑓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𝐶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: the co-domain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𝑓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bg1"/>
                    </a:solidFill>
                  </a:rPr>
                  <a:t>Range/image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𝑓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{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𝑑</m:t>
                        </m:r>
                      </m:e>
                    </m:d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: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𝑑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∈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𝐷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}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lvl="2"/>
                <a:r>
                  <a:rPr lang="en-US" dirty="0">
                    <a:solidFill>
                      <a:schemeClr val="bg1"/>
                    </a:solidFill>
                  </a:rPr>
                  <a:t>The elements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𝐶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that are “mapped to” by something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6A950497-AAB1-CA4F-9FF9-14ADBB3FB2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197" y="1815544"/>
                <a:ext cx="7172076" cy="2406598"/>
              </a:xfrm>
              <a:prstGeom prst="rect">
                <a:avLst/>
              </a:prstGeom>
              <a:blipFill>
                <a:blip r:embed="rId2"/>
                <a:stretch>
                  <a:fillRect l="-1060" t="-2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F58C4C1-3980-B045-9C2A-5C8261F9CC57}"/>
              </a:ext>
            </a:extLst>
          </p:cNvPr>
          <p:cNvSpPr txBox="1">
            <a:spLocks/>
          </p:cNvSpPr>
          <p:nvPr/>
        </p:nvSpPr>
        <p:spPr>
          <a:xfrm>
            <a:off x="1243450" y="4488165"/>
            <a:ext cx="9803960" cy="1501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u="sng" dirty="0"/>
              <a:t>Finite function</a:t>
            </a:r>
            <a:r>
              <a:rPr lang="en-US" dirty="0"/>
              <a:t>: a function with a finite domain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6BAABB38-FAD1-F74B-9B93-C4707FC0D98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17197" y="5155091"/>
                <a:ext cx="7172076" cy="1093308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bg1"/>
                        </a:solidFill>
                        <a:latin typeface="Cambria Math"/>
                      </a:rPr>
                      <m:t>𝑓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/>
                      </a:rPr>
                      <m:t>: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/>
                      </a:rPr>
                      <m:t>𝐷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/>
                      </a:rPr>
                      <m:t>→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/>
                      </a:rPr>
                      <m:t>𝐶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a finite function if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𝐷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finite. Otherwise it’s an infinite function</a:t>
                </a: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6BAABB38-FAD1-F74B-9B93-C4707FC0D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197" y="5155091"/>
                <a:ext cx="7172076" cy="1093308"/>
              </a:xfrm>
              <a:prstGeom prst="rect">
                <a:avLst/>
              </a:prstGeom>
              <a:blipFill>
                <a:blip r:embed="rId3"/>
                <a:stretch>
                  <a:fillRect l="-12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61841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>
          <a:xfrm>
            <a:off x="915751" y="277634"/>
            <a:ext cx="10360501" cy="738145"/>
          </a:xfrm>
        </p:spPr>
        <p:txBody>
          <a:bodyPr/>
          <a:lstStyle/>
          <a:p>
            <a:pPr algn="ctr"/>
            <a:r>
              <a:rPr lang="en-US" dirty="0"/>
              <a:t>Injective Functions</a:t>
            </a:r>
            <a:endParaRPr lang="en-US" b="0" dirty="0"/>
          </a:p>
        </p:txBody>
      </p:sp>
      <p:sp>
        <p:nvSpPr>
          <p:cNvPr id="52" name="Slide Number Placeholder 5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A55897-29AF-4974-9C6C-F0FFF579EC88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515134" y="5106644"/>
                <a:ext cx="4399563" cy="120032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ysClr val="windowText" lastClr="000000"/>
                    </a:solidFill>
                  </a:rPr>
                  <a:t>One-to-one (injective)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i="1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≠</m:t>
                      </m:r>
                      <m:r>
                        <a:rPr lang="en-US" i="1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𝑦</m:t>
                      </m:r>
                      <m:r>
                        <a:rPr lang="en-US" i="1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⇒</m:t>
                      </m:r>
                      <m:r>
                        <a:rPr lang="en-US" i="1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≠</m:t>
                      </m:r>
                      <m:r>
                        <a:rPr lang="en-US" i="1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  <a:p>
                <a:pPr lvl="1"/>
                <a:r>
                  <a:rPr lang="en-US" dirty="0">
                    <a:solidFill>
                      <a:sysClr val="windowText" lastClr="000000"/>
                    </a:solidFill>
                  </a:rPr>
                  <a:t>Different inputs yield different outputs</a:t>
                </a:r>
              </a:p>
              <a:p>
                <a:pPr lvl="1"/>
                <a:r>
                  <a:rPr lang="en-US" dirty="0">
                    <a:solidFill>
                      <a:sysClr val="windowText" lastClr="000000"/>
                    </a:solidFill>
                  </a:rPr>
                  <a:t>No two inputs share an output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5134" y="5106644"/>
                <a:ext cx="4399563" cy="1200329"/>
              </a:xfrm>
              <a:prstGeom prst="rect">
                <a:avLst/>
              </a:prstGeom>
              <a:blipFill>
                <a:blip r:embed="rId3"/>
                <a:stretch>
                  <a:fillRect l="-862" t="-2083" b="-7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E7B73B56-C095-5140-8A83-01DA245DB84F}"/>
              </a:ext>
            </a:extLst>
          </p:cNvPr>
          <p:cNvGrpSpPr/>
          <p:nvPr/>
        </p:nvGrpSpPr>
        <p:grpSpPr>
          <a:xfrm>
            <a:off x="1474380" y="1129157"/>
            <a:ext cx="3764140" cy="3642147"/>
            <a:chOff x="1112979" y="1611868"/>
            <a:chExt cx="3764140" cy="3642147"/>
          </a:xfrm>
        </p:grpSpPr>
        <p:sp>
          <p:nvSpPr>
            <p:cNvPr id="207876" name="Rectangle 4"/>
            <p:cNvSpPr>
              <a:spLocks noChangeArrowheads="1"/>
            </p:cNvSpPr>
            <p:nvPr/>
          </p:nvSpPr>
          <p:spPr bwMode="auto">
            <a:xfrm>
              <a:off x="1150420" y="2057400"/>
              <a:ext cx="1218883" cy="24384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77" name="Oval 5"/>
            <p:cNvSpPr>
              <a:spLocks noChangeArrowheads="1"/>
            </p:cNvSpPr>
            <p:nvPr/>
          </p:nvSpPr>
          <p:spPr bwMode="auto">
            <a:xfrm>
              <a:off x="1658288" y="2286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78" name="Oval 6"/>
            <p:cNvSpPr>
              <a:spLocks noChangeArrowheads="1"/>
            </p:cNvSpPr>
            <p:nvPr/>
          </p:nvSpPr>
          <p:spPr bwMode="auto">
            <a:xfrm>
              <a:off x="1658288" y="2590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79" name="Oval 7"/>
            <p:cNvSpPr>
              <a:spLocks noChangeArrowheads="1"/>
            </p:cNvSpPr>
            <p:nvPr/>
          </p:nvSpPr>
          <p:spPr bwMode="auto">
            <a:xfrm>
              <a:off x="1658288" y="2895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0" name="Oval 8"/>
            <p:cNvSpPr>
              <a:spLocks noChangeArrowheads="1"/>
            </p:cNvSpPr>
            <p:nvPr/>
          </p:nvSpPr>
          <p:spPr bwMode="auto">
            <a:xfrm>
              <a:off x="1658288" y="32004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1" name="Oval 9"/>
            <p:cNvSpPr>
              <a:spLocks noChangeArrowheads="1"/>
            </p:cNvSpPr>
            <p:nvPr/>
          </p:nvSpPr>
          <p:spPr bwMode="auto">
            <a:xfrm>
              <a:off x="1658288" y="35052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2" name="Oval 10"/>
            <p:cNvSpPr>
              <a:spLocks noChangeArrowheads="1"/>
            </p:cNvSpPr>
            <p:nvPr/>
          </p:nvSpPr>
          <p:spPr bwMode="auto">
            <a:xfrm>
              <a:off x="1658288" y="3810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3" name="Oval 11"/>
            <p:cNvSpPr>
              <a:spLocks noChangeArrowheads="1"/>
            </p:cNvSpPr>
            <p:nvPr/>
          </p:nvSpPr>
          <p:spPr bwMode="auto">
            <a:xfrm>
              <a:off x="1658288" y="4114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4" name="Rectangle 12"/>
            <p:cNvSpPr>
              <a:spLocks noChangeArrowheads="1"/>
            </p:cNvSpPr>
            <p:nvPr/>
          </p:nvSpPr>
          <p:spPr bwMode="auto">
            <a:xfrm>
              <a:off x="3588185" y="2057400"/>
              <a:ext cx="1218883" cy="25908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5" name="Oval 13"/>
            <p:cNvSpPr>
              <a:spLocks noChangeArrowheads="1"/>
            </p:cNvSpPr>
            <p:nvPr/>
          </p:nvSpPr>
          <p:spPr bwMode="auto">
            <a:xfrm>
              <a:off x="4096053" y="2286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6" name="Oval 14"/>
            <p:cNvSpPr>
              <a:spLocks noChangeArrowheads="1"/>
            </p:cNvSpPr>
            <p:nvPr/>
          </p:nvSpPr>
          <p:spPr bwMode="auto">
            <a:xfrm>
              <a:off x="4096053" y="2590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7" name="Oval 15"/>
            <p:cNvSpPr>
              <a:spLocks noChangeArrowheads="1"/>
            </p:cNvSpPr>
            <p:nvPr/>
          </p:nvSpPr>
          <p:spPr bwMode="auto">
            <a:xfrm>
              <a:off x="4096053" y="2895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8" name="Oval 16"/>
            <p:cNvSpPr>
              <a:spLocks noChangeArrowheads="1"/>
            </p:cNvSpPr>
            <p:nvPr/>
          </p:nvSpPr>
          <p:spPr bwMode="auto">
            <a:xfrm>
              <a:off x="4096053" y="32004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9" name="Oval 17"/>
            <p:cNvSpPr>
              <a:spLocks noChangeArrowheads="1"/>
            </p:cNvSpPr>
            <p:nvPr/>
          </p:nvSpPr>
          <p:spPr bwMode="auto">
            <a:xfrm>
              <a:off x="4096053" y="35052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90" name="Oval 18"/>
            <p:cNvSpPr>
              <a:spLocks noChangeArrowheads="1"/>
            </p:cNvSpPr>
            <p:nvPr/>
          </p:nvSpPr>
          <p:spPr bwMode="auto">
            <a:xfrm>
              <a:off x="4096053" y="3810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91" name="Oval 19"/>
            <p:cNvSpPr>
              <a:spLocks noChangeArrowheads="1"/>
            </p:cNvSpPr>
            <p:nvPr/>
          </p:nvSpPr>
          <p:spPr bwMode="auto">
            <a:xfrm>
              <a:off x="4096053" y="4114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07892" name="AutoShape 20"/>
            <p:cNvCxnSpPr>
              <a:cxnSpLocks noChangeShapeType="1"/>
              <a:stCxn id="207877" idx="6"/>
              <a:endCxn id="207885" idx="2"/>
            </p:cNvCxnSpPr>
            <p:nvPr/>
          </p:nvCxnSpPr>
          <p:spPr bwMode="auto">
            <a:xfrm>
              <a:off x="1861434" y="23622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893" name="AutoShape 21"/>
            <p:cNvCxnSpPr>
              <a:cxnSpLocks noChangeShapeType="1"/>
              <a:stCxn id="207878" idx="6"/>
              <a:endCxn id="207888" idx="2"/>
            </p:cNvCxnSpPr>
            <p:nvPr/>
          </p:nvCxnSpPr>
          <p:spPr bwMode="auto">
            <a:xfrm>
              <a:off x="1861434" y="2667000"/>
              <a:ext cx="2234618" cy="609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894" name="AutoShape 22"/>
            <p:cNvCxnSpPr>
              <a:cxnSpLocks noChangeShapeType="1"/>
              <a:stCxn id="207879" idx="6"/>
              <a:endCxn id="207887" idx="2"/>
            </p:cNvCxnSpPr>
            <p:nvPr/>
          </p:nvCxnSpPr>
          <p:spPr bwMode="auto">
            <a:xfrm>
              <a:off x="1861434" y="29718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895" name="AutoShape 23"/>
            <p:cNvCxnSpPr>
              <a:cxnSpLocks noChangeShapeType="1"/>
              <a:stCxn id="207880" idx="6"/>
              <a:endCxn id="207886" idx="2"/>
            </p:cNvCxnSpPr>
            <p:nvPr/>
          </p:nvCxnSpPr>
          <p:spPr bwMode="auto">
            <a:xfrm flipV="1">
              <a:off x="1861434" y="2667000"/>
              <a:ext cx="2234618" cy="609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896" name="AutoShape 24"/>
            <p:cNvCxnSpPr>
              <a:cxnSpLocks noChangeShapeType="1"/>
              <a:stCxn id="207881" idx="6"/>
              <a:endCxn id="207889" idx="2"/>
            </p:cNvCxnSpPr>
            <p:nvPr/>
          </p:nvCxnSpPr>
          <p:spPr bwMode="auto">
            <a:xfrm>
              <a:off x="1861434" y="35814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897" name="AutoShape 25"/>
            <p:cNvCxnSpPr>
              <a:cxnSpLocks noChangeShapeType="1"/>
              <a:stCxn id="207882" idx="6"/>
              <a:endCxn id="207890" idx="2"/>
            </p:cNvCxnSpPr>
            <p:nvPr/>
          </p:nvCxnSpPr>
          <p:spPr bwMode="auto">
            <a:xfrm>
              <a:off x="1861434" y="38862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898" name="AutoShape 26"/>
            <p:cNvCxnSpPr>
              <a:cxnSpLocks noChangeShapeType="1"/>
              <a:stCxn id="207883" idx="6"/>
              <a:endCxn id="207891" idx="2"/>
            </p:cNvCxnSpPr>
            <p:nvPr/>
          </p:nvCxnSpPr>
          <p:spPr bwMode="auto">
            <a:xfrm>
              <a:off x="1861434" y="41910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207919" name="Text Box 47"/>
            <p:cNvSpPr txBox="1">
              <a:spLocks noChangeArrowheads="1"/>
            </p:cNvSpPr>
            <p:nvPr/>
          </p:nvSpPr>
          <p:spPr bwMode="auto">
            <a:xfrm>
              <a:off x="1118898" y="4884683"/>
              <a:ext cx="3758221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INJECTIVE FUNCTION</a:t>
              </a: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112979" y="1611868"/>
              <a:ext cx="8723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Domain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353515" y="1678969"/>
              <a:ext cx="1204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Co-Domain</a:t>
              </a:r>
            </a:p>
          </p:txBody>
        </p:sp>
        <p:sp>
          <p:nvSpPr>
            <p:cNvPr id="57" name="Oval 19"/>
            <p:cNvSpPr>
              <a:spLocks noChangeArrowheads="1"/>
            </p:cNvSpPr>
            <p:nvPr/>
          </p:nvSpPr>
          <p:spPr bwMode="auto">
            <a:xfrm>
              <a:off x="4096053" y="4419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A7E06794-F90E-B644-93F7-7B0DA3567F51}"/>
              </a:ext>
            </a:extLst>
          </p:cNvPr>
          <p:cNvGrpSpPr/>
          <p:nvPr/>
        </p:nvGrpSpPr>
        <p:grpSpPr>
          <a:xfrm>
            <a:off x="6457402" y="1087115"/>
            <a:ext cx="4773956" cy="3565947"/>
            <a:chOff x="6705442" y="1688068"/>
            <a:chExt cx="4773956" cy="3565947"/>
          </a:xfrm>
        </p:grpSpPr>
        <p:sp>
          <p:nvSpPr>
            <p:cNvPr id="207899" name="Rectangle 27"/>
            <p:cNvSpPr>
              <a:spLocks noChangeArrowheads="1"/>
            </p:cNvSpPr>
            <p:nvPr/>
          </p:nvSpPr>
          <p:spPr bwMode="auto">
            <a:xfrm>
              <a:off x="7244833" y="2057400"/>
              <a:ext cx="1218883" cy="24384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0" name="Oval 28"/>
            <p:cNvSpPr>
              <a:spLocks noChangeArrowheads="1"/>
            </p:cNvSpPr>
            <p:nvPr/>
          </p:nvSpPr>
          <p:spPr bwMode="auto">
            <a:xfrm>
              <a:off x="7752701" y="2286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1" name="Oval 29"/>
            <p:cNvSpPr>
              <a:spLocks noChangeArrowheads="1"/>
            </p:cNvSpPr>
            <p:nvPr/>
          </p:nvSpPr>
          <p:spPr bwMode="auto">
            <a:xfrm>
              <a:off x="7752701" y="2590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2" name="Oval 30"/>
            <p:cNvSpPr>
              <a:spLocks noChangeArrowheads="1"/>
            </p:cNvSpPr>
            <p:nvPr/>
          </p:nvSpPr>
          <p:spPr bwMode="auto">
            <a:xfrm>
              <a:off x="7752701" y="2895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3" name="Oval 31"/>
            <p:cNvSpPr>
              <a:spLocks noChangeArrowheads="1"/>
            </p:cNvSpPr>
            <p:nvPr/>
          </p:nvSpPr>
          <p:spPr bwMode="auto">
            <a:xfrm>
              <a:off x="7752701" y="32004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4" name="Oval 32"/>
            <p:cNvSpPr>
              <a:spLocks noChangeArrowheads="1"/>
            </p:cNvSpPr>
            <p:nvPr/>
          </p:nvSpPr>
          <p:spPr bwMode="auto">
            <a:xfrm>
              <a:off x="7752701" y="35052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5" name="Oval 33"/>
            <p:cNvSpPr>
              <a:spLocks noChangeArrowheads="1"/>
            </p:cNvSpPr>
            <p:nvPr/>
          </p:nvSpPr>
          <p:spPr bwMode="auto">
            <a:xfrm>
              <a:off x="7752701" y="3810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6" name="Oval 34"/>
            <p:cNvSpPr>
              <a:spLocks noChangeArrowheads="1"/>
            </p:cNvSpPr>
            <p:nvPr/>
          </p:nvSpPr>
          <p:spPr bwMode="auto">
            <a:xfrm>
              <a:off x="7752701" y="4114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7" name="Rectangle 35"/>
            <p:cNvSpPr>
              <a:spLocks noChangeArrowheads="1"/>
            </p:cNvSpPr>
            <p:nvPr/>
          </p:nvSpPr>
          <p:spPr bwMode="auto">
            <a:xfrm>
              <a:off x="9682598" y="2057400"/>
              <a:ext cx="1218883" cy="18288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8" name="Oval 36"/>
            <p:cNvSpPr>
              <a:spLocks noChangeArrowheads="1"/>
            </p:cNvSpPr>
            <p:nvPr/>
          </p:nvSpPr>
          <p:spPr bwMode="auto">
            <a:xfrm>
              <a:off x="10190466" y="2286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9" name="Oval 37"/>
            <p:cNvSpPr>
              <a:spLocks noChangeArrowheads="1"/>
            </p:cNvSpPr>
            <p:nvPr/>
          </p:nvSpPr>
          <p:spPr bwMode="auto">
            <a:xfrm>
              <a:off x="10190466" y="2590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10" name="Oval 38"/>
            <p:cNvSpPr>
              <a:spLocks noChangeArrowheads="1"/>
            </p:cNvSpPr>
            <p:nvPr/>
          </p:nvSpPr>
          <p:spPr bwMode="auto">
            <a:xfrm>
              <a:off x="10190466" y="2895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11" name="Oval 39"/>
            <p:cNvSpPr>
              <a:spLocks noChangeArrowheads="1"/>
            </p:cNvSpPr>
            <p:nvPr/>
          </p:nvSpPr>
          <p:spPr bwMode="auto">
            <a:xfrm>
              <a:off x="10190466" y="32004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12" name="Oval 40"/>
            <p:cNvSpPr>
              <a:spLocks noChangeArrowheads="1"/>
            </p:cNvSpPr>
            <p:nvPr/>
          </p:nvSpPr>
          <p:spPr bwMode="auto">
            <a:xfrm>
              <a:off x="10190466" y="35052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07915" name="AutoShape 43"/>
            <p:cNvCxnSpPr>
              <a:cxnSpLocks noChangeShapeType="1"/>
              <a:stCxn id="207901" idx="6"/>
              <a:endCxn id="207908" idx="2"/>
            </p:cNvCxnSpPr>
            <p:nvPr/>
          </p:nvCxnSpPr>
          <p:spPr bwMode="auto">
            <a:xfrm flipV="1">
              <a:off x="7955847" y="2362200"/>
              <a:ext cx="2234618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916" name="AutoShape 44"/>
            <p:cNvCxnSpPr>
              <a:cxnSpLocks noChangeShapeType="1"/>
              <a:stCxn id="207902" idx="6"/>
              <a:endCxn id="207910" idx="2"/>
            </p:cNvCxnSpPr>
            <p:nvPr/>
          </p:nvCxnSpPr>
          <p:spPr bwMode="auto">
            <a:xfrm>
              <a:off x="7955847" y="29718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917" name="AutoShape 45"/>
            <p:cNvCxnSpPr>
              <a:cxnSpLocks noChangeShapeType="1"/>
              <a:stCxn id="207904" idx="6"/>
              <a:endCxn id="207910" idx="2"/>
            </p:cNvCxnSpPr>
            <p:nvPr/>
          </p:nvCxnSpPr>
          <p:spPr bwMode="auto">
            <a:xfrm flipV="1">
              <a:off x="7955847" y="2971800"/>
              <a:ext cx="2234618" cy="609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918" name="AutoShape 46"/>
            <p:cNvCxnSpPr>
              <a:cxnSpLocks noChangeShapeType="1"/>
              <a:stCxn id="207906" idx="6"/>
              <a:endCxn id="207912" idx="2"/>
            </p:cNvCxnSpPr>
            <p:nvPr/>
          </p:nvCxnSpPr>
          <p:spPr bwMode="auto">
            <a:xfrm flipV="1">
              <a:off x="7955847" y="3581400"/>
              <a:ext cx="2234618" cy="609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207920" name="Text Box 48"/>
            <p:cNvSpPr txBox="1">
              <a:spLocks noChangeArrowheads="1"/>
            </p:cNvSpPr>
            <p:nvPr/>
          </p:nvSpPr>
          <p:spPr bwMode="auto">
            <a:xfrm>
              <a:off x="6705442" y="4884683"/>
              <a:ext cx="4773956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NON-INJECTIVE  FUNCTION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9469164" y="1688068"/>
              <a:ext cx="1204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Co-Domain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213311" y="1688068"/>
              <a:ext cx="8723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Domain</a:t>
              </a:r>
            </a:p>
          </p:txBody>
        </p:sp>
        <p:cxnSp>
          <p:nvCxnSpPr>
            <p:cNvPr id="58" name="AutoShape 45"/>
            <p:cNvCxnSpPr>
              <a:cxnSpLocks noChangeShapeType="1"/>
              <a:stCxn id="207903" idx="6"/>
              <a:endCxn id="207911" idx="2"/>
            </p:cNvCxnSpPr>
            <p:nvPr/>
          </p:nvCxnSpPr>
          <p:spPr bwMode="auto">
            <a:xfrm>
              <a:off x="7955847" y="32766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9" name="AutoShape 45"/>
            <p:cNvCxnSpPr>
              <a:cxnSpLocks noChangeShapeType="1"/>
              <a:stCxn id="207905" idx="6"/>
              <a:endCxn id="207909" idx="2"/>
            </p:cNvCxnSpPr>
            <p:nvPr/>
          </p:nvCxnSpPr>
          <p:spPr bwMode="auto">
            <a:xfrm flipV="1">
              <a:off x="7955847" y="2667000"/>
              <a:ext cx="2234618" cy="1219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cxnSp>
        <p:nvCxnSpPr>
          <p:cNvPr id="60" name="AutoShape 43">
            <a:extLst>
              <a:ext uri="{FF2B5EF4-FFF2-40B4-BE49-F238E27FC236}">
                <a16:creationId xmlns:a16="http://schemas.microsoft.com/office/drawing/2014/main" id="{7538ACF1-EBC6-F048-AA7E-F646BF898BC9}"/>
              </a:ext>
            </a:extLst>
          </p:cNvPr>
          <p:cNvCxnSpPr>
            <a:cxnSpLocks noChangeShapeType="1"/>
            <a:stCxn id="207900" idx="6"/>
            <a:endCxn id="207908" idx="2"/>
          </p:cNvCxnSpPr>
          <p:nvPr/>
        </p:nvCxnSpPr>
        <p:spPr bwMode="auto">
          <a:xfrm>
            <a:off x="7707808" y="1761247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1112408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>
          <a:xfrm>
            <a:off x="597020" y="235012"/>
            <a:ext cx="10969943" cy="880962"/>
          </a:xfrm>
        </p:spPr>
        <p:txBody>
          <a:bodyPr/>
          <a:lstStyle/>
          <a:p>
            <a:pPr algn="ctr"/>
            <a:r>
              <a:rPr lang="en-US" dirty="0"/>
              <a:t>Onto, Surjective Functions</a:t>
            </a:r>
            <a:endParaRPr lang="en-US" b="0" dirty="0"/>
          </a:p>
        </p:txBody>
      </p:sp>
      <p:sp>
        <p:nvSpPr>
          <p:cNvPr id="208900" name="Rectangle 4"/>
          <p:cNvSpPr>
            <a:spLocks noChangeArrowheads="1"/>
          </p:cNvSpPr>
          <p:nvPr/>
        </p:nvSpPr>
        <p:spPr bwMode="auto">
          <a:xfrm>
            <a:off x="1220471" y="1828800"/>
            <a:ext cx="1218883" cy="24384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1" name="Oval 5"/>
          <p:cNvSpPr>
            <a:spLocks noChangeArrowheads="1"/>
          </p:cNvSpPr>
          <p:nvPr/>
        </p:nvSpPr>
        <p:spPr bwMode="auto">
          <a:xfrm>
            <a:off x="1728339" y="20574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2" name="Oval 6"/>
          <p:cNvSpPr>
            <a:spLocks noChangeArrowheads="1"/>
          </p:cNvSpPr>
          <p:nvPr/>
        </p:nvSpPr>
        <p:spPr bwMode="auto">
          <a:xfrm>
            <a:off x="1728339" y="23622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3" name="Oval 7"/>
          <p:cNvSpPr>
            <a:spLocks noChangeArrowheads="1"/>
          </p:cNvSpPr>
          <p:nvPr/>
        </p:nvSpPr>
        <p:spPr bwMode="auto">
          <a:xfrm>
            <a:off x="1728339" y="26670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4" name="Oval 8"/>
          <p:cNvSpPr>
            <a:spLocks noChangeArrowheads="1"/>
          </p:cNvSpPr>
          <p:nvPr/>
        </p:nvSpPr>
        <p:spPr bwMode="auto">
          <a:xfrm>
            <a:off x="1728339" y="29718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5" name="Oval 9"/>
          <p:cNvSpPr>
            <a:spLocks noChangeArrowheads="1"/>
          </p:cNvSpPr>
          <p:nvPr/>
        </p:nvSpPr>
        <p:spPr bwMode="auto">
          <a:xfrm>
            <a:off x="1728339" y="32766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6" name="Oval 10"/>
          <p:cNvSpPr>
            <a:spLocks noChangeArrowheads="1"/>
          </p:cNvSpPr>
          <p:nvPr/>
        </p:nvSpPr>
        <p:spPr bwMode="auto">
          <a:xfrm>
            <a:off x="1728339" y="35814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7" name="Oval 11"/>
          <p:cNvSpPr>
            <a:spLocks noChangeArrowheads="1"/>
          </p:cNvSpPr>
          <p:nvPr/>
        </p:nvSpPr>
        <p:spPr bwMode="auto">
          <a:xfrm>
            <a:off x="1728339" y="38862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8" name="Rectangle 12"/>
          <p:cNvSpPr>
            <a:spLocks noChangeArrowheads="1"/>
          </p:cNvSpPr>
          <p:nvPr/>
        </p:nvSpPr>
        <p:spPr bwMode="auto">
          <a:xfrm>
            <a:off x="3658236" y="1828800"/>
            <a:ext cx="1218883" cy="20574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9" name="Oval 13"/>
          <p:cNvSpPr>
            <a:spLocks noChangeArrowheads="1"/>
          </p:cNvSpPr>
          <p:nvPr/>
        </p:nvSpPr>
        <p:spPr bwMode="auto">
          <a:xfrm>
            <a:off x="4166104" y="20574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10" name="Oval 14"/>
          <p:cNvSpPr>
            <a:spLocks noChangeArrowheads="1"/>
          </p:cNvSpPr>
          <p:nvPr/>
        </p:nvSpPr>
        <p:spPr bwMode="auto">
          <a:xfrm>
            <a:off x="4166104" y="23622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11" name="Oval 15"/>
          <p:cNvSpPr>
            <a:spLocks noChangeArrowheads="1"/>
          </p:cNvSpPr>
          <p:nvPr/>
        </p:nvSpPr>
        <p:spPr bwMode="auto">
          <a:xfrm>
            <a:off x="4166104" y="26670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12" name="Oval 16"/>
          <p:cNvSpPr>
            <a:spLocks noChangeArrowheads="1"/>
          </p:cNvSpPr>
          <p:nvPr/>
        </p:nvSpPr>
        <p:spPr bwMode="auto">
          <a:xfrm>
            <a:off x="4166104" y="29718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13" name="Oval 17"/>
          <p:cNvSpPr>
            <a:spLocks noChangeArrowheads="1"/>
          </p:cNvSpPr>
          <p:nvPr/>
        </p:nvSpPr>
        <p:spPr bwMode="auto">
          <a:xfrm>
            <a:off x="4166104" y="32766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14" name="Oval 18"/>
          <p:cNvSpPr>
            <a:spLocks noChangeArrowheads="1"/>
          </p:cNvSpPr>
          <p:nvPr/>
        </p:nvSpPr>
        <p:spPr bwMode="auto">
          <a:xfrm>
            <a:off x="4166104" y="35814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08916" name="AutoShape 20"/>
          <p:cNvCxnSpPr>
            <a:cxnSpLocks noChangeShapeType="1"/>
            <a:stCxn id="208901" idx="6"/>
            <a:endCxn id="208909" idx="2"/>
          </p:cNvCxnSpPr>
          <p:nvPr/>
        </p:nvCxnSpPr>
        <p:spPr bwMode="auto">
          <a:xfrm>
            <a:off x="1931485" y="2133600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17" name="AutoShape 21"/>
          <p:cNvCxnSpPr>
            <a:cxnSpLocks noChangeShapeType="1"/>
            <a:stCxn id="208902" idx="6"/>
            <a:endCxn id="208912" idx="2"/>
          </p:cNvCxnSpPr>
          <p:nvPr/>
        </p:nvCxnSpPr>
        <p:spPr bwMode="auto">
          <a:xfrm>
            <a:off x="1931485" y="2438400"/>
            <a:ext cx="2234618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18" name="AutoShape 22"/>
          <p:cNvCxnSpPr>
            <a:cxnSpLocks noChangeShapeType="1"/>
            <a:stCxn id="208903" idx="6"/>
            <a:endCxn id="208911" idx="2"/>
          </p:cNvCxnSpPr>
          <p:nvPr/>
        </p:nvCxnSpPr>
        <p:spPr bwMode="auto">
          <a:xfrm>
            <a:off x="1931485" y="2743200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19" name="AutoShape 23"/>
          <p:cNvCxnSpPr>
            <a:cxnSpLocks noChangeShapeType="1"/>
            <a:stCxn id="208904" idx="6"/>
            <a:endCxn id="208910" idx="2"/>
          </p:cNvCxnSpPr>
          <p:nvPr/>
        </p:nvCxnSpPr>
        <p:spPr bwMode="auto">
          <a:xfrm flipV="1">
            <a:off x="1931485" y="2438400"/>
            <a:ext cx="2234618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20" name="AutoShape 24"/>
          <p:cNvCxnSpPr>
            <a:cxnSpLocks noChangeShapeType="1"/>
            <a:stCxn id="208905" idx="6"/>
            <a:endCxn id="208913" idx="2"/>
          </p:cNvCxnSpPr>
          <p:nvPr/>
        </p:nvCxnSpPr>
        <p:spPr bwMode="auto">
          <a:xfrm>
            <a:off x="1931485" y="3352800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21" name="AutoShape 25"/>
          <p:cNvCxnSpPr>
            <a:cxnSpLocks noChangeShapeType="1"/>
            <a:stCxn id="208906" idx="6"/>
            <a:endCxn id="208914" idx="2"/>
          </p:cNvCxnSpPr>
          <p:nvPr/>
        </p:nvCxnSpPr>
        <p:spPr bwMode="auto">
          <a:xfrm>
            <a:off x="1931485" y="3657600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22" name="AutoShape 26"/>
          <p:cNvCxnSpPr>
            <a:cxnSpLocks noChangeShapeType="1"/>
            <a:stCxn id="208907" idx="6"/>
          </p:cNvCxnSpPr>
          <p:nvPr/>
        </p:nvCxnSpPr>
        <p:spPr bwMode="auto">
          <a:xfrm flipV="1">
            <a:off x="1931485" y="3657600"/>
            <a:ext cx="2234618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08923" name="Rectangle 27"/>
          <p:cNvSpPr>
            <a:spLocks noChangeArrowheads="1"/>
          </p:cNvSpPr>
          <p:nvPr/>
        </p:nvSpPr>
        <p:spPr bwMode="auto">
          <a:xfrm>
            <a:off x="7314884" y="1828800"/>
            <a:ext cx="1218883" cy="24384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24" name="Oval 28"/>
          <p:cNvSpPr>
            <a:spLocks noChangeArrowheads="1"/>
          </p:cNvSpPr>
          <p:nvPr/>
        </p:nvSpPr>
        <p:spPr bwMode="auto">
          <a:xfrm>
            <a:off x="7822752" y="20574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25" name="Oval 29"/>
          <p:cNvSpPr>
            <a:spLocks noChangeArrowheads="1"/>
          </p:cNvSpPr>
          <p:nvPr/>
        </p:nvSpPr>
        <p:spPr bwMode="auto">
          <a:xfrm>
            <a:off x="7822752" y="23622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26" name="Oval 30"/>
          <p:cNvSpPr>
            <a:spLocks noChangeArrowheads="1"/>
          </p:cNvSpPr>
          <p:nvPr/>
        </p:nvSpPr>
        <p:spPr bwMode="auto">
          <a:xfrm>
            <a:off x="7822752" y="26670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27" name="Oval 31"/>
          <p:cNvSpPr>
            <a:spLocks noChangeArrowheads="1"/>
          </p:cNvSpPr>
          <p:nvPr/>
        </p:nvSpPr>
        <p:spPr bwMode="auto">
          <a:xfrm>
            <a:off x="7822752" y="29718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28" name="Oval 32"/>
          <p:cNvSpPr>
            <a:spLocks noChangeArrowheads="1"/>
          </p:cNvSpPr>
          <p:nvPr/>
        </p:nvSpPr>
        <p:spPr bwMode="auto">
          <a:xfrm>
            <a:off x="7822752" y="32766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29" name="Oval 33"/>
          <p:cNvSpPr>
            <a:spLocks noChangeArrowheads="1"/>
          </p:cNvSpPr>
          <p:nvPr/>
        </p:nvSpPr>
        <p:spPr bwMode="auto">
          <a:xfrm>
            <a:off x="7822752" y="35814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0" name="Oval 34"/>
          <p:cNvSpPr>
            <a:spLocks noChangeArrowheads="1"/>
          </p:cNvSpPr>
          <p:nvPr/>
        </p:nvSpPr>
        <p:spPr bwMode="auto">
          <a:xfrm>
            <a:off x="7822752" y="38862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1" name="Rectangle 35"/>
          <p:cNvSpPr>
            <a:spLocks noChangeArrowheads="1"/>
          </p:cNvSpPr>
          <p:nvPr/>
        </p:nvSpPr>
        <p:spPr bwMode="auto">
          <a:xfrm>
            <a:off x="9752649" y="1828800"/>
            <a:ext cx="1218883" cy="24384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2" name="Oval 36"/>
          <p:cNvSpPr>
            <a:spLocks noChangeArrowheads="1"/>
          </p:cNvSpPr>
          <p:nvPr/>
        </p:nvSpPr>
        <p:spPr bwMode="auto">
          <a:xfrm>
            <a:off x="10260517" y="20574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3" name="Oval 37"/>
          <p:cNvSpPr>
            <a:spLocks noChangeArrowheads="1"/>
          </p:cNvSpPr>
          <p:nvPr/>
        </p:nvSpPr>
        <p:spPr bwMode="auto">
          <a:xfrm>
            <a:off x="10260517" y="23622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4" name="Oval 38"/>
          <p:cNvSpPr>
            <a:spLocks noChangeArrowheads="1"/>
          </p:cNvSpPr>
          <p:nvPr/>
        </p:nvSpPr>
        <p:spPr bwMode="auto">
          <a:xfrm>
            <a:off x="10260517" y="26670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5" name="Oval 39"/>
          <p:cNvSpPr>
            <a:spLocks noChangeArrowheads="1"/>
          </p:cNvSpPr>
          <p:nvPr/>
        </p:nvSpPr>
        <p:spPr bwMode="auto">
          <a:xfrm>
            <a:off x="10260517" y="29718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6" name="Oval 40"/>
          <p:cNvSpPr>
            <a:spLocks noChangeArrowheads="1"/>
          </p:cNvSpPr>
          <p:nvPr/>
        </p:nvSpPr>
        <p:spPr bwMode="auto">
          <a:xfrm>
            <a:off x="10260517" y="32766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7" name="Oval 41"/>
          <p:cNvSpPr>
            <a:spLocks noChangeArrowheads="1"/>
          </p:cNvSpPr>
          <p:nvPr/>
        </p:nvSpPr>
        <p:spPr bwMode="auto">
          <a:xfrm>
            <a:off x="10260517" y="35814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8" name="Oval 42"/>
          <p:cNvSpPr>
            <a:spLocks noChangeArrowheads="1"/>
          </p:cNvSpPr>
          <p:nvPr/>
        </p:nvSpPr>
        <p:spPr bwMode="auto">
          <a:xfrm>
            <a:off x="10260517" y="38862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08939" name="AutoShape 43"/>
          <p:cNvCxnSpPr>
            <a:cxnSpLocks noChangeShapeType="1"/>
            <a:stCxn id="208925" idx="6"/>
            <a:endCxn id="208932" idx="2"/>
          </p:cNvCxnSpPr>
          <p:nvPr/>
        </p:nvCxnSpPr>
        <p:spPr bwMode="auto">
          <a:xfrm flipV="1">
            <a:off x="8025898" y="2133600"/>
            <a:ext cx="2234618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40" name="AutoShape 44"/>
          <p:cNvCxnSpPr>
            <a:cxnSpLocks noChangeShapeType="1"/>
            <a:stCxn id="208926" idx="6"/>
            <a:endCxn id="208934" idx="2"/>
          </p:cNvCxnSpPr>
          <p:nvPr/>
        </p:nvCxnSpPr>
        <p:spPr bwMode="auto">
          <a:xfrm>
            <a:off x="8025898" y="2743200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41" name="AutoShape 45"/>
          <p:cNvCxnSpPr>
            <a:cxnSpLocks noChangeShapeType="1"/>
            <a:stCxn id="208928" idx="6"/>
            <a:endCxn id="208934" idx="2"/>
          </p:cNvCxnSpPr>
          <p:nvPr/>
        </p:nvCxnSpPr>
        <p:spPr bwMode="auto">
          <a:xfrm flipV="1">
            <a:off x="8025898" y="2743200"/>
            <a:ext cx="2234618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42" name="AutoShape 46"/>
          <p:cNvCxnSpPr>
            <a:cxnSpLocks noChangeShapeType="1"/>
            <a:stCxn id="208930" idx="6"/>
            <a:endCxn id="208938" idx="2"/>
          </p:cNvCxnSpPr>
          <p:nvPr/>
        </p:nvCxnSpPr>
        <p:spPr bwMode="auto">
          <a:xfrm>
            <a:off x="8025898" y="3962400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08943" name="Text Box 47"/>
          <p:cNvSpPr txBox="1">
            <a:spLocks noChangeArrowheads="1"/>
          </p:cNvSpPr>
          <p:nvPr/>
        </p:nvSpPr>
        <p:spPr bwMode="auto">
          <a:xfrm>
            <a:off x="929760" y="4487918"/>
            <a:ext cx="4266089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/>
              <a:t>SURJECTIVE FUNCTION</a:t>
            </a:r>
          </a:p>
        </p:txBody>
      </p:sp>
      <p:sp>
        <p:nvSpPr>
          <p:cNvPr id="208944" name="Text Box 48"/>
          <p:cNvSpPr txBox="1">
            <a:spLocks noChangeArrowheads="1"/>
          </p:cNvSpPr>
          <p:nvPr/>
        </p:nvSpPr>
        <p:spPr bwMode="auto">
          <a:xfrm>
            <a:off x="6645900" y="4477407"/>
            <a:ext cx="5078677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/>
              <a:t>NON-SURJECTIVE  FUNCTION</a:t>
            </a:r>
          </a:p>
        </p:txBody>
      </p:sp>
      <p:sp>
        <p:nvSpPr>
          <p:cNvPr id="51" name="Slide Number Placeholder 5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A55897-29AF-4974-9C6C-F0FFF579EC88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3048794" y="5505545"/>
            <a:ext cx="67073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Everything in Co-Domain “receives” something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112979" y="1295400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Domain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353515" y="1362501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Co-Domain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9469164" y="1371600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Co-Domain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213311" y="1371600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Domain</a:t>
            </a:r>
          </a:p>
        </p:txBody>
      </p:sp>
      <p:cxnSp>
        <p:nvCxnSpPr>
          <p:cNvPr id="55" name="AutoShape 46"/>
          <p:cNvCxnSpPr>
            <a:cxnSpLocks noChangeShapeType="1"/>
            <a:stCxn id="208929" idx="6"/>
            <a:endCxn id="208937" idx="2"/>
          </p:cNvCxnSpPr>
          <p:nvPr/>
        </p:nvCxnSpPr>
        <p:spPr bwMode="auto">
          <a:xfrm>
            <a:off x="8025898" y="3657600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6" name="AutoShape 46"/>
          <p:cNvCxnSpPr>
            <a:cxnSpLocks noChangeShapeType="1"/>
            <a:stCxn id="208927" idx="6"/>
            <a:endCxn id="208936" idx="2"/>
          </p:cNvCxnSpPr>
          <p:nvPr/>
        </p:nvCxnSpPr>
        <p:spPr bwMode="auto">
          <a:xfrm>
            <a:off x="8025898" y="3048000"/>
            <a:ext cx="2234618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7" name="AutoShape 43">
            <a:extLst>
              <a:ext uri="{FF2B5EF4-FFF2-40B4-BE49-F238E27FC236}">
                <a16:creationId xmlns:a16="http://schemas.microsoft.com/office/drawing/2014/main" id="{0EF6F8A8-801D-6340-8BC0-D3023325419F}"/>
              </a:ext>
            </a:extLst>
          </p:cNvPr>
          <p:cNvCxnSpPr>
            <a:cxnSpLocks noChangeShapeType="1"/>
            <a:stCxn id="208924" idx="6"/>
            <a:endCxn id="208932" idx="2"/>
          </p:cNvCxnSpPr>
          <p:nvPr/>
        </p:nvCxnSpPr>
        <p:spPr bwMode="auto">
          <a:xfrm>
            <a:off x="8025899" y="2133600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5407767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542318"/>
            <a:ext cx="9905998" cy="863149"/>
          </a:xfrm>
        </p:spPr>
        <p:txBody>
          <a:bodyPr/>
          <a:lstStyle/>
          <a:p>
            <a:pPr algn="ctr"/>
            <a:r>
              <a:rPr lang="en-US" dirty="0"/>
              <a:t>Properties of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61547" y="3183467"/>
                <a:ext cx="3455987" cy="702734"/>
              </a:xfrm>
              <a:solidFill>
                <a:schemeClr val="tx1">
                  <a:lumMod val="95000"/>
                </a:schemeClr>
              </a:solidFill>
            </p:spPr>
            <p:txBody>
              <a:bodyPr>
                <a:normAutofit/>
              </a:bodyPr>
              <a:lstStyle/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≠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𝑦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⇒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≠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b="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61547" y="3183467"/>
                <a:ext cx="3455987" cy="70273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C37B560D-5EA4-D14B-91EB-DA73D955C05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31333" y="3183467"/>
                <a:ext cx="4344988" cy="1794933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∀</m:t>
                      </m:r>
                      <m:r>
                        <a:rPr lang="en-US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𝑐</m:t>
                      </m:r>
                      <m:r>
                        <a:rPr lang="en-US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∈</m:t>
                      </m:r>
                      <m:r>
                        <a:rPr lang="en-US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𝐶</m:t>
                      </m:r>
                      <m:r>
                        <a:rPr lang="en-US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, ∃</m:t>
                      </m:r>
                      <m:r>
                        <a:rPr lang="en-US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𝑑</m:t>
                      </m:r>
                      <m:r>
                        <a:rPr lang="en-US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∈</m:t>
                      </m:r>
                      <m:r>
                        <a:rPr lang="en-US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𝐷</m:t>
                      </m:r>
                      <m:r>
                        <a:rPr lang="en-US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 :</m:t>
                      </m:r>
                      <m:r>
                        <a:rPr lang="en-US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𝑑</m:t>
                          </m:r>
                        </m:e>
                      </m:d>
                      <m:r>
                        <a:rPr lang="en-US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𝑐</m:t>
                      </m:r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  <a:p>
                <a:pPr marL="457200" lvl="1" indent="0">
                  <a:buNone/>
                </a:pPr>
                <a:endParaRPr lang="en-US" dirty="0">
                  <a:solidFill>
                    <a:sysClr val="windowText" lastClr="000000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solidFill>
                      <a:sysClr val="windowText" lastClr="000000"/>
                    </a:solidFill>
                  </a:rPr>
                  <a:t>Everything in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/>
                      </a:rPr>
                      <m:t>𝐶</m:t>
                    </m:r>
                  </m:oMath>
                </a14:m>
                <a:r>
                  <a:rPr lang="en-US" dirty="0">
                    <a:solidFill>
                      <a:sysClr val="windowText" lastClr="000000"/>
                    </a:solidFill>
                  </a:rPr>
                  <a:t> is the output of something in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/>
                      </a:rPr>
                      <m:t>𝑑</m:t>
                    </m:r>
                  </m:oMath>
                </a14:m>
                <a:endParaRPr lang="en-US" dirty="0">
                  <a:solidFill>
                    <a:sysClr val="windowText" lastClr="000000"/>
                  </a:solidFill>
                </a:endParaRPr>
              </a:p>
              <a:p>
                <a:pPr lvl="1"/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C37B560D-5EA4-D14B-91EB-DA73D955C0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1333" y="3183467"/>
                <a:ext cx="4344988" cy="17949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2A1A9F6-49F9-A84C-9AB8-8F78D8925BE3}"/>
              </a:ext>
            </a:extLst>
          </p:cNvPr>
          <p:cNvSpPr txBox="1">
            <a:spLocks/>
          </p:cNvSpPr>
          <p:nvPr/>
        </p:nvSpPr>
        <p:spPr>
          <a:xfrm>
            <a:off x="6992793" y="2362200"/>
            <a:ext cx="2222067" cy="651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Onto (surjective)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47805C6-0E42-884C-9329-F61388B5B038}"/>
              </a:ext>
            </a:extLst>
          </p:cNvPr>
          <p:cNvSpPr txBox="1">
            <a:spLocks/>
          </p:cNvSpPr>
          <p:nvPr/>
        </p:nvSpPr>
        <p:spPr>
          <a:xfrm>
            <a:off x="1420815" y="2446864"/>
            <a:ext cx="3337453" cy="550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One-to-one (injective)</a:t>
            </a:r>
          </a:p>
        </p:txBody>
      </p:sp>
    </p:spTree>
    <p:extLst>
      <p:ext uri="{BB962C8B-B14F-4D97-AF65-F5344CB8AC3E}">
        <p14:creationId xmlns:p14="http://schemas.microsoft.com/office/powerpoint/2010/main" val="1128505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Goals!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55090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1. What exactly is “computation”. What exactly do we mean by “computation”? Let’s define these things clearly and explicitly.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3CBD30C-EB51-C249-A8FC-E343315276A6}"/>
              </a:ext>
            </a:extLst>
          </p:cNvPr>
          <p:cNvSpPr txBox="1">
            <a:spLocks/>
          </p:cNvSpPr>
          <p:nvPr/>
        </p:nvSpPr>
        <p:spPr>
          <a:xfrm>
            <a:off x="1141412" y="2744527"/>
            <a:ext cx="9905999" cy="108932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2. What is the </a:t>
            </a:r>
            <a:r>
              <a:rPr lang="en-US" b="1" i="1" u="sng" dirty="0">
                <a:solidFill>
                  <a:schemeClr val="bg1"/>
                </a:solidFill>
              </a:rPr>
              <a:t>birds-eye view</a:t>
            </a:r>
            <a:r>
              <a:rPr lang="en-US" dirty="0">
                <a:solidFill>
                  <a:schemeClr val="bg1"/>
                </a:solidFill>
              </a:rPr>
              <a:t> of theory of computation (for our course!). Are there different ways to “compute” that have strengths and weaknesses?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91AA56F-4E0D-8B4C-BC8F-6E9814219099}"/>
              </a:ext>
            </a:extLst>
          </p:cNvPr>
          <p:cNvSpPr txBox="1">
            <a:spLocks/>
          </p:cNvSpPr>
          <p:nvPr/>
        </p:nvSpPr>
        <p:spPr>
          <a:xfrm>
            <a:off x="1141411" y="4033964"/>
            <a:ext cx="9905999" cy="108932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3. What ”Math” do we need in order to start thinking about computation properly, and why?</a:t>
            </a:r>
          </a:p>
        </p:txBody>
      </p:sp>
    </p:spTree>
    <p:extLst>
      <p:ext uri="{BB962C8B-B14F-4D97-AF65-F5344CB8AC3E}">
        <p14:creationId xmlns:p14="http://schemas.microsoft.com/office/powerpoint/2010/main" val="29872491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24320"/>
            <a:ext cx="9905998" cy="796814"/>
          </a:xfrm>
        </p:spPr>
        <p:txBody>
          <a:bodyPr/>
          <a:lstStyle/>
          <a:p>
            <a:pPr algn="ctr"/>
            <a:r>
              <a:rPr lang="en-US" dirty="0"/>
              <a:t>Properties of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71923" y="1415332"/>
                <a:ext cx="8857754" cy="491390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One-to-one (injective)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≠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⇒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≠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Onto (surjective)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∀</m:t>
                    </m:r>
                    <m:r>
                      <a:rPr lang="en-US" b="0" i="1" smtClean="0">
                        <a:latin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𝐶</m:t>
                    </m:r>
                    <m:r>
                      <a:rPr lang="en-US" b="0" i="1" smtClean="0">
                        <a:latin typeface="Cambria Math"/>
                      </a:rPr>
                      <m:t>, ∃</m:t>
                    </m:r>
                    <m:r>
                      <a:rPr lang="en-US" b="0" i="1" smtClean="0">
                        <a:latin typeface="Cambria Math"/>
                      </a:rPr>
                      <m:t>𝑑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𝐷</m:t>
                    </m:r>
                    <m:r>
                      <a:rPr lang="en-US" b="0" i="1" smtClean="0">
                        <a:latin typeface="Cambria Math"/>
                      </a:rPr>
                      <m:t> :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𝑐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One-to-one Correspondence (bijective)</a:t>
                </a:r>
              </a:p>
              <a:p>
                <a:pPr lvl="1"/>
                <a:r>
                  <a:rPr lang="en-US" dirty="0"/>
                  <a:t>Both one-to-one and surjective</a:t>
                </a:r>
              </a:p>
              <a:p>
                <a:pPr lvl="1"/>
                <a:r>
                  <a:rPr lang="en-US" dirty="0"/>
                  <a:t>Everything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𝐶</m:t>
                    </m:r>
                  </m:oMath>
                </a14:m>
                <a:r>
                  <a:rPr lang="en-US" dirty="0"/>
                  <a:t> is mapped to by a unique element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𝐷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All elements from domain and co-domain are perfectly “partnered”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71923" y="1415332"/>
                <a:ext cx="8857754" cy="4913906"/>
              </a:xfrm>
              <a:blipFill>
                <a:blip r:embed="rId2"/>
                <a:stretch>
                  <a:fillRect l="-1288" t="-1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7202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>
          <a:xfrm>
            <a:off x="915751" y="253781"/>
            <a:ext cx="10360501" cy="762000"/>
          </a:xfrm>
        </p:spPr>
        <p:txBody>
          <a:bodyPr/>
          <a:lstStyle/>
          <a:p>
            <a:pPr algn="ctr"/>
            <a:r>
              <a:rPr lang="en-US" dirty="0" err="1"/>
              <a:t>Bijective</a:t>
            </a:r>
            <a:r>
              <a:rPr lang="en-US" dirty="0"/>
              <a:t> Functions</a:t>
            </a:r>
            <a:endParaRPr lang="en-US" b="0" dirty="0"/>
          </a:p>
        </p:txBody>
      </p:sp>
      <p:sp>
        <p:nvSpPr>
          <p:cNvPr id="50" name="Slide Number Placeholder 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A55897-29AF-4974-9C6C-F0FFF579EC88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DD7B4F8-C739-DE40-8B5A-CE36D3260ED3}"/>
              </a:ext>
            </a:extLst>
          </p:cNvPr>
          <p:cNvGrpSpPr/>
          <p:nvPr/>
        </p:nvGrpSpPr>
        <p:grpSpPr>
          <a:xfrm>
            <a:off x="753375" y="1305339"/>
            <a:ext cx="4266089" cy="3429000"/>
            <a:chOff x="204736" y="1066800"/>
            <a:chExt cx="4266089" cy="3429000"/>
          </a:xfrm>
        </p:grpSpPr>
        <p:sp>
          <p:nvSpPr>
            <p:cNvPr id="209924" name="Rectangle 4"/>
            <p:cNvSpPr>
              <a:spLocks noChangeArrowheads="1"/>
            </p:cNvSpPr>
            <p:nvPr/>
          </p:nvSpPr>
          <p:spPr bwMode="auto">
            <a:xfrm>
              <a:off x="495447" y="1600200"/>
              <a:ext cx="1218883" cy="24384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25" name="Oval 5"/>
            <p:cNvSpPr>
              <a:spLocks noChangeArrowheads="1"/>
            </p:cNvSpPr>
            <p:nvPr/>
          </p:nvSpPr>
          <p:spPr bwMode="auto">
            <a:xfrm>
              <a:off x="1003315" y="1828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26" name="Oval 6"/>
            <p:cNvSpPr>
              <a:spLocks noChangeArrowheads="1"/>
            </p:cNvSpPr>
            <p:nvPr/>
          </p:nvSpPr>
          <p:spPr bwMode="auto">
            <a:xfrm>
              <a:off x="1003315" y="2133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27" name="Oval 7"/>
            <p:cNvSpPr>
              <a:spLocks noChangeArrowheads="1"/>
            </p:cNvSpPr>
            <p:nvPr/>
          </p:nvSpPr>
          <p:spPr bwMode="auto">
            <a:xfrm>
              <a:off x="1003315" y="24384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28" name="Oval 8"/>
            <p:cNvSpPr>
              <a:spLocks noChangeArrowheads="1"/>
            </p:cNvSpPr>
            <p:nvPr/>
          </p:nvSpPr>
          <p:spPr bwMode="auto">
            <a:xfrm>
              <a:off x="1003315" y="27432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29" name="Oval 9"/>
            <p:cNvSpPr>
              <a:spLocks noChangeArrowheads="1"/>
            </p:cNvSpPr>
            <p:nvPr/>
          </p:nvSpPr>
          <p:spPr bwMode="auto">
            <a:xfrm>
              <a:off x="1003315" y="3048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0" name="Oval 10"/>
            <p:cNvSpPr>
              <a:spLocks noChangeArrowheads="1"/>
            </p:cNvSpPr>
            <p:nvPr/>
          </p:nvSpPr>
          <p:spPr bwMode="auto">
            <a:xfrm>
              <a:off x="1003315" y="3352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1" name="Oval 11"/>
            <p:cNvSpPr>
              <a:spLocks noChangeArrowheads="1"/>
            </p:cNvSpPr>
            <p:nvPr/>
          </p:nvSpPr>
          <p:spPr bwMode="auto">
            <a:xfrm>
              <a:off x="1003315" y="3657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2" name="Rectangle 12"/>
            <p:cNvSpPr>
              <a:spLocks noChangeArrowheads="1"/>
            </p:cNvSpPr>
            <p:nvPr/>
          </p:nvSpPr>
          <p:spPr bwMode="auto">
            <a:xfrm>
              <a:off x="2933212" y="1600200"/>
              <a:ext cx="1218883" cy="24384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3" name="Oval 13"/>
            <p:cNvSpPr>
              <a:spLocks noChangeArrowheads="1"/>
            </p:cNvSpPr>
            <p:nvPr/>
          </p:nvSpPr>
          <p:spPr bwMode="auto">
            <a:xfrm>
              <a:off x="3441080" y="1828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4" name="Oval 14"/>
            <p:cNvSpPr>
              <a:spLocks noChangeArrowheads="1"/>
            </p:cNvSpPr>
            <p:nvPr/>
          </p:nvSpPr>
          <p:spPr bwMode="auto">
            <a:xfrm>
              <a:off x="3441080" y="2133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5" name="Oval 15"/>
            <p:cNvSpPr>
              <a:spLocks noChangeArrowheads="1"/>
            </p:cNvSpPr>
            <p:nvPr/>
          </p:nvSpPr>
          <p:spPr bwMode="auto">
            <a:xfrm>
              <a:off x="3441080" y="24384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6" name="Oval 16"/>
            <p:cNvSpPr>
              <a:spLocks noChangeArrowheads="1"/>
            </p:cNvSpPr>
            <p:nvPr/>
          </p:nvSpPr>
          <p:spPr bwMode="auto">
            <a:xfrm>
              <a:off x="3441080" y="27432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7" name="Oval 17"/>
            <p:cNvSpPr>
              <a:spLocks noChangeArrowheads="1"/>
            </p:cNvSpPr>
            <p:nvPr/>
          </p:nvSpPr>
          <p:spPr bwMode="auto">
            <a:xfrm>
              <a:off x="3441080" y="3048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8" name="Oval 18"/>
            <p:cNvSpPr>
              <a:spLocks noChangeArrowheads="1"/>
            </p:cNvSpPr>
            <p:nvPr/>
          </p:nvSpPr>
          <p:spPr bwMode="auto">
            <a:xfrm>
              <a:off x="3441080" y="3352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9" name="Oval 19"/>
            <p:cNvSpPr>
              <a:spLocks noChangeArrowheads="1"/>
            </p:cNvSpPr>
            <p:nvPr/>
          </p:nvSpPr>
          <p:spPr bwMode="auto">
            <a:xfrm>
              <a:off x="3441080" y="3657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09940" name="AutoShape 20"/>
            <p:cNvCxnSpPr>
              <a:cxnSpLocks noChangeShapeType="1"/>
              <a:stCxn id="209925" idx="6"/>
              <a:endCxn id="209933" idx="2"/>
            </p:cNvCxnSpPr>
            <p:nvPr/>
          </p:nvCxnSpPr>
          <p:spPr bwMode="auto">
            <a:xfrm>
              <a:off x="1206461" y="19050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9941" name="AutoShape 21"/>
            <p:cNvCxnSpPr>
              <a:cxnSpLocks noChangeShapeType="1"/>
              <a:stCxn id="209926" idx="6"/>
              <a:endCxn id="209936" idx="2"/>
            </p:cNvCxnSpPr>
            <p:nvPr/>
          </p:nvCxnSpPr>
          <p:spPr bwMode="auto">
            <a:xfrm>
              <a:off x="1206461" y="2209800"/>
              <a:ext cx="2234618" cy="609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9942" name="AutoShape 22"/>
            <p:cNvCxnSpPr>
              <a:cxnSpLocks noChangeShapeType="1"/>
              <a:stCxn id="209927" idx="6"/>
              <a:endCxn id="209935" idx="2"/>
            </p:cNvCxnSpPr>
            <p:nvPr/>
          </p:nvCxnSpPr>
          <p:spPr bwMode="auto">
            <a:xfrm>
              <a:off x="1206461" y="25146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9943" name="AutoShape 23"/>
            <p:cNvCxnSpPr>
              <a:cxnSpLocks noChangeShapeType="1"/>
              <a:stCxn id="209928" idx="6"/>
              <a:endCxn id="209934" idx="2"/>
            </p:cNvCxnSpPr>
            <p:nvPr/>
          </p:nvCxnSpPr>
          <p:spPr bwMode="auto">
            <a:xfrm flipV="1">
              <a:off x="1206461" y="2209800"/>
              <a:ext cx="2234618" cy="609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9944" name="AutoShape 24"/>
            <p:cNvCxnSpPr>
              <a:cxnSpLocks noChangeShapeType="1"/>
              <a:stCxn id="209929" idx="6"/>
              <a:endCxn id="209937" idx="2"/>
            </p:cNvCxnSpPr>
            <p:nvPr/>
          </p:nvCxnSpPr>
          <p:spPr bwMode="auto">
            <a:xfrm>
              <a:off x="1206461" y="31242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9945" name="AutoShape 25"/>
            <p:cNvCxnSpPr>
              <a:cxnSpLocks noChangeShapeType="1"/>
              <a:stCxn id="209930" idx="6"/>
              <a:endCxn id="209938" idx="2"/>
            </p:cNvCxnSpPr>
            <p:nvPr/>
          </p:nvCxnSpPr>
          <p:spPr bwMode="auto">
            <a:xfrm>
              <a:off x="1206461" y="34290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9946" name="AutoShape 26"/>
            <p:cNvCxnSpPr>
              <a:cxnSpLocks noChangeShapeType="1"/>
              <a:stCxn id="209931" idx="6"/>
              <a:endCxn id="209939" idx="2"/>
            </p:cNvCxnSpPr>
            <p:nvPr/>
          </p:nvCxnSpPr>
          <p:spPr bwMode="auto">
            <a:xfrm>
              <a:off x="1206461" y="37338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209967" name="Text Box 47"/>
            <p:cNvSpPr txBox="1">
              <a:spLocks noChangeArrowheads="1"/>
            </p:cNvSpPr>
            <p:nvPr/>
          </p:nvSpPr>
          <p:spPr bwMode="auto">
            <a:xfrm>
              <a:off x="204736" y="4126468"/>
              <a:ext cx="4266089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BIJECTIVE </a:t>
              </a:r>
              <a:r>
                <a:rPr lang="en-US" dirty="0"/>
                <a:t>FUNCTION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87955" y="1066800"/>
              <a:ext cx="8723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Domain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628491" y="1133901"/>
              <a:ext cx="1204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Co-Domain</a:t>
              </a: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5259010" y="1728603"/>
            <a:ext cx="6017242" cy="1200329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ysClr val="windowText" lastClr="000000"/>
                </a:solidFill>
              </a:rPr>
              <a:t>Because Onto:</a:t>
            </a:r>
          </a:p>
          <a:p>
            <a:r>
              <a:rPr lang="en-US" sz="2400" dirty="0">
                <a:solidFill>
                  <a:sysClr val="windowText" lastClr="000000"/>
                </a:solidFill>
              </a:rPr>
              <a:t>Everything in Co-Domain “receives” something</a:t>
            </a:r>
          </a:p>
          <a:p>
            <a:endParaRPr 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427110" y="3468771"/>
            <a:ext cx="5681042" cy="83099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ysClr val="windowText" lastClr="000000"/>
                </a:solidFill>
              </a:rPr>
              <a:t>Because 1-1:</a:t>
            </a:r>
          </a:p>
          <a:p>
            <a:r>
              <a:rPr lang="en-US" sz="2400" dirty="0">
                <a:solidFill>
                  <a:sysClr val="windowText" lastClr="000000"/>
                </a:solidFill>
              </a:rPr>
              <a:t>Nothing in Co-Domain “receives” two things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147425" y="5343435"/>
            <a:ext cx="82655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Conclusion:</a:t>
            </a:r>
          </a:p>
          <a:p>
            <a:r>
              <a:rPr lang="en-US" sz="2400" dirty="0"/>
              <a:t>Things in the Domain exactly “partner” with things in Co-Domain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65141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>
          <a:xfrm>
            <a:off x="915751" y="222636"/>
            <a:ext cx="10360501" cy="920363"/>
          </a:xfrm>
        </p:spPr>
        <p:txBody>
          <a:bodyPr/>
          <a:lstStyle/>
          <a:p>
            <a:pPr algn="ctr"/>
            <a:r>
              <a:rPr lang="en-US" dirty="0"/>
              <a:t>Overview of Computation!</a:t>
            </a:r>
            <a:endParaRPr lang="en-US" b="0" dirty="0"/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06F21836-48F0-3E46-8447-A11F4F3C4CC4}"/>
              </a:ext>
            </a:extLst>
          </p:cNvPr>
          <p:cNvSpPr txBox="1">
            <a:spLocks/>
          </p:cNvSpPr>
          <p:nvPr/>
        </p:nvSpPr>
        <p:spPr>
          <a:xfrm>
            <a:off x="4635612" y="2035535"/>
            <a:ext cx="2759102" cy="1781092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Computing Machine / Program / Algorithm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A3A2CA1C-EC88-194C-AB2A-ADD3008AE050}"/>
              </a:ext>
            </a:extLst>
          </p:cNvPr>
          <p:cNvSpPr txBox="1">
            <a:spLocks/>
          </p:cNvSpPr>
          <p:nvPr/>
        </p:nvSpPr>
        <p:spPr>
          <a:xfrm>
            <a:off x="2020958" y="2564297"/>
            <a:ext cx="1294737" cy="72356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Input</a:t>
            </a:r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954B6218-4D23-1744-821A-3D48546C2EFE}"/>
              </a:ext>
            </a:extLst>
          </p:cNvPr>
          <p:cNvSpPr txBox="1">
            <a:spLocks/>
          </p:cNvSpPr>
          <p:nvPr/>
        </p:nvSpPr>
        <p:spPr>
          <a:xfrm>
            <a:off x="8714631" y="2564297"/>
            <a:ext cx="1294737" cy="72356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Output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D681D49-E5DB-184F-932B-24C2D17B8B8D}"/>
              </a:ext>
            </a:extLst>
          </p:cNvPr>
          <p:cNvCxnSpPr/>
          <p:nvPr/>
        </p:nvCxnSpPr>
        <p:spPr>
          <a:xfrm>
            <a:off x="3315695" y="2926080"/>
            <a:ext cx="1319917" cy="0"/>
          </a:xfrm>
          <a:prstGeom prst="straightConnector1">
            <a:avLst/>
          </a:prstGeom>
          <a:ln>
            <a:solidFill>
              <a:schemeClr val="bg2">
                <a:lumMod val="10000"/>
                <a:lumOff val="9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84DD517-B9D1-024B-B20D-5234A02B7394}"/>
              </a:ext>
            </a:extLst>
          </p:cNvPr>
          <p:cNvCxnSpPr>
            <a:cxnSpLocks/>
            <a:stCxn id="33" idx="3"/>
            <a:endCxn id="35" idx="1"/>
          </p:cNvCxnSpPr>
          <p:nvPr/>
        </p:nvCxnSpPr>
        <p:spPr>
          <a:xfrm>
            <a:off x="7394714" y="2926081"/>
            <a:ext cx="1319917" cy="0"/>
          </a:xfrm>
          <a:prstGeom prst="straightConnector1">
            <a:avLst/>
          </a:prstGeom>
          <a:ln>
            <a:solidFill>
              <a:schemeClr val="bg2">
                <a:lumMod val="10000"/>
                <a:lumOff val="9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989E06EA-D578-F740-B45C-60D409FE1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3425" y="4357314"/>
            <a:ext cx="8085151" cy="208324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i="1" u="sng" dirty="0"/>
              <a:t>Input / Output</a:t>
            </a:r>
            <a:r>
              <a:rPr lang="en-US" dirty="0"/>
              <a:t> are </a:t>
            </a:r>
            <a:r>
              <a:rPr lang="en-US" b="1" i="1" u="sng" dirty="0"/>
              <a:t>Strings</a:t>
            </a:r>
          </a:p>
          <a:p>
            <a:pPr marL="0" indent="0" algn="ctr">
              <a:buNone/>
            </a:pPr>
            <a:br>
              <a:rPr lang="en-US" b="1" i="1" u="sng" dirty="0"/>
            </a:br>
            <a:r>
              <a:rPr lang="en-US" b="1" i="1" u="sng" dirty="0"/>
              <a:t>Computing Machine</a:t>
            </a:r>
            <a:r>
              <a:rPr lang="en-US" b="1" i="1" dirty="0"/>
              <a:t> </a:t>
            </a:r>
            <a:r>
              <a:rPr lang="en-US" dirty="0"/>
              <a:t>is something that </a:t>
            </a:r>
            <a:r>
              <a:rPr lang="en-US" b="1" i="1" u="sng" dirty="0"/>
              <a:t>implements a set of functions</a:t>
            </a:r>
            <a:r>
              <a:rPr lang="en-US" dirty="0"/>
              <a:t> that we care about.</a:t>
            </a:r>
          </a:p>
        </p:txBody>
      </p:sp>
    </p:spTree>
    <p:extLst>
      <p:ext uri="{BB962C8B-B14F-4D97-AF65-F5344CB8AC3E}">
        <p14:creationId xmlns:p14="http://schemas.microsoft.com/office/powerpoint/2010/main" val="16655574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2: Bird’s Eye View of Theory of Computation?</a:t>
            </a:r>
          </a:p>
        </p:txBody>
      </p:sp>
    </p:spTree>
    <p:extLst>
      <p:ext uri="{BB962C8B-B14F-4D97-AF65-F5344CB8AC3E}">
        <p14:creationId xmlns:p14="http://schemas.microsoft.com/office/powerpoint/2010/main" val="13906946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>
          <a:xfrm>
            <a:off x="915751" y="214689"/>
            <a:ext cx="10360501" cy="596346"/>
          </a:xfrm>
        </p:spPr>
        <p:txBody>
          <a:bodyPr/>
          <a:lstStyle/>
          <a:p>
            <a:pPr algn="ctr"/>
            <a:r>
              <a:rPr lang="en-US" u="sng" dirty="0"/>
              <a:t>Overview of Theory of Computation</a:t>
            </a:r>
            <a:endParaRPr lang="en-US" b="0" u="sng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C5B3421-9BCC-2249-B671-A9B117CF0AFF}"/>
              </a:ext>
            </a:extLst>
          </p:cNvPr>
          <p:cNvGrpSpPr/>
          <p:nvPr/>
        </p:nvGrpSpPr>
        <p:grpSpPr>
          <a:xfrm>
            <a:off x="2943309" y="1626039"/>
            <a:ext cx="6080098" cy="723569"/>
            <a:chOff x="2959212" y="2564295"/>
            <a:chExt cx="6080098" cy="723569"/>
          </a:xfrm>
        </p:grpSpPr>
        <p:sp>
          <p:nvSpPr>
            <p:cNvPr id="33" name="Content Placeholder 2">
              <a:extLst>
                <a:ext uri="{FF2B5EF4-FFF2-40B4-BE49-F238E27FC236}">
                  <a16:creationId xmlns:a16="http://schemas.microsoft.com/office/drawing/2014/main" id="{06F21836-48F0-3E46-8447-A11F4F3C4CC4}"/>
                </a:ext>
              </a:extLst>
            </p:cNvPr>
            <p:cNvSpPr txBox="1">
              <a:spLocks/>
            </p:cNvSpPr>
            <p:nvPr/>
          </p:nvSpPr>
          <p:spPr>
            <a:xfrm>
              <a:off x="4635612" y="2564295"/>
              <a:ext cx="2759102" cy="723567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</p:spPr>
          <p:txBody>
            <a:bodyPr vert="horz" lIns="91440" tIns="45720" rIns="91440" bIns="45720" rtlCol="0">
              <a:normAutofit fontScale="850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>
                  <a:solidFill>
                    <a:schemeClr val="bg1"/>
                  </a:solidFill>
                </a:rPr>
                <a:t>Computing Machine / Program / Algorithm</a:t>
              </a:r>
            </a:p>
          </p:txBody>
        </p:sp>
        <p:sp>
          <p:nvSpPr>
            <p:cNvPr id="34" name="Content Placeholder 2">
              <a:extLst>
                <a:ext uri="{FF2B5EF4-FFF2-40B4-BE49-F238E27FC236}">
                  <a16:creationId xmlns:a16="http://schemas.microsoft.com/office/drawing/2014/main" id="{A3A2CA1C-EC88-194C-AB2A-ADD3008AE050}"/>
                </a:ext>
              </a:extLst>
            </p:cNvPr>
            <p:cNvSpPr txBox="1">
              <a:spLocks/>
            </p:cNvSpPr>
            <p:nvPr/>
          </p:nvSpPr>
          <p:spPr>
            <a:xfrm>
              <a:off x="2959212" y="2564296"/>
              <a:ext cx="1294737" cy="723567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dirty="0">
                  <a:solidFill>
                    <a:schemeClr val="bg1"/>
                  </a:solidFill>
                </a:rPr>
                <a:t>Input</a:t>
              </a:r>
            </a:p>
          </p:txBody>
        </p:sp>
        <p:sp>
          <p:nvSpPr>
            <p:cNvPr id="35" name="Content Placeholder 2">
              <a:extLst>
                <a:ext uri="{FF2B5EF4-FFF2-40B4-BE49-F238E27FC236}">
                  <a16:creationId xmlns:a16="http://schemas.microsoft.com/office/drawing/2014/main" id="{954B6218-4D23-1744-821A-3D48546C2EFE}"/>
                </a:ext>
              </a:extLst>
            </p:cNvPr>
            <p:cNvSpPr txBox="1">
              <a:spLocks/>
            </p:cNvSpPr>
            <p:nvPr/>
          </p:nvSpPr>
          <p:spPr>
            <a:xfrm>
              <a:off x="7744573" y="2564297"/>
              <a:ext cx="1294737" cy="723567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dirty="0">
                  <a:solidFill>
                    <a:schemeClr val="bg1"/>
                  </a:solidFill>
                </a:rPr>
                <a:t>Output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D681D49-E5DB-184F-932B-24C2D17B8B8D}"/>
                </a:ext>
              </a:extLst>
            </p:cNvPr>
            <p:cNvCxnSpPr/>
            <p:nvPr/>
          </p:nvCxnSpPr>
          <p:spPr>
            <a:xfrm>
              <a:off x="3315695" y="2926080"/>
              <a:ext cx="1319917" cy="0"/>
            </a:xfrm>
            <a:prstGeom prst="straightConnector1">
              <a:avLst/>
            </a:prstGeom>
            <a:ln>
              <a:solidFill>
                <a:schemeClr val="bg2">
                  <a:lumMod val="10000"/>
                  <a:lumOff val="9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84DD517-B9D1-024B-B20D-5234A02B7394}"/>
                </a:ext>
              </a:extLst>
            </p:cNvPr>
            <p:cNvCxnSpPr>
              <a:cxnSpLocks/>
              <a:stCxn id="33" idx="3"/>
              <a:endCxn id="35" idx="1"/>
            </p:cNvCxnSpPr>
            <p:nvPr/>
          </p:nvCxnSpPr>
          <p:spPr>
            <a:xfrm>
              <a:off x="7394714" y="2926079"/>
              <a:ext cx="349859" cy="2"/>
            </a:xfrm>
            <a:prstGeom prst="straightConnector1">
              <a:avLst/>
            </a:prstGeom>
            <a:ln>
              <a:solidFill>
                <a:schemeClr val="bg2">
                  <a:lumMod val="10000"/>
                  <a:lumOff val="9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9122BA94-714C-CB4F-A68F-74967327F60B}"/>
              </a:ext>
            </a:extLst>
          </p:cNvPr>
          <p:cNvSpPr/>
          <p:nvPr/>
        </p:nvSpPr>
        <p:spPr>
          <a:xfrm>
            <a:off x="1113183" y="1065474"/>
            <a:ext cx="10026594" cy="1447132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EEF4785B-660D-7A4A-B532-75AAA3C4FBBE}"/>
              </a:ext>
            </a:extLst>
          </p:cNvPr>
          <p:cNvSpPr txBox="1">
            <a:spLocks/>
          </p:cNvSpPr>
          <p:nvPr/>
        </p:nvSpPr>
        <p:spPr>
          <a:xfrm>
            <a:off x="1956684" y="1039643"/>
            <a:ext cx="8085151" cy="3896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Defining Computation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52623CC-C09B-FE43-BAB5-C948D141E65B}"/>
              </a:ext>
            </a:extLst>
          </p:cNvPr>
          <p:cNvSpPr/>
          <p:nvPr/>
        </p:nvSpPr>
        <p:spPr>
          <a:xfrm>
            <a:off x="1113183" y="3041366"/>
            <a:ext cx="10026594" cy="1447132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6D2B9FF3-5063-EB43-90DC-8D24C1437B8D}"/>
              </a:ext>
            </a:extLst>
          </p:cNvPr>
          <p:cNvSpPr txBox="1">
            <a:spLocks/>
          </p:cNvSpPr>
          <p:nvPr/>
        </p:nvSpPr>
        <p:spPr>
          <a:xfrm>
            <a:off x="2083904" y="3003606"/>
            <a:ext cx="8085151" cy="3896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Computational Models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9BFD617D-5308-6A42-BB36-F123D5525C51}"/>
              </a:ext>
            </a:extLst>
          </p:cNvPr>
          <p:cNvSpPr txBox="1">
            <a:spLocks/>
          </p:cNvSpPr>
          <p:nvPr/>
        </p:nvSpPr>
        <p:spPr>
          <a:xfrm>
            <a:off x="1272210" y="3393205"/>
            <a:ext cx="1493542" cy="101181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Circuits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C85029C7-5808-8E46-8A28-22D5E7D9C1E1}"/>
              </a:ext>
            </a:extLst>
          </p:cNvPr>
          <p:cNvSpPr txBox="1">
            <a:spLocks/>
          </p:cNvSpPr>
          <p:nvPr/>
        </p:nvSpPr>
        <p:spPr>
          <a:xfrm>
            <a:off x="3307744" y="3393204"/>
            <a:ext cx="1493542" cy="101181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Finite Automata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E8726DC-AD5C-4548-B2B4-66606A267F9E}"/>
              </a:ext>
            </a:extLst>
          </p:cNvPr>
          <p:cNvSpPr txBox="1">
            <a:spLocks/>
          </p:cNvSpPr>
          <p:nvPr/>
        </p:nvSpPr>
        <p:spPr>
          <a:xfrm>
            <a:off x="5343278" y="3393204"/>
            <a:ext cx="1493542" cy="101181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Pushdown Automata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7094291-578F-964E-BD57-2AF725369BFD}"/>
              </a:ext>
            </a:extLst>
          </p:cNvPr>
          <p:cNvSpPr txBox="1">
            <a:spLocks/>
          </p:cNvSpPr>
          <p:nvPr/>
        </p:nvSpPr>
        <p:spPr>
          <a:xfrm>
            <a:off x="7378812" y="3393204"/>
            <a:ext cx="1493542" cy="101181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Turing Machine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A127FA8D-F088-DB41-9ADF-C51E7C219A45}"/>
              </a:ext>
            </a:extLst>
          </p:cNvPr>
          <p:cNvSpPr txBox="1">
            <a:spLocks/>
          </p:cNvSpPr>
          <p:nvPr/>
        </p:nvSpPr>
        <p:spPr>
          <a:xfrm>
            <a:off x="9399745" y="3393204"/>
            <a:ext cx="1493542" cy="101181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RAM Model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DC47454D-B1B8-AA45-8672-11B05D77EBBC}"/>
              </a:ext>
            </a:extLst>
          </p:cNvPr>
          <p:cNvSpPr txBox="1">
            <a:spLocks/>
          </p:cNvSpPr>
          <p:nvPr/>
        </p:nvSpPr>
        <p:spPr>
          <a:xfrm>
            <a:off x="2819075" y="3717229"/>
            <a:ext cx="435345" cy="3896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&lt;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D87DDA98-D3F5-EA4E-8F5A-38070C416619}"/>
              </a:ext>
            </a:extLst>
          </p:cNvPr>
          <p:cNvSpPr txBox="1">
            <a:spLocks/>
          </p:cNvSpPr>
          <p:nvPr/>
        </p:nvSpPr>
        <p:spPr>
          <a:xfrm>
            <a:off x="4863863" y="3707289"/>
            <a:ext cx="435345" cy="3896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&lt;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378BFA77-F76B-9C4B-95F5-FFA5EF1C2479}"/>
              </a:ext>
            </a:extLst>
          </p:cNvPr>
          <p:cNvSpPr txBox="1">
            <a:spLocks/>
          </p:cNvSpPr>
          <p:nvPr/>
        </p:nvSpPr>
        <p:spPr>
          <a:xfrm>
            <a:off x="6878421" y="3699338"/>
            <a:ext cx="435345" cy="3896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&lt;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DC80CAB1-0CB3-1D4E-8B04-AD92BBCF1D58}"/>
              </a:ext>
            </a:extLst>
          </p:cNvPr>
          <p:cNvSpPr txBox="1">
            <a:spLocks/>
          </p:cNvSpPr>
          <p:nvPr/>
        </p:nvSpPr>
        <p:spPr>
          <a:xfrm>
            <a:off x="8917210" y="3699337"/>
            <a:ext cx="435345" cy="3896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=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607B708-3A3B-9247-B6C1-B9A8DFB87378}"/>
              </a:ext>
            </a:extLst>
          </p:cNvPr>
          <p:cNvSpPr/>
          <p:nvPr/>
        </p:nvSpPr>
        <p:spPr>
          <a:xfrm>
            <a:off x="1113183" y="5033159"/>
            <a:ext cx="10026594" cy="1327883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A78AC064-D8D9-E749-AC4D-5EEDF5A48EE2}"/>
              </a:ext>
            </a:extLst>
          </p:cNvPr>
          <p:cNvSpPr txBox="1">
            <a:spLocks/>
          </p:cNvSpPr>
          <p:nvPr/>
        </p:nvSpPr>
        <p:spPr>
          <a:xfrm>
            <a:off x="2083904" y="4995399"/>
            <a:ext cx="8085151" cy="3896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Computational Complexity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CAE212C8-0B13-194B-B3F9-E8D553381C4E}"/>
              </a:ext>
            </a:extLst>
          </p:cNvPr>
          <p:cNvSpPr txBox="1">
            <a:spLocks/>
          </p:cNvSpPr>
          <p:nvPr/>
        </p:nvSpPr>
        <p:spPr>
          <a:xfrm>
            <a:off x="3127177" y="5547938"/>
            <a:ext cx="1773141" cy="544706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Decidability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BD82F965-F282-A14B-8AE4-91D30F287D70}"/>
              </a:ext>
            </a:extLst>
          </p:cNvPr>
          <p:cNvSpPr txBox="1">
            <a:spLocks/>
          </p:cNvSpPr>
          <p:nvPr/>
        </p:nvSpPr>
        <p:spPr>
          <a:xfrm>
            <a:off x="5299208" y="5547938"/>
            <a:ext cx="1773141" cy="544706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P, NP, NP-Hard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D9D7E13E-BB4D-E34A-9999-7314CAC43BD9}"/>
              </a:ext>
            </a:extLst>
          </p:cNvPr>
          <p:cNvSpPr txBox="1">
            <a:spLocks/>
          </p:cNvSpPr>
          <p:nvPr/>
        </p:nvSpPr>
        <p:spPr>
          <a:xfrm>
            <a:off x="7380015" y="5547938"/>
            <a:ext cx="1773141" cy="544706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P-Space, Co-NP, </a:t>
            </a:r>
            <a:r>
              <a:rPr lang="en-US" dirty="0" err="1">
                <a:solidFill>
                  <a:schemeClr val="bg1"/>
                </a:solidFill>
              </a:rPr>
              <a:t>etc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2E4A26F-EC9C-6A42-B6E5-2AB70D8495CC}"/>
              </a:ext>
            </a:extLst>
          </p:cNvPr>
          <p:cNvCxnSpPr>
            <a:cxnSpLocks/>
          </p:cNvCxnSpPr>
          <p:nvPr/>
        </p:nvCxnSpPr>
        <p:spPr>
          <a:xfrm flipH="1">
            <a:off x="3737114" y="2611998"/>
            <a:ext cx="1940117" cy="274305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A9F70A8-6775-D748-9250-0D75E2C83C4A}"/>
              </a:ext>
            </a:extLst>
          </p:cNvPr>
          <p:cNvCxnSpPr>
            <a:cxnSpLocks/>
          </p:cNvCxnSpPr>
          <p:nvPr/>
        </p:nvCxnSpPr>
        <p:spPr>
          <a:xfrm flipH="1">
            <a:off x="4738977" y="2611998"/>
            <a:ext cx="938254" cy="345891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7C4C467-E952-8749-B68A-AEACB73338CC}"/>
              </a:ext>
            </a:extLst>
          </p:cNvPr>
          <p:cNvCxnSpPr>
            <a:cxnSpLocks/>
          </p:cNvCxnSpPr>
          <p:nvPr/>
        </p:nvCxnSpPr>
        <p:spPr>
          <a:xfrm>
            <a:off x="5677231" y="2611998"/>
            <a:ext cx="326004" cy="312065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10E39D2-A8F4-3F4E-A460-37AAEC00BDD8}"/>
              </a:ext>
            </a:extLst>
          </p:cNvPr>
          <p:cNvCxnSpPr>
            <a:cxnSpLocks/>
          </p:cNvCxnSpPr>
          <p:nvPr/>
        </p:nvCxnSpPr>
        <p:spPr>
          <a:xfrm>
            <a:off x="5677231" y="2611998"/>
            <a:ext cx="2441051" cy="312065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F04D67C-0668-BD4F-9A16-080004563B3D}"/>
              </a:ext>
            </a:extLst>
          </p:cNvPr>
          <p:cNvCxnSpPr>
            <a:cxnSpLocks/>
          </p:cNvCxnSpPr>
          <p:nvPr/>
        </p:nvCxnSpPr>
        <p:spPr>
          <a:xfrm>
            <a:off x="5677231" y="2604047"/>
            <a:ext cx="4491824" cy="35384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C5BE0A7-D209-8A47-81A6-28A4251C55B5}"/>
              </a:ext>
            </a:extLst>
          </p:cNvPr>
          <p:cNvCxnSpPr>
            <a:cxnSpLocks/>
          </p:cNvCxnSpPr>
          <p:nvPr/>
        </p:nvCxnSpPr>
        <p:spPr>
          <a:xfrm flipV="1">
            <a:off x="6289482" y="4567959"/>
            <a:ext cx="1884459" cy="369801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49899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3: Background Math</a:t>
            </a:r>
          </a:p>
        </p:txBody>
      </p:sp>
    </p:spTree>
    <p:extLst>
      <p:ext uri="{BB962C8B-B14F-4D97-AF65-F5344CB8AC3E}">
        <p14:creationId xmlns:p14="http://schemas.microsoft.com/office/powerpoint/2010/main" val="7868836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67A24-A5EB-43A1-955B-BFA14C8F5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485029"/>
            <a:ext cx="9905998" cy="1079321"/>
          </a:xfrm>
        </p:spPr>
        <p:txBody>
          <a:bodyPr/>
          <a:lstStyle/>
          <a:p>
            <a:pPr algn="ctr"/>
            <a:r>
              <a:rPr lang="en-US" dirty="0"/>
              <a:t>Objects That We’ll Need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411F9-5C70-4EA8-B928-82A1D213F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3057" y="2249487"/>
            <a:ext cx="5534108" cy="3541714"/>
          </a:xfrm>
        </p:spPr>
        <p:txBody>
          <a:bodyPr/>
          <a:lstStyle/>
          <a:p>
            <a:r>
              <a:rPr lang="en-US" dirty="0"/>
              <a:t>Sets</a:t>
            </a:r>
          </a:p>
          <a:p>
            <a:r>
              <a:rPr lang="en-US" dirty="0"/>
              <a:t>Functions (already started looking at this)</a:t>
            </a:r>
          </a:p>
          <a:p>
            <a:r>
              <a:rPr lang="en-US" dirty="0"/>
              <a:t>Strings (already looked at this briefly)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857F68-4D70-43FA-906F-0EA0B0A8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4358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99423-B474-4437-BC93-7DB667430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0" y="229513"/>
            <a:ext cx="9906000" cy="820060"/>
          </a:xfrm>
        </p:spPr>
        <p:txBody>
          <a:bodyPr/>
          <a:lstStyle/>
          <a:p>
            <a:pPr algn="ctr"/>
            <a:r>
              <a:rPr lang="en-US" dirty="0"/>
              <a:t>Review: Sets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720CF8-061C-4922-98AE-DA769F80C3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24887" y="1629283"/>
            <a:ext cx="1850259" cy="823912"/>
          </a:xfrm>
        </p:spPr>
        <p:txBody>
          <a:bodyPr/>
          <a:lstStyle/>
          <a:p>
            <a:pPr algn="ctr"/>
            <a:r>
              <a:rPr lang="en-US" dirty="0"/>
              <a:t>Sets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CCA37B9-5C19-4345-BCBA-D516B96042FE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910822" y="2453195"/>
                <a:ext cx="4878391" cy="2717801"/>
              </a:xfrm>
              <a:solidFill>
                <a:schemeClr val="tx1">
                  <a:lumMod val="95000"/>
                </a:schemeClr>
              </a:solidFill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>
                    <a:solidFill>
                      <a:sysClr val="windowText" lastClr="000000"/>
                    </a:solidFill>
                  </a:rPr>
                  <a:t>Notation: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{1,2,4}</m:t>
                    </m:r>
                  </m:oMath>
                </a14:m>
                <a:endParaRPr lang="en-US" dirty="0">
                  <a:solidFill>
                    <a:sysClr val="windowText" lastClr="000000"/>
                  </a:solidFill>
                </a:endParaRPr>
              </a:p>
              <a:p>
                <a:r>
                  <a:rPr lang="en-US" dirty="0">
                    <a:solidFill>
                      <a:sysClr val="windowText" lastClr="000000"/>
                    </a:solidFill>
                  </a:rPr>
                  <a:t>Order does not matter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1,2,4</m:t>
                        </m:r>
                      </m:e>
                    </m:d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2,1,4</m:t>
                        </m:r>
                      </m:e>
                    </m:d>
                  </m:oMath>
                </a14:m>
                <a:endParaRPr lang="en-US" dirty="0">
                  <a:solidFill>
                    <a:sysClr val="windowText" lastClr="000000"/>
                  </a:solidFill>
                </a:endParaRPr>
              </a:p>
              <a:p>
                <a:r>
                  <a:rPr lang="en-US" dirty="0">
                    <a:solidFill>
                      <a:sysClr val="windowText" lastClr="000000"/>
                    </a:solidFill>
                  </a:rPr>
                  <a:t>No Duplicates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{2,1,1}</m:t>
                    </m:r>
                  </m:oMath>
                </a14:m>
                <a:endParaRPr lang="en-US" dirty="0">
                  <a:solidFill>
                    <a:sysClr val="windowText" lastClr="000000"/>
                  </a:solidFill>
                </a:endParaRPr>
              </a:p>
              <a:p>
                <a:r>
                  <a:rPr lang="en-US" dirty="0">
                    <a:solidFill>
                      <a:sysClr val="windowText" lastClr="000000"/>
                    </a:solidFill>
                  </a:rPr>
                  <a:t>Equal when they have the same members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CCA37B9-5C19-4345-BCBA-D516B96042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910822" y="2453195"/>
                <a:ext cx="4878391" cy="2717801"/>
              </a:xfrm>
              <a:blipFill>
                <a:blip r:embed="rId2"/>
                <a:stretch>
                  <a:fillRect l="-1823" t="-3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B1D8A-C0BE-49F2-B86F-4DBEEAD2D3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03658" y="1629283"/>
            <a:ext cx="2730346" cy="823912"/>
          </a:xfrm>
        </p:spPr>
        <p:txBody>
          <a:bodyPr/>
          <a:lstStyle/>
          <a:p>
            <a:r>
              <a:rPr lang="en-US" dirty="0"/>
              <a:t>Sequences/Tuples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7FB395BA-7841-437E-9E6D-93D3BF52F2CE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6331226" y="2462659"/>
                <a:ext cx="4875210" cy="2717801"/>
              </a:xfrm>
              <a:solidFill>
                <a:schemeClr val="tx1">
                  <a:lumMod val="95000"/>
                </a:schemeClr>
              </a:solidFill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>
                    <a:solidFill>
                      <a:sysClr val="windowText" lastClr="000000"/>
                    </a:solidFill>
                  </a:rPr>
                  <a:t>Notation: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(1,2,4)</m:t>
                    </m:r>
                  </m:oMath>
                </a14:m>
                <a:endParaRPr lang="en-US" dirty="0">
                  <a:solidFill>
                    <a:sysClr val="windowText" lastClr="000000"/>
                  </a:solidFill>
                </a:endParaRPr>
              </a:p>
              <a:p>
                <a:r>
                  <a:rPr lang="en-US" dirty="0">
                    <a:solidFill>
                      <a:sysClr val="windowText" lastClr="000000"/>
                    </a:solidFill>
                  </a:rPr>
                  <a:t>Order matters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1,2,4</m:t>
                        </m:r>
                      </m:e>
                    </m:d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d>
                      <m:dPr>
                        <m:ctrlP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2,1,4</m:t>
                        </m:r>
                      </m:e>
                    </m:d>
                  </m:oMath>
                </a14:m>
                <a:endParaRPr lang="en-US" b="0" dirty="0">
                  <a:solidFill>
                    <a:sysClr val="windowText" lastClr="000000"/>
                  </a:solidFill>
                </a:endParaRPr>
              </a:p>
              <a:p>
                <a:r>
                  <a:rPr lang="en-US" dirty="0">
                    <a:solidFill>
                      <a:sysClr val="windowText" lastClr="000000"/>
                    </a:solidFill>
                  </a:rPr>
                  <a:t>Duplicates allowed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2,1,1</m:t>
                        </m:r>
                      </m:e>
                    </m:d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≠(2,1)</m:t>
                    </m:r>
                  </m:oMath>
                </a14:m>
                <a:endParaRPr lang="en-US" dirty="0">
                  <a:solidFill>
                    <a:sysClr val="windowText" lastClr="000000"/>
                  </a:solidFill>
                </a:endParaRPr>
              </a:p>
              <a:p>
                <a:r>
                  <a:rPr lang="en-US" dirty="0">
                    <a:solidFill>
                      <a:sysClr val="windowText" lastClr="000000"/>
                    </a:solidFill>
                  </a:rPr>
                  <a:t>Equal when they have the same elements in the same order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7FB395BA-7841-437E-9E6D-93D3BF52F2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6331226" y="2462659"/>
                <a:ext cx="4875210" cy="2717801"/>
              </a:xfrm>
              <a:blipFill>
                <a:blip r:embed="rId3"/>
                <a:stretch>
                  <a:fillRect l="-1563" t="-3256" b="-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F13E3B-2827-4E8C-8025-C9637B1EB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626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2FFA1-7ECC-4060-954D-3D940DEA3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92515"/>
            <a:ext cx="9905998" cy="598032"/>
          </a:xfrm>
        </p:spPr>
        <p:txBody>
          <a:bodyPr/>
          <a:lstStyle/>
          <a:p>
            <a:pPr algn="ctr"/>
            <a:r>
              <a:rPr lang="en-US" dirty="0"/>
              <a:t>Review: Set Operators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45E4BD-10FA-4BB6-A9A7-209810D9D064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286889" y="1826519"/>
                <a:ext cx="979231" cy="349290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⊇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⊂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⊃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45E4BD-10FA-4BB6-A9A7-209810D9D0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286889" y="1826519"/>
                <a:ext cx="979231" cy="3492903"/>
              </a:xfrm>
              <a:blipFill>
                <a:blip r:embed="rId2"/>
                <a:stretch>
                  <a:fillRect l="-11538" t="-2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635B299-1CDE-4FC9-A126-75031EC69F95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563334" y="1855144"/>
                <a:ext cx="1443630" cy="349290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∩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∖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𝒫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635B299-1CDE-4FC9-A126-75031EC69F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563334" y="1855144"/>
                <a:ext cx="1443630" cy="3492903"/>
              </a:xfrm>
              <a:blipFill>
                <a:blip r:embed="rId3"/>
                <a:stretch>
                  <a:fillRect l="-8772" t="-1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9D0001-D1C8-4602-8330-5B9E2A591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2908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2FFA1-7ECC-4060-954D-3D940DEA3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92515"/>
            <a:ext cx="9905998" cy="598032"/>
          </a:xfrm>
        </p:spPr>
        <p:txBody>
          <a:bodyPr/>
          <a:lstStyle/>
          <a:p>
            <a:pPr algn="ctr"/>
            <a:r>
              <a:rPr lang="en-US" dirty="0"/>
              <a:t>Review: Set Operators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45E4BD-10FA-4BB6-A9A7-209810D9D064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286889" y="1826519"/>
                <a:ext cx="979231" cy="349290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⊇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⊂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⊃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45E4BD-10FA-4BB6-A9A7-209810D9D0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286889" y="1826519"/>
                <a:ext cx="979231" cy="3492903"/>
              </a:xfrm>
              <a:blipFill>
                <a:blip r:embed="rId2"/>
                <a:stretch>
                  <a:fillRect l="-11538" t="-2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635B299-1CDE-4FC9-A126-75031EC69F95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563334" y="1855144"/>
                <a:ext cx="1443630" cy="349290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∩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∖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𝒫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635B299-1CDE-4FC9-A126-75031EC69F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563334" y="1855144"/>
                <a:ext cx="1443630" cy="3492903"/>
              </a:xfrm>
              <a:blipFill>
                <a:blip r:embed="rId3"/>
                <a:stretch>
                  <a:fillRect l="-8772" t="-1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9D0001-D1C8-4602-8330-5B9E2A591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29</a:t>
            </a:fld>
            <a:endParaRPr lang="en-US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AC86FD45-7FA8-2542-8104-6F5D740B1A9F}"/>
              </a:ext>
            </a:extLst>
          </p:cNvPr>
          <p:cNvSpPr txBox="1">
            <a:spLocks/>
          </p:cNvSpPr>
          <p:nvPr/>
        </p:nvSpPr>
        <p:spPr>
          <a:xfrm>
            <a:off x="2071714" y="1912509"/>
            <a:ext cx="3533956" cy="42517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ysClr val="windowText" lastClr="000000"/>
                </a:solidFill>
              </a:rPr>
              <a:t>Set equality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B6826871-5AD5-B04F-9668-D7491823C8D4}"/>
              </a:ext>
            </a:extLst>
          </p:cNvPr>
          <p:cNvSpPr txBox="1">
            <a:spLocks/>
          </p:cNvSpPr>
          <p:nvPr/>
        </p:nvSpPr>
        <p:spPr>
          <a:xfrm>
            <a:off x="2071714" y="2471384"/>
            <a:ext cx="3533956" cy="42517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ysClr val="windowText" lastClr="000000"/>
                </a:solidFill>
              </a:rPr>
              <a:t>Set membership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1664ED23-4D18-564C-93B7-16C20A2FA1FE}"/>
              </a:ext>
            </a:extLst>
          </p:cNvPr>
          <p:cNvSpPr txBox="1">
            <a:spLocks/>
          </p:cNvSpPr>
          <p:nvPr/>
        </p:nvSpPr>
        <p:spPr>
          <a:xfrm>
            <a:off x="2071714" y="3030259"/>
            <a:ext cx="3533956" cy="42517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ysClr val="windowText" lastClr="000000"/>
                </a:solidFill>
              </a:rPr>
              <a:t>Subset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3C0BB4B9-39EE-BA46-8A68-AA658BEEC92B}"/>
              </a:ext>
            </a:extLst>
          </p:cNvPr>
          <p:cNvSpPr txBox="1">
            <a:spLocks/>
          </p:cNvSpPr>
          <p:nvPr/>
        </p:nvSpPr>
        <p:spPr>
          <a:xfrm>
            <a:off x="2071714" y="3592112"/>
            <a:ext cx="3533956" cy="42517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ysClr val="windowText" lastClr="000000"/>
                </a:solidFill>
              </a:rPr>
              <a:t>Superset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186D4A64-4C83-594C-BA33-F3E0C179D35C}"/>
              </a:ext>
            </a:extLst>
          </p:cNvPr>
          <p:cNvSpPr txBox="1">
            <a:spLocks/>
          </p:cNvSpPr>
          <p:nvPr/>
        </p:nvSpPr>
        <p:spPr>
          <a:xfrm>
            <a:off x="2071714" y="4162918"/>
            <a:ext cx="3533956" cy="42517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ysClr val="windowText" lastClr="000000"/>
                </a:solidFill>
              </a:rPr>
              <a:t>Proper Subset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BAB40573-3BC8-DF42-86F7-3F4B9245DB06}"/>
              </a:ext>
            </a:extLst>
          </p:cNvPr>
          <p:cNvSpPr txBox="1">
            <a:spLocks/>
          </p:cNvSpPr>
          <p:nvPr/>
        </p:nvSpPr>
        <p:spPr>
          <a:xfrm>
            <a:off x="2071714" y="4735916"/>
            <a:ext cx="3533956" cy="42517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ysClr val="windowText" lastClr="000000"/>
                </a:solidFill>
              </a:rPr>
              <a:t>Proper Superset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7BA5C46F-03F5-874D-85EF-6E190B19CE5D}"/>
              </a:ext>
            </a:extLst>
          </p:cNvPr>
          <p:cNvSpPr txBox="1">
            <a:spLocks/>
          </p:cNvSpPr>
          <p:nvPr/>
        </p:nvSpPr>
        <p:spPr>
          <a:xfrm>
            <a:off x="7412370" y="1917303"/>
            <a:ext cx="3533956" cy="42517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ysClr val="windowText" lastClr="000000"/>
                </a:solidFill>
              </a:rPr>
              <a:t>Set Union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E227DE32-F490-8849-9E2F-0732E11B0783}"/>
              </a:ext>
            </a:extLst>
          </p:cNvPr>
          <p:cNvSpPr txBox="1">
            <a:spLocks/>
          </p:cNvSpPr>
          <p:nvPr/>
        </p:nvSpPr>
        <p:spPr>
          <a:xfrm>
            <a:off x="7412370" y="2497935"/>
            <a:ext cx="3533956" cy="42517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ysClr val="windowText" lastClr="000000"/>
                </a:solidFill>
              </a:rPr>
              <a:t>Set Intersection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89EF7687-42B5-874E-942B-001B1586C7DD}"/>
              </a:ext>
            </a:extLst>
          </p:cNvPr>
          <p:cNvSpPr txBox="1">
            <a:spLocks/>
          </p:cNvSpPr>
          <p:nvPr/>
        </p:nvSpPr>
        <p:spPr>
          <a:xfrm>
            <a:off x="7795357" y="3078567"/>
            <a:ext cx="3150969" cy="42517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ysClr val="windowText" lastClr="000000"/>
                </a:solidFill>
              </a:rPr>
              <a:t>Set Difference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6A0508E5-902D-0744-A390-812CB4EB9C0D}"/>
              </a:ext>
            </a:extLst>
          </p:cNvPr>
          <p:cNvSpPr txBox="1">
            <a:spLocks/>
          </p:cNvSpPr>
          <p:nvPr/>
        </p:nvSpPr>
        <p:spPr>
          <a:xfrm>
            <a:off x="7412370" y="3630889"/>
            <a:ext cx="3533956" cy="42517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ysClr val="windowText" lastClr="000000"/>
                </a:solidFill>
              </a:rPr>
              <a:t>Cross Product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666B0DF8-C6FD-8D4F-BC46-5DF924DF9A65}"/>
              </a:ext>
            </a:extLst>
          </p:cNvPr>
          <p:cNvSpPr txBox="1">
            <a:spLocks/>
          </p:cNvSpPr>
          <p:nvPr/>
        </p:nvSpPr>
        <p:spPr>
          <a:xfrm>
            <a:off x="7603863" y="4179983"/>
            <a:ext cx="3342463" cy="42517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ysClr val="windowText" lastClr="000000"/>
                </a:solidFill>
              </a:rPr>
              <a:t>Power Set</a:t>
            </a:r>
          </a:p>
        </p:txBody>
      </p:sp>
    </p:spTree>
    <p:extLst>
      <p:ext uri="{BB962C8B-B14F-4D97-AF65-F5344CB8AC3E}">
        <p14:creationId xmlns:p14="http://schemas.microsoft.com/office/powerpoint/2010/main" val="11940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1: What is Computation? What is a Computer?</a:t>
            </a:r>
          </a:p>
        </p:txBody>
      </p:sp>
    </p:spTree>
    <p:extLst>
      <p:ext uri="{BB962C8B-B14F-4D97-AF65-F5344CB8AC3E}">
        <p14:creationId xmlns:p14="http://schemas.microsoft.com/office/powerpoint/2010/main" val="41497527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699E2-F31C-4115-B953-9F94F3541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03833"/>
            <a:ext cx="9905998" cy="701399"/>
          </a:xfrm>
        </p:spPr>
        <p:txBody>
          <a:bodyPr/>
          <a:lstStyle/>
          <a:p>
            <a:pPr algn="ctr"/>
            <a:r>
              <a:rPr lang="en-US" dirty="0"/>
              <a:t>Important Sets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DC3E92-B7A7-4203-8FB1-07CE063421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97719" y="1557724"/>
                <a:ext cx="1236028" cy="450117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ℕ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ℤ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ℚ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br>
                  <a:rPr lang="en-US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DC3E92-B7A7-4203-8FB1-07CE063421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97719" y="1557724"/>
                <a:ext cx="1236028" cy="450117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ADDA50-B651-4132-BCED-737AA0214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5895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699E2-F31C-4115-B953-9F94F3541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03833"/>
            <a:ext cx="9905998" cy="701399"/>
          </a:xfrm>
        </p:spPr>
        <p:txBody>
          <a:bodyPr/>
          <a:lstStyle/>
          <a:p>
            <a:pPr algn="ctr"/>
            <a:r>
              <a:rPr lang="en-US" dirty="0"/>
              <a:t>Important Sets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DC3E92-B7A7-4203-8FB1-07CE063421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97719" y="1557724"/>
                <a:ext cx="1236028" cy="450117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ℕ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ℤ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ℚ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br>
                  <a:rPr lang="en-US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DC3E92-B7A7-4203-8FB1-07CE063421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97719" y="1557724"/>
                <a:ext cx="1236028" cy="450117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ADDA50-B651-4132-BCED-737AA0214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31</a:t>
            </a:fld>
            <a:endParaRPr lang="en-US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8369A0CF-3524-EB4E-BDEF-29DE4DBC264B}"/>
              </a:ext>
            </a:extLst>
          </p:cNvPr>
          <p:cNvSpPr txBox="1">
            <a:spLocks/>
          </p:cNvSpPr>
          <p:nvPr/>
        </p:nvSpPr>
        <p:spPr>
          <a:xfrm>
            <a:off x="3781245" y="1626262"/>
            <a:ext cx="5577440" cy="42517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ysClr val="windowText" lastClr="000000"/>
                </a:solidFill>
              </a:rPr>
              <a:t>Null Set; Set containing nothing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FCADB5FA-7E7D-424E-B6F7-9022B553B800}"/>
              </a:ext>
            </a:extLst>
          </p:cNvPr>
          <p:cNvSpPr txBox="1">
            <a:spLocks/>
          </p:cNvSpPr>
          <p:nvPr/>
        </p:nvSpPr>
        <p:spPr>
          <a:xfrm>
            <a:off x="3781245" y="2570239"/>
            <a:ext cx="5577440" cy="42517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ysClr val="windowText" lastClr="000000"/>
                </a:solidFill>
              </a:rPr>
              <a:t>Natural Numbers = {0, 1, 2, 3, …}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767A664F-A94A-614C-96DA-7296D8F431A5}"/>
              </a:ext>
            </a:extLst>
          </p:cNvPr>
          <p:cNvSpPr txBox="1">
            <a:spLocks/>
          </p:cNvSpPr>
          <p:nvPr/>
        </p:nvSpPr>
        <p:spPr>
          <a:xfrm>
            <a:off x="3781245" y="3514216"/>
            <a:ext cx="5577440" cy="42517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ysClr val="windowText" lastClr="000000"/>
                </a:solidFill>
              </a:rPr>
              <a:t>Integers = {…, -3, -2, -1, 0, 1, 2, 3, …}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3">
                <a:extLst>
                  <a:ext uri="{FF2B5EF4-FFF2-40B4-BE49-F238E27FC236}">
                    <a16:creationId xmlns:a16="http://schemas.microsoft.com/office/drawing/2014/main" id="{0918536F-40DC-6E4D-967F-FBAC9FFF11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81245" y="4373217"/>
                <a:ext cx="5577440" cy="58171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800" dirty="0">
                    <a:solidFill>
                      <a:sysClr val="windowText" lastClr="000000"/>
                    </a:solidFill>
                  </a:rPr>
                  <a:t>Rational Numbers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sz="18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8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sz="18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</m:e>
                    </m:d>
                    <m:r>
                      <a:rPr lang="en-US" sz="18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ℤ</m:t>
                    </m:r>
                    <m:r>
                      <a:rPr lang="en-US" sz="18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18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8" name="Content Placeholder 3">
                <a:extLst>
                  <a:ext uri="{FF2B5EF4-FFF2-40B4-BE49-F238E27FC236}">
                    <a16:creationId xmlns:a16="http://schemas.microsoft.com/office/drawing/2014/main" id="{0918536F-40DC-6E4D-967F-FBAC9FFF11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1245" y="4373217"/>
                <a:ext cx="5577440" cy="581715"/>
              </a:xfrm>
              <a:prstGeom prst="rect">
                <a:avLst/>
              </a:prstGeom>
              <a:blipFill>
                <a:blip r:embed="rId3"/>
                <a:stretch>
                  <a:fillRect l="-6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5DB3B325-D81F-3542-BFBD-3B460A9F452D}"/>
              </a:ext>
            </a:extLst>
          </p:cNvPr>
          <p:cNvSpPr txBox="1">
            <a:spLocks/>
          </p:cNvSpPr>
          <p:nvPr/>
        </p:nvSpPr>
        <p:spPr>
          <a:xfrm>
            <a:off x="3781245" y="5354411"/>
            <a:ext cx="5577440" cy="42517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ysClr val="windowText" lastClr="000000"/>
                </a:solidFill>
              </a:rPr>
              <a:t>Set containing 0 and 1 (common alphabet for binary #s)</a:t>
            </a:r>
          </a:p>
        </p:txBody>
      </p:sp>
    </p:spTree>
    <p:extLst>
      <p:ext uri="{BB962C8B-B14F-4D97-AF65-F5344CB8AC3E}">
        <p14:creationId xmlns:p14="http://schemas.microsoft.com/office/powerpoint/2010/main" val="37688825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27E9F-9226-4A9E-AC44-14443265C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6124"/>
            <a:ext cx="9905998" cy="717301"/>
          </a:xfrm>
        </p:spPr>
        <p:txBody>
          <a:bodyPr/>
          <a:lstStyle/>
          <a:p>
            <a:pPr algn="ctr"/>
            <a:r>
              <a:rPr lang="en-US" dirty="0"/>
              <a:t>Set Cardinality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682F11-9A86-46A1-82AA-0A979B401B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216549"/>
                <a:ext cx="9905999" cy="120064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number of distinct members of a set.</a:t>
                </a:r>
              </a:p>
              <a:p>
                <a:pPr lvl="1"/>
                <a:r>
                  <a:rPr lang="en-US" dirty="0"/>
                  <a:t>How many things I could put on the left hand side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to make the statement true?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682F11-9A86-46A1-82AA-0A979B401B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216549"/>
                <a:ext cx="9905999" cy="1200647"/>
              </a:xfrm>
              <a:blipFill>
                <a:blip r:embed="rId2"/>
                <a:stretch>
                  <a:fillRect l="-1280" t="-74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19C86B-2C56-4182-9E65-71F394451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08790875-92CD-1745-A3F9-5A01B603F2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30565" y="2410571"/>
                <a:ext cx="5846458" cy="4276476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b="1" i="1" u="sng" dirty="0">
                    <a:solidFill>
                      <a:sysClr val="windowText" lastClr="000000"/>
                    </a:solidFill>
                  </a:rPr>
                  <a:t>Pop Quiz: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1,2,3</m:t>
                            </m:r>
                          </m:e>
                        </m:d>
                      </m:e>
                    </m:d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dirty="0">
                  <a:solidFill>
                    <a:sysClr val="windowText" lastClr="000000"/>
                  </a:solidFill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d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dirty="0">
                  <a:solidFill>
                    <a:sysClr val="windowText" lastClr="00000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|∅|=</m:t>
                    </m:r>
                  </m:oMath>
                </a14:m>
                <a:endParaRPr lang="en-US" dirty="0">
                  <a:solidFill>
                    <a:sysClr val="windowText" lastClr="000000"/>
                  </a:solidFill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∅</m:t>
                            </m:r>
                          </m:e>
                        </m:d>
                      </m:e>
                    </m:d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endParaRPr lang="en-US" dirty="0">
                  <a:solidFill>
                    <a:sysClr val="windowText" lastClr="000000"/>
                  </a:solidFill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1,2,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1,2</m:t>
                                </m:r>
                              </m:e>
                            </m:d>
                            <m: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1,2,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1,2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</m:d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dirty="0">
                  <a:solidFill>
                    <a:sysClr val="windowText" lastClr="000000"/>
                  </a:solidFill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ℕ</m:t>
                        </m:r>
                      </m:e>
                    </m:d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08790875-92CD-1745-A3F9-5A01B603F2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0565" y="2410571"/>
                <a:ext cx="5846458" cy="4276476"/>
              </a:xfrm>
              <a:prstGeom prst="rect">
                <a:avLst/>
              </a:prstGeom>
              <a:blipFill>
                <a:blip r:embed="rId3"/>
                <a:stretch>
                  <a:fillRect l="-2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23885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9D964-995D-4BF1-8318-8447ECB19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76612"/>
            <a:ext cx="9905998" cy="685496"/>
          </a:xfrm>
        </p:spPr>
        <p:txBody>
          <a:bodyPr/>
          <a:lstStyle/>
          <a:p>
            <a:pPr algn="ctr"/>
            <a:r>
              <a:rPr lang="en-US" dirty="0"/>
              <a:t>Set Builder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390C1-EAFE-432E-B733-DF035DDC4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7270" y="1614806"/>
            <a:ext cx="1713107" cy="5009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Version 1: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8307C4-7F18-4DB5-AD0A-634EAA2C7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33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C6C4AFA-FA92-B84A-9B62-1831B30B013F}"/>
              </a:ext>
            </a:extLst>
          </p:cNvPr>
          <p:cNvSpPr txBox="1">
            <a:spLocks/>
          </p:cNvSpPr>
          <p:nvPr/>
        </p:nvSpPr>
        <p:spPr>
          <a:xfrm>
            <a:off x="1817270" y="4071069"/>
            <a:ext cx="1493519" cy="588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Version 2: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BF6EEC26-25EE-1C43-B5CB-6FC3314F9CF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65523" y="1471625"/>
                <a:ext cx="6156561" cy="1573033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)} </m:t>
                    </m:r>
                  </m:oMath>
                </a14:m>
                <a:endParaRPr lang="en-US" dirty="0">
                  <a:solidFill>
                    <a:sysClr val="windowText" lastClr="000000"/>
                  </a:solidFill>
                </a:endParaRPr>
              </a:p>
              <a:p>
                <a:pPr lvl="1"/>
                <a:r>
                  <a:rPr lang="en-US" dirty="0">
                    <a:solidFill>
                      <a:sysClr val="windowText" lastClr="000000"/>
                    </a:solidFill>
                  </a:rPr>
                  <a:t>“The set of all members of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ysClr val="windowText" lastClr="000000"/>
                    </a:solidFill>
                  </a:rPr>
                  <a:t> that make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>
                    <a:solidFill>
                      <a:sysClr val="windowText" lastClr="000000"/>
                    </a:solidFill>
                  </a:rPr>
                  <a:t> true”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ℕ</m:t>
                        </m:r>
                        <m: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≤16</m:t>
                        </m:r>
                      </m:e>
                    </m:d>
                  </m:oMath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BF6EEC26-25EE-1C43-B5CB-6FC3314F9C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5523" y="1471625"/>
                <a:ext cx="6156561" cy="1573033"/>
              </a:xfrm>
              <a:prstGeom prst="rect">
                <a:avLst/>
              </a:prstGeom>
              <a:blipFill>
                <a:blip r:embed="rId2"/>
                <a:stretch>
                  <a:fillRect t="-3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8297DFF0-4F7E-FC47-83D0-15668899751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65523" y="3888188"/>
                <a:ext cx="6870852" cy="1912317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dirty="0">
                  <a:solidFill>
                    <a:sysClr val="windowText" lastClr="000000"/>
                  </a:solidFill>
                </a:endParaRPr>
              </a:p>
              <a:p>
                <a:pPr lvl="1"/>
                <a:r>
                  <a:rPr lang="en-US" dirty="0">
                    <a:solidFill>
                      <a:sysClr val="windowText" lastClr="000000"/>
                    </a:solidFill>
                  </a:rPr>
                  <a:t>“The set of all results of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>
                    <a:solidFill>
                      <a:sysClr val="windowText" lastClr="000000"/>
                    </a:solidFill>
                  </a:rPr>
                  <a:t> when applied to members of our universe that make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>
                    <a:solidFill>
                      <a:sysClr val="windowText" lastClr="000000"/>
                    </a:solidFill>
                  </a:rPr>
                  <a:t> true”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ℤ</m:t>
                    </m:r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≤4}</m:t>
                    </m:r>
                  </m:oMath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8297DFF0-4F7E-FC47-83D0-1566889975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5523" y="3888188"/>
                <a:ext cx="6870852" cy="1912317"/>
              </a:xfrm>
              <a:prstGeom prst="rect">
                <a:avLst/>
              </a:prstGeom>
              <a:blipFill>
                <a:blip r:embed="rId3"/>
                <a:stretch>
                  <a:fillRect t="-2632" r="-14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07689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32271"/>
            <a:ext cx="9905998" cy="828619"/>
          </a:xfrm>
        </p:spPr>
        <p:txBody>
          <a:bodyPr/>
          <a:lstStyle/>
          <a:p>
            <a:pPr algn="ctr"/>
            <a:r>
              <a:rPr lang="en-US" dirty="0"/>
              <a:t>Comparing Cardinalities with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41621" y="1552494"/>
                <a:ext cx="10221300" cy="490396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Two sets have the same cardinality </a:t>
                </a:r>
                <a:r>
                  <a:rPr lang="en-US" b="1" i="1" u="sng" dirty="0"/>
                  <a:t>if there is a bijection between them</a:t>
                </a:r>
              </a:p>
              <a:p>
                <a:r>
                  <a:rPr lang="en-US" dirty="0"/>
                  <a:t>What does it mean for a set to have cardinality 5?</a:t>
                </a:r>
              </a:p>
              <a:p>
                <a:pPr lvl="1"/>
                <a:r>
                  <a:rPr lang="en-US" dirty="0"/>
                  <a:t>It has a bijection with the set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/>
                          </a:rPr>
                          <m:t>5</m:t>
                        </m:r>
                      </m:e>
                    </m:d>
                    <m:r>
                      <a:rPr lang="en-US" b="0" i="0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0,1,2,3,4</m:t>
                        </m:r>
                      </m:e>
                    </m:d>
                  </m:oMath>
                </a14:m>
                <a:endParaRPr lang="en-US" b="0" dirty="0"/>
              </a:p>
              <a:p>
                <a:endParaRPr lang="en-US" b="0" dirty="0"/>
              </a:p>
              <a:p>
                <a:r>
                  <a:rPr lang="en-US" b="0" dirty="0"/>
                  <a:t>A </a:t>
                </a:r>
                <a:r>
                  <a:rPr lang="en-US" b="1" i="1" u="sng" dirty="0">
                    <a:solidFill>
                      <a:schemeClr val="tx1">
                        <a:lumMod val="95000"/>
                      </a:schemeClr>
                    </a:solidFill>
                  </a:rPr>
                  <a:t>finite set </a:t>
                </a:r>
                <a:r>
                  <a:rPr lang="en-US" b="0" dirty="0"/>
                  <a:t>has cardinality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b="0" dirty="0"/>
                  <a:t> if it has a bijection with the set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 :</m:t>
                        </m:r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∈</m:t>
                        </m:r>
                        <m:r>
                          <m:rPr>
                            <m:nor/>
                          </m:rPr>
                          <a:rPr lang="en-US"/>
                          <m:t>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&lt;</m:t>
                        </m:r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e>
                    </m:d>
                  </m:oMath>
                </a14:m>
                <a:endParaRPr lang="en-US" b="0" dirty="0"/>
              </a:p>
              <a:p>
                <a:endParaRPr lang="en-US" b="0" dirty="0"/>
              </a:p>
              <a:p>
                <a:r>
                  <a:rPr lang="en-US" dirty="0"/>
                  <a:t>An </a:t>
                </a:r>
                <a:r>
                  <a:rPr lang="en-US" b="1" i="1" u="sng" dirty="0">
                    <a:solidFill>
                      <a:schemeClr val="tx1">
                        <a:lumMod val="95000"/>
                      </a:schemeClr>
                    </a:solidFill>
                  </a:rPr>
                  <a:t>infinite set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/>
                  <a:t>has no bijections with any set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[</m:t>
                    </m:r>
                    <m:r>
                      <a:rPr lang="en-US" i="1">
                        <a:latin typeface="Cambria Math"/>
                      </a:rPr>
                      <m:t>𝑘</m:t>
                    </m:r>
                    <m:r>
                      <a:rPr lang="en-US" i="1">
                        <a:latin typeface="Cambria Math"/>
                      </a:rPr>
                      <m:t>]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𝑘</m:t>
                    </m:r>
                    <m:r>
                      <a:rPr lang="en-US" i="1">
                        <a:latin typeface="Cambria Math"/>
                      </a:rPr>
                      <m:t>∈</m:t>
                    </m:r>
                    <m:r>
                      <m:rPr>
                        <m:nor/>
                      </m:rPr>
                      <a:rPr lang="en-US"/>
                      <m:t>ℕ</m:t>
                    </m:r>
                  </m:oMath>
                </a14:m>
                <a:endParaRPr lang="en-US" dirty="0"/>
              </a:p>
              <a:p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1621" y="1552494"/>
                <a:ext cx="10221300" cy="4903965"/>
              </a:xfrm>
              <a:blipFill>
                <a:blip r:embed="rId2"/>
                <a:stretch>
                  <a:fillRect l="-1117" t="-1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792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20668"/>
          </a:xfrm>
        </p:spPr>
        <p:txBody>
          <a:bodyPr/>
          <a:lstStyle/>
          <a:p>
            <a:pPr algn="ctr"/>
            <a:r>
              <a:rPr lang="en-US" dirty="0"/>
              <a:t>Are all functions computable?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9183" y="2233584"/>
            <a:ext cx="8590458" cy="3541714"/>
          </a:xfrm>
        </p:spPr>
        <p:txBody>
          <a:bodyPr/>
          <a:lstStyle/>
          <a:p>
            <a:pPr algn="ctr"/>
            <a:r>
              <a:rPr lang="en-US" dirty="0"/>
              <a:t>How could we approach this question?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6365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9363" y="357807"/>
            <a:ext cx="9905998" cy="785123"/>
          </a:xfrm>
        </p:spPr>
        <p:txBody>
          <a:bodyPr/>
          <a:lstStyle/>
          <a:p>
            <a:pPr algn="ctr"/>
            <a:r>
              <a:rPr lang="en-US" dirty="0"/>
              <a:t>Implementing a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91877" y="2010948"/>
            <a:ext cx="6220969" cy="3541714"/>
          </a:xfrm>
        </p:spPr>
        <p:txBody>
          <a:bodyPr/>
          <a:lstStyle/>
          <a:p>
            <a:r>
              <a:rPr lang="en-US" dirty="0"/>
              <a:t>Examples of ways to implement a function:</a:t>
            </a:r>
          </a:p>
          <a:p>
            <a:pPr lvl="1"/>
            <a:endParaRPr lang="en-US" dirty="0"/>
          </a:p>
          <a:p>
            <a:r>
              <a:rPr lang="en-US" dirty="0"/>
              <a:t>Properties we want of implementations: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549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48174"/>
            <a:ext cx="9905998" cy="741155"/>
          </a:xfrm>
        </p:spPr>
        <p:txBody>
          <a:bodyPr/>
          <a:lstStyle/>
          <a:p>
            <a:pPr algn="ctr"/>
            <a:r>
              <a:rPr lang="en-US" dirty="0"/>
              <a:t>Coming Up!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For any “reasonable” model of computing, there will be some uncomputable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0281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48174"/>
            <a:ext cx="9905998" cy="741155"/>
          </a:xfrm>
        </p:spPr>
        <p:txBody>
          <a:bodyPr/>
          <a:lstStyle/>
          <a:p>
            <a:pPr algn="ctr"/>
            <a:r>
              <a:rPr lang="en-US" dirty="0"/>
              <a:t>Review of this deck!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614115"/>
            <a:ext cx="9905999" cy="4868850"/>
          </a:xfrm>
        </p:spPr>
        <p:txBody>
          <a:bodyPr/>
          <a:lstStyle/>
          <a:p>
            <a:r>
              <a:rPr lang="en-US" dirty="0"/>
              <a:t>A computer is any process that can take strings as input and produce strings as output.</a:t>
            </a:r>
          </a:p>
          <a:p>
            <a:r>
              <a:rPr lang="en-US" dirty="0"/>
              <a:t>Computation of that machine / computer is a function (it maps inputs to outputs)</a:t>
            </a:r>
          </a:p>
          <a:p>
            <a:r>
              <a:rPr lang="en-US" dirty="0"/>
              <a:t>Moving forward:</a:t>
            </a:r>
          </a:p>
          <a:p>
            <a:pPr lvl="1"/>
            <a:r>
              <a:rPr lang="en-US" dirty="0"/>
              <a:t>More math background</a:t>
            </a:r>
          </a:p>
          <a:p>
            <a:pPr lvl="1"/>
            <a:r>
              <a:rPr lang="en-US" dirty="0"/>
              <a:t>Different types of computers and the pros / cons of each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365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48174"/>
            <a:ext cx="9905998" cy="987645"/>
          </a:xfrm>
        </p:spPr>
        <p:txBody>
          <a:bodyPr/>
          <a:lstStyle/>
          <a:p>
            <a:pPr algn="ctr"/>
            <a:r>
              <a:rPr lang="en-US" dirty="0"/>
              <a:t>What is a Computer?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3973" y="2249487"/>
            <a:ext cx="8173940" cy="77311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Class discussion: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4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7FCFF6E-E6BE-4541-B02B-71452ED09DCC}"/>
              </a:ext>
            </a:extLst>
          </p:cNvPr>
          <p:cNvSpPr txBox="1">
            <a:spLocks/>
          </p:cNvSpPr>
          <p:nvPr/>
        </p:nvSpPr>
        <p:spPr>
          <a:xfrm>
            <a:off x="1963973" y="2943021"/>
            <a:ext cx="8173940" cy="773113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ysClr val="windowText" lastClr="000000"/>
                </a:solidFill>
              </a:rPr>
              <a:t>What is a computer? What do you think?</a:t>
            </a:r>
          </a:p>
        </p:txBody>
      </p:sp>
    </p:spTree>
    <p:extLst>
      <p:ext uri="{BB962C8B-B14F-4D97-AF65-F5344CB8AC3E}">
        <p14:creationId xmlns:p14="http://schemas.microsoft.com/office/powerpoint/2010/main" val="3779907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7794" y="214685"/>
            <a:ext cx="10438474" cy="57249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Discussion: What parts are necessary at minimum?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5</a:t>
            </a:fld>
            <a:endParaRPr lang="en-US"/>
          </a:p>
        </p:txBody>
      </p:sp>
      <p:pic>
        <p:nvPicPr>
          <p:cNvPr id="1026" name="Picture 2" descr="https://i.pinimg.com/originals/68/47/27/684727a43933f40a3ea594f1f1a08fb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8294" y="890546"/>
            <a:ext cx="6617473" cy="5826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4557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54617B-47D3-4142-A47C-FFB23F9BF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44517" y="5636783"/>
            <a:ext cx="771089" cy="365125"/>
          </a:xfrm>
        </p:spPr>
        <p:txBody>
          <a:bodyPr/>
          <a:lstStyle/>
          <a:p>
            <a:fld id="{9BB9F8D7-E2A3-4222-BD86-A63794DF33E7}" type="slidenum">
              <a:rPr lang="en-US" smtClean="0"/>
              <a:t>6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D16FD70-5D01-B142-957F-3E601963A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794" y="214685"/>
            <a:ext cx="10438474" cy="57249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My Answer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E46EB3B-96C9-8C48-B9A0-1E71508C5BCA}"/>
              </a:ext>
            </a:extLst>
          </p:cNvPr>
          <p:cNvSpPr txBox="1">
            <a:spLocks/>
          </p:cNvSpPr>
          <p:nvPr/>
        </p:nvSpPr>
        <p:spPr>
          <a:xfrm>
            <a:off x="4667417" y="2258172"/>
            <a:ext cx="2759102" cy="1781092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CPU (Instruction Set)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Memory (RAM)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5283D66-D13F-734E-9DE7-42EDE1DA3821}"/>
              </a:ext>
            </a:extLst>
          </p:cNvPr>
          <p:cNvSpPr txBox="1">
            <a:spLocks/>
          </p:cNvSpPr>
          <p:nvPr/>
        </p:nvSpPr>
        <p:spPr>
          <a:xfrm>
            <a:off x="2052763" y="2786934"/>
            <a:ext cx="1294737" cy="72356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Input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B3D49A9-07D2-0748-A1AD-ADE8398080F8}"/>
              </a:ext>
            </a:extLst>
          </p:cNvPr>
          <p:cNvSpPr txBox="1">
            <a:spLocks/>
          </p:cNvSpPr>
          <p:nvPr/>
        </p:nvSpPr>
        <p:spPr>
          <a:xfrm>
            <a:off x="8746436" y="2786934"/>
            <a:ext cx="1294737" cy="72356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Output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2B6C004-FCA7-DE44-A3D2-006F7DE37F12}"/>
              </a:ext>
            </a:extLst>
          </p:cNvPr>
          <p:cNvCxnSpPr/>
          <p:nvPr/>
        </p:nvCxnSpPr>
        <p:spPr>
          <a:xfrm>
            <a:off x="3347500" y="3148717"/>
            <a:ext cx="1319917" cy="0"/>
          </a:xfrm>
          <a:prstGeom prst="straightConnector1">
            <a:avLst/>
          </a:prstGeom>
          <a:ln>
            <a:solidFill>
              <a:schemeClr val="bg2">
                <a:lumMod val="10000"/>
                <a:lumOff val="9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9CCF2B0-92AA-CB4D-9779-E9BE62A00FD9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7426519" y="3148718"/>
            <a:ext cx="1319917" cy="0"/>
          </a:xfrm>
          <a:prstGeom prst="straightConnector1">
            <a:avLst/>
          </a:prstGeom>
          <a:ln>
            <a:solidFill>
              <a:schemeClr val="bg2">
                <a:lumMod val="10000"/>
                <a:lumOff val="9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915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54617B-47D3-4142-A47C-FFB23F9BF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44517" y="5636783"/>
            <a:ext cx="771089" cy="365125"/>
          </a:xfrm>
        </p:spPr>
        <p:txBody>
          <a:bodyPr/>
          <a:lstStyle/>
          <a:p>
            <a:fld id="{9BB9F8D7-E2A3-4222-BD86-A63794DF33E7}" type="slidenum">
              <a:rPr lang="en-US" smtClean="0"/>
              <a:t>7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D16FD70-5D01-B142-957F-3E601963A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794" y="214685"/>
            <a:ext cx="10438474" cy="57249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My Answer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E46EB3B-96C9-8C48-B9A0-1E71508C5BCA}"/>
              </a:ext>
            </a:extLst>
          </p:cNvPr>
          <p:cNvSpPr txBox="1">
            <a:spLocks/>
          </p:cNvSpPr>
          <p:nvPr/>
        </p:nvSpPr>
        <p:spPr>
          <a:xfrm>
            <a:off x="4667417" y="2258172"/>
            <a:ext cx="2759102" cy="1781092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Computing Machine / Program / Algorithm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5283D66-D13F-734E-9DE7-42EDE1DA3821}"/>
              </a:ext>
            </a:extLst>
          </p:cNvPr>
          <p:cNvSpPr txBox="1">
            <a:spLocks/>
          </p:cNvSpPr>
          <p:nvPr/>
        </p:nvSpPr>
        <p:spPr>
          <a:xfrm>
            <a:off x="2052763" y="2786934"/>
            <a:ext cx="1294737" cy="72356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Input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B3D49A9-07D2-0748-A1AD-ADE8398080F8}"/>
              </a:ext>
            </a:extLst>
          </p:cNvPr>
          <p:cNvSpPr txBox="1">
            <a:spLocks/>
          </p:cNvSpPr>
          <p:nvPr/>
        </p:nvSpPr>
        <p:spPr>
          <a:xfrm>
            <a:off x="8746436" y="2786934"/>
            <a:ext cx="1294737" cy="72356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Output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2B6C004-FCA7-DE44-A3D2-006F7DE37F12}"/>
              </a:ext>
            </a:extLst>
          </p:cNvPr>
          <p:cNvCxnSpPr/>
          <p:nvPr/>
        </p:nvCxnSpPr>
        <p:spPr>
          <a:xfrm>
            <a:off x="3347500" y="3148717"/>
            <a:ext cx="1319917" cy="0"/>
          </a:xfrm>
          <a:prstGeom prst="straightConnector1">
            <a:avLst/>
          </a:prstGeom>
          <a:ln>
            <a:solidFill>
              <a:schemeClr val="bg2">
                <a:lumMod val="10000"/>
                <a:lumOff val="9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9CCF2B0-92AA-CB4D-9779-E9BE62A00FD9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7426519" y="3148718"/>
            <a:ext cx="1319917" cy="0"/>
          </a:xfrm>
          <a:prstGeom prst="straightConnector1">
            <a:avLst/>
          </a:prstGeom>
          <a:ln>
            <a:solidFill>
              <a:schemeClr val="bg2">
                <a:lumMod val="10000"/>
                <a:lumOff val="9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2174EAA-D14A-FC4F-835C-AC02A7322E51}"/>
              </a:ext>
            </a:extLst>
          </p:cNvPr>
          <p:cNvCxnSpPr/>
          <p:nvPr/>
        </p:nvCxnSpPr>
        <p:spPr>
          <a:xfrm>
            <a:off x="2337685" y="3673502"/>
            <a:ext cx="286247" cy="1645920"/>
          </a:xfrm>
          <a:prstGeom prst="line">
            <a:avLst/>
          </a:prstGeom>
          <a:ln>
            <a:solidFill>
              <a:schemeClr val="bg2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EA69FA7-7C50-D144-97A6-F7A26307D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9288" y="5319422"/>
            <a:ext cx="2480807" cy="10813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i="1" dirty="0"/>
              <a:t>Can be from a mouse/keyboard, or from a network socket, or whatever!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E90E580-56ED-AD47-AA8E-E2F3A6B03637}"/>
              </a:ext>
            </a:extLst>
          </p:cNvPr>
          <p:cNvCxnSpPr/>
          <p:nvPr/>
        </p:nvCxnSpPr>
        <p:spPr>
          <a:xfrm>
            <a:off x="9123196" y="3673502"/>
            <a:ext cx="286247" cy="1645920"/>
          </a:xfrm>
          <a:prstGeom prst="line">
            <a:avLst/>
          </a:prstGeom>
          <a:ln>
            <a:solidFill>
              <a:schemeClr val="bg2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D2E4CFC-2CF2-274C-8CE2-6D4D3C133EEA}"/>
              </a:ext>
            </a:extLst>
          </p:cNvPr>
          <p:cNvSpPr txBox="1">
            <a:spLocks/>
          </p:cNvSpPr>
          <p:nvPr/>
        </p:nvSpPr>
        <p:spPr>
          <a:xfrm>
            <a:off x="8534799" y="5319422"/>
            <a:ext cx="2480807" cy="10813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Same! Can be to a monitor, or anything else!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705517F-9A25-D84C-80D9-B912BB723F05}"/>
              </a:ext>
            </a:extLst>
          </p:cNvPr>
          <p:cNvCxnSpPr>
            <a:cxnSpLocks/>
          </p:cNvCxnSpPr>
          <p:nvPr/>
        </p:nvCxnSpPr>
        <p:spPr>
          <a:xfrm flipH="1">
            <a:off x="6720178" y="1439186"/>
            <a:ext cx="706341" cy="747422"/>
          </a:xfrm>
          <a:prstGeom prst="line">
            <a:avLst/>
          </a:prstGeom>
          <a:ln>
            <a:solidFill>
              <a:schemeClr val="bg2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051559B3-0306-834A-9984-A36065790E08}"/>
              </a:ext>
            </a:extLst>
          </p:cNvPr>
          <p:cNvSpPr txBox="1">
            <a:spLocks/>
          </p:cNvSpPr>
          <p:nvPr/>
        </p:nvSpPr>
        <p:spPr>
          <a:xfrm>
            <a:off x="7405711" y="1176795"/>
            <a:ext cx="2480807" cy="8083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This is a computer!</a:t>
            </a:r>
          </a:p>
        </p:txBody>
      </p:sp>
    </p:spTree>
    <p:extLst>
      <p:ext uri="{BB962C8B-B14F-4D97-AF65-F5344CB8AC3E}">
        <p14:creationId xmlns:p14="http://schemas.microsoft.com/office/powerpoint/2010/main" val="2739823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54617B-47D3-4142-A47C-FFB23F9BF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44517" y="5636783"/>
            <a:ext cx="771089" cy="365125"/>
          </a:xfrm>
        </p:spPr>
        <p:txBody>
          <a:bodyPr/>
          <a:lstStyle/>
          <a:p>
            <a:fld id="{9BB9F8D7-E2A3-4222-BD86-A63794DF33E7}" type="slidenum">
              <a:rPr lang="en-US" smtClean="0"/>
              <a:t>8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D16FD70-5D01-B142-957F-3E601963A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794" y="214685"/>
            <a:ext cx="10438474" cy="57249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Defining INPUT and Output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E46EB3B-96C9-8C48-B9A0-1E71508C5BCA}"/>
              </a:ext>
            </a:extLst>
          </p:cNvPr>
          <p:cNvSpPr txBox="1">
            <a:spLocks/>
          </p:cNvSpPr>
          <p:nvPr/>
        </p:nvSpPr>
        <p:spPr>
          <a:xfrm>
            <a:off x="4667417" y="2258172"/>
            <a:ext cx="2759102" cy="1781092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Computing Machine / Program / Algorithm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5283D66-D13F-734E-9DE7-42EDE1DA3821}"/>
              </a:ext>
            </a:extLst>
          </p:cNvPr>
          <p:cNvSpPr txBox="1">
            <a:spLocks/>
          </p:cNvSpPr>
          <p:nvPr/>
        </p:nvSpPr>
        <p:spPr>
          <a:xfrm>
            <a:off x="2052763" y="2786934"/>
            <a:ext cx="1294737" cy="72356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Input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B3D49A9-07D2-0748-A1AD-ADE8398080F8}"/>
              </a:ext>
            </a:extLst>
          </p:cNvPr>
          <p:cNvSpPr txBox="1">
            <a:spLocks/>
          </p:cNvSpPr>
          <p:nvPr/>
        </p:nvSpPr>
        <p:spPr>
          <a:xfrm>
            <a:off x="8746436" y="2786934"/>
            <a:ext cx="1294737" cy="72356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Output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2B6C004-FCA7-DE44-A3D2-006F7DE37F12}"/>
              </a:ext>
            </a:extLst>
          </p:cNvPr>
          <p:cNvCxnSpPr/>
          <p:nvPr/>
        </p:nvCxnSpPr>
        <p:spPr>
          <a:xfrm>
            <a:off x="3347500" y="3148717"/>
            <a:ext cx="1319917" cy="0"/>
          </a:xfrm>
          <a:prstGeom prst="straightConnector1">
            <a:avLst/>
          </a:prstGeom>
          <a:ln>
            <a:solidFill>
              <a:schemeClr val="bg2">
                <a:lumMod val="10000"/>
                <a:lumOff val="9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9CCF2B0-92AA-CB4D-9779-E9BE62A00FD9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7426519" y="3148718"/>
            <a:ext cx="1319917" cy="0"/>
          </a:xfrm>
          <a:prstGeom prst="straightConnector1">
            <a:avLst/>
          </a:prstGeom>
          <a:ln>
            <a:solidFill>
              <a:schemeClr val="bg2">
                <a:lumMod val="10000"/>
                <a:lumOff val="9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2174EAA-D14A-FC4F-835C-AC02A7322E51}"/>
              </a:ext>
            </a:extLst>
          </p:cNvPr>
          <p:cNvCxnSpPr>
            <a:cxnSpLocks/>
          </p:cNvCxnSpPr>
          <p:nvPr/>
        </p:nvCxnSpPr>
        <p:spPr>
          <a:xfrm>
            <a:off x="2337685" y="3673502"/>
            <a:ext cx="1669773" cy="1645920"/>
          </a:xfrm>
          <a:prstGeom prst="line">
            <a:avLst/>
          </a:prstGeom>
          <a:ln>
            <a:solidFill>
              <a:schemeClr val="bg2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EA69FA7-7C50-D144-97A6-F7A26307D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7458" y="5390984"/>
            <a:ext cx="2480807" cy="10813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u="sng" dirty="0"/>
              <a:t>Let’s focus on these two first!!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E90E580-56ED-AD47-AA8E-E2F3A6B03637}"/>
              </a:ext>
            </a:extLst>
          </p:cNvPr>
          <p:cNvCxnSpPr>
            <a:cxnSpLocks/>
          </p:cNvCxnSpPr>
          <p:nvPr/>
        </p:nvCxnSpPr>
        <p:spPr>
          <a:xfrm flipH="1">
            <a:off x="6167031" y="3673502"/>
            <a:ext cx="2956165" cy="1781093"/>
          </a:xfrm>
          <a:prstGeom prst="line">
            <a:avLst/>
          </a:prstGeom>
          <a:ln>
            <a:solidFill>
              <a:schemeClr val="bg2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9639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223587"/>
            <a:ext cx="9905998" cy="1039889"/>
          </a:xfrm>
        </p:spPr>
        <p:txBody>
          <a:bodyPr/>
          <a:lstStyle/>
          <a:p>
            <a:pPr algn="ctr"/>
            <a:r>
              <a:rPr lang="en-US" dirty="0"/>
              <a:t>Defining INPUT and Output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438401" y="1419325"/>
            <a:ext cx="7018283" cy="2098456"/>
            <a:chOff x="1103586" y="2333312"/>
            <a:chExt cx="9837683" cy="2941452"/>
          </a:xfrm>
        </p:grpSpPr>
        <p:sp>
          <p:nvSpPr>
            <p:cNvPr id="6" name="Rectangle 5"/>
            <p:cNvSpPr/>
            <p:nvPr/>
          </p:nvSpPr>
          <p:spPr>
            <a:xfrm>
              <a:off x="4004463" y="2333312"/>
              <a:ext cx="3689131" cy="294145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Computing Machine </a:t>
              </a:r>
            </a:p>
            <a:p>
              <a:pPr algn="ctr"/>
              <a:r>
                <a:rPr lang="en-US" sz="2800">
                  <a:solidFill>
                    <a:schemeClr val="bg1"/>
                  </a:solidFill>
                </a:rPr>
                <a:t>/ Program / Algorithm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103586" y="3500745"/>
              <a:ext cx="1481960" cy="118241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Input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9406758" y="3208286"/>
              <a:ext cx="1534511" cy="1206087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Output</a:t>
              </a:r>
              <a:endParaRPr lang="en-US" sz="2400" dirty="0"/>
            </a:p>
          </p:txBody>
        </p:sp>
        <p:cxnSp>
          <p:nvCxnSpPr>
            <p:cNvPr id="9" name="Straight Arrow Connector 8"/>
            <p:cNvCxnSpPr>
              <a:stCxn id="7" idx="3"/>
            </p:cNvCxnSpPr>
            <p:nvPr/>
          </p:nvCxnSpPr>
          <p:spPr>
            <a:xfrm>
              <a:off x="2585546" y="4091952"/>
              <a:ext cx="1418919" cy="0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endCxn id="8" idx="1"/>
            </p:cNvCxnSpPr>
            <p:nvPr/>
          </p:nvCxnSpPr>
          <p:spPr>
            <a:xfrm>
              <a:off x="7693594" y="3811329"/>
              <a:ext cx="1713164" cy="1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4271902" y="3781525"/>
            <a:ext cx="2257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What are the “types”?</a:t>
            </a:r>
          </a:p>
        </p:txBody>
      </p:sp>
      <p:cxnSp>
        <p:nvCxnSpPr>
          <p:cNvPr id="12" name="Curved Connector 11"/>
          <p:cNvCxnSpPr>
            <a:stCxn id="11" idx="3"/>
            <a:endCxn id="8" idx="2"/>
          </p:cNvCxnSpPr>
          <p:nvPr/>
        </p:nvCxnSpPr>
        <p:spPr>
          <a:xfrm flipV="1">
            <a:off x="6529251" y="2903971"/>
            <a:ext cx="2380067" cy="1062220"/>
          </a:xfrm>
          <a:prstGeom prst="curvedConnector2">
            <a:avLst/>
          </a:prstGeom>
          <a:ln w="57150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11" idx="1"/>
            <a:endCxn id="7" idx="2"/>
          </p:cNvCxnSpPr>
          <p:nvPr/>
        </p:nvCxnSpPr>
        <p:spPr>
          <a:xfrm rot="10800000">
            <a:off x="2967021" y="3095725"/>
            <a:ext cx="1304880" cy="870466"/>
          </a:xfrm>
          <a:prstGeom prst="curvedConnector2">
            <a:avLst/>
          </a:prstGeom>
          <a:ln w="57150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910" y="4705262"/>
            <a:ext cx="7325407" cy="1559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454426" y="6271427"/>
            <a:ext cx="8229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we compute on: representations of things (e.g. numbers)</a:t>
            </a:r>
          </a:p>
        </p:txBody>
      </p:sp>
    </p:spTree>
    <p:extLst>
      <p:ext uri="{BB962C8B-B14F-4D97-AF65-F5344CB8AC3E}">
        <p14:creationId xmlns:p14="http://schemas.microsoft.com/office/powerpoint/2010/main" val="828157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{78731ABC-CB82-E74D-A429-13D3326A7E5D}tf10001122</Template>
  <TotalTime>17497</TotalTime>
  <Words>1491</Words>
  <Application>Microsoft Macintosh PowerPoint</Application>
  <PresentationFormat>Widescreen</PresentationFormat>
  <Paragraphs>323</Paragraphs>
  <Slides>38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Cambria Math</vt:lpstr>
      <vt:lpstr>Trebuchet MS</vt:lpstr>
      <vt:lpstr>Tw Cen MT</vt:lpstr>
      <vt:lpstr>Circuit</vt:lpstr>
      <vt:lpstr>Defining “Computation”</vt:lpstr>
      <vt:lpstr>Goals!</vt:lpstr>
      <vt:lpstr>Part 1: What is Computation? What is a Computer?</vt:lpstr>
      <vt:lpstr>What is a Computer?</vt:lpstr>
      <vt:lpstr>Discussion: What parts are necessary at minimum?</vt:lpstr>
      <vt:lpstr>My Answer</vt:lpstr>
      <vt:lpstr>My Answer</vt:lpstr>
      <vt:lpstr>Defining INPUT and Output</vt:lpstr>
      <vt:lpstr>Defining INPUT and Output</vt:lpstr>
      <vt:lpstr>Defining INPUT and Output</vt:lpstr>
      <vt:lpstr>Defining INPUT and Output</vt:lpstr>
      <vt:lpstr>Defining INPUT and Output</vt:lpstr>
      <vt:lpstr>Defining Input and Output</vt:lpstr>
      <vt:lpstr>Defining Computation</vt:lpstr>
      <vt:lpstr>Computing a Function</vt:lpstr>
      <vt:lpstr>Defining Computation</vt:lpstr>
      <vt:lpstr>Injective Functions</vt:lpstr>
      <vt:lpstr>Onto, Surjective Functions</vt:lpstr>
      <vt:lpstr>Properties of Functions</vt:lpstr>
      <vt:lpstr>Properties of Functions</vt:lpstr>
      <vt:lpstr>Bijective Functions</vt:lpstr>
      <vt:lpstr>Overview of Computation!</vt:lpstr>
      <vt:lpstr>Part 2: Bird’s Eye View of Theory of Computation?</vt:lpstr>
      <vt:lpstr>Overview of Theory of Computation</vt:lpstr>
      <vt:lpstr>Part 3: Background Math</vt:lpstr>
      <vt:lpstr>Objects That We’ll Need</vt:lpstr>
      <vt:lpstr>Review: Sets</vt:lpstr>
      <vt:lpstr>Review: Set Operators</vt:lpstr>
      <vt:lpstr>Review: Set Operators</vt:lpstr>
      <vt:lpstr>Important Sets</vt:lpstr>
      <vt:lpstr>Important Sets</vt:lpstr>
      <vt:lpstr>Set Cardinality</vt:lpstr>
      <vt:lpstr>Set Builder Notation</vt:lpstr>
      <vt:lpstr>Comparing Cardinalities with Functions</vt:lpstr>
      <vt:lpstr>Are all functions computable?</vt:lpstr>
      <vt:lpstr>Implementing a Function</vt:lpstr>
      <vt:lpstr>Coming Up!</vt:lpstr>
      <vt:lpstr>Review of this deck!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Programming</dc:title>
  <dc:creator>Mark Floryan</dc:creator>
  <cp:lastModifiedBy>Mark Floryan</cp:lastModifiedBy>
  <cp:revision>91</cp:revision>
  <dcterms:created xsi:type="dcterms:W3CDTF">2023-02-24T14:15:53Z</dcterms:created>
  <dcterms:modified xsi:type="dcterms:W3CDTF">2024-01-23T15:28:58Z</dcterms:modified>
</cp:coreProperties>
</file>