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28"/>
  </p:notesMasterIdLst>
  <p:sldIdLst>
    <p:sldId id="256" r:id="rId2"/>
    <p:sldId id="272" r:id="rId3"/>
    <p:sldId id="258" r:id="rId4"/>
    <p:sldId id="318" r:id="rId5"/>
    <p:sldId id="462" r:id="rId6"/>
    <p:sldId id="461" r:id="rId7"/>
    <p:sldId id="807" r:id="rId8"/>
    <p:sldId id="464" r:id="rId9"/>
    <p:sldId id="809" r:id="rId10"/>
    <p:sldId id="808" r:id="rId11"/>
    <p:sldId id="463" r:id="rId12"/>
    <p:sldId id="271" r:id="rId13"/>
    <p:sldId id="274" r:id="rId14"/>
    <p:sldId id="810" r:id="rId15"/>
    <p:sldId id="811" r:id="rId16"/>
    <p:sldId id="812" r:id="rId17"/>
    <p:sldId id="872" r:id="rId18"/>
    <p:sldId id="813" r:id="rId19"/>
    <p:sldId id="815" r:id="rId20"/>
    <p:sldId id="816" r:id="rId21"/>
    <p:sldId id="873" r:id="rId22"/>
    <p:sldId id="817" r:id="rId23"/>
    <p:sldId id="277" r:id="rId24"/>
    <p:sldId id="470" r:id="rId25"/>
    <p:sldId id="818" r:id="rId26"/>
    <p:sldId id="819" r:id="rId27"/>
    <p:sldId id="820" r:id="rId28"/>
    <p:sldId id="821" r:id="rId29"/>
    <p:sldId id="822" r:id="rId30"/>
    <p:sldId id="823" r:id="rId31"/>
    <p:sldId id="824" r:id="rId32"/>
    <p:sldId id="466" r:id="rId33"/>
    <p:sldId id="474" r:id="rId34"/>
    <p:sldId id="799" r:id="rId35"/>
    <p:sldId id="833" r:id="rId36"/>
    <p:sldId id="825" r:id="rId37"/>
    <p:sldId id="826" r:id="rId38"/>
    <p:sldId id="827" r:id="rId39"/>
    <p:sldId id="828" r:id="rId40"/>
    <p:sldId id="829" r:id="rId41"/>
    <p:sldId id="830" r:id="rId42"/>
    <p:sldId id="831" r:id="rId43"/>
    <p:sldId id="832" r:id="rId44"/>
    <p:sldId id="835" r:id="rId45"/>
    <p:sldId id="467" r:id="rId46"/>
    <p:sldId id="834" r:id="rId47"/>
    <p:sldId id="295" r:id="rId48"/>
    <p:sldId id="836" r:id="rId49"/>
    <p:sldId id="837" r:id="rId50"/>
    <p:sldId id="838" r:id="rId51"/>
    <p:sldId id="303" r:id="rId52"/>
    <p:sldId id="839" r:id="rId53"/>
    <p:sldId id="840" r:id="rId54"/>
    <p:sldId id="305" r:id="rId55"/>
    <p:sldId id="842" r:id="rId56"/>
    <p:sldId id="843" r:id="rId57"/>
    <p:sldId id="315" r:id="rId58"/>
    <p:sldId id="316" r:id="rId59"/>
    <p:sldId id="317" r:id="rId60"/>
    <p:sldId id="844" r:id="rId61"/>
    <p:sldId id="468" r:id="rId62"/>
    <p:sldId id="322" r:id="rId63"/>
    <p:sldId id="335" r:id="rId64"/>
    <p:sldId id="845" r:id="rId65"/>
    <p:sldId id="846" r:id="rId66"/>
    <p:sldId id="847" r:id="rId67"/>
    <p:sldId id="336" r:id="rId68"/>
    <p:sldId id="339" r:id="rId69"/>
    <p:sldId id="341" r:id="rId70"/>
    <p:sldId id="342" r:id="rId71"/>
    <p:sldId id="344" r:id="rId72"/>
    <p:sldId id="848" r:id="rId73"/>
    <p:sldId id="347" r:id="rId74"/>
    <p:sldId id="348" r:id="rId75"/>
    <p:sldId id="849" r:id="rId76"/>
    <p:sldId id="850" r:id="rId77"/>
    <p:sldId id="851" r:id="rId78"/>
    <p:sldId id="852" r:id="rId79"/>
    <p:sldId id="350" r:id="rId80"/>
    <p:sldId id="853" r:id="rId81"/>
    <p:sldId id="854" r:id="rId82"/>
    <p:sldId id="855" r:id="rId83"/>
    <p:sldId id="856" r:id="rId84"/>
    <p:sldId id="858" r:id="rId85"/>
    <p:sldId id="857" r:id="rId86"/>
    <p:sldId id="859" r:id="rId87"/>
    <p:sldId id="860" r:id="rId88"/>
    <p:sldId id="380" r:id="rId89"/>
    <p:sldId id="383" r:id="rId90"/>
    <p:sldId id="861" r:id="rId91"/>
    <p:sldId id="862" r:id="rId92"/>
    <p:sldId id="863" r:id="rId93"/>
    <p:sldId id="864" r:id="rId94"/>
    <p:sldId id="865" r:id="rId95"/>
    <p:sldId id="866" r:id="rId96"/>
    <p:sldId id="867" r:id="rId97"/>
    <p:sldId id="361" r:id="rId98"/>
    <p:sldId id="360" r:id="rId99"/>
    <p:sldId id="868" r:id="rId100"/>
    <p:sldId id="869" r:id="rId101"/>
    <p:sldId id="874" r:id="rId102"/>
    <p:sldId id="385" r:id="rId103"/>
    <p:sldId id="875" r:id="rId104"/>
    <p:sldId id="876" r:id="rId105"/>
    <p:sldId id="390" r:id="rId106"/>
    <p:sldId id="877" r:id="rId107"/>
    <p:sldId id="878" r:id="rId108"/>
    <p:sldId id="879" r:id="rId109"/>
    <p:sldId id="880" r:id="rId110"/>
    <p:sldId id="881" r:id="rId111"/>
    <p:sldId id="883" r:id="rId112"/>
    <p:sldId id="882" r:id="rId113"/>
    <p:sldId id="884" r:id="rId114"/>
    <p:sldId id="386" r:id="rId115"/>
    <p:sldId id="364" r:id="rId116"/>
    <p:sldId id="365" r:id="rId117"/>
    <p:sldId id="366" r:id="rId118"/>
    <p:sldId id="374" r:id="rId119"/>
    <p:sldId id="369" r:id="rId120"/>
    <p:sldId id="376" r:id="rId121"/>
    <p:sldId id="367" r:id="rId122"/>
    <p:sldId id="368" r:id="rId123"/>
    <p:sldId id="870" r:id="rId124"/>
    <p:sldId id="387" r:id="rId125"/>
    <p:sldId id="375" r:id="rId126"/>
    <p:sldId id="871" r:id="rId1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4"/>
    <p:restoredTop sz="94859"/>
  </p:normalViewPr>
  <p:slideViewPr>
    <p:cSldViewPr snapToGrid="0" snapToObjects="1">
      <p:cViewPr varScale="1">
        <p:scale>
          <a:sx n="136" d="100"/>
          <a:sy n="136" d="100"/>
        </p:scale>
        <p:origin x="9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4/23/24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47</a:t>
            </a:fld>
            <a:endParaRPr lang="en-US"/>
          </a:p>
        </p:txBody>
      </p:sp>
    </p:spTree>
    <p:extLst>
      <p:ext uri="{BB962C8B-B14F-4D97-AF65-F5344CB8AC3E}">
        <p14:creationId xmlns:p14="http://schemas.microsoft.com/office/powerpoint/2010/main" val="133935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48</a:t>
            </a:fld>
            <a:endParaRPr lang="en-US"/>
          </a:p>
        </p:txBody>
      </p:sp>
    </p:spTree>
    <p:extLst>
      <p:ext uri="{BB962C8B-B14F-4D97-AF65-F5344CB8AC3E}">
        <p14:creationId xmlns:p14="http://schemas.microsoft.com/office/powerpoint/2010/main" val="386232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49</a:t>
            </a:fld>
            <a:endParaRPr lang="en-US"/>
          </a:p>
        </p:txBody>
      </p:sp>
    </p:spTree>
    <p:extLst>
      <p:ext uri="{BB962C8B-B14F-4D97-AF65-F5344CB8AC3E}">
        <p14:creationId xmlns:p14="http://schemas.microsoft.com/office/powerpoint/2010/main" val="2276734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4/23/24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4/23/24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4/23/24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4/23/24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4/23/24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4/23/24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4/23/24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4/23/24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5" Type="http://schemas.openxmlformats.org/officeDocument/2006/relationships/image" Target="../media/image168.png"/><Relationship Id="rId4" Type="http://schemas.openxmlformats.org/officeDocument/2006/relationships/image" Target="../media/image167.png"/></Relationships>
</file>

<file path=ppt/slides/_rels/slide10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05.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176.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106.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 Id="rId5" Type="http://schemas.openxmlformats.org/officeDocument/2006/relationships/image" Target="../media/image179.png"/><Relationship Id="rId4" Type="http://schemas.openxmlformats.org/officeDocument/2006/relationships/image" Target="../media/image178.png"/></Relationships>
</file>

<file path=ppt/slides/_rels/slide109.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3" Type="http://schemas.openxmlformats.org/officeDocument/2006/relationships/image" Target="../media/image177.png"/><Relationship Id="rId7" Type="http://schemas.openxmlformats.org/officeDocument/2006/relationships/image" Target="../media/image183.png"/><Relationship Id="rId12" Type="http://schemas.openxmlformats.org/officeDocument/2006/relationships/image" Target="../media/image188.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1.png"/><Relationship Id="rId10" Type="http://schemas.openxmlformats.org/officeDocument/2006/relationships/image" Target="../media/image186.png"/><Relationship Id="rId4" Type="http://schemas.openxmlformats.org/officeDocument/2006/relationships/image" Target="../media/image180.png"/><Relationship Id="rId9" Type="http://schemas.openxmlformats.org/officeDocument/2006/relationships/image" Target="../media/image18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1.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0.png"/><Relationship Id="rId2" Type="http://schemas.openxmlformats.org/officeDocument/2006/relationships/image" Target="../media/image191.png"/><Relationship Id="rId1" Type="http://schemas.openxmlformats.org/officeDocument/2006/relationships/slideLayout" Target="../slideLayouts/slideLayout4.xml"/><Relationship Id="rId6" Type="http://schemas.openxmlformats.org/officeDocument/2006/relationships/image" Target="../media/image195.png"/><Relationship Id="rId11" Type="http://schemas.openxmlformats.org/officeDocument/2006/relationships/image" Target="../media/image187.png"/><Relationship Id="rId5" Type="http://schemas.openxmlformats.org/officeDocument/2006/relationships/image" Target="../media/image194.png"/><Relationship Id="rId10" Type="http://schemas.openxmlformats.org/officeDocument/2006/relationships/image" Target="../media/image199.png"/><Relationship Id="rId4" Type="http://schemas.openxmlformats.org/officeDocument/2006/relationships/image" Target="../media/image193.png"/><Relationship Id="rId9" Type="http://schemas.openxmlformats.org/officeDocument/2006/relationships/image" Target="../media/image19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0.png"/><Relationship Id="rId7" Type="http://schemas.openxmlformats.org/officeDocument/2006/relationships/image" Target="../media/image4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0.png"/><Relationship Id="rId4" Type="http://schemas.openxmlformats.org/officeDocument/2006/relationships/image" Target="../media/image37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5.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1.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7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1.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 Id="rId14" Type="http://schemas.openxmlformats.org/officeDocument/2006/relationships/image" Target="../media/image112.png"/></Relationships>
</file>

<file path=ppt/slides/_rels/slide8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4.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15.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5.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7.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00.png"/><Relationship Id="rId9" Type="http://schemas.openxmlformats.org/officeDocument/2006/relationships/image" Target="../media/image122.png"/></Relationships>
</file>

<file path=ppt/slides/_rels/slide86.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87.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3" Type="http://schemas.openxmlformats.org/officeDocument/2006/relationships/image" Target="../media/image139.png"/><Relationship Id="rId7" Type="http://schemas.openxmlformats.org/officeDocument/2006/relationships/image" Target="../media/image142.png"/><Relationship Id="rId12" Type="http://schemas.openxmlformats.org/officeDocument/2006/relationships/image" Target="../media/image14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146.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28.png"/><Relationship Id="rId9" Type="http://schemas.openxmlformats.org/officeDocument/2006/relationships/image" Target="../media/image144.png"/><Relationship Id="rId14" Type="http://schemas.openxmlformats.org/officeDocument/2006/relationships/image" Target="../media/image1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53.png"/><Relationship Id="rId4" Type="http://schemas.openxmlformats.org/officeDocument/2006/relationships/image" Target="../media/image152.png"/></Relationships>
</file>

<file path=ppt/slides/_rels/slide91.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9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9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1.png"/></Relationships>
</file>

<file path=ppt/slides/_rels/slide9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Complexity Theory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127569"/>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10141474" y="2723701"/>
                <a:ext cx="1991258" cy="902572"/>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Here,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is the longest branch of computation</a:t>
                </a:r>
              </a:p>
            </p:txBody>
          </p:sp>
        </mc:Choice>
        <mc:Fallback xmlns="">
          <p:sp>
            <p:nvSpPr>
              <p:cNvPr id="10" name="Content Placeholder 2">
                <a:extLst>
                  <a:ext uri="{FF2B5EF4-FFF2-40B4-BE49-F238E27FC236}">
                    <a16:creationId xmlns:a16="http://schemas.microsoft.com/office/drawing/2014/main" id="{7435EA41-11AA-A24B-B09A-C6CE7A122E1A}"/>
                  </a:ext>
                </a:extLst>
              </p:cNvPr>
              <p:cNvSpPr txBox="1">
                <a:spLocks noRot="1" noChangeAspect="1" noMove="1" noResize="1" noEditPoints="1" noAdjustHandles="1" noChangeArrowheads="1" noChangeShapeType="1" noTextEdit="1"/>
              </p:cNvSpPr>
              <p:nvPr/>
            </p:nvSpPr>
            <p:spPr>
              <a:xfrm>
                <a:off x="10141474" y="2723701"/>
                <a:ext cx="1991258" cy="902572"/>
              </a:xfrm>
              <a:prstGeom prst="rect">
                <a:avLst/>
              </a:prstGeom>
              <a:blipFill>
                <a:blip r:embed="rId3"/>
                <a:stretch>
                  <a:fillRect t="-1370" b="-411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rotWithShape="1">
          <a:blip r:embed="rId4"/>
          <a:srcRect l="45477"/>
          <a:stretch/>
        </p:blipFill>
        <p:spPr>
          <a:xfrm>
            <a:off x="6492341" y="2636806"/>
            <a:ext cx="3649133" cy="3814196"/>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10253133" y="3556755"/>
            <a:ext cx="794279" cy="4568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BF71A93-B193-6E42-8985-1D9515A8B6FA}"/>
                  </a:ext>
                </a:extLst>
              </p:cNvPr>
              <p:cNvSpPr txBox="1">
                <a:spLocks/>
              </p:cNvSpPr>
              <p:nvPr/>
            </p:nvSpPr>
            <p:spPr>
              <a:xfrm>
                <a:off x="1029754" y="2894480"/>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let </a:t>
                </a:r>
                <a14:m>
                  <m:oMath xmlns:m="http://schemas.openxmlformats.org/officeDocument/2006/math">
                    <m:r>
                      <a:rPr lang="en-US" b="0" i="1" smtClean="0">
                        <a:solidFill>
                          <a:schemeClr val="tx1">
                            <a:lumMod val="95000"/>
                          </a:schemeClr>
                        </a:solidFill>
                        <a:latin typeface="Cambria Math" panose="02040503050406030204" pitchFamily="18" charset="0"/>
                      </a:rPr>
                      <m:t>𝑏</m:t>
                    </m:r>
                  </m:oMath>
                </a14:m>
                <a:r>
                  <a:rPr lang="en-US" i="1" dirty="0">
                    <a:solidFill>
                      <a:schemeClr val="tx1">
                        <a:lumMod val="95000"/>
                      </a:schemeClr>
                    </a:solidFill>
                  </a:rPr>
                  <a:t> be the maximum number of branches this computation can have</a:t>
                </a:r>
              </a:p>
            </p:txBody>
          </p:sp>
        </mc:Choice>
        <mc:Fallback xmlns="">
          <p:sp>
            <p:nvSpPr>
              <p:cNvPr id="11" name="Content Placeholder 2">
                <a:extLst>
                  <a:ext uri="{FF2B5EF4-FFF2-40B4-BE49-F238E27FC236}">
                    <a16:creationId xmlns:a16="http://schemas.microsoft.com/office/drawing/2014/main" id="{7BF71A93-B193-6E42-8985-1D9515A8B6FA}"/>
                  </a:ext>
                </a:extLst>
              </p:cNvPr>
              <p:cNvSpPr txBox="1">
                <a:spLocks noRot="1" noChangeAspect="1" noMove="1" noResize="1" noEditPoints="1" noAdjustHandles="1" noChangeArrowheads="1" noChangeShapeType="1" noTextEdit="1"/>
              </p:cNvSpPr>
              <p:nvPr/>
            </p:nvSpPr>
            <p:spPr>
              <a:xfrm>
                <a:off x="1029754" y="2894480"/>
                <a:ext cx="5350928" cy="639794"/>
              </a:xfrm>
              <a:prstGeom prst="rect">
                <a:avLst/>
              </a:prstGeom>
              <a:blipFill>
                <a:blip r:embed="rId5"/>
                <a:stretch>
                  <a:fillRect t="-3922" b="-3922"/>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EE9765C-BC1F-9D4E-9893-0EB64AD307C7}"/>
                  </a:ext>
                </a:extLst>
              </p:cNvPr>
              <p:cNvSpPr txBox="1">
                <a:spLocks/>
              </p:cNvSpPr>
              <p:nvPr/>
            </p:nvSpPr>
            <p:spPr>
              <a:xfrm>
                <a:off x="1029754" y="3666378"/>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The computation tree has at most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leaves and each branch to each node has length at most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1EE9765C-BC1F-9D4E-9893-0EB64AD307C7}"/>
                  </a:ext>
                </a:extLst>
              </p:cNvPr>
              <p:cNvSpPr txBox="1">
                <a:spLocks noRot="1" noChangeAspect="1" noMove="1" noResize="1" noEditPoints="1" noAdjustHandles="1" noChangeArrowheads="1" noChangeShapeType="1" noTextEdit="1"/>
              </p:cNvSpPr>
              <p:nvPr/>
            </p:nvSpPr>
            <p:spPr>
              <a:xfrm>
                <a:off x="1029754" y="3666378"/>
                <a:ext cx="5350928" cy="639794"/>
              </a:xfrm>
              <a:prstGeom prst="rect">
                <a:avLst/>
              </a:prstGeom>
              <a:blipFill>
                <a:blip r:embed="rId6"/>
                <a:stretch>
                  <a:fillRect b="-5769"/>
                </a:stretch>
              </a:blipFill>
              <a:ln>
                <a:solidFill>
                  <a:schemeClr val="tx1">
                    <a:lumMod val="95000"/>
                  </a:schemeClr>
                </a:solidFill>
              </a:ln>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49D567DD-C60B-D045-8324-8407331C8637}"/>
              </a:ext>
            </a:extLst>
          </p:cNvPr>
          <p:cNvSpPr txBox="1">
            <a:spLocks/>
          </p:cNvSpPr>
          <p:nvPr/>
        </p:nvSpPr>
        <p:spPr>
          <a:xfrm>
            <a:off x="1029754" y="4438275"/>
            <a:ext cx="5350928" cy="750515"/>
          </a:xfrm>
          <a:prstGeom prst="rect">
            <a:avLst/>
          </a:prstGeom>
          <a:noFill/>
          <a:ln>
            <a:solidFill>
              <a:schemeClr val="tx1">
                <a:lumMod val="95000"/>
              </a:schemeClr>
            </a:solid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Construct a DTM with three tapes that simulates this NTM as we did in the Turing Machine section earlier. This machines manually computes / simulates each branch individually.</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5D9EFDCD-3F33-2645-A230-A355A02124DC}"/>
                  </a:ext>
                </a:extLst>
              </p:cNvPr>
              <p:cNvSpPr txBox="1">
                <a:spLocks/>
              </p:cNvSpPr>
              <p:nvPr/>
            </p:nvSpPr>
            <p:spPr>
              <a:xfrm>
                <a:off x="1029754" y="5320893"/>
                <a:ext cx="5350928" cy="750515"/>
              </a:xfrm>
              <a:prstGeom prst="rect">
                <a:avLst/>
              </a:prstGeom>
              <a:noFill/>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Thus, this machine simulates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branches at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oMath>
                </a14:m>
                <a:r>
                  <a:rPr lang="en-US" i="1" dirty="0">
                    <a:solidFill>
                      <a:schemeClr val="tx1">
                        <a:lumMod val="95000"/>
                      </a:schemeClr>
                    </a:solidFill>
                  </a:rPr>
                  <a:t> time each for total time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2</m:t>
                        </m:r>
                      </m:e>
                      <m:sup>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6" name="Content Placeholder 2">
                <a:extLst>
                  <a:ext uri="{FF2B5EF4-FFF2-40B4-BE49-F238E27FC236}">
                    <a16:creationId xmlns:a16="http://schemas.microsoft.com/office/drawing/2014/main" id="{5D9EFDCD-3F33-2645-A230-A355A02124DC}"/>
                  </a:ext>
                </a:extLst>
              </p:cNvPr>
              <p:cNvSpPr txBox="1">
                <a:spLocks noRot="1" noChangeAspect="1" noMove="1" noResize="1" noEditPoints="1" noAdjustHandles="1" noChangeArrowheads="1" noChangeShapeType="1" noTextEdit="1"/>
              </p:cNvSpPr>
              <p:nvPr/>
            </p:nvSpPr>
            <p:spPr>
              <a:xfrm>
                <a:off x="1029754" y="5320893"/>
                <a:ext cx="5350928" cy="750515"/>
              </a:xfrm>
              <a:prstGeom prst="rect">
                <a:avLst/>
              </a:prstGeom>
              <a:blipFill>
                <a:blip r:embed="rId7"/>
                <a:stretch>
                  <a:fillRect t="-1639" b="-8197"/>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05150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AEF3A6-D049-9C41-9390-0205B76DB803}"/>
              </a:ext>
            </a:extLst>
          </p:cNvPr>
          <p:cNvGrpSpPr/>
          <p:nvPr/>
        </p:nvGrpSpPr>
        <p:grpSpPr>
          <a:xfrm>
            <a:off x="587089" y="-4381886"/>
            <a:ext cx="3336261" cy="11113993"/>
            <a:chOff x="5791207" y="-4553901"/>
            <a:chExt cx="3336261"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3336261" cy="11113993"/>
              <a:chOff x="5791207" y="-4553901"/>
              <a:chExt cx="3336261" cy="11113993"/>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5908350" y="2589227"/>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4397129" y="1852280"/>
            <a:ext cx="2302436" cy="1370753"/>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If someone finds a polynomial time algorithm to ANY np-complete problem, then</a:t>
            </a:r>
          </a:p>
        </p:txBody>
      </p:sp>
      <p:sp>
        <p:nvSpPr>
          <p:cNvPr id="21" name="Right Arrow 20">
            <a:extLst>
              <a:ext uri="{FF2B5EF4-FFF2-40B4-BE49-F238E27FC236}">
                <a16:creationId xmlns:a16="http://schemas.microsoft.com/office/drawing/2014/main" id="{45A1661E-DAC3-494C-8A9F-7B424DB2884C}"/>
              </a:ext>
            </a:extLst>
          </p:cNvPr>
          <p:cNvSpPr/>
          <p:nvPr/>
        </p:nvSpPr>
        <p:spPr>
          <a:xfrm>
            <a:off x="4397129" y="3385996"/>
            <a:ext cx="2230008" cy="380246"/>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BB691EA-1C81-D045-9EFE-1374EE49E69B}"/>
              </a:ext>
            </a:extLst>
          </p:cNvPr>
          <p:cNvGrpSpPr/>
          <p:nvPr/>
        </p:nvGrpSpPr>
        <p:grpSpPr>
          <a:xfrm>
            <a:off x="7498616" y="-4137442"/>
            <a:ext cx="3336261" cy="9547746"/>
            <a:chOff x="5877930" y="-4309457"/>
            <a:chExt cx="3336261" cy="9547746"/>
          </a:xfrm>
        </p:grpSpPr>
        <p:sp>
          <p:nvSpPr>
            <p:cNvPr id="34" name="Oval 33">
              <a:extLst>
                <a:ext uri="{FF2B5EF4-FFF2-40B4-BE49-F238E27FC236}">
                  <a16:creationId xmlns:a16="http://schemas.microsoft.com/office/drawing/2014/main" id="{A402ED03-849A-4F47-9F70-05AAFECF8EC2}"/>
                </a:ext>
              </a:extLst>
            </p:cNvPr>
            <p:cNvSpPr/>
            <p:nvPr/>
          </p:nvSpPr>
          <p:spPr>
            <a:xfrm>
              <a:off x="6255830" y="2889572"/>
              <a:ext cx="2577960" cy="234871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P=NP</a:t>
              </a:r>
            </a:p>
          </p:txBody>
        </p:sp>
        <p:sp>
          <p:nvSpPr>
            <p:cNvPr id="33" name="Arc 32">
              <a:extLst>
                <a:ext uri="{FF2B5EF4-FFF2-40B4-BE49-F238E27FC236}">
                  <a16:creationId xmlns:a16="http://schemas.microsoft.com/office/drawing/2014/main" id="{B155F0A4-2632-E142-B636-00E543BD17EC}"/>
                </a:ext>
              </a:extLst>
            </p:cNvPr>
            <p:cNvSpPr/>
            <p:nvPr/>
          </p:nvSpPr>
          <p:spPr>
            <a:xfrm>
              <a:off x="5877930" y="-4309457"/>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P-Hard</a:t>
              </a:r>
              <a:br>
                <a:rPr lang="en-US" sz="2400" dirty="0">
                  <a:solidFill>
                    <a:schemeClr val="bg1"/>
                  </a:solidFill>
                </a:rPr>
              </a:br>
              <a:r>
                <a:rPr lang="en-US" sz="2400" dirty="0">
                  <a:solidFill>
                    <a:schemeClr val="bg1"/>
                  </a:solidFill>
                </a:rPr>
                <a:t>NP-Hard</a:t>
              </a:r>
            </a:p>
          </p:txBody>
        </p:sp>
      </p:grpSp>
      <p:sp>
        <p:nvSpPr>
          <p:cNvPr id="36" name="Content Placeholder 5">
            <a:extLst>
              <a:ext uri="{FF2B5EF4-FFF2-40B4-BE49-F238E27FC236}">
                <a16:creationId xmlns:a16="http://schemas.microsoft.com/office/drawing/2014/main" id="{D3D1747B-E57D-6F4C-B227-C98B9B25445B}"/>
              </a:ext>
            </a:extLst>
          </p:cNvPr>
          <p:cNvSpPr txBox="1">
            <a:spLocks/>
          </p:cNvSpPr>
          <p:nvPr/>
        </p:nvSpPr>
        <p:spPr>
          <a:xfrm>
            <a:off x="7013115" y="5644141"/>
            <a:ext cx="4304761" cy="932507"/>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Suddenly, through various reductions there is a fast (polynomial) algorithm for every NP problem!</a:t>
            </a:r>
          </a:p>
        </p:txBody>
      </p:sp>
    </p:spTree>
    <p:extLst>
      <p:ext uri="{BB962C8B-B14F-4D97-AF65-F5344CB8AC3E}">
        <p14:creationId xmlns:p14="http://schemas.microsoft.com/office/powerpoint/2010/main" val="27443315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Another reduction:</a:t>
            </a:r>
            <a:br>
              <a:rPr lang="en-US" dirty="0"/>
            </a:br>
            <a:r>
              <a:rPr lang="en-US" dirty="0"/>
              <a:t>3-Coloring</a:t>
            </a:r>
          </a:p>
        </p:txBody>
      </p:sp>
    </p:spTree>
    <p:extLst>
      <p:ext uri="{BB962C8B-B14F-4D97-AF65-F5344CB8AC3E}">
        <p14:creationId xmlns:p14="http://schemas.microsoft.com/office/powerpoint/2010/main" val="18787606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001"/>
            <a:ext cx="9905998" cy="797387"/>
          </a:xfrm>
        </p:spPr>
        <p:txBody>
          <a:bodyPr/>
          <a:lstStyle/>
          <a:p>
            <a:pPr algn="ctr"/>
            <a:r>
              <a:rPr lang="en-US" dirty="0"/>
              <a:t>3-Coloring</a:t>
            </a:r>
          </a:p>
        </p:txBody>
      </p:sp>
      <p:sp>
        <p:nvSpPr>
          <p:cNvPr id="4" name="Content Placeholder 3"/>
          <p:cNvSpPr>
            <a:spLocks noGrp="1"/>
          </p:cNvSpPr>
          <p:nvPr>
            <p:ph sz="quarter" idx="1"/>
          </p:nvPr>
        </p:nvSpPr>
        <p:spPr>
          <a:xfrm>
            <a:off x="1407741" y="1574977"/>
            <a:ext cx="4878389" cy="1523329"/>
          </a:xfrm>
          <a:ln>
            <a:solidFill>
              <a:schemeClr val="tx1">
                <a:lumMod val="95000"/>
              </a:schemeClr>
            </a:solidFill>
          </a:ln>
        </p:spPr>
        <p:txBody>
          <a:bodyPr>
            <a:normAutofit fontScale="70000" lnSpcReduction="20000"/>
          </a:bodyPr>
          <a:lstStyle/>
          <a:p>
            <a:pPr marL="0" indent="0" algn="ctr">
              <a:buNone/>
            </a:pPr>
            <a:r>
              <a:rPr lang="en-US" b="1" i="1" u="sng" dirty="0"/>
              <a:t>Problem Statement</a:t>
            </a:r>
            <a:r>
              <a:rPr lang="en-US" i="1" dirty="0"/>
              <a:t>:</a:t>
            </a:r>
            <a:br>
              <a:rPr lang="en-US" i="1" dirty="0"/>
            </a:br>
            <a:r>
              <a:rPr lang="en-US" i="1" dirty="0"/>
              <a:t>Given graph G, and three colors c1, c2, c3 (not really given as input), c</a:t>
            </a:r>
            <a:r>
              <a:rPr lang="en-US" dirty="0"/>
              <a:t>an we color the graph with these colors such that no adjacent nodes have the same color.</a:t>
            </a:r>
          </a:p>
          <a:p>
            <a:pPr marL="0" indent="0" algn="ctr">
              <a:buNone/>
            </a:pPr>
            <a:endParaRPr lang="en-US" i="1" dirty="0"/>
          </a:p>
        </p:txBody>
      </p:sp>
      <p:pic>
        <p:nvPicPr>
          <p:cNvPr id="1030" name="Picture 6" descr="File:Triangulation 3-coloring.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803" y="1262903"/>
            <a:ext cx="4476750" cy="471237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ontent Placeholder 3">
            <a:extLst>
              <a:ext uri="{FF2B5EF4-FFF2-40B4-BE49-F238E27FC236}">
                <a16:creationId xmlns:a16="http://schemas.microsoft.com/office/drawing/2014/main" id="{B47BCBD2-E8B4-664C-8B6C-6165F5148D17}"/>
              </a:ext>
            </a:extLst>
          </p:cNvPr>
          <p:cNvSpPr txBox="1">
            <a:spLocks/>
          </p:cNvSpPr>
          <p:nvPr/>
        </p:nvSpPr>
        <p:spPr>
          <a:xfrm>
            <a:off x="1962795" y="4886754"/>
            <a:ext cx="5583224" cy="1088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Turns out that 3-Coloring is NP-Complete, and problems like this should start “feeling” NP-Complete to you.</a:t>
            </a:r>
          </a:p>
        </p:txBody>
      </p:sp>
    </p:spTree>
    <p:extLst>
      <p:ext uri="{BB962C8B-B14F-4D97-AF65-F5344CB8AC3E}">
        <p14:creationId xmlns:p14="http://schemas.microsoft.com/office/powerpoint/2010/main" val="22459552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m:rPr>
                        <m:sty m:val="p"/>
                      </m:rPr>
                      <a:rPr lang="en-US" sz="1800" b="0" i="0" smtClean="0">
                        <a:latin typeface="Cambria Math" panose="02040503050406030204" pitchFamily="18" charset="0"/>
                      </a:rPr>
                      <m:t>C</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0" dirty="0">
                    <a:solidFill>
                      <a:schemeClr val="bg1"/>
                    </a:solidFill>
                  </a:rPr>
                  <a:t>3</a:t>
                </a:r>
                <a14:m>
                  <m:oMath xmlns:m="http://schemas.openxmlformats.org/officeDocument/2006/math">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3-SAT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331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2916205" y="3637280"/>
                <a:ext cx="6356412" cy="2203991"/>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and color assignments C for each node in V:</a:t>
                </a:r>
              </a:p>
              <a:p>
                <a:pPr marL="0" indent="0">
                  <a:buFont typeface="Arial" panose="020B0604020202020204" pitchFamily="34" charset="0"/>
                  <a:buNone/>
                </a:pPr>
                <a:r>
                  <a:rPr lang="en-US" sz="1800" i="1" dirty="0">
                    <a:solidFill>
                      <a:schemeClr val="bg1"/>
                    </a:solidFill>
                  </a:rPr>
                  <a:t>Verify that only 3 unique colors exist in C, if not </a:t>
                </a:r>
                <a:r>
                  <a:rPr lang="en-US" sz="1800" i="1" u="sng" dirty="0">
                    <a:solidFill>
                      <a:schemeClr val="bg1"/>
                    </a:solidFill>
                  </a:rPr>
                  <a:t>reject</a:t>
                </a:r>
                <a:br>
                  <a:rPr lang="en-US" sz="1800" i="1" dirty="0">
                    <a:solidFill>
                      <a:schemeClr val="bg1"/>
                    </a:solidFill>
                  </a:rPr>
                </a:br>
                <a:r>
                  <a:rPr lang="en-US" sz="1800" i="1" dirty="0">
                    <a:solidFill>
                      <a:schemeClr val="bg1"/>
                    </a:solidFill>
                  </a:rPr>
                  <a:t>Verify that each node was assigned exactly one color in C,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𝐶</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𝑢</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2916205" y="3637280"/>
                <a:ext cx="6356412" cy="2203991"/>
              </a:xfrm>
              <a:prstGeom prst="rect">
                <a:avLst/>
              </a:prstGeom>
              <a:blipFill>
                <a:blip r:embed="rId4"/>
                <a:stretch>
                  <a:fillRect l="-598" b="-113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7870235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p:pic>
        <p:nvPicPr>
          <p:cNvPr id="1030" name="Picture 6" descr="File:Triangulation 3-colorin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294" y="4029773"/>
            <a:ext cx="2513946" cy="2646260"/>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FE7364-426C-A342-96D0-6A96BE8AAB84}"/>
                  </a:ext>
                </a:extLst>
              </p:cNvPr>
              <p:cNvSpPr txBox="1">
                <a:spLocks/>
              </p:cNvSpPr>
              <p:nvPr/>
            </p:nvSpPr>
            <p:spPr>
              <a:xfrm>
                <a:off x="4695757" y="976414"/>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D1FE7364-426C-A342-96D0-6A96BE8AAB84}"/>
                  </a:ext>
                </a:extLst>
              </p:cNvPr>
              <p:cNvSpPr txBox="1">
                <a:spLocks noRot="1" noChangeAspect="1" noMove="1" noResize="1" noEditPoints="1" noAdjustHandles="1" noChangeArrowheads="1" noChangeShapeType="1" noTextEdit="1"/>
              </p:cNvSpPr>
              <p:nvPr/>
            </p:nvSpPr>
            <p:spPr>
              <a:xfrm>
                <a:off x="4695757" y="976414"/>
                <a:ext cx="2797310" cy="1343912"/>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49ED47A-A891-F149-AC14-9DCCDB29D354}"/>
                  </a:ext>
                </a:extLst>
              </p:cNvPr>
              <p:cNvSpPr txBox="1">
                <a:spLocks/>
              </p:cNvSpPr>
              <p:nvPr/>
            </p:nvSpPr>
            <p:spPr>
              <a:xfrm>
                <a:off x="1500326" y="2752188"/>
                <a:ext cx="3620943"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a:t>
                </a:r>
                <a:r>
                  <a:rPr lang="en-US" sz="1800" dirty="0" err="1">
                    <a:solidFill>
                      <a:schemeClr val="bg1"/>
                    </a:solidFill>
                  </a:rPr>
                  <a:t>boolean</a:t>
                </a:r>
                <a:r>
                  <a:rPr lang="en-US" sz="1800" dirty="0">
                    <a:solidFill>
                      <a:schemeClr val="bg1"/>
                    </a:solidFill>
                  </a:rPr>
                  <a:t> formula in 3-CNF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that we want to test satisfiability on </a:t>
                </a:r>
              </a:p>
            </p:txBody>
          </p:sp>
        </mc:Choice>
        <mc:Fallback xmlns="">
          <p:sp>
            <p:nvSpPr>
              <p:cNvPr id="7" name="Content Placeholder 2">
                <a:extLst>
                  <a:ext uri="{FF2B5EF4-FFF2-40B4-BE49-F238E27FC236}">
                    <a16:creationId xmlns:a16="http://schemas.microsoft.com/office/drawing/2014/main" id="{049ED47A-A891-F149-AC14-9DCCDB29D354}"/>
                  </a:ext>
                </a:extLst>
              </p:cNvPr>
              <p:cNvSpPr txBox="1">
                <a:spLocks noRot="1" noChangeAspect="1" noMove="1" noResize="1" noEditPoints="1" noAdjustHandles="1" noChangeArrowheads="1" noChangeShapeType="1" noTextEdit="1"/>
              </p:cNvSpPr>
              <p:nvPr/>
            </p:nvSpPr>
            <p:spPr>
              <a:xfrm>
                <a:off x="1500326" y="2752188"/>
                <a:ext cx="3620943" cy="983206"/>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325257B-BDD6-3242-8A40-C4689147578C}"/>
                  </a:ext>
                </a:extLst>
              </p:cNvPr>
              <p:cNvSpPr txBox="1">
                <a:spLocks/>
              </p:cNvSpPr>
              <p:nvPr/>
            </p:nvSpPr>
            <p:spPr>
              <a:xfrm>
                <a:off x="7272789" y="2752188"/>
                <a:ext cx="3779909"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that is 3-Colorable if and only if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is satisfiable</a:t>
                </a:r>
              </a:p>
            </p:txBody>
          </p:sp>
        </mc:Choice>
        <mc:Fallback xmlns="">
          <p:sp>
            <p:nvSpPr>
              <p:cNvPr id="8" name="Content Placeholder 2">
                <a:extLst>
                  <a:ext uri="{FF2B5EF4-FFF2-40B4-BE49-F238E27FC236}">
                    <a16:creationId xmlns:a16="http://schemas.microsoft.com/office/drawing/2014/main" id="{C325257B-BDD6-3242-8A40-C4689147578C}"/>
                  </a:ext>
                </a:extLst>
              </p:cNvPr>
              <p:cNvSpPr txBox="1">
                <a:spLocks noRot="1" noChangeAspect="1" noMove="1" noResize="1" noEditPoints="1" noAdjustHandles="1" noChangeArrowheads="1" noChangeShapeType="1" noTextEdit="1"/>
              </p:cNvSpPr>
              <p:nvPr/>
            </p:nvSpPr>
            <p:spPr>
              <a:xfrm>
                <a:off x="7272789" y="2752188"/>
                <a:ext cx="3779909" cy="983206"/>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9" name="Right Arrow 8">
            <a:extLst>
              <a:ext uri="{FF2B5EF4-FFF2-40B4-BE49-F238E27FC236}">
                <a16:creationId xmlns:a16="http://schemas.microsoft.com/office/drawing/2014/main" id="{B3C26E00-113F-B143-BA4F-6AD594E74E7E}"/>
              </a:ext>
            </a:extLst>
          </p:cNvPr>
          <p:cNvSpPr/>
          <p:nvPr/>
        </p:nvSpPr>
        <p:spPr>
          <a:xfrm>
            <a:off x="5378833" y="30808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DCC5C666-8BD1-C746-99F8-9DDB2E956931}"/>
              </a:ext>
            </a:extLst>
          </p:cNvPr>
          <p:cNvSpPr/>
          <p:nvPr/>
        </p:nvSpPr>
        <p:spPr>
          <a:xfrm>
            <a:off x="5378833" y="5105879"/>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210A33-D271-4A49-8C9A-CD9FBAE5F152}"/>
              </a:ext>
            </a:extLst>
          </p:cNvPr>
          <p:cNvSpPr/>
          <p:nvPr/>
        </p:nvSpPr>
        <p:spPr>
          <a:xfrm>
            <a:off x="7123272"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B60F7D4-E838-9C41-9516-4045E286A244}"/>
              </a:ext>
            </a:extLst>
          </p:cNvPr>
          <p:cNvSpPr txBox="1"/>
          <p:nvPr/>
        </p:nvSpPr>
        <p:spPr>
          <a:xfrm>
            <a:off x="10928351" y="4047028"/>
            <a:ext cx="362600" cy="369332"/>
          </a:xfrm>
          <a:prstGeom prst="rect">
            <a:avLst/>
          </a:prstGeom>
          <a:noFill/>
        </p:spPr>
        <p:txBody>
          <a:bodyPr wrap="none" rtlCol="0">
            <a:spAutoFit/>
          </a:bodyPr>
          <a:lstStyle/>
          <a:p>
            <a:r>
              <a:rPr lang="en-US" dirty="0">
                <a:solidFill>
                  <a:schemeClr val="accent1"/>
                </a:solidFill>
              </a:rPr>
              <a:t>G</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500326" y="4678529"/>
                <a:ext cx="3620943" cy="1198487"/>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br>
                  <a:rPr lang="en-US" sz="1800" dirty="0">
                    <a:solidFill>
                      <a:schemeClr val="tx1">
                        <a:lumMod val="95000"/>
                      </a:schemeClr>
                    </a:solidFill>
                  </a:rPr>
                </a:br>
                <a14:m>
                  <m:oMathPara xmlns:m="http://schemas.openxmlformats.org/officeDocument/2006/math">
                    <m:oMathParaPr>
                      <m:jc m:val="centerGroup"/>
                    </m:oMathParaPr>
                    <m:oMath xmlns:m="http://schemas.openxmlformats.org/officeDocument/2006/math">
                      <m:r>
                        <a:rPr lang="en-US" sz="1800" b="0" i="1" smtClean="0">
                          <a:solidFill>
                            <a:schemeClr val="tx1">
                              <a:lumMod val="95000"/>
                            </a:schemeClr>
                          </a:solidFill>
                          <a:latin typeface="Cambria Math" panose="02040503050406030204" pitchFamily="18" charset="0"/>
                        </a:rPr>
                        <m:t>𝜃</m:t>
                      </m:r>
                      <m:r>
                        <a:rPr lang="en-US" sz="1800" b="0" i="1" smtClean="0">
                          <a:solidFill>
                            <a:schemeClr val="tx1">
                              <a:lumMod val="95000"/>
                            </a:schemeClr>
                          </a:solidFill>
                          <a:latin typeface="Cambria Math" panose="02040503050406030204" pitchFamily="18" charset="0"/>
                        </a:rPr>
                        <m:t>=</m:t>
                      </m:r>
                      <m:d>
                        <m:dPr>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𝑢</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𝑤</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𝑦</m:t>
                      </m:r>
                      <m:r>
                        <a:rPr lang="en-US" sz="1800" b="0" i="1" smtClean="0">
                          <a:solidFill>
                            <a:schemeClr val="tx1">
                              <a:lumMod val="95000"/>
                            </a:schemeClr>
                          </a:solidFill>
                          <a:latin typeface="Cambria Math" panose="02040503050406030204" pitchFamily="18" charset="0"/>
                        </a:rPr>
                        <m:t>)</m:t>
                      </m:r>
                    </m:oMath>
                  </m:oMathPara>
                </a14:m>
                <a:endParaRPr lang="en-US" sz="1800"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500326" y="4678529"/>
                <a:ext cx="3620943" cy="1198487"/>
              </a:xfrm>
              <a:prstGeom prst="rect">
                <a:avLst/>
              </a:prstGeom>
              <a:blipFill>
                <a:blip r:embed="rId7"/>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14328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Tree>
    <p:extLst>
      <p:ext uri="{BB962C8B-B14F-4D97-AF65-F5344CB8AC3E}">
        <p14:creationId xmlns:p14="http://schemas.microsoft.com/office/powerpoint/2010/main" val="4910118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920754" y="3462290"/>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66948" y="3462290"/>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639735" y="4875320"/>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306933" y="4234647"/>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98983" y="4234647"/>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93111" y="3848469"/>
            <a:ext cx="77383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DA5E89C-87A3-B045-AF16-CD7715BC3546}"/>
              </a:ext>
            </a:extLst>
          </p:cNvPr>
          <p:cNvSpPr txBox="1">
            <a:spLocks/>
          </p:cNvSpPr>
          <p:nvPr/>
        </p:nvSpPr>
        <p:spPr>
          <a:xfrm>
            <a:off x="6977413" y="4028323"/>
            <a:ext cx="4829887" cy="74786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Whatever color these top two nodes are assigned will represent True / False for the remainder of the coloring.</a:t>
            </a:r>
          </a:p>
        </p:txBody>
      </p:sp>
      <p:cxnSp>
        <p:nvCxnSpPr>
          <p:cNvPr id="19" name="Straight Connector 18">
            <a:extLst>
              <a:ext uri="{FF2B5EF4-FFF2-40B4-BE49-F238E27FC236}">
                <a16:creationId xmlns:a16="http://schemas.microsoft.com/office/drawing/2014/main" id="{278E484F-2CE8-FD4D-B3B5-5EA8ED5BAA89}"/>
              </a:ext>
            </a:extLst>
          </p:cNvPr>
          <p:cNvCxnSpPr>
            <a:cxnSpLocks/>
          </p:cNvCxnSpPr>
          <p:nvPr/>
        </p:nvCxnSpPr>
        <p:spPr>
          <a:xfrm flipH="1" flipV="1">
            <a:off x="5703085" y="3959441"/>
            <a:ext cx="1274329" cy="3343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73DB3C1-FBC7-C54C-9E39-A20FB71C424A}"/>
              </a:ext>
            </a:extLst>
          </p:cNvPr>
          <p:cNvCxnSpPr>
            <a:cxnSpLocks/>
          </p:cNvCxnSpPr>
          <p:nvPr/>
        </p:nvCxnSpPr>
        <p:spPr>
          <a:xfrm flipH="1" flipV="1">
            <a:off x="4576055" y="5671350"/>
            <a:ext cx="1127030" cy="3699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E66F7675-406E-A944-B8AE-CA457D9784E5}"/>
              </a:ext>
            </a:extLst>
          </p:cNvPr>
          <p:cNvSpPr txBox="1">
            <a:spLocks/>
          </p:cNvSpPr>
          <p:nvPr/>
        </p:nvSpPr>
        <p:spPr>
          <a:xfrm>
            <a:off x="5712669" y="5760949"/>
            <a:ext cx="4829887" cy="93281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Notice that if we connect a variable (node) to this Neutral node, then that variable MUST take on the color assigned to True or False</a:t>
            </a:r>
          </a:p>
        </p:txBody>
      </p:sp>
    </p:spTree>
    <p:extLst>
      <p:ext uri="{BB962C8B-B14F-4D97-AF65-F5344CB8AC3E}">
        <p14:creationId xmlns:p14="http://schemas.microsoft.com/office/powerpoint/2010/main" val="36765448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871055" y="2059618"/>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17249" y="2059618"/>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590036" y="3472648"/>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257234" y="2831975"/>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49284" y="2831975"/>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43412" y="2445797"/>
            <a:ext cx="7738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592168" y="4972973"/>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592168" y="4972973"/>
                <a:ext cx="772357" cy="772357"/>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4675310" y="4972973"/>
                <a:ext cx="772357" cy="7723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4675310" y="4972973"/>
                <a:ext cx="772357" cy="77235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364525" y="5359152"/>
            <a:ext cx="13107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3"/>
            <a:endCxn id="16" idx="0"/>
          </p:cNvCxnSpPr>
          <p:nvPr/>
        </p:nvCxnSpPr>
        <p:spPr>
          <a:xfrm flipH="1">
            <a:off x="2978347" y="4131896"/>
            <a:ext cx="724798" cy="841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5"/>
          </p:cNvCxnSpPr>
          <p:nvPr/>
        </p:nvCxnSpPr>
        <p:spPr>
          <a:xfrm flipH="1" flipV="1">
            <a:off x="4249284" y="4131896"/>
            <a:ext cx="812205" cy="841077"/>
          </a:xfrm>
          <a:prstGeom prst="line">
            <a:avLst/>
          </a:prstGeom>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E82A2A7-3664-924E-9467-53F6EA265390}"/>
              </a:ext>
            </a:extLst>
          </p:cNvPr>
          <p:cNvSpPr txBox="1">
            <a:spLocks/>
          </p:cNvSpPr>
          <p:nvPr/>
        </p:nvSpPr>
        <p:spPr>
          <a:xfrm>
            <a:off x="4803427" y="6189214"/>
            <a:ext cx="7208060" cy="48235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is connect to the Neutral, so it MUST take the True color or the false color.</a:t>
            </a:r>
          </a:p>
        </p:txBody>
      </p:sp>
      <p:cxnSp>
        <p:nvCxnSpPr>
          <p:cNvPr id="27" name="Straight Connector 26">
            <a:extLst>
              <a:ext uri="{FF2B5EF4-FFF2-40B4-BE49-F238E27FC236}">
                <a16:creationId xmlns:a16="http://schemas.microsoft.com/office/drawing/2014/main" id="{265C8411-BBF6-B140-9B16-0088B1B491DB}"/>
              </a:ext>
            </a:extLst>
          </p:cNvPr>
          <p:cNvCxnSpPr>
            <a:cxnSpLocks/>
            <a:stCxn id="26" idx="1"/>
          </p:cNvCxnSpPr>
          <p:nvPr/>
        </p:nvCxnSpPr>
        <p:spPr>
          <a:xfrm flipH="1" flipV="1">
            <a:off x="3364527" y="5903651"/>
            <a:ext cx="1438900" cy="5267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251AAEA6-C11D-3F4A-A01E-AFF4B15C06CB}"/>
              </a:ext>
            </a:extLst>
          </p:cNvPr>
          <p:cNvSpPr txBox="1">
            <a:spLocks/>
          </p:cNvSpPr>
          <p:nvPr/>
        </p:nvSpPr>
        <p:spPr>
          <a:xfrm>
            <a:off x="6897413" y="3472647"/>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cannot take the Neutral color so it must be the opposite of whatever u took. One is true, the other is false.</a:t>
            </a:r>
          </a:p>
        </p:txBody>
      </p:sp>
      <p:cxnSp>
        <p:nvCxnSpPr>
          <p:cNvPr id="34" name="Straight Connector 33">
            <a:extLst>
              <a:ext uri="{FF2B5EF4-FFF2-40B4-BE49-F238E27FC236}">
                <a16:creationId xmlns:a16="http://schemas.microsoft.com/office/drawing/2014/main" id="{72AB9DB0-8887-A34F-A600-67FFE4827FEC}"/>
              </a:ext>
            </a:extLst>
          </p:cNvPr>
          <p:cNvCxnSpPr>
            <a:cxnSpLocks/>
          </p:cNvCxnSpPr>
          <p:nvPr/>
        </p:nvCxnSpPr>
        <p:spPr>
          <a:xfrm flipH="1">
            <a:off x="5607628" y="3986990"/>
            <a:ext cx="1270829" cy="9780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131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3047517" y="189715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3736189" y="189715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369015" y="2500935"/>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cxnSpLocks/>
            <a:stCxn id="3" idx="4"/>
            <a:endCxn id="9" idx="1"/>
          </p:cNvCxnSpPr>
          <p:nvPr/>
        </p:nvCxnSpPr>
        <p:spPr>
          <a:xfrm>
            <a:off x="3246114" y="2294348"/>
            <a:ext cx="185898"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3736189" y="2294348"/>
            <a:ext cx="198597"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444710" y="2095752"/>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843345" y="3451995"/>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843345" y="3451995"/>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3736189" y="3420753"/>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3736189" y="3420753"/>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262179" y="3661412"/>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4"/>
            <a:endCxn id="16" idx="0"/>
          </p:cNvCxnSpPr>
          <p:nvPr/>
        </p:nvCxnSpPr>
        <p:spPr>
          <a:xfrm flipH="1">
            <a:off x="3052762" y="2931106"/>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4"/>
          </p:cNvCxnSpPr>
          <p:nvPr/>
        </p:nvCxnSpPr>
        <p:spPr>
          <a:xfrm flipH="1" flipV="1">
            <a:off x="3584101" y="2931106"/>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B224217-EDB2-A841-BA76-C4B795F98046}"/>
                  </a:ext>
                </a:extLst>
              </p:cNvPr>
              <p:cNvSpPr/>
              <p:nvPr/>
            </p:nvSpPr>
            <p:spPr>
              <a:xfrm>
                <a:off x="2843345" y="4182300"/>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B224217-EDB2-A841-BA76-C4B795F98046}"/>
                  </a:ext>
                </a:extLst>
              </p:cNvPr>
              <p:cNvSpPr>
                <a:spLocks noRot="1" noChangeAspect="1" noMove="1" noResize="1" noEditPoints="1" noAdjustHandles="1" noChangeArrowheads="1" noChangeShapeType="1" noTextEdit="1"/>
              </p:cNvSpPr>
              <p:nvPr/>
            </p:nvSpPr>
            <p:spPr>
              <a:xfrm>
                <a:off x="2843345" y="4182300"/>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ED18F9F0-79F0-9D49-AC8F-0D816D4A5F6F}"/>
                  </a:ext>
                </a:extLst>
              </p:cNvPr>
              <p:cNvSpPr/>
              <p:nvPr/>
            </p:nvSpPr>
            <p:spPr>
              <a:xfrm>
                <a:off x="3736189" y="4151058"/>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3" name="Oval 52">
                <a:extLst>
                  <a:ext uri="{FF2B5EF4-FFF2-40B4-BE49-F238E27FC236}">
                    <a16:creationId xmlns:a16="http://schemas.microsoft.com/office/drawing/2014/main" id="{ED18F9F0-79F0-9D49-AC8F-0D816D4A5F6F}"/>
                  </a:ext>
                </a:extLst>
              </p:cNvPr>
              <p:cNvSpPr>
                <a:spLocks noRot="1" noChangeAspect="1" noMove="1" noResize="1" noEditPoints="1" noAdjustHandles="1" noChangeArrowheads="1" noChangeShapeType="1" noTextEdit="1"/>
              </p:cNvSpPr>
              <p:nvPr/>
            </p:nvSpPr>
            <p:spPr>
              <a:xfrm>
                <a:off x="3736189" y="4151058"/>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54" name="Straight Connector 53">
            <a:extLst>
              <a:ext uri="{FF2B5EF4-FFF2-40B4-BE49-F238E27FC236}">
                <a16:creationId xmlns:a16="http://schemas.microsoft.com/office/drawing/2014/main" id="{C1EF251B-E381-014C-BC4B-6CDDC3DD65F8}"/>
              </a:ext>
            </a:extLst>
          </p:cNvPr>
          <p:cNvCxnSpPr>
            <a:cxnSpLocks/>
            <a:stCxn id="52" idx="6"/>
            <a:endCxn id="53" idx="2"/>
          </p:cNvCxnSpPr>
          <p:nvPr/>
        </p:nvCxnSpPr>
        <p:spPr>
          <a:xfrm>
            <a:off x="3262179" y="4391717"/>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6C2D809D-AE02-9648-BCD1-E06A4475D0DA}"/>
                  </a:ext>
                </a:extLst>
              </p:cNvPr>
              <p:cNvSpPr/>
              <p:nvPr/>
            </p:nvSpPr>
            <p:spPr>
              <a:xfrm>
                <a:off x="2843345" y="4873034"/>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5" name="Oval 54">
                <a:extLst>
                  <a:ext uri="{FF2B5EF4-FFF2-40B4-BE49-F238E27FC236}">
                    <a16:creationId xmlns:a16="http://schemas.microsoft.com/office/drawing/2014/main" id="{6C2D809D-AE02-9648-BCD1-E06A4475D0DA}"/>
                  </a:ext>
                </a:extLst>
              </p:cNvPr>
              <p:cNvSpPr>
                <a:spLocks noRot="1" noChangeAspect="1" noMove="1" noResize="1" noEditPoints="1" noAdjustHandles="1" noChangeArrowheads="1" noChangeShapeType="1" noTextEdit="1"/>
              </p:cNvSpPr>
              <p:nvPr/>
            </p:nvSpPr>
            <p:spPr>
              <a:xfrm>
                <a:off x="2843345" y="4873034"/>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5F19045-56D2-E14F-AFF9-E857CB2BCAB9}"/>
                  </a:ext>
                </a:extLst>
              </p:cNvPr>
              <p:cNvSpPr/>
              <p:nvPr/>
            </p:nvSpPr>
            <p:spPr>
              <a:xfrm>
                <a:off x="3736189" y="4841792"/>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6" name="Oval 55">
                <a:extLst>
                  <a:ext uri="{FF2B5EF4-FFF2-40B4-BE49-F238E27FC236}">
                    <a16:creationId xmlns:a16="http://schemas.microsoft.com/office/drawing/2014/main" id="{45F19045-56D2-E14F-AFF9-E857CB2BCAB9}"/>
                  </a:ext>
                </a:extLst>
              </p:cNvPr>
              <p:cNvSpPr>
                <a:spLocks noRot="1" noChangeAspect="1" noMove="1" noResize="1" noEditPoints="1" noAdjustHandles="1" noChangeArrowheads="1" noChangeShapeType="1" noTextEdit="1"/>
              </p:cNvSpPr>
              <p:nvPr/>
            </p:nvSpPr>
            <p:spPr>
              <a:xfrm>
                <a:off x="3736189" y="4841792"/>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E7850E7B-A87A-3E4D-A1D6-D9C7EDF7B175}"/>
              </a:ext>
            </a:extLst>
          </p:cNvPr>
          <p:cNvCxnSpPr>
            <a:cxnSpLocks/>
            <a:stCxn id="55" idx="6"/>
            <a:endCxn id="56" idx="2"/>
          </p:cNvCxnSpPr>
          <p:nvPr/>
        </p:nvCxnSpPr>
        <p:spPr>
          <a:xfrm>
            <a:off x="3262179" y="5082451"/>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568B1B1A-43C4-E540-AD2A-3092684399A6}"/>
                  </a:ext>
                </a:extLst>
              </p:cNvPr>
              <p:cNvSpPr/>
              <p:nvPr/>
            </p:nvSpPr>
            <p:spPr>
              <a:xfrm>
                <a:off x="2843345" y="5532526"/>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8" name="Oval 57">
                <a:extLst>
                  <a:ext uri="{FF2B5EF4-FFF2-40B4-BE49-F238E27FC236}">
                    <a16:creationId xmlns:a16="http://schemas.microsoft.com/office/drawing/2014/main" id="{568B1B1A-43C4-E540-AD2A-3092684399A6}"/>
                  </a:ext>
                </a:extLst>
              </p:cNvPr>
              <p:cNvSpPr>
                <a:spLocks noRot="1" noChangeAspect="1" noMove="1" noResize="1" noEditPoints="1" noAdjustHandles="1" noChangeArrowheads="1" noChangeShapeType="1" noTextEdit="1"/>
              </p:cNvSpPr>
              <p:nvPr/>
            </p:nvSpPr>
            <p:spPr>
              <a:xfrm>
                <a:off x="2843345" y="5532526"/>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a:extLst>
                  <a:ext uri="{FF2B5EF4-FFF2-40B4-BE49-F238E27FC236}">
                    <a16:creationId xmlns:a16="http://schemas.microsoft.com/office/drawing/2014/main" id="{41508F40-367D-224D-A3F6-4434D3BAADC9}"/>
                  </a:ext>
                </a:extLst>
              </p:cNvPr>
              <p:cNvSpPr/>
              <p:nvPr/>
            </p:nvSpPr>
            <p:spPr>
              <a:xfrm>
                <a:off x="3736189" y="5501284"/>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9" name="Oval 58">
                <a:extLst>
                  <a:ext uri="{FF2B5EF4-FFF2-40B4-BE49-F238E27FC236}">
                    <a16:creationId xmlns:a16="http://schemas.microsoft.com/office/drawing/2014/main" id="{41508F40-367D-224D-A3F6-4434D3BAADC9}"/>
                  </a:ext>
                </a:extLst>
              </p:cNvPr>
              <p:cNvSpPr>
                <a:spLocks noRot="1" noChangeAspect="1" noMove="1" noResize="1" noEditPoints="1" noAdjustHandles="1" noChangeArrowheads="1" noChangeShapeType="1" noTextEdit="1"/>
              </p:cNvSpPr>
              <p:nvPr/>
            </p:nvSpPr>
            <p:spPr>
              <a:xfrm>
                <a:off x="3736189" y="5501284"/>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4CFAC50B-ACF1-7349-A952-09DCE8474B55}"/>
              </a:ext>
            </a:extLst>
          </p:cNvPr>
          <p:cNvCxnSpPr>
            <a:cxnSpLocks/>
            <a:stCxn id="58" idx="6"/>
            <a:endCxn id="59" idx="2"/>
          </p:cNvCxnSpPr>
          <p:nvPr/>
        </p:nvCxnSpPr>
        <p:spPr>
          <a:xfrm>
            <a:off x="3262179" y="5741943"/>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55C0B52F-FFD9-0640-9DF9-1FD3D00DE14B}"/>
                  </a:ext>
                </a:extLst>
              </p:cNvPr>
              <p:cNvSpPr/>
              <p:nvPr/>
            </p:nvSpPr>
            <p:spPr>
              <a:xfrm>
                <a:off x="2843345" y="6160776"/>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1" name="Oval 60">
                <a:extLst>
                  <a:ext uri="{FF2B5EF4-FFF2-40B4-BE49-F238E27FC236}">
                    <a16:creationId xmlns:a16="http://schemas.microsoft.com/office/drawing/2014/main" id="{55C0B52F-FFD9-0640-9DF9-1FD3D00DE14B}"/>
                  </a:ext>
                </a:extLst>
              </p:cNvPr>
              <p:cNvSpPr>
                <a:spLocks noRot="1" noChangeAspect="1" noMove="1" noResize="1" noEditPoints="1" noAdjustHandles="1" noChangeArrowheads="1" noChangeShapeType="1" noTextEdit="1"/>
              </p:cNvSpPr>
              <p:nvPr/>
            </p:nvSpPr>
            <p:spPr>
              <a:xfrm>
                <a:off x="2843345" y="6160776"/>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621FD6A9-C0EF-2F48-8515-99ECC2A71D50}"/>
                  </a:ext>
                </a:extLst>
              </p:cNvPr>
              <p:cNvSpPr/>
              <p:nvPr/>
            </p:nvSpPr>
            <p:spPr>
              <a:xfrm>
                <a:off x="3736189" y="6129534"/>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2" name="Oval 61">
                <a:extLst>
                  <a:ext uri="{FF2B5EF4-FFF2-40B4-BE49-F238E27FC236}">
                    <a16:creationId xmlns:a16="http://schemas.microsoft.com/office/drawing/2014/main" id="{621FD6A9-C0EF-2F48-8515-99ECC2A71D50}"/>
                  </a:ext>
                </a:extLst>
              </p:cNvPr>
              <p:cNvSpPr>
                <a:spLocks noRot="1" noChangeAspect="1" noMove="1" noResize="1" noEditPoints="1" noAdjustHandles="1" noChangeArrowheads="1" noChangeShapeType="1" noTextEdit="1"/>
              </p:cNvSpPr>
              <p:nvPr/>
            </p:nvSpPr>
            <p:spPr>
              <a:xfrm>
                <a:off x="3736189" y="6129534"/>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C57EF34E-9B0A-AB46-839F-C5A371B60495}"/>
              </a:ext>
            </a:extLst>
          </p:cNvPr>
          <p:cNvCxnSpPr>
            <a:cxnSpLocks/>
            <a:stCxn id="61" idx="6"/>
            <a:endCxn id="62" idx="2"/>
          </p:cNvCxnSpPr>
          <p:nvPr/>
        </p:nvCxnSpPr>
        <p:spPr>
          <a:xfrm>
            <a:off x="3262179" y="6370193"/>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BCA2C8-8A0F-5045-95C9-B1991DDAEAE2}"/>
              </a:ext>
            </a:extLst>
          </p:cNvPr>
          <p:cNvCxnSpPr>
            <a:stCxn id="52" idx="2"/>
            <a:endCxn id="9" idx="2"/>
          </p:cNvCxnSpPr>
          <p:nvPr/>
        </p:nvCxnSpPr>
        <p:spPr>
          <a:xfrm rot="10800000" flipH="1">
            <a:off x="2843345" y="2716021"/>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3A76BC69-8101-FC44-9911-2744CD509CA5}"/>
              </a:ext>
            </a:extLst>
          </p:cNvPr>
          <p:cNvCxnSpPr>
            <a:cxnSpLocks/>
            <a:stCxn id="55" idx="2"/>
            <a:endCxn id="9" idx="2"/>
          </p:cNvCxnSpPr>
          <p:nvPr/>
        </p:nvCxnSpPr>
        <p:spPr>
          <a:xfrm rot="10800000" flipH="1">
            <a:off x="2843345" y="2716021"/>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F3839CFB-091E-3E4E-937D-532F9A1DE2EC}"/>
              </a:ext>
            </a:extLst>
          </p:cNvPr>
          <p:cNvCxnSpPr>
            <a:cxnSpLocks/>
            <a:stCxn id="58" idx="2"/>
            <a:endCxn id="9" idx="2"/>
          </p:cNvCxnSpPr>
          <p:nvPr/>
        </p:nvCxnSpPr>
        <p:spPr>
          <a:xfrm rot="10800000" flipH="1">
            <a:off x="2843345" y="2716021"/>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A28C89B6-1E47-A847-9075-533718482859}"/>
              </a:ext>
            </a:extLst>
          </p:cNvPr>
          <p:cNvCxnSpPr>
            <a:cxnSpLocks/>
            <a:stCxn id="61" idx="2"/>
            <a:endCxn id="9" idx="2"/>
          </p:cNvCxnSpPr>
          <p:nvPr/>
        </p:nvCxnSpPr>
        <p:spPr>
          <a:xfrm rot="10800000" flipH="1">
            <a:off x="2843345" y="2716021"/>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69FF6040-0858-DF4D-9421-CAB395A24346}"/>
              </a:ext>
            </a:extLst>
          </p:cNvPr>
          <p:cNvCxnSpPr>
            <a:cxnSpLocks/>
            <a:stCxn id="53" idx="6"/>
            <a:endCxn id="9" idx="6"/>
          </p:cNvCxnSpPr>
          <p:nvPr/>
        </p:nvCxnSpPr>
        <p:spPr>
          <a:xfrm flipH="1" flipV="1">
            <a:off x="3799186" y="2716021"/>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B3F34CE8-FC5E-CB40-860A-88763B5E7ADE}"/>
              </a:ext>
            </a:extLst>
          </p:cNvPr>
          <p:cNvCxnSpPr>
            <a:cxnSpLocks/>
            <a:stCxn id="56" idx="6"/>
            <a:endCxn id="9" idx="6"/>
          </p:cNvCxnSpPr>
          <p:nvPr/>
        </p:nvCxnSpPr>
        <p:spPr>
          <a:xfrm flipH="1" flipV="1">
            <a:off x="3799186" y="2716021"/>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4F85A84B-23F3-9248-A891-EA9DE61E8391}"/>
              </a:ext>
            </a:extLst>
          </p:cNvPr>
          <p:cNvCxnSpPr>
            <a:cxnSpLocks/>
            <a:stCxn id="59" idx="6"/>
            <a:endCxn id="9" idx="6"/>
          </p:cNvCxnSpPr>
          <p:nvPr/>
        </p:nvCxnSpPr>
        <p:spPr>
          <a:xfrm flipH="1" flipV="1">
            <a:off x="3799186" y="2716021"/>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8117B5D6-77C2-534A-BD48-37D9A7DB35F3}"/>
              </a:ext>
            </a:extLst>
          </p:cNvPr>
          <p:cNvCxnSpPr>
            <a:cxnSpLocks/>
            <a:stCxn id="62" idx="6"/>
            <a:endCxn id="9" idx="6"/>
          </p:cNvCxnSpPr>
          <p:nvPr/>
        </p:nvCxnSpPr>
        <p:spPr>
          <a:xfrm flipH="1" flipV="1">
            <a:off x="3799186" y="2716021"/>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sp>
        <p:nvSpPr>
          <p:cNvPr id="95" name="Content Placeholder 2">
            <a:extLst>
              <a:ext uri="{FF2B5EF4-FFF2-40B4-BE49-F238E27FC236}">
                <a16:creationId xmlns:a16="http://schemas.microsoft.com/office/drawing/2014/main" id="{A468CFDD-77EF-2B4C-9073-C7E29947247C}"/>
              </a:ext>
            </a:extLst>
          </p:cNvPr>
          <p:cNvSpPr txBox="1">
            <a:spLocks/>
          </p:cNvSpPr>
          <p:nvPr/>
        </p:nvSpPr>
        <p:spPr>
          <a:xfrm>
            <a:off x="7078717" y="5109009"/>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So far, so good. By assigning every node one of three colors, we can effectively choose which variables to set to True / False!</a:t>
            </a:r>
          </a:p>
        </p:txBody>
      </p:sp>
      <p:cxnSp>
        <p:nvCxnSpPr>
          <p:cNvPr id="96" name="Straight Connector 95">
            <a:extLst>
              <a:ext uri="{FF2B5EF4-FFF2-40B4-BE49-F238E27FC236}">
                <a16:creationId xmlns:a16="http://schemas.microsoft.com/office/drawing/2014/main" id="{3237BCBE-8026-A843-9DC6-3E16011C16D0}"/>
              </a:ext>
            </a:extLst>
          </p:cNvPr>
          <p:cNvCxnSpPr>
            <a:cxnSpLocks/>
          </p:cNvCxnSpPr>
          <p:nvPr/>
        </p:nvCxnSpPr>
        <p:spPr>
          <a:xfrm flipH="1" flipV="1">
            <a:off x="5620407" y="4632375"/>
            <a:ext cx="1458310" cy="8689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Complexity Classes</a:t>
            </a:r>
          </a:p>
        </p:txBody>
      </p:sp>
    </p:spTree>
    <p:extLst>
      <p:ext uri="{BB962C8B-B14F-4D97-AF65-F5344CB8AC3E}">
        <p14:creationId xmlns:p14="http://schemas.microsoft.com/office/powerpoint/2010/main" val="18512246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3633146" y="251542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831743" y="2912613"/>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4034950" y="3165635"/>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4030339" y="2714017"/>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3637757" y="318703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Oval 64">
            <a:extLst>
              <a:ext uri="{FF2B5EF4-FFF2-40B4-BE49-F238E27FC236}">
                <a16:creationId xmlns:a16="http://schemas.microsoft.com/office/drawing/2014/main" id="{53735A6F-F65E-8744-BD40-2CB9F36FA48A}"/>
              </a:ext>
            </a:extLst>
          </p:cNvPr>
          <p:cNvSpPr/>
          <p:nvPr/>
        </p:nvSpPr>
        <p:spPr>
          <a:xfrm>
            <a:off x="4286189" y="2826610"/>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66" name="Straight Connector 65">
            <a:extLst>
              <a:ext uri="{FF2B5EF4-FFF2-40B4-BE49-F238E27FC236}">
                <a16:creationId xmlns:a16="http://schemas.microsoft.com/office/drawing/2014/main" id="{51DBB513-E386-3249-8CF6-549EA7A9CBE1}"/>
              </a:ext>
            </a:extLst>
          </p:cNvPr>
          <p:cNvCxnSpPr>
            <a:cxnSpLocks/>
            <a:endCxn id="65" idx="6"/>
          </p:cNvCxnSpPr>
          <p:nvPr/>
        </p:nvCxnSpPr>
        <p:spPr>
          <a:xfrm flipH="1">
            <a:off x="4731047" y="3025206"/>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82393" y="2471215"/>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Claim</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Three fully-connected nodes can act as an OR gate. The output node can be colored with the True color IFF at least one of the input nodes is colored with the true color.</a:t>
            </a:r>
          </a:p>
        </p:txBody>
      </p:sp>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90441"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73" name="Oval 72">
            <a:extLst>
              <a:ext uri="{FF2B5EF4-FFF2-40B4-BE49-F238E27FC236}">
                <a16:creationId xmlns:a16="http://schemas.microsoft.com/office/drawing/2014/main" id="{6356BE84-CF92-B945-BCE7-3CA63AE0CFCC}"/>
              </a:ext>
            </a:extLst>
          </p:cNvPr>
          <p:cNvSpPr/>
          <p:nvPr/>
        </p:nvSpPr>
        <p:spPr>
          <a:xfrm>
            <a:off x="2622259" y="2521198"/>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74" name="Oval 73">
            <a:extLst>
              <a:ext uri="{FF2B5EF4-FFF2-40B4-BE49-F238E27FC236}">
                <a16:creationId xmlns:a16="http://schemas.microsoft.com/office/drawing/2014/main" id="{A147AC91-5A08-2346-95F7-4141137120CC}"/>
              </a:ext>
            </a:extLst>
          </p:cNvPr>
          <p:cNvSpPr/>
          <p:nvPr/>
        </p:nvSpPr>
        <p:spPr>
          <a:xfrm>
            <a:off x="2626870" y="319281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3019452" y="2714017"/>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3024063" y="3385633"/>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90440"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True</a:t>
            </a:r>
          </a:p>
        </p:txBody>
      </p:sp>
      <p:sp>
        <p:nvSpPr>
          <p:cNvPr id="82" name="Oval 81">
            <a:extLst>
              <a:ext uri="{FF2B5EF4-FFF2-40B4-BE49-F238E27FC236}">
                <a16:creationId xmlns:a16="http://schemas.microsoft.com/office/drawing/2014/main" id="{D20D9334-CC1C-8F4C-A1A2-6E842B377580}"/>
              </a:ext>
            </a:extLst>
          </p:cNvPr>
          <p:cNvSpPr/>
          <p:nvPr/>
        </p:nvSpPr>
        <p:spPr>
          <a:xfrm>
            <a:off x="3005156"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84" name="Straight Connector 83">
            <a:extLst>
              <a:ext uri="{FF2B5EF4-FFF2-40B4-BE49-F238E27FC236}">
                <a16:creationId xmlns:a16="http://schemas.microsoft.com/office/drawing/2014/main" id="{332E152F-E5F7-7747-AD12-EEAA01CEE66D}"/>
              </a:ext>
            </a:extLst>
          </p:cNvPr>
          <p:cNvCxnSpPr>
            <a:cxnSpLocks/>
            <a:stCxn id="82" idx="4"/>
            <a:endCxn id="88" idx="0"/>
          </p:cNvCxnSpPr>
          <p:nvPr/>
        </p:nvCxnSpPr>
        <p:spPr>
          <a:xfrm>
            <a:off x="3203753"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49C72EC-8EB6-E74F-84F8-14BF403028E6}"/>
              </a:ext>
            </a:extLst>
          </p:cNvPr>
          <p:cNvCxnSpPr>
            <a:cxnSpLocks/>
            <a:stCxn id="89" idx="3"/>
            <a:endCxn id="88" idx="6"/>
          </p:cNvCxnSpPr>
          <p:nvPr/>
        </p:nvCxnSpPr>
        <p:spPr>
          <a:xfrm flipH="1">
            <a:off x="3406960"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E77E7F-9198-F946-94EB-B7FACF611CE2}"/>
              </a:ext>
            </a:extLst>
          </p:cNvPr>
          <p:cNvCxnSpPr>
            <a:cxnSpLocks/>
            <a:stCxn id="89" idx="1"/>
            <a:endCxn id="82" idx="6"/>
          </p:cNvCxnSpPr>
          <p:nvPr/>
        </p:nvCxnSpPr>
        <p:spPr>
          <a:xfrm flipH="1" flipV="1">
            <a:off x="3402349"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D23FF0DD-9CAB-3D43-BF80-E1C0A9B164E0}"/>
              </a:ext>
            </a:extLst>
          </p:cNvPr>
          <p:cNvSpPr/>
          <p:nvPr/>
        </p:nvSpPr>
        <p:spPr>
          <a:xfrm>
            <a:off x="3009767"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89" name="Oval 88">
            <a:extLst>
              <a:ext uri="{FF2B5EF4-FFF2-40B4-BE49-F238E27FC236}">
                <a16:creationId xmlns:a16="http://schemas.microsoft.com/office/drawing/2014/main" id="{4A75D7BA-1399-CD43-9860-69CCAA3594A9}"/>
              </a:ext>
            </a:extLst>
          </p:cNvPr>
          <p:cNvSpPr/>
          <p:nvPr/>
        </p:nvSpPr>
        <p:spPr>
          <a:xfrm>
            <a:off x="3658199"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0" name="Straight Connector 89">
            <a:extLst>
              <a:ext uri="{FF2B5EF4-FFF2-40B4-BE49-F238E27FC236}">
                <a16:creationId xmlns:a16="http://schemas.microsoft.com/office/drawing/2014/main" id="{512F9AF3-BC78-8449-A032-37D1ADF711BE}"/>
              </a:ext>
            </a:extLst>
          </p:cNvPr>
          <p:cNvCxnSpPr>
            <a:cxnSpLocks/>
            <a:endCxn id="89" idx="6"/>
          </p:cNvCxnSpPr>
          <p:nvPr/>
        </p:nvCxnSpPr>
        <p:spPr>
          <a:xfrm flipH="1">
            <a:off x="4103057"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8A5FE4F1-B572-7A41-8EC5-8F8AE6860101}"/>
              </a:ext>
            </a:extLst>
          </p:cNvPr>
          <p:cNvSpPr/>
          <p:nvPr/>
        </p:nvSpPr>
        <p:spPr>
          <a:xfrm>
            <a:off x="1994269"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93" name="Oval 92">
            <a:extLst>
              <a:ext uri="{FF2B5EF4-FFF2-40B4-BE49-F238E27FC236}">
                <a16:creationId xmlns:a16="http://schemas.microsoft.com/office/drawing/2014/main" id="{5D7D9142-4555-5949-B2E9-1600EEED5E4D}"/>
              </a:ext>
            </a:extLst>
          </p:cNvPr>
          <p:cNvSpPr/>
          <p:nvPr/>
        </p:nvSpPr>
        <p:spPr>
          <a:xfrm>
            <a:off x="1998880" y="5474481"/>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4" name="Straight Connector 93">
            <a:extLst>
              <a:ext uri="{FF2B5EF4-FFF2-40B4-BE49-F238E27FC236}">
                <a16:creationId xmlns:a16="http://schemas.microsoft.com/office/drawing/2014/main" id="{DA9B48EA-ED3A-494B-B2A2-16E9B262FECB}"/>
              </a:ext>
            </a:extLst>
          </p:cNvPr>
          <p:cNvCxnSpPr>
            <a:cxnSpLocks/>
            <a:stCxn id="82" idx="2"/>
            <a:endCxn id="92" idx="6"/>
          </p:cNvCxnSpPr>
          <p:nvPr/>
        </p:nvCxnSpPr>
        <p:spPr>
          <a:xfrm flipH="1">
            <a:off x="2391462"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2190F67-352B-2E49-BB05-7644CE425A12}"/>
              </a:ext>
            </a:extLst>
          </p:cNvPr>
          <p:cNvCxnSpPr>
            <a:cxnSpLocks/>
            <a:stCxn id="88" idx="2"/>
            <a:endCxn id="93" idx="6"/>
          </p:cNvCxnSpPr>
          <p:nvPr/>
        </p:nvCxnSpPr>
        <p:spPr>
          <a:xfrm flipH="1">
            <a:off x="2396073"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4692012"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469201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5806727"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600532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620853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620392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581133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05" name="Oval 104">
            <a:extLst>
              <a:ext uri="{FF2B5EF4-FFF2-40B4-BE49-F238E27FC236}">
                <a16:creationId xmlns:a16="http://schemas.microsoft.com/office/drawing/2014/main" id="{846DDBCC-6C8A-2546-AAAE-B7A994B6618A}"/>
              </a:ext>
            </a:extLst>
          </p:cNvPr>
          <p:cNvSpPr/>
          <p:nvPr/>
        </p:nvSpPr>
        <p:spPr>
          <a:xfrm>
            <a:off x="6459770"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690462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4795840"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480045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519303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519764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3C1D39DC-4B62-5A4A-9A98-10560E30E10B}"/>
              </a:ext>
            </a:extLst>
          </p:cNvPr>
          <p:cNvSpPr txBox="1">
            <a:spLocks/>
          </p:cNvSpPr>
          <p:nvPr/>
        </p:nvSpPr>
        <p:spPr>
          <a:xfrm>
            <a:off x="7517232" y="4609507"/>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12" name="Content Placeholder 2">
            <a:extLst>
              <a:ext uri="{FF2B5EF4-FFF2-40B4-BE49-F238E27FC236}">
                <a16:creationId xmlns:a16="http://schemas.microsoft.com/office/drawing/2014/main" id="{F2086DFB-CD1E-FD48-A0A6-6A12837AE97D}"/>
              </a:ext>
            </a:extLst>
          </p:cNvPr>
          <p:cNvSpPr txBox="1">
            <a:spLocks/>
          </p:cNvSpPr>
          <p:nvPr/>
        </p:nvSpPr>
        <p:spPr>
          <a:xfrm>
            <a:off x="751723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False / False</a:t>
            </a:r>
          </a:p>
        </p:txBody>
      </p:sp>
      <p:sp>
        <p:nvSpPr>
          <p:cNvPr id="113" name="Oval 112">
            <a:extLst>
              <a:ext uri="{FF2B5EF4-FFF2-40B4-BE49-F238E27FC236}">
                <a16:creationId xmlns:a16="http://schemas.microsoft.com/office/drawing/2014/main" id="{6D304552-0BDE-184C-AA90-6F9841511F1B}"/>
              </a:ext>
            </a:extLst>
          </p:cNvPr>
          <p:cNvSpPr/>
          <p:nvPr/>
        </p:nvSpPr>
        <p:spPr>
          <a:xfrm>
            <a:off x="8631947" y="4797087"/>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14" name="Straight Connector 113">
            <a:extLst>
              <a:ext uri="{FF2B5EF4-FFF2-40B4-BE49-F238E27FC236}">
                <a16:creationId xmlns:a16="http://schemas.microsoft.com/office/drawing/2014/main" id="{B66658D1-2DED-7C44-B9BB-8AC1340E6813}"/>
              </a:ext>
            </a:extLst>
          </p:cNvPr>
          <p:cNvCxnSpPr>
            <a:cxnSpLocks/>
            <a:stCxn id="113" idx="4"/>
            <a:endCxn id="117" idx="0"/>
          </p:cNvCxnSpPr>
          <p:nvPr/>
        </p:nvCxnSpPr>
        <p:spPr>
          <a:xfrm>
            <a:off x="883054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F00EFB1-E1F0-2343-9624-AD62F4957FC4}"/>
              </a:ext>
            </a:extLst>
          </p:cNvPr>
          <p:cNvCxnSpPr>
            <a:cxnSpLocks/>
            <a:stCxn id="118" idx="3"/>
            <a:endCxn id="117" idx="6"/>
          </p:cNvCxnSpPr>
          <p:nvPr/>
        </p:nvCxnSpPr>
        <p:spPr>
          <a:xfrm flipH="1">
            <a:off x="903375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9DC7D9-2959-D248-ACC1-5A908881CD62}"/>
              </a:ext>
            </a:extLst>
          </p:cNvPr>
          <p:cNvCxnSpPr>
            <a:cxnSpLocks/>
            <a:stCxn id="118" idx="1"/>
            <a:endCxn id="113" idx="6"/>
          </p:cNvCxnSpPr>
          <p:nvPr/>
        </p:nvCxnSpPr>
        <p:spPr>
          <a:xfrm flipH="1" flipV="1">
            <a:off x="902914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945A70D9-2430-B24A-AE38-24D1DA6BD207}"/>
              </a:ext>
            </a:extLst>
          </p:cNvPr>
          <p:cNvSpPr/>
          <p:nvPr/>
        </p:nvSpPr>
        <p:spPr>
          <a:xfrm>
            <a:off x="863655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18" name="Oval 117">
            <a:extLst>
              <a:ext uri="{FF2B5EF4-FFF2-40B4-BE49-F238E27FC236}">
                <a16:creationId xmlns:a16="http://schemas.microsoft.com/office/drawing/2014/main" id="{80A76B8C-B3D6-3D46-AE65-C6FDED479C07}"/>
              </a:ext>
            </a:extLst>
          </p:cNvPr>
          <p:cNvSpPr/>
          <p:nvPr/>
        </p:nvSpPr>
        <p:spPr>
          <a:xfrm>
            <a:off x="9284990" y="51082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19" name="Straight Connector 118">
            <a:extLst>
              <a:ext uri="{FF2B5EF4-FFF2-40B4-BE49-F238E27FC236}">
                <a16:creationId xmlns:a16="http://schemas.microsoft.com/office/drawing/2014/main" id="{41EEF12B-6BFA-524E-BD91-B661FBBCC604}"/>
              </a:ext>
            </a:extLst>
          </p:cNvPr>
          <p:cNvCxnSpPr>
            <a:cxnSpLocks/>
            <a:endCxn id="118" idx="6"/>
          </p:cNvCxnSpPr>
          <p:nvPr/>
        </p:nvCxnSpPr>
        <p:spPr>
          <a:xfrm flipH="1">
            <a:off x="972984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A5C7C0BA-ACE5-1849-99F9-0D96FC999414}"/>
              </a:ext>
            </a:extLst>
          </p:cNvPr>
          <p:cNvSpPr/>
          <p:nvPr/>
        </p:nvSpPr>
        <p:spPr>
          <a:xfrm>
            <a:off x="7621060" y="480286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21" name="Oval 120">
            <a:extLst>
              <a:ext uri="{FF2B5EF4-FFF2-40B4-BE49-F238E27FC236}">
                <a16:creationId xmlns:a16="http://schemas.microsoft.com/office/drawing/2014/main" id="{6C6B7597-33F7-AB43-97A9-2AF25037706A}"/>
              </a:ext>
            </a:extLst>
          </p:cNvPr>
          <p:cNvSpPr/>
          <p:nvPr/>
        </p:nvSpPr>
        <p:spPr>
          <a:xfrm>
            <a:off x="762567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22" name="Straight Connector 121">
            <a:extLst>
              <a:ext uri="{FF2B5EF4-FFF2-40B4-BE49-F238E27FC236}">
                <a16:creationId xmlns:a16="http://schemas.microsoft.com/office/drawing/2014/main" id="{50AAEC4C-B79F-F046-9D1A-44FAC79B6E64}"/>
              </a:ext>
            </a:extLst>
          </p:cNvPr>
          <p:cNvCxnSpPr>
            <a:cxnSpLocks/>
            <a:stCxn id="113" idx="2"/>
            <a:endCxn id="120" idx="6"/>
          </p:cNvCxnSpPr>
          <p:nvPr/>
        </p:nvCxnSpPr>
        <p:spPr>
          <a:xfrm flipH="1">
            <a:off x="801825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C355E5C-8D5E-B149-BC52-3D9294AF67C8}"/>
              </a:ext>
            </a:extLst>
          </p:cNvPr>
          <p:cNvCxnSpPr>
            <a:cxnSpLocks/>
            <a:stCxn id="117" idx="2"/>
            <a:endCxn id="121" idx="6"/>
          </p:cNvCxnSpPr>
          <p:nvPr/>
        </p:nvCxnSpPr>
        <p:spPr>
          <a:xfrm flipH="1">
            <a:off x="802286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334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63918" y="2902826"/>
            <a:ext cx="5596043" cy="2150020"/>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Quick Aside</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Notice that in some cases, we can color the output to the neutral color. We will handle this issue in a moment.</a:t>
            </a:r>
          </a:p>
          <a:p>
            <a:pPr marL="0" indent="0">
              <a:buFont typeface="Arial" panose="020B0604020202020204" pitchFamily="34" charset="0"/>
              <a:buNone/>
            </a:pPr>
            <a:r>
              <a:rPr lang="en-US" sz="1400" dirty="0">
                <a:solidFill>
                  <a:schemeClr val="tx1">
                    <a:lumMod val="95000"/>
                  </a:schemeClr>
                </a:solidFill>
              </a:rPr>
              <a:t>But, it is still the case that we CAN color the output True if and only if one of the input nodes is colored True.</a:t>
            </a:r>
          </a:p>
        </p:txBody>
      </p: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2256236" y="3143313"/>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2256235" y="2866955"/>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3370951" y="333089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3569548" y="372808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3772755" y="398110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3768144" y="352948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3375562" y="4002508"/>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5" name="Oval 104">
            <a:extLst>
              <a:ext uri="{FF2B5EF4-FFF2-40B4-BE49-F238E27FC236}">
                <a16:creationId xmlns:a16="http://schemas.microsoft.com/office/drawing/2014/main" id="{846DDBCC-6C8A-2546-AAAE-B7A994B6618A}"/>
              </a:ext>
            </a:extLst>
          </p:cNvPr>
          <p:cNvSpPr/>
          <p:nvPr/>
        </p:nvSpPr>
        <p:spPr>
          <a:xfrm>
            <a:off x="4023994" y="3642082"/>
            <a:ext cx="444858"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4468852" y="3840678"/>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2360064" y="3336670"/>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2364675" y="400828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2757257" y="352948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2761868" y="4201105"/>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0559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18686" y="4903080"/>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1206135"/>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1206135"/>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1206137"/>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2953273" y="4958504"/>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151870" y="535569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3355077" y="560871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3350466" y="515710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2957884" y="563012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3606316" y="5269694"/>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4051174" y="546829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6309886" y="2857243"/>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Corollary</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We can combine two of these widgets to produce an OR gate across three variables. The output is colorable as TRUE if and only if one of the three inputs is colored TRUE</a:t>
            </a:r>
          </a:p>
        </p:txBody>
      </p:sp>
      <p:sp>
        <p:nvSpPr>
          <p:cNvPr id="73" name="Oval 72">
            <a:extLst>
              <a:ext uri="{FF2B5EF4-FFF2-40B4-BE49-F238E27FC236}">
                <a16:creationId xmlns:a16="http://schemas.microsoft.com/office/drawing/2014/main" id="{6356BE84-CF92-B945-BCE7-3CA63AE0CFCC}"/>
              </a:ext>
            </a:extLst>
          </p:cNvPr>
          <p:cNvSpPr/>
          <p:nvPr/>
        </p:nvSpPr>
        <p:spPr>
          <a:xfrm>
            <a:off x="1942386" y="496428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74" name="Oval 73">
            <a:extLst>
              <a:ext uri="{FF2B5EF4-FFF2-40B4-BE49-F238E27FC236}">
                <a16:creationId xmlns:a16="http://schemas.microsoft.com/office/drawing/2014/main" id="{A147AC91-5A08-2346-95F7-4141137120CC}"/>
              </a:ext>
            </a:extLst>
          </p:cNvPr>
          <p:cNvSpPr/>
          <p:nvPr/>
        </p:nvSpPr>
        <p:spPr>
          <a:xfrm>
            <a:off x="1946997" y="5635898"/>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2339579" y="5157101"/>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2344190" y="5828717"/>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18687" y="4584447"/>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1</a:t>
            </a:r>
            <a:r>
              <a:rPr lang="en-US" sz="1400" dirty="0">
                <a:solidFill>
                  <a:schemeClr val="tx1">
                    <a:lumMod val="95000"/>
                  </a:schemeClr>
                </a:solidFill>
              </a:rPr>
              <a:t>: False / False / True</a:t>
            </a:r>
          </a:p>
        </p:txBody>
      </p:sp>
      <p:sp>
        <p:nvSpPr>
          <p:cNvPr id="56" name="Oval 55">
            <a:extLst>
              <a:ext uri="{FF2B5EF4-FFF2-40B4-BE49-F238E27FC236}">
                <a16:creationId xmlns:a16="http://schemas.microsoft.com/office/drawing/2014/main" id="{F90D1B3D-82FD-2B48-AFE0-C4AA6533E750}"/>
              </a:ext>
            </a:extLst>
          </p:cNvPr>
          <p:cNvSpPr/>
          <p:nvPr/>
        </p:nvSpPr>
        <p:spPr>
          <a:xfrm>
            <a:off x="4459704" y="5270129"/>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4658301" y="566732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4861508" y="592034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4856897" y="546872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4464315" y="594174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61" name="Oval 60">
            <a:extLst>
              <a:ext uri="{FF2B5EF4-FFF2-40B4-BE49-F238E27FC236}">
                <a16:creationId xmlns:a16="http://schemas.microsoft.com/office/drawing/2014/main" id="{8CB46C03-48E2-F948-A5B8-DBA9F26355C7}"/>
              </a:ext>
            </a:extLst>
          </p:cNvPr>
          <p:cNvSpPr/>
          <p:nvPr/>
        </p:nvSpPr>
        <p:spPr>
          <a:xfrm>
            <a:off x="5112747" y="558131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2" name="Straight Connector 61">
            <a:extLst>
              <a:ext uri="{FF2B5EF4-FFF2-40B4-BE49-F238E27FC236}">
                <a16:creationId xmlns:a16="http://schemas.microsoft.com/office/drawing/2014/main" id="{3B8CF166-8C86-6D47-BADE-A211E7B3251D}"/>
              </a:ext>
            </a:extLst>
          </p:cNvPr>
          <p:cNvCxnSpPr>
            <a:cxnSpLocks/>
            <a:endCxn id="61" idx="6"/>
          </p:cNvCxnSpPr>
          <p:nvPr/>
        </p:nvCxnSpPr>
        <p:spPr>
          <a:xfrm flipH="1">
            <a:off x="5557605" y="5779915"/>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F9E3B0E-4EDC-3445-93C5-674252B5A17A}"/>
              </a:ext>
            </a:extLst>
          </p:cNvPr>
          <p:cNvSpPr/>
          <p:nvPr/>
        </p:nvSpPr>
        <p:spPr>
          <a:xfrm>
            <a:off x="3620498" y="5941745"/>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8" name="Straight Connector 67">
            <a:extLst>
              <a:ext uri="{FF2B5EF4-FFF2-40B4-BE49-F238E27FC236}">
                <a16:creationId xmlns:a16="http://schemas.microsoft.com/office/drawing/2014/main" id="{BEAB000C-3EE7-FF4D-8E28-502CDFCCC447}"/>
              </a:ext>
            </a:extLst>
          </p:cNvPr>
          <p:cNvCxnSpPr>
            <a:cxnSpLocks/>
            <a:stCxn id="60" idx="2"/>
            <a:endCxn id="63" idx="6"/>
          </p:cNvCxnSpPr>
          <p:nvPr/>
        </p:nvCxnSpPr>
        <p:spPr>
          <a:xfrm flipH="1">
            <a:off x="4017691" y="6140342"/>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1E7E5B1F-CC12-634C-B4E8-98EED2EDEED4}"/>
              </a:ext>
            </a:extLst>
          </p:cNvPr>
          <p:cNvSpPr/>
          <p:nvPr/>
        </p:nvSpPr>
        <p:spPr>
          <a:xfrm>
            <a:off x="3236547" y="259454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6" name="Straight Connector 75">
            <a:extLst>
              <a:ext uri="{FF2B5EF4-FFF2-40B4-BE49-F238E27FC236}">
                <a16:creationId xmlns:a16="http://schemas.microsoft.com/office/drawing/2014/main" id="{B9CC9647-A41E-BF46-BDE4-B4A7C220CECD}"/>
              </a:ext>
            </a:extLst>
          </p:cNvPr>
          <p:cNvCxnSpPr>
            <a:cxnSpLocks/>
            <a:stCxn id="72" idx="4"/>
            <a:endCxn id="80" idx="0"/>
          </p:cNvCxnSpPr>
          <p:nvPr/>
        </p:nvCxnSpPr>
        <p:spPr>
          <a:xfrm>
            <a:off x="3435144" y="2991739"/>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B0AAD58-DBF2-B647-9943-0E9BBF9073B8}"/>
              </a:ext>
            </a:extLst>
          </p:cNvPr>
          <p:cNvCxnSpPr>
            <a:cxnSpLocks/>
            <a:stCxn id="83" idx="3"/>
            <a:endCxn id="80" idx="6"/>
          </p:cNvCxnSpPr>
          <p:nvPr/>
        </p:nvCxnSpPr>
        <p:spPr>
          <a:xfrm flipH="1">
            <a:off x="3638351" y="3244761"/>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E4A98B1-AD21-C641-AD82-1ACF92DBC002}"/>
              </a:ext>
            </a:extLst>
          </p:cNvPr>
          <p:cNvCxnSpPr>
            <a:cxnSpLocks/>
            <a:stCxn id="83" idx="1"/>
            <a:endCxn id="72" idx="6"/>
          </p:cNvCxnSpPr>
          <p:nvPr/>
        </p:nvCxnSpPr>
        <p:spPr>
          <a:xfrm flipH="1" flipV="1">
            <a:off x="3633740" y="2793143"/>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48B69121-B75C-BB4C-B246-44C127BD887D}"/>
              </a:ext>
            </a:extLst>
          </p:cNvPr>
          <p:cNvSpPr/>
          <p:nvPr/>
        </p:nvSpPr>
        <p:spPr>
          <a:xfrm>
            <a:off x="3241158" y="3266162"/>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Oval 82">
            <a:extLst>
              <a:ext uri="{FF2B5EF4-FFF2-40B4-BE49-F238E27FC236}">
                <a16:creationId xmlns:a16="http://schemas.microsoft.com/office/drawing/2014/main" id="{404D5A0C-3FED-344E-BDAD-D2164E54AA3D}"/>
              </a:ext>
            </a:extLst>
          </p:cNvPr>
          <p:cNvSpPr/>
          <p:nvPr/>
        </p:nvSpPr>
        <p:spPr>
          <a:xfrm>
            <a:off x="3889590" y="2905736"/>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endParaRPr>
          </a:p>
        </p:txBody>
      </p:sp>
      <p:cxnSp>
        <p:nvCxnSpPr>
          <p:cNvPr id="87" name="Straight Connector 86">
            <a:extLst>
              <a:ext uri="{FF2B5EF4-FFF2-40B4-BE49-F238E27FC236}">
                <a16:creationId xmlns:a16="http://schemas.microsoft.com/office/drawing/2014/main" id="{114F8863-DD3D-4145-B915-56B3EF290C36}"/>
              </a:ext>
            </a:extLst>
          </p:cNvPr>
          <p:cNvCxnSpPr>
            <a:cxnSpLocks/>
            <a:stCxn id="126" idx="2"/>
            <a:endCxn id="83" idx="6"/>
          </p:cNvCxnSpPr>
          <p:nvPr/>
        </p:nvCxnSpPr>
        <p:spPr>
          <a:xfrm flipH="1" flipV="1">
            <a:off x="4334448" y="3104333"/>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53500ED-29BB-BF49-9685-94B632CFF12D}"/>
              </a:ext>
            </a:extLst>
          </p:cNvPr>
          <p:cNvSpPr/>
          <p:nvPr/>
        </p:nvSpPr>
        <p:spPr>
          <a:xfrm>
            <a:off x="2225660" y="260032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96" name="Oval 95">
            <a:extLst>
              <a:ext uri="{FF2B5EF4-FFF2-40B4-BE49-F238E27FC236}">
                <a16:creationId xmlns:a16="http://schemas.microsoft.com/office/drawing/2014/main" id="{D829B712-1554-9D43-9101-4EA6CA5470F5}"/>
              </a:ext>
            </a:extLst>
          </p:cNvPr>
          <p:cNvSpPr/>
          <p:nvPr/>
        </p:nvSpPr>
        <p:spPr>
          <a:xfrm>
            <a:off x="2230271" y="327194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124" name="Straight Connector 123">
            <a:extLst>
              <a:ext uri="{FF2B5EF4-FFF2-40B4-BE49-F238E27FC236}">
                <a16:creationId xmlns:a16="http://schemas.microsoft.com/office/drawing/2014/main" id="{F20BFB00-1D10-9D46-97D0-911BB4D124A9}"/>
              </a:ext>
            </a:extLst>
          </p:cNvPr>
          <p:cNvCxnSpPr>
            <a:cxnSpLocks/>
            <a:stCxn id="72" idx="2"/>
            <a:endCxn id="95" idx="6"/>
          </p:cNvCxnSpPr>
          <p:nvPr/>
        </p:nvCxnSpPr>
        <p:spPr>
          <a:xfrm flipH="1">
            <a:off x="2622853" y="2793143"/>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1B9587B-C9D9-334D-A393-E52A5166940A}"/>
              </a:ext>
            </a:extLst>
          </p:cNvPr>
          <p:cNvCxnSpPr>
            <a:cxnSpLocks/>
            <a:stCxn id="80" idx="2"/>
            <a:endCxn id="96" idx="6"/>
          </p:cNvCxnSpPr>
          <p:nvPr/>
        </p:nvCxnSpPr>
        <p:spPr>
          <a:xfrm flipH="1">
            <a:off x="2627464" y="3464759"/>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B0B545EB-7465-F041-AA93-B55887490BDA}"/>
              </a:ext>
            </a:extLst>
          </p:cNvPr>
          <p:cNvSpPr/>
          <p:nvPr/>
        </p:nvSpPr>
        <p:spPr>
          <a:xfrm>
            <a:off x="4742978" y="2906171"/>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7" name="Straight Connector 126">
            <a:extLst>
              <a:ext uri="{FF2B5EF4-FFF2-40B4-BE49-F238E27FC236}">
                <a16:creationId xmlns:a16="http://schemas.microsoft.com/office/drawing/2014/main" id="{1A66BE83-923A-2F41-A37E-7FFC9E286A40}"/>
              </a:ext>
            </a:extLst>
          </p:cNvPr>
          <p:cNvCxnSpPr>
            <a:cxnSpLocks/>
            <a:stCxn id="126" idx="4"/>
            <a:endCxn id="130" idx="0"/>
          </p:cNvCxnSpPr>
          <p:nvPr/>
        </p:nvCxnSpPr>
        <p:spPr>
          <a:xfrm>
            <a:off x="4941575" y="3303364"/>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DC8DB91-F13E-B148-BE86-1F3964479547}"/>
              </a:ext>
            </a:extLst>
          </p:cNvPr>
          <p:cNvCxnSpPr>
            <a:cxnSpLocks/>
            <a:stCxn id="131" idx="3"/>
            <a:endCxn id="130" idx="6"/>
          </p:cNvCxnSpPr>
          <p:nvPr/>
        </p:nvCxnSpPr>
        <p:spPr>
          <a:xfrm flipH="1">
            <a:off x="5144782" y="3556386"/>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FAE2DCA-E6DF-8141-A93E-629786BF0BF4}"/>
              </a:ext>
            </a:extLst>
          </p:cNvPr>
          <p:cNvCxnSpPr>
            <a:cxnSpLocks/>
            <a:stCxn id="131" idx="1"/>
            <a:endCxn id="126" idx="6"/>
          </p:cNvCxnSpPr>
          <p:nvPr/>
        </p:nvCxnSpPr>
        <p:spPr>
          <a:xfrm flipH="1" flipV="1">
            <a:off x="5140171" y="3104768"/>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8B922DB3-1B9D-E849-847A-07E222B35B4F}"/>
              </a:ext>
            </a:extLst>
          </p:cNvPr>
          <p:cNvSpPr/>
          <p:nvPr/>
        </p:nvSpPr>
        <p:spPr>
          <a:xfrm>
            <a:off x="4747589"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a:extLst>
              <a:ext uri="{FF2B5EF4-FFF2-40B4-BE49-F238E27FC236}">
                <a16:creationId xmlns:a16="http://schemas.microsoft.com/office/drawing/2014/main" id="{CF0E3B8D-B042-C049-BF48-6A043CFAE0B8}"/>
              </a:ext>
            </a:extLst>
          </p:cNvPr>
          <p:cNvSpPr/>
          <p:nvPr/>
        </p:nvSpPr>
        <p:spPr>
          <a:xfrm>
            <a:off x="5396021" y="3217361"/>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132" name="Straight Connector 131">
            <a:extLst>
              <a:ext uri="{FF2B5EF4-FFF2-40B4-BE49-F238E27FC236}">
                <a16:creationId xmlns:a16="http://schemas.microsoft.com/office/drawing/2014/main" id="{DBA41A5B-99E7-C043-951F-FE1B3BC94288}"/>
              </a:ext>
            </a:extLst>
          </p:cNvPr>
          <p:cNvCxnSpPr>
            <a:cxnSpLocks/>
            <a:endCxn id="131" idx="6"/>
          </p:cNvCxnSpPr>
          <p:nvPr/>
        </p:nvCxnSpPr>
        <p:spPr>
          <a:xfrm flipH="1">
            <a:off x="5840879" y="3415957"/>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528CCC59-10CB-C145-ADB0-5B293440AD6C}"/>
              </a:ext>
            </a:extLst>
          </p:cNvPr>
          <p:cNvSpPr/>
          <p:nvPr/>
        </p:nvSpPr>
        <p:spPr>
          <a:xfrm>
            <a:off x="3903772"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3</a:t>
            </a:r>
          </a:p>
        </p:txBody>
      </p:sp>
      <p:cxnSp>
        <p:nvCxnSpPr>
          <p:cNvPr id="134" name="Straight Connector 133">
            <a:extLst>
              <a:ext uri="{FF2B5EF4-FFF2-40B4-BE49-F238E27FC236}">
                <a16:creationId xmlns:a16="http://schemas.microsoft.com/office/drawing/2014/main" id="{5800C4E8-4FA3-7F42-882E-CF69AEF3AC7B}"/>
              </a:ext>
            </a:extLst>
          </p:cNvPr>
          <p:cNvCxnSpPr>
            <a:cxnSpLocks/>
            <a:stCxn id="130" idx="2"/>
            <a:endCxn id="133" idx="6"/>
          </p:cNvCxnSpPr>
          <p:nvPr/>
        </p:nvCxnSpPr>
        <p:spPr>
          <a:xfrm flipH="1">
            <a:off x="4300965" y="3776384"/>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Content Placeholder 2">
            <a:extLst>
              <a:ext uri="{FF2B5EF4-FFF2-40B4-BE49-F238E27FC236}">
                <a16:creationId xmlns:a16="http://schemas.microsoft.com/office/drawing/2014/main" id="{01777EA4-9985-504E-8320-C4F2C807FB06}"/>
              </a:ext>
            </a:extLst>
          </p:cNvPr>
          <p:cNvSpPr txBox="1">
            <a:spLocks/>
          </p:cNvSpPr>
          <p:nvPr/>
        </p:nvSpPr>
        <p:spPr>
          <a:xfrm>
            <a:off x="6428490" y="4893738"/>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36" name="Oval 135">
            <a:extLst>
              <a:ext uri="{FF2B5EF4-FFF2-40B4-BE49-F238E27FC236}">
                <a16:creationId xmlns:a16="http://schemas.microsoft.com/office/drawing/2014/main" id="{11419ED9-6D42-2944-917F-BACE0C79B04C}"/>
              </a:ext>
            </a:extLst>
          </p:cNvPr>
          <p:cNvSpPr/>
          <p:nvPr/>
        </p:nvSpPr>
        <p:spPr>
          <a:xfrm>
            <a:off x="7563077" y="4949162"/>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7761674" y="534635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7964881" y="559937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7960270" y="514775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7567688" y="5620778"/>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8216120" y="5260352"/>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8660978" y="5458949"/>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5DC36792-E4FD-BE41-97C1-87AEDB9F8584}"/>
              </a:ext>
            </a:extLst>
          </p:cNvPr>
          <p:cNvSpPr/>
          <p:nvPr/>
        </p:nvSpPr>
        <p:spPr>
          <a:xfrm>
            <a:off x="6552190" y="4954940"/>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44" name="Oval 143">
            <a:extLst>
              <a:ext uri="{FF2B5EF4-FFF2-40B4-BE49-F238E27FC236}">
                <a16:creationId xmlns:a16="http://schemas.microsoft.com/office/drawing/2014/main" id="{4FEFBCF6-9547-E744-82A2-5B5DE14B4425}"/>
              </a:ext>
            </a:extLst>
          </p:cNvPr>
          <p:cNvSpPr/>
          <p:nvPr/>
        </p:nvSpPr>
        <p:spPr>
          <a:xfrm>
            <a:off x="6556801" y="562655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5" name="Straight Connector 144">
            <a:extLst>
              <a:ext uri="{FF2B5EF4-FFF2-40B4-BE49-F238E27FC236}">
                <a16:creationId xmlns:a16="http://schemas.microsoft.com/office/drawing/2014/main" id="{C539DFB5-0FE6-9C40-A56C-A12C3CC56E4D}"/>
              </a:ext>
            </a:extLst>
          </p:cNvPr>
          <p:cNvCxnSpPr>
            <a:cxnSpLocks/>
            <a:stCxn id="136" idx="2"/>
            <a:endCxn id="143" idx="6"/>
          </p:cNvCxnSpPr>
          <p:nvPr/>
        </p:nvCxnSpPr>
        <p:spPr>
          <a:xfrm flipH="1">
            <a:off x="6949383" y="514775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29EE81F-0DA7-5B4D-AB29-09031448B52C}"/>
              </a:ext>
            </a:extLst>
          </p:cNvPr>
          <p:cNvCxnSpPr>
            <a:cxnSpLocks/>
            <a:stCxn id="140" idx="2"/>
            <a:endCxn id="144" idx="6"/>
          </p:cNvCxnSpPr>
          <p:nvPr/>
        </p:nvCxnSpPr>
        <p:spPr>
          <a:xfrm flipH="1">
            <a:off x="6953994" y="5819375"/>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428491" y="4575105"/>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2</a:t>
            </a:r>
            <a:r>
              <a:rPr lang="en-US" sz="1400" dirty="0">
                <a:solidFill>
                  <a:schemeClr val="tx1">
                    <a:lumMod val="95000"/>
                  </a:schemeClr>
                </a:solidFill>
              </a:rPr>
              <a:t>: False / False / False</a:t>
            </a:r>
          </a:p>
        </p:txBody>
      </p:sp>
      <p:sp>
        <p:nvSpPr>
          <p:cNvPr id="148" name="Oval 147">
            <a:extLst>
              <a:ext uri="{FF2B5EF4-FFF2-40B4-BE49-F238E27FC236}">
                <a16:creationId xmlns:a16="http://schemas.microsoft.com/office/drawing/2014/main" id="{1ED3FA2E-1C68-DB4F-87F0-B6A94D3FF60B}"/>
              </a:ext>
            </a:extLst>
          </p:cNvPr>
          <p:cNvSpPr/>
          <p:nvPr/>
        </p:nvSpPr>
        <p:spPr>
          <a:xfrm>
            <a:off x="9069508" y="5260787"/>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9268105" y="56579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9471312" y="59110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9466701" y="54593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9074119" y="5932403"/>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53" name="Oval 152">
            <a:extLst>
              <a:ext uri="{FF2B5EF4-FFF2-40B4-BE49-F238E27FC236}">
                <a16:creationId xmlns:a16="http://schemas.microsoft.com/office/drawing/2014/main" id="{AC3528B9-E5F6-8141-830D-EFC3EBF1ACBB}"/>
              </a:ext>
            </a:extLst>
          </p:cNvPr>
          <p:cNvSpPr/>
          <p:nvPr/>
        </p:nvSpPr>
        <p:spPr>
          <a:xfrm>
            <a:off x="9722551" y="55719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4" name="Straight Connector 153">
            <a:extLst>
              <a:ext uri="{FF2B5EF4-FFF2-40B4-BE49-F238E27FC236}">
                <a16:creationId xmlns:a16="http://schemas.microsoft.com/office/drawing/2014/main" id="{E089294C-EC62-844C-8BB3-B24D95AF25BF}"/>
              </a:ext>
            </a:extLst>
          </p:cNvPr>
          <p:cNvCxnSpPr>
            <a:cxnSpLocks/>
            <a:endCxn id="153" idx="6"/>
          </p:cNvCxnSpPr>
          <p:nvPr/>
        </p:nvCxnSpPr>
        <p:spPr>
          <a:xfrm flipH="1">
            <a:off x="10167409" y="57705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BB423F3D-E703-0943-868F-F262BC97BD71}"/>
              </a:ext>
            </a:extLst>
          </p:cNvPr>
          <p:cNvSpPr/>
          <p:nvPr/>
        </p:nvSpPr>
        <p:spPr>
          <a:xfrm>
            <a:off x="8230302" y="5932403"/>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6" name="Straight Connector 155">
            <a:extLst>
              <a:ext uri="{FF2B5EF4-FFF2-40B4-BE49-F238E27FC236}">
                <a16:creationId xmlns:a16="http://schemas.microsoft.com/office/drawing/2014/main" id="{6F31C067-07ED-A14C-BAF2-E27AE81EF9F9}"/>
              </a:ext>
            </a:extLst>
          </p:cNvPr>
          <p:cNvCxnSpPr>
            <a:cxnSpLocks/>
            <a:stCxn id="152" idx="2"/>
            <a:endCxn id="155" idx="6"/>
          </p:cNvCxnSpPr>
          <p:nvPr/>
        </p:nvCxnSpPr>
        <p:spPr>
          <a:xfrm flipH="1">
            <a:off x="8627495" y="6131000"/>
            <a:ext cx="4466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28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50497"/>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50497"/>
                <a:ext cx="9905998" cy="695377"/>
              </a:xfrm>
              <a:blipFill>
                <a:blip r:embed="rId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89256" y="789211"/>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89256" y="789211"/>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38" name="Oval 37">
            <a:extLst>
              <a:ext uri="{FF2B5EF4-FFF2-40B4-BE49-F238E27FC236}">
                <a16:creationId xmlns:a16="http://schemas.microsoft.com/office/drawing/2014/main" id="{3FEA861B-AAE0-9747-9133-793334A5D7B1}"/>
              </a:ext>
            </a:extLst>
          </p:cNvPr>
          <p:cNvSpPr/>
          <p:nvPr/>
        </p:nvSpPr>
        <p:spPr>
          <a:xfrm>
            <a:off x="5133460" y="27983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5332057" y="31955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5535264" y="34485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5530653" y="29969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5138071" y="34699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5786503" y="31095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6231361" y="33081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5724554" y="2599778"/>
            <a:ext cx="86486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1</a:t>
            </a:r>
            <a:endParaRPr lang="en-US" sz="1400" dirty="0">
              <a:solidFill>
                <a:schemeClr val="tx1">
                  <a:lumMod val="95000"/>
                </a:schemeClr>
              </a:solidFill>
            </a:endParaRPr>
          </a:p>
        </p:txBody>
      </p:sp>
      <p:sp>
        <p:nvSpPr>
          <p:cNvPr id="56" name="Oval 55">
            <a:extLst>
              <a:ext uri="{FF2B5EF4-FFF2-40B4-BE49-F238E27FC236}">
                <a16:creationId xmlns:a16="http://schemas.microsoft.com/office/drawing/2014/main" id="{F90D1B3D-82FD-2B48-AFE0-C4AA6533E750}"/>
              </a:ext>
            </a:extLst>
          </p:cNvPr>
          <p:cNvSpPr/>
          <p:nvPr/>
        </p:nvSpPr>
        <p:spPr>
          <a:xfrm>
            <a:off x="6639891" y="31099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6838488" y="35071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7041695" y="37602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7037084" y="33085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6644502" y="37816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1" name="Oval 60">
            <a:extLst>
              <a:ext uri="{FF2B5EF4-FFF2-40B4-BE49-F238E27FC236}">
                <a16:creationId xmlns:a16="http://schemas.microsoft.com/office/drawing/2014/main" id="{8CB46C03-48E2-F948-A5B8-DBA9F26355C7}"/>
              </a:ext>
            </a:extLst>
          </p:cNvPr>
          <p:cNvSpPr/>
          <p:nvPr/>
        </p:nvSpPr>
        <p:spPr>
          <a:xfrm>
            <a:off x="7292934" y="34211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36" name="Oval 135">
            <a:extLst>
              <a:ext uri="{FF2B5EF4-FFF2-40B4-BE49-F238E27FC236}">
                <a16:creationId xmlns:a16="http://schemas.microsoft.com/office/drawing/2014/main" id="{11419ED9-6D42-2944-917F-BACE0C79B04C}"/>
              </a:ext>
            </a:extLst>
          </p:cNvPr>
          <p:cNvSpPr/>
          <p:nvPr/>
        </p:nvSpPr>
        <p:spPr>
          <a:xfrm>
            <a:off x="5409359" y="51694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5607956" y="55666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5811163" y="58196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5806552" y="53680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5413970" y="58410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6062402" y="54806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6507260" y="56792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200814" y="5024585"/>
            <a:ext cx="87815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2</a:t>
            </a:r>
            <a:endParaRPr lang="en-US" sz="1400" dirty="0">
              <a:solidFill>
                <a:schemeClr val="tx1">
                  <a:lumMod val="95000"/>
                </a:schemeClr>
              </a:solidFill>
            </a:endParaRPr>
          </a:p>
        </p:txBody>
      </p:sp>
      <p:sp>
        <p:nvSpPr>
          <p:cNvPr id="148" name="Oval 147">
            <a:extLst>
              <a:ext uri="{FF2B5EF4-FFF2-40B4-BE49-F238E27FC236}">
                <a16:creationId xmlns:a16="http://schemas.microsoft.com/office/drawing/2014/main" id="{1ED3FA2E-1C68-DB4F-87F0-B6A94D3FF60B}"/>
              </a:ext>
            </a:extLst>
          </p:cNvPr>
          <p:cNvSpPr/>
          <p:nvPr/>
        </p:nvSpPr>
        <p:spPr>
          <a:xfrm>
            <a:off x="6915790" y="54810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7114387" y="58782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7317594" y="61313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7312983" y="56796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6920401" y="61527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53" name="Oval 152">
            <a:extLst>
              <a:ext uri="{FF2B5EF4-FFF2-40B4-BE49-F238E27FC236}">
                <a16:creationId xmlns:a16="http://schemas.microsoft.com/office/drawing/2014/main" id="{AC3528B9-E5F6-8141-830D-EFC3EBF1ACBB}"/>
              </a:ext>
            </a:extLst>
          </p:cNvPr>
          <p:cNvSpPr/>
          <p:nvPr/>
        </p:nvSpPr>
        <p:spPr>
          <a:xfrm>
            <a:off x="7568833" y="57922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71" name="Oval 70">
            <a:extLst>
              <a:ext uri="{FF2B5EF4-FFF2-40B4-BE49-F238E27FC236}">
                <a16:creationId xmlns:a16="http://schemas.microsoft.com/office/drawing/2014/main" id="{DFC78942-8F20-D942-9A2A-8630F0560215}"/>
              </a:ext>
            </a:extLst>
          </p:cNvPr>
          <p:cNvSpPr/>
          <p:nvPr/>
        </p:nvSpPr>
        <p:spPr>
          <a:xfrm>
            <a:off x="2085802" y="1836212"/>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2" name="Oval 81">
            <a:extLst>
              <a:ext uri="{FF2B5EF4-FFF2-40B4-BE49-F238E27FC236}">
                <a16:creationId xmlns:a16="http://schemas.microsoft.com/office/drawing/2014/main" id="{634DAF19-9FDA-CA42-8857-CCBDA1F8FAD0}"/>
              </a:ext>
            </a:extLst>
          </p:cNvPr>
          <p:cNvSpPr/>
          <p:nvPr/>
        </p:nvSpPr>
        <p:spPr>
          <a:xfrm>
            <a:off x="2774474" y="183621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84" name="Oval 83">
            <a:extLst>
              <a:ext uri="{FF2B5EF4-FFF2-40B4-BE49-F238E27FC236}">
                <a16:creationId xmlns:a16="http://schemas.microsoft.com/office/drawing/2014/main" id="{9D2D6617-4C20-674F-AE99-A62CA6F6911A}"/>
              </a:ext>
            </a:extLst>
          </p:cNvPr>
          <p:cNvSpPr/>
          <p:nvPr/>
        </p:nvSpPr>
        <p:spPr>
          <a:xfrm>
            <a:off x="2407300" y="2439992"/>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85" name="Straight Connector 84">
            <a:extLst>
              <a:ext uri="{FF2B5EF4-FFF2-40B4-BE49-F238E27FC236}">
                <a16:creationId xmlns:a16="http://schemas.microsoft.com/office/drawing/2014/main" id="{DCABE789-06FF-AC4A-8DCA-5FDFC38F48FA}"/>
              </a:ext>
            </a:extLst>
          </p:cNvPr>
          <p:cNvCxnSpPr>
            <a:cxnSpLocks/>
            <a:stCxn id="71" idx="4"/>
            <a:endCxn id="84" idx="0"/>
          </p:cNvCxnSpPr>
          <p:nvPr/>
        </p:nvCxnSpPr>
        <p:spPr>
          <a:xfrm>
            <a:off x="2284399" y="2233405"/>
            <a:ext cx="337987"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8F02B33-B997-B146-99D8-4BCD2A2EE12E}"/>
              </a:ext>
            </a:extLst>
          </p:cNvPr>
          <p:cNvCxnSpPr>
            <a:cxnSpLocks/>
            <a:stCxn id="82" idx="4"/>
            <a:endCxn id="84" idx="0"/>
          </p:cNvCxnSpPr>
          <p:nvPr/>
        </p:nvCxnSpPr>
        <p:spPr>
          <a:xfrm flipH="1">
            <a:off x="2622386" y="2233405"/>
            <a:ext cx="350685"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B1AFF7E-002A-E644-9700-0D3066C40254}"/>
              </a:ext>
            </a:extLst>
          </p:cNvPr>
          <p:cNvCxnSpPr>
            <a:cxnSpLocks/>
            <a:stCxn id="82" idx="2"/>
            <a:endCxn id="71" idx="6"/>
          </p:cNvCxnSpPr>
          <p:nvPr/>
        </p:nvCxnSpPr>
        <p:spPr>
          <a:xfrm flipH="1">
            <a:off x="2482995" y="2034809"/>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EE99DA1A-84F8-4440-8F63-DBBD0D400025}"/>
                  </a:ext>
                </a:extLst>
              </p:cNvPr>
              <p:cNvSpPr/>
              <p:nvPr/>
            </p:nvSpPr>
            <p:spPr>
              <a:xfrm>
                <a:off x="1881630" y="3391052"/>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89" name="Oval 88">
                <a:extLst>
                  <a:ext uri="{FF2B5EF4-FFF2-40B4-BE49-F238E27FC236}">
                    <a16:creationId xmlns:a16="http://schemas.microsoft.com/office/drawing/2014/main" id="{EE99DA1A-84F8-4440-8F63-DBBD0D400025}"/>
                  </a:ext>
                </a:extLst>
              </p:cNvPr>
              <p:cNvSpPr>
                <a:spLocks noRot="1" noChangeAspect="1" noMove="1" noResize="1" noEditPoints="1" noAdjustHandles="1" noChangeArrowheads="1" noChangeShapeType="1" noTextEdit="1"/>
              </p:cNvSpPr>
              <p:nvPr/>
            </p:nvSpPr>
            <p:spPr>
              <a:xfrm>
                <a:off x="1881630" y="3391052"/>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0EBE7F3D-70FE-4049-9072-A7DB3DD2F969}"/>
                  </a:ext>
                </a:extLst>
              </p:cNvPr>
              <p:cNvSpPr/>
              <p:nvPr/>
            </p:nvSpPr>
            <p:spPr>
              <a:xfrm>
                <a:off x="2774474" y="3359810"/>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90" name="Oval 89">
                <a:extLst>
                  <a:ext uri="{FF2B5EF4-FFF2-40B4-BE49-F238E27FC236}">
                    <a16:creationId xmlns:a16="http://schemas.microsoft.com/office/drawing/2014/main" id="{0EBE7F3D-70FE-4049-9072-A7DB3DD2F969}"/>
                  </a:ext>
                </a:extLst>
              </p:cNvPr>
              <p:cNvSpPr>
                <a:spLocks noRot="1" noChangeAspect="1" noMove="1" noResize="1" noEditPoints="1" noAdjustHandles="1" noChangeArrowheads="1" noChangeShapeType="1" noTextEdit="1"/>
              </p:cNvSpPr>
              <p:nvPr/>
            </p:nvSpPr>
            <p:spPr>
              <a:xfrm>
                <a:off x="2774474" y="3359810"/>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91" name="Straight Connector 90">
            <a:extLst>
              <a:ext uri="{FF2B5EF4-FFF2-40B4-BE49-F238E27FC236}">
                <a16:creationId xmlns:a16="http://schemas.microsoft.com/office/drawing/2014/main" id="{45382373-C5BC-DC41-8ED5-F47D7B7FF439}"/>
              </a:ext>
            </a:extLst>
          </p:cNvPr>
          <p:cNvCxnSpPr>
            <a:cxnSpLocks/>
            <a:stCxn id="89" idx="6"/>
            <a:endCxn id="90" idx="2"/>
          </p:cNvCxnSpPr>
          <p:nvPr/>
        </p:nvCxnSpPr>
        <p:spPr>
          <a:xfrm>
            <a:off x="2300464" y="3600469"/>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078080B-35A9-E740-8226-451F6D771739}"/>
              </a:ext>
            </a:extLst>
          </p:cNvPr>
          <p:cNvCxnSpPr>
            <a:cxnSpLocks/>
            <a:stCxn id="84" idx="4"/>
            <a:endCxn id="89" idx="0"/>
          </p:cNvCxnSpPr>
          <p:nvPr/>
        </p:nvCxnSpPr>
        <p:spPr>
          <a:xfrm flipH="1">
            <a:off x="2091047" y="2870163"/>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BC37820-F1B3-CB49-90E7-E43E96BCE345}"/>
              </a:ext>
            </a:extLst>
          </p:cNvPr>
          <p:cNvCxnSpPr>
            <a:cxnSpLocks/>
            <a:stCxn id="90" idx="0"/>
            <a:endCxn id="84" idx="4"/>
          </p:cNvCxnSpPr>
          <p:nvPr/>
        </p:nvCxnSpPr>
        <p:spPr>
          <a:xfrm flipH="1" flipV="1">
            <a:off x="2622386" y="2870163"/>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Oval 93">
                <a:extLst>
                  <a:ext uri="{FF2B5EF4-FFF2-40B4-BE49-F238E27FC236}">
                    <a16:creationId xmlns:a16="http://schemas.microsoft.com/office/drawing/2014/main" id="{6E56A045-8B9A-A246-B3D1-A2C93AF999D0}"/>
                  </a:ext>
                </a:extLst>
              </p:cNvPr>
              <p:cNvSpPr/>
              <p:nvPr/>
            </p:nvSpPr>
            <p:spPr>
              <a:xfrm>
                <a:off x="1881630" y="4121357"/>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4" name="Oval 93">
                <a:extLst>
                  <a:ext uri="{FF2B5EF4-FFF2-40B4-BE49-F238E27FC236}">
                    <a16:creationId xmlns:a16="http://schemas.microsoft.com/office/drawing/2014/main" id="{6E56A045-8B9A-A246-B3D1-A2C93AF999D0}"/>
                  </a:ext>
                </a:extLst>
              </p:cNvPr>
              <p:cNvSpPr>
                <a:spLocks noRot="1" noChangeAspect="1" noMove="1" noResize="1" noEditPoints="1" noAdjustHandles="1" noChangeArrowheads="1" noChangeShapeType="1" noTextEdit="1"/>
              </p:cNvSpPr>
              <p:nvPr/>
            </p:nvSpPr>
            <p:spPr>
              <a:xfrm>
                <a:off x="1881630" y="4121357"/>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Oval 96">
                <a:extLst>
                  <a:ext uri="{FF2B5EF4-FFF2-40B4-BE49-F238E27FC236}">
                    <a16:creationId xmlns:a16="http://schemas.microsoft.com/office/drawing/2014/main" id="{EFCD3AD9-5A7A-8841-801B-C116EC9505A1}"/>
                  </a:ext>
                </a:extLst>
              </p:cNvPr>
              <p:cNvSpPr/>
              <p:nvPr/>
            </p:nvSpPr>
            <p:spPr>
              <a:xfrm>
                <a:off x="2774474" y="4090115"/>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7" name="Oval 96">
                <a:extLst>
                  <a:ext uri="{FF2B5EF4-FFF2-40B4-BE49-F238E27FC236}">
                    <a16:creationId xmlns:a16="http://schemas.microsoft.com/office/drawing/2014/main" id="{EFCD3AD9-5A7A-8841-801B-C116EC9505A1}"/>
                  </a:ext>
                </a:extLst>
              </p:cNvPr>
              <p:cNvSpPr>
                <a:spLocks noRot="1" noChangeAspect="1" noMove="1" noResize="1" noEditPoints="1" noAdjustHandles="1" noChangeArrowheads="1" noChangeShapeType="1" noTextEdit="1"/>
              </p:cNvSpPr>
              <p:nvPr/>
            </p:nvSpPr>
            <p:spPr>
              <a:xfrm>
                <a:off x="2774474" y="4090115"/>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98" name="Straight Connector 97">
            <a:extLst>
              <a:ext uri="{FF2B5EF4-FFF2-40B4-BE49-F238E27FC236}">
                <a16:creationId xmlns:a16="http://schemas.microsoft.com/office/drawing/2014/main" id="{71C295BA-02F6-394D-9E4D-32348410BD9F}"/>
              </a:ext>
            </a:extLst>
          </p:cNvPr>
          <p:cNvCxnSpPr>
            <a:cxnSpLocks/>
            <a:stCxn id="94" idx="6"/>
            <a:endCxn id="97" idx="2"/>
          </p:cNvCxnSpPr>
          <p:nvPr/>
        </p:nvCxnSpPr>
        <p:spPr>
          <a:xfrm>
            <a:off x="2300464" y="4330774"/>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Oval 98">
                <a:extLst>
                  <a:ext uri="{FF2B5EF4-FFF2-40B4-BE49-F238E27FC236}">
                    <a16:creationId xmlns:a16="http://schemas.microsoft.com/office/drawing/2014/main" id="{CD7EDEC9-51F7-3F44-B5D8-EBF0844D9719}"/>
                  </a:ext>
                </a:extLst>
              </p:cNvPr>
              <p:cNvSpPr/>
              <p:nvPr/>
            </p:nvSpPr>
            <p:spPr>
              <a:xfrm>
                <a:off x="1881630" y="4812091"/>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99" name="Oval 98">
                <a:extLst>
                  <a:ext uri="{FF2B5EF4-FFF2-40B4-BE49-F238E27FC236}">
                    <a16:creationId xmlns:a16="http://schemas.microsoft.com/office/drawing/2014/main" id="{CD7EDEC9-51F7-3F44-B5D8-EBF0844D9719}"/>
                  </a:ext>
                </a:extLst>
              </p:cNvPr>
              <p:cNvSpPr>
                <a:spLocks noRot="1" noChangeAspect="1" noMove="1" noResize="1" noEditPoints="1" noAdjustHandles="1" noChangeArrowheads="1" noChangeShapeType="1" noTextEdit="1"/>
              </p:cNvSpPr>
              <p:nvPr/>
            </p:nvSpPr>
            <p:spPr>
              <a:xfrm>
                <a:off x="1881630" y="4812091"/>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540CBF45-7430-FE4E-840D-27FC191564F5}"/>
                  </a:ext>
                </a:extLst>
              </p:cNvPr>
              <p:cNvSpPr/>
              <p:nvPr/>
            </p:nvSpPr>
            <p:spPr>
              <a:xfrm>
                <a:off x="2774474" y="4780849"/>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100" name="Oval 99">
                <a:extLst>
                  <a:ext uri="{FF2B5EF4-FFF2-40B4-BE49-F238E27FC236}">
                    <a16:creationId xmlns:a16="http://schemas.microsoft.com/office/drawing/2014/main" id="{540CBF45-7430-FE4E-840D-27FC191564F5}"/>
                  </a:ext>
                </a:extLst>
              </p:cNvPr>
              <p:cNvSpPr>
                <a:spLocks noRot="1" noChangeAspect="1" noMove="1" noResize="1" noEditPoints="1" noAdjustHandles="1" noChangeArrowheads="1" noChangeShapeType="1" noTextEdit="1"/>
              </p:cNvSpPr>
              <p:nvPr/>
            </p:nvSpPr>
            <p:spPr>
              <a:xfrm>
                <a:off x="2774474" y="4780849"/>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A2A62822-065D-5847-8E7F-80D93DEC75C4}"/>
              </a:ext>
            </a:extLst>
          </p:cNvPr>
          <p:cNvCxnSpPr>
            <a:cxnSpLocks/>
            <a:stCxn id="99" idx="6"/>
            <a:endCxn id="100" idx="2"/>
          </p:cNvCxnSpPr>
          <p:nvPr/>
        </p:nvCxnSpPr>
        <p:spPr>
          <a:xfrm>
            <a:off x="2300464" y="5021508"/>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Oval 101">
                <a:extLst>
                  <a:ext uri="{FF2B5EF4-FFF2-40B4-BE49-F238E27FC236}">
                    <a16:creationId xmlns:a16="http://schemas.microsoft.com/office/drawing/2014/main" id="{7D777A1D-7680-AB43-8B0A-B5FD31F5C578}"/>
                  </a:ext>
                </a:extLst>
              </p:cNvPr>
              <p:cNvSpPr/>
              <p:nvPr/>
            </p:nvSpPr>
            <p:spPr>
              <a:xfrm>
                <a:off x="1881630" y="5471583"/>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2" name="Oval 101">
                <a:extLst>
                  <a:ext uri="{FF2B5EF4-FFF2-40B4-BE49-F238E27FC236}">
                    <a16:creationId xmlns:a16="http://schemas.microsoft.com/office/drawing/2014/main" id="{7D777A1D-7680-AB43-8B0A-B5FD31F5C578}"/>
                  </a:ext>
                </a:extLst>
              </p:cNvPr>
              <p:cNvSpPr>
                <a:spLocks noRot="1" noChangeAspect="1" noMove="1" noResize="1" noEditPoints="1" noAdjustHandles="1" noChangeArrowheads="1" noChangeShapeType="1" noTextEdit="1"/>
              </p:cNvSpPr>
              <p:nvPr/>
            </p:nvSpPr>
            <p:spPr>
              <a:xfrm>
                <a:off x="1881630" y="5471583"/>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Oval 102">
                <a:extLst>
                  <a:ext uri="{FF2B5EF4-FFF2-40B4-BE49-F238E27FC236}">
                    <a16:creationId xmlns:a16="http://schemas.microsoft.com/office/drawing/2014/main" id="{BE233BD6-F008-2041-9A7B-F21E73A7981C}"/>
                  </a:ext>
                </a:extLst>
              </p:cNvPr>
              <p:cNvSpPr/>
              <p:nvPr/>
            </p:nvSpPr>
            <p:spPr>
              <a:xfrm>
                <a:off x="2774474" y="5440341"/>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3" name="Oval 102">
                <a:extLst>
                  <a:ext uri="{FF2B5EF4-FFF2-40B4-BE49-F238E27FC236}">
                    <a16:creationId xmlns:a16="http://schemas.microsoft.com/office/drawing/2014/main" id="{BE233BD6-F008-2041-9A7B-F21E73A7981C}"/>
                  </a:ext>
                </a:extLst>
              </p:cNvPr>
              <p:cNvSpPr>
                <a:spLocks noRot="1" noChangeAspect="1" noMove="1" noResize="1" noEditPoints="1" noAdjustHandles="1" noChangeArrowheads="1" noChangeShapeType="1" noTextEdit="1"/>
              </p:cNvSpPr>
              <p:nvPr/>
            </p:nvSpPr>
            <p:spPr>
              <a:xfrm>
                <a:off x="2774474" y="5440341"/>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104" name="Straight Connector 103">
            <a:extLst>
              <a:ext uri="{FF2B5EF4-FFF2-40B4-BE49-F238E27FC236}">
                <a16:creationId xmlns:a16="http://schemas.microsoft.com/office/drawing/2014/main" id="{2795EF48-2727-BD4F-BFA0-5F9C2C921464}"/>
              </a:ext>
            </a:extLst>
          </p:cNvPr>
          <p:cNvCxnSpPr>
            <a:cxnSpLocks/>
            <a:stCxn id="102" idx="6"/>
            <a:endCxn id="103" idx="2"/>
          </p:cNvCxnSpPr>
          <p:nvPr/>
        </p:nvCxnSpPr>
        <p:spPr>
          <a:xfrm>
            <a:off x="2300464" y="5681000"/>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5A64BAC8-540F-E84E-89CB-0AE3E626987D}"/>
                  </a:ext>
                </a:extLst>
              </p:cNvPr>
              <p:cNvSpPr/>
              <p:nvPr/>
            </p:nvSpPr>
            <p:spPr>
              <a:xfrm>
                <a:off x="1881630" y="6099833"/>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5" name="Oval 104">
                <a:extLst>
                  <a:ext uri="{FF2B5EF4-FFF2-40B4-BE49-F238E27FC236}">
                    <a16:creationId xmlns:a16="http://schemas.microsoft.com/office/drawing/2014/main" id="{5A64BAC8-540F-E84E-89CB-0AE3E626987D}"/>
                  </a:ext>
                </a:extLst>
              </p:cNvPr>
              <p:cNvSpPr>
                <a:spLocks noRot="1" noChangeAspect="1" noMove="1" noResize="1" noEditPoints="1" noAdjustHandles="1" noChangeArrowheads="1" noChangeShapeType="1" noTextEdit="1"/>
              </p:cNvSpPr>
              <p:nvPr/>
            </p:nvSpPr>
            <p:spPr>
              <a:xfrm>
                <a:off x="1881630" y="6099833"/>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Oval 105">
                <a:extLst>
                  <a:ext uri="{FF2B5EF4-FFF2-40B4-BE49-F238E27FC236}">
                    <a16:creationId xmlns:a16="http://schemas.microsoft.com/office/drawing/2014/main" id="{3CDBDD1A-0A7D-474A-9DE4-7B9B640E760E}"/>
                  </a:ext>
                </a:extLst>
              </p:cNvPr>
              <p:cNvSpPr/>
              <p:nvPr/>
            </p:nvSpPr>
            <p:spPr>
              <a:xfrm>
                <a:off x="2774474" y="6068591"/>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6" name="Oval 105">
                <a:extLst>
                  <a:ext uri="{FF2B5EF4-FFF2-40B4-BE49-F238E27FC236}">
                    <a16:creationId xmlns:a16="http://schemas.microsoft.com/office/drawing/2014/main" id="{3CDBDD1A-0A7D-474A-9DE4-7B9B640E760E}"/>
                  </a:ext>
                </a:extLst>
              </p:cNvPr>
              <p:cNvSpPr>
                <a:spLocks noRot="1" noChangeAspect="1" noMove="1" noResize="1" noEditPoints="1" noAdjustHandles="1" noChangeArrowheads="1" noChangeShapeType="1" noTextEdit="1"/>
              </p:cNvSpPr>
              <p:nvPr/>
            </p:nvSpPr>
            <p:spPr>
              <a:xfrm>
                <a:off x="2774474" y="6068591"/>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107" name="Straight Connector 106">
            <a:extLst>
              <a:ext uri="{FF2B5EF4-FFF2-40B4-BE49-F238E27FC236}">
                <a16:creationId xmlns:a16="http://schemas.microsoft.com/office/drawing/2014/main" id="{16034C63-F23E-2D43-9AD7-820AD52C76A8}"/>
              </a:ext>
            </a:extLst>
          </p:cNvPr>
          <p:cNvCxnSpPr>
            <a:cxnSpLocks/>
            <a:stCxn id="105" idx="6"/>
            <a:endCxn id="106" idx="2"/>
          </p:cNvCxnSpPr>
          <p:nvPr/>
        </p:nvCxnSpPr>
        <p:spPr>
          <a:xfrm>
            <a:off x="2300464" y="6309250"/>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0700ED38-CACE-2B42-A870-FF659127BE91}"/>
              </a:ext>
            </a:extLst>
          </p:cNvPr>
          <p:cNvCxnSpPr>
            <a:stCxn id="94" idx="2"/>
            <a:endCxn id="84" idx="2"/>
          </p:cNvCxnSpPr>
          <p:nvPr/>
        </p:nvCxnSpPr>
        <p:spPr>
          <a:xfrm rot="10800000" flipH="1">
            <a:off x="1881630" y="2655078"/>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3491D77F-CC60-E545-92DB-121E78C36A93}"/>
              </a:ext>
            </a:extLst>
          </p:cNvPr>
          <p:cNvCxnSpPr>
            <a:cxnSpLocks/>
            <a:stCxn id="99" idx="2"/>
            <a:endCxn id="84" idx="2"/>
          </p:cNvCxnSpPr>
          <p:nvPr/>
        </p:nvCxnSpPr>
        <p:spPr>
          <a:xfrm rot="10800000" flipH="1">
            <a:off x="1881630" y="2655078"/>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149840EC-E1EF-9049-83CF-D5D1FF387E2A}"/>
              </a:ext>
            </a:extLst>
          </p:cNvPr>
          <p:cNvCxnSpPr>
            <a:cxnSpLocks/>
            <a:stCxn id="102" idx="2"/>
            <a:endCxn id="84" idx="2"/>
          </p:cNvCxnSpPr>
          <p:nvPr/>
        </p:nvCxnSpPr>
        <p:spPr>
          <a:xfrm rot="10800000" flipH="1">
            <a:off x="1881630" y="2655078"/>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05F26797-46C7-5142-B7D6-6639851F297C}"/>
              </a:ext>
            </a:extLst>
          </p:cNvPr>
          <p:cNvCxnSpPr>
            <a:cxnSpLocks/>
            <a:stCxn id="105" idx="2"/>
            <a:endCxn id="84" idx="2"/>
          </p:cNvCxnSpPr>
          <p:nvPr/>
        </p:nvCxnSpPr>
        <p:spPr>
          <a:xfrm rot="10800000" flipH="1">
            <a:off x="1881630" y="2655078"/>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7EAC24CD-1278-424C-A29B-434B89646D07}"/>
              </a:ext>
            </a:extLst>
          </p:cNvPr>
          <p:cNvCxnSpPr>
            <a:cxnSpLocks/>
            <a:stCxn id="97" idx="6"/>
            <a:endCxn id="84" idx="6"/>
          </p:cNvCxnSpPr>
          <p:nvPr/>
        </p:nvCxnSpPr>
        <p:spPr>
          <a:xfrm flipH="1" flipV="1">
            <a:off x="2837471" y="2655078"/>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B3F9E346-49DF-3647-8D58-7EE1AE4A8EC6}"/>
              </a:ext>
            </a:extLst>
          </p:cNvPr>
          <p:cNvCxnSpPr>
            <a:cxnSpLocks/>
            <a:stCxn id="100" idx="6"/>
            <a:endCxn id="84" idx="6"/>
          </p:cNvCxnSpPr>
          <p:nvPr/>
        </p:nvCxnSpPr>
        <p:spPr>
          <a:xfrm flipH="1" flipV="1">
            <a:off x="2837471" y="2655078"/>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3A93FBB5-3AF7-2E40-875F-E74E664F27AF}"/>
              </a:ext>
            </a:extLst>
          </p:cNvPr>
          <p:cNvCxnSpPr>
            <a:cxnSpLocks/>
            <a:stCxn id="103" idx="6"/>
            <a:endCxn id="84" idx="6"/>
          </p:cNvCxnSpPr>
          <p:nvPr/>
        </p:nvCxnSpPr>
        <p:spPr>
          <a:xfrm flipH="1" flipV="1">
            <a:off x="2837471" y="2655078"/>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D0C8F16D-C7B9-C54F-A3EF-7B51A46507CE}"/>
              </a:ext>
            </a:extLst>
          </p:cNvPr>
          <p:cNvCxnSpPr>
            <a:cxnSpLocks/>
            <a:stCxn id="106" idx="6"/>
            <a:endCxn id="84" idx="6"/>
          </p:cNvCxnSpPr>
          <p:nvPr/>
        </p:nvCxnSpPr>
        <p:spPr>
          <a:xfrm flipH="1" flipV="1">
            <a:off x="2837471" y="2655078"/>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185C49EB-8DD9-0C42-86C7-80385AD47065}"/>
              </a:ext>
            </a:extLst>
          </p:cNvPr>
          <p:cNvCxnSpPr>
            <a:cxnSpLocks/>
            <a:stCxn id="38" idx="2"/>
            <a:endCxn id="89" idx="7"/>
          </p:cNvCxnSpPr>
          <p:nvPr/>
        </p:nvCxnSpPr>
        <p:spPr>
          <a:xfrm rot="10800000" flipV="1">
            <a:off x="2239128" y="2996971"/>
            <a:ext cx="2894333" cy="4554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5D370CF0-B24C-3B4A-B490-1D3E23B6BCD2}"/>
              </a:ext>
            </a:extLst>
          </p:cNvPr>
          <p:cNvCxnSpPr>
            <a:cxnSpLocks/>
            <a:stCxn id="64" idx="2"/>
            <a:endCxn id="97" idx="5"/>
          </p:cNvCxnSpPr>
          <p:nvPr/>
        </p:nvCxnSpPr>
        <p:spPr>
          <a:xfrm rot="10800000" flipV="1">
            <a:off x="3185305" y="3668587"/>
            <a:ext cx="1952767" cy="832358"/>
          </a:xfrm>
          <a:prstGeom prst="bentConnector4">
            <a:avLst>
              <a:gd name="adj1" fmla="val 48195"/>
              <a:gd name="adj2" fmla="val 98997"/>
            </a:avLst>
          </a:prstGeom>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7632A276-D713-634B-ACB0-DB4F3856A5BA}"/>
              </a:ext>
            </a:extLst>
          </p:cNvPr>
          <p:cNvCxnSpPr>
            <a:cxnSpLocks/>
            <a:stCxn id="60" idx="3"/>
            <a:endCxn id="99" idx="0"/>
          </p:cNvCxnSpPr>
          <p:nvPr/>
        </p:nvCxnSpPr>
        <p:spPr>
          <a:xfrm rot="5400000">
            <a:off x="4051134" y="2160554"/>
            <a:ext cx="691451" cy="4611623"/>
          </a:xfrm>
          <a:prstGeom prst="bentConnector3">
            <a:avLst>
              <a:gd name="adj1" fmla="val 77361"/>
            </a:avLst>
          </a:prstGeom>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85E11B65-2778-BD47-995F-D68D673F2351}"/>
              </a:ext>
            </a:extLst>
          </p:cNvPr>
          <p:cNvCxnSpPr>
            <a:cxnSpLocks/>
            <a:stCxn id="136" idx="2"/>
            <a:endCxn id="94" idx="6"/>
          </p:cNvCxnSpPr>
          <p:nvPr/>
        </p:nvCxnSpPr>
        <p:spPr>
          <a:xfrm rot="10800000">
            <a:off x="2300465" y="4330775"/>
            <a:ext cx="3108895" cy="1037297"/>
          </a:xfrm>
          <a:prstGeom prst="bentConnector3">
            <a:avLst>
              <a:gd name="adj1" fmla="val 94626"/>
            </a:avLst>
          </a:prstGeom>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673488DE-3EAF-AA4E-8272-A691B1B4D5CE}"/>
              </a:ext>
            </a:extLst>
          </p:cNvPr>
          <p:cNvCxnSpPr>
            <a:cxnSpLocks/>
            <a:stCxn id="140" idx="1"/>
            <a:endCxn id="102" idx="4"/>
          </p:cNvCxnSpPr>
          <p:nvPr/>
        </p:nvCxnSpPr>
        <p:spPr>
          <a:xfrm rot="16200000" flipV="1">
            <a:off x="3777173" y="4204292"/>
            <a:ext cx="8841" cy="3381091"/>
          </a:xfrm>
          <a:prstGeom prst="bentConnector5">
            <a:avLst>
              <a:gd name="adj1" fmla="val 2585680"/>
              <a:gd name="adj2" fmla="val 26780"/>
              <a:gd name="adj3" fmla="val -1237428"/>
            </a:avLst>
          </a:prstGeom>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659936F9-DDDF-4345-ACB6-549C43A883A2}"/>
              </a:ext>
            </a:extLst>
          </p:cNvPr>
          <p:cNvCxnSpPr>
            <a:cxnSpLocks/>
            <a:stCxn id="152" idx="2"/>
            <a:endCxn id="106" idx="4"/>
          </p:cNvCxnSpPr>
          <p:nvPr/>
        </p:nvCxnSpPr>
        <p:spPr>
          <a:xfrm rot="10800000" flipV="1">
            <a:off x="3015133" y="6351312"/>
            <a:ext cx="3905268" cy="198596"/>
          </a:xfrm>
          <a:prstGeom prst="bentConnector4">
            <a:avLst>
              <a:gd name="adj1" fmla="val 46919"/>
              <a:gd name="adj2" fmla="val 143662"/>
            </a:avLst>
          </a:prstGeom>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F47A30A-FAD2-9E49-8BA0-9A186AA1FEEE}"/>
              </a:ext>
            </a:extLst>
          </p:cNvPr>
          <p:cNvCxnSpPr>
            <a:cxnSpLocks/>
            <a:stCxn id="82" idx="6"/>
            <a:endCxn id="61" idx="0"/>
          </p:cNvCxnSpPr>
          <p:nvPr/>
        </p:nvCxnSpPr>
        <p:spPr>
          <a:xfrm>
            <a:off x="3171667" y="2034809"/>
            <a:ext cx="4343696" cy="13863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8" name="Elbow Connector 157">
            <a:extLst>
              <a:ext uri="{FF2B5EF4-FFF2-40B4-BE49-F238E27FC236}">
                <a16:creationId xmlns:a16="http://schemas.microsoft.com/office/drawing/2014/main" id="{E27C5A63-C0A5-6641-8441-FCD1EF844AEB}"/>
              </a:ext>
            </a:extLst>
          </p:cNvPr>
          <p:cNvCxnSpPr>
            <a:cxnSpLocks/>
            <a:stCxn id="84" idx="7"/>
            <a:endCxn id="61" idx="0"/>
          </p:cNvCxnSpPr>
          <p:nvPr/>
        </p:nvCxnSpPr>
        <p:spPr>
          <a:xfrm rot="16200000" flipH="1">
            <a:off x="4685818" y="591645"/>
            <a:ext cx="918200" cy="4740889"/>
          </a:xfrm>
          <a:prstGeom prst="bentConnector3">
            <a:avLst>
              <a:gd name="adj1" fmla="val -12011"/>
            </a:avLst>
          </a:prstGeom>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4284FAB4-2471-D546-94A5-6251CE99E056}"/>
              </a:ext>
            </a:extLst>
          </p:cNvPr>
          <p:cNvCxnSpPr>
            <a:cxnSpLocks/>
            <a:stCxn id="82" idx="6"/>
            <a:endCxn id="153" idx="6"/>
          </p:cNvCxnSpPr>
          <p:nvPr/>
        </p:nvCxnSpPr>
        <p:spPr>
          <a:xfrm>
            <a:off x="3171667" y="2034809"/>
            <a:ext cx="4842024" cy="3956077"/>
          </a:xfrm>
          <a:prstGeom prst="bentConnector3">
            <a:avLst>
              <a:gd name="adj1" fmla="val 104721"/>
            </a:avLst>
          </a:prstGeom>
        </p:spPr>
        <p:style>
          <a:lnRef idx="1">
            <a:schemeClr val="accent1"/>
          </a:lnRef>
          <a:fillRef idx="0">
            <a:schemeClr val="accent1"/>
          </a:fillRef>
          <a:effectRef idx="0">
            <a:schemeClr val="accent1"/>
          </a:effectRef>
          <a:fontRef idx="minor">
            <a:schemeClr val="tx1"/>
          </a:fontRef>
        </p:style>
      </p:cxnSp>
      <p:cxnSp>
        <p:nvCxnSpPr>
          <p:cNvPr id="160" name="Elbow Connector 159">
            <a:extLst>
              <a:ext uri="{FF2B5EF4-FFF2-40B4-BE49-F238E27FC236}">
                <a16:creationId xmlns:a16="http://schemas.microsoft.com/office/drawing/2014/main" id="{C3388062-5DEC-504D-A7D3-E7033DE9D613}"/>
              </a:ext>
            </a:extLst>
          </p:cNvPr>
          <p:cNvCxnSpPr>
            <a:cxnSpLocks/>
            <a:stCxn id="84" idx="7"/>
            <a:endCxn id="153" idx="7"/>
          </p:cNvCxnSpPr>
          <p:nvPr/>
        </p:nvCxnSpPr>
        <p:spPr>
          <a:xfrm rot="16200000" flipH="1">
            <a:off x="3687774" y="1589689"/>
            <a:ext cx="3347468" cy="5174069"/>
          </a:xfrm>
          <a:prstGeom prst="bentConnector3">
            <a:avLst>
              <a:gd name="adj1" fmla="val -6592"/>
            </a:avLst>
          </a:prstGeom>
        </p:spPr>
        <p:style>
          <a:lnRef idx="1">
            <a:schemeClr val="accent1"/>
          </a:lnRef>
          <a:fillRef idx="0">
            <a:schemeClr val="accent1"/>
          </a:fillRef>
          <a:effectRef idx="0">
            <a:schemeClr val="accent1"/>
          </a:effectRef>
          <a:fontRef idx="minor">
            <a:schemeClr val="tx1"/>
          </a:fontRef>
        </p:style>
      </p:cxnSp>
      <p:sp>
        <p:nvSpPr>
          <p:cNvPr id="161" name="Content Placeholder 2">
            <a:extLst>
              <a:ext uri="{FF2B5EF4-FFF2-40B4-BE49-F238E27FC236}">
                <a16:creationId xmlns:a16="http://schemas.microsoft.com/office/drawing/2014/main" id="{A9FE2989-EFF1-844F-8B53-724BF27401EB}"/>
              </a:ext>
            </a:extLst>
          </p:cNvPr>
          <p:cNvSpPr txBox="1">
            <a:spLocks/>
          </p:cNvSpPr>
          <p:nvPr/>
        </p:nvSpPr>
        <p:spPr>
          <a:xfrm>
            <a:off x="8289608" y="604265"/>
            <a:ext cx="3380992" cy="123194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Notice that the outputs of the gates are connected to the False and Neutral terminals. This is because we NEED the output of each clause to be colored True!</a:t>
            </a:r>
          </a:p>
        </p:txBody>
      </p:sp>
      <p:cxnSp>
        <p:nvCxnSpPr>
          <p:cNvPr id="40" name="Straight Connector 39">
            <a:extLst>
              <a:ext uri="{FF2B5EF4-FFF2-40B4-BE49-F238E27FC236}">
                <a16:creationId xmlns:a16="http://schemas.microsoft.com/office/drawing/2014/main" id="{F542CE53-92E8-D941-84E0-50945886413E}"/>
              </a:ext>
            </a:extLst>
          </p:cNvPr>
          <p:cNvCxnSpPr>
            <a:cxnSpLocks/>
          </p:cNvCxnSpPr>
          <p:nvPr/>
        </p:nvCxnSpPr>
        <p:spPr>
          <a:xfrm flipH="1">
            <a:off x="7568833" y="1071890"/>
            <a:ext cx="720776" cy="6557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0760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informal) proof of reduction</a:t>
            </a:r>
          </a:p>
        </p:txBody>
      </p:sp>
      <p:sp>
        <p:nvSpPr>
          <p:cNvPr id="3" name="Slide Number Placeholder 2"/>
          <p:cNvSpPr>
            <a:spLocks noGrp="1"/>
          </p:cNvSpPr>
          <p:nvPr>
            <p:ph type="sldNum" sz="quarter" idx="12"/>
          </p:nvPr>
        </p:nvSpPr>
        <p:spPr/>
        <p:txBody>
          <a:bodyPr/>
          <a:lstStyle/>
          <a:p>
            <a:fld id="{A8D2B1A1-9A82-492A-87A6-500459A044C8}" type="slidenum">
              <a:rPr lang="en-US" smtClean="0"/>
              <a:pPr/>
              <a:t>114</a:t>
            </a:fld>
            <a:endParaRPr lang="en-US"/>
          </a:p>
        </p:txBody>
      </p:sp>
      <p:sp>
        <p:nvSpPr>
          <p:cNvPr id="4" name="Content Placeholder 3"/>
          <p:cNvSpPr>
            <a:spLocks noGrp="1"/>
          </p:cNvSpPr>
          <p:nvPr>
            <p:ph sz="quarter" idx="1"/>
          </p:nvPr>
        </p:nvSpPr>
        <p:spPr/>
        <p:txBody>
          <a:bodyPr>
            <a:normAutofit fontScale="85000" lnSpcReduction="10000"/>
          </a:bodyPr>
          <a:lstStyle/>
          <a:p>
            <a:pPr algn="l"/>
            <a:r>
              <a:rPr lang="en-US" dirty="0"/>
              <a:t>Sat(</a:t>
            </a:r>
            <a:r>
              <a:rPr lang="en-US" dirty="0">
                <a:sym typeface="Symbol" panose="05050102010706020507" pitchFamily="18" charset="2"/>
              </a:rPr>
              <a:t>) </a:t>
            </a:r>
            <a:r>
              <a:rPr lang="en-US" dirty="0">
                <a:sym typeface="Wingdings" panose="05000000000000000000" pitchFamily="2" charset="2"/>
              </a:rPr>
              <a:t> G is 3-Colorable</a:t>
            </a:r>
          </a:p>
          <a:p>
            <a:pPr lvl="1" algn="l"/>
            <a:r>
              <a:rPr lang="en-US" sz="2100" dirty="0">
                <a:sym typeface="Wingdings" panose="05000000000000000000" pitchFamily="2" charset="2"/>
              </a:rPr>
              <a:t>Assume </a:t>
            </a:r>
            <a:r>
              <a:rPr lang="en-US" dirty="0">
                <a:sym typeface="Symbol" panose="05050102010706020507" pitchFamily="18" charset="2"/>
              </a:rPr>
              <a:t> is </a:t>
            </a:r>
            <a:r>
              <a:rPr lang="en-US" dirty="0" err="1">
                <a:sym typeface="Symbol" panose="05050102010706020507" pitchFamily="18" charset="2"/>
              </a:rPr>
              <a:t>satisfiable</a:t>
            </a:r>
            <a:endParaRPr lang="en-US" sz="2100" dirty="0">
              <a:sym typeface="Wingdings" panose="05000000000000000000" pitchFamily="2" charset="2"/>
            </a:endParaRPr>
          </a:p>
          <a:p>
            <a:pPr lvl="1" algn="l"/>
            <a:r>
              <a:rPr lang="en-US" sz="2100" dirty="0">
                <a:sym typeface="Wingdings" panose="05000000000000000000" pitchFamily="2" charset="2"/>
              </a:rPr>
              <a:t>3 colors (true, false, base)</a:t>
            </a:r>
          </a:p>
          <a:p>
            <a:pPr lvl="1" algn="l"/>
            <a:r>
              <a:rPr lang="en-US" sz="2100" dirty="0"/>
              <a:t>Color B,T,F with these colors</a:t>
            </a:r>
          </a:p>
          <a:p>
            <a:pPr lvl="1" algn="l"/>
            <a:r>
              <a:rPr lang="en-US" sz="2100" dirty="0"/>
              <a:t>Color variable nodes with T and F depending on their satisfying values for </a:t>
            </a:r>
            <a:r>
              <a:rPr lang="en-US" dirty="0">
                <a:sym typeface="Symbol" panose="05050102010706020507" pitchFamily="18" charset="2"/>
              </a:rPr>
              <a:t></a:t>
            </a:r>
          </a:p>
          <a:p>
            <a:pPr lvl="1" algn="l"/>
            <a:r>
              <a:rPr lang="en-US" sz="2100" dirty="0"/>
              <a:t>Or gates always colorable so that they represent correct OR (output is true </a:t>
            </a:r>
            <a:r>
              <a:rPr lang="en-US" sz="2100" dirty="0" err="1"/>
              <a:t>iff</a:t>
            </a:r>
            <a:r>
              <a:rPr lang="en-US" sz="2100" dirty="0"/>
              <a:t> one or more inputs true)</a:t>
            </a:r>
          </a:p>
          <a:p>
            <a:pPr lvl="1" algn="l"/>
            <a:r>
              <a:rPr lang="en-US" sz="2100" dirty="0"/>
              <a:t>Thus G is 3-Colorable</a:t>
            </a:r>
          </a:p>
        </p:txBody>
      </p:sp>
      <p:sp>
        <p:nvSpPr>
          <p:cNvPr id="5" name="Content Placeholder 4"/>
          <p:cNvSpPr>
            <a:spLocks noGrp="1"/>
          </p:cNvSpPr>
          <p:nvPr>
            <p:ph sz="quarter" idx="2"/>
          </p:nvPr>
        </p:nvSpPr>
        <p:spPr/>
        <p:txBody>
          <a:bodyPr>
            <a:normAutofit fontScale="85000" lnSpcReduction="10000"/>
          </a:bodyPr>
          <a:lstStyle/>
          <a:p>
            <a:pPr algn="l"/>
            <a:r>
              <a:rPr lang="en-US" dirty="0"/>
              <a:t>G is 3-Colorable </a:t>
            </a:r>
            <a:r>
              <a:rPr lang="en-US" dirty="0">
                <a:sym typeface="Wingdings" panose="05000000000000000000" pitchFamily="2" charset="2"/>
              </a:rPr>
              <a:t> Sat(</a:t>
            </a:r>
            <a:r>
              <a:rPr lang="en-US" dirty="0">
                <a:sym typeface="Symbol" panose="05050102010706020507" pitchFamily="18" charset="2"/>
              </a:rPr>
              <a:t>)</a:t>
            </a:r>
          </a:p>
          <a:p>
            <a:pPr lvl="1" algn="l"/>
            <a:r>
              <a:rPr lang="en-US" sz="2100" dirty="0">
                <a:sym typeface="Symbol" panose="05050102010706020507" pitchFamily="18" charset="2"/>
              </a:rPr>
              <a:t>Assume G is 3-Colorable</a:t>
            </a:r>
          </a:p>
          <a:p>
            <a:pPr lvl="1" algn="l"/>
            <a:r>
              <a:rPr lang="en-US" sz="2100" dirty="0">
                <a:sym typeface="Symbol" panose="05050102010706020507" pitchFamily="18" charset="2"/>
              </a:rPr>
              <a:t>Color the graph</a:t>
            </a:r>
          </a:p>
          <a:p>
            <a:pPr lvl="1" algn="l"/>
            <a:r>
              <a:rPr lang="en-US" sz="2100" dirty="0">
                <a:sym typeface="Symbol" panose="05050102010706020507" pitchFamily="18" charset="2"/>
              </a:rPr>
              <a:t>Let the colors of the B,T,F nodes represent base, true, and false respectively.</a:t>
            </a:r>
          </a:p>
          <a:p>
            <a:pPr lvl="1" algn="l"/>
            <a:r>
              <a:rPr lang="en-US" sz="2100" dirty="0"/>
              <a:t>Re-arrange OR gate colors slightly if necessary so output is always T or F</a:t>
            </a:r>
          </a:p>
          <a:p>
            <a:pPr lvl="1" algn="l"/>
            <a:r>
              <a:rPr lang="en-US" sz="2100" dirty="0"/>
              <a:t>Let variable assignments be the color they were given</a:t>
            </a:r>
          </a:p>
          <a:p>
            <a:pPr lvl="1" algn="l"/>
            <a:r>
              <a:rPr lang="en-US" sz="2100" dirty="0"/>
              <a:t>These assignments satisfy </a:t>
            </a:r>
            <a:r>
              <a:rPr lang="en-US" dirty="0">
                <a:sym typeface="Symbol" panose="05050102010706020507" pitchFamily="18" charset="2"/>
              </a:rPr>
              <a:t></a:t>
            </a:r>
            <a:endParaRPr lang="en-US" sz="2100" dirty="0"/>
          </a:p>
        </p:txBody>
      </p:sp>
    </p:spTree>
    <p:extLst>
      <p:ext uri="{BB962C8B-B14F-4D97-AF65-F5344CB8AC3E}">
        <p14:creationId xmlns:p14="http://schemas.microsoft.com/office/powerpoint/2010/main" val="21092914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Co-NP</a:t>
            </a:r>
          </a:p>
        </p:txBody>
      </p:sp>
    </p:spTree>
    <p:extLst>
      <p:ext uri="{BB962C8B-B14F-4D97-AF65-F5344CB8AC3E}">
        <p14:creationId xmlns:p14="http://schemas.microsoft.com/office/powerpoint/2010/main" val="12554463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Algorithmic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116</a:t>
            </a:fld>
            <a:endParaRPr lang="en-US"/>
          </a:p>
        </p:txBody>
      </p:sp>
      <p:sp>
        <p:nvSpPr>
          <p:cNvPr id="6" name="Content Placeholder 5"/>
          <p:cNvSpPr>
            <a:spLocks noGrp="1"/>
          </p:cNvSpPr>
          <p:nvPr>
            <p:ph sz="quarter" idx="1"/>
          </p:nvPr>
        </p:nvSpPr>
        <p:spPr/>
        <p:txBody>
          <a:bodyPr/>
          <a:lstStyle/>
          <a:p>
            <a:r>
              <a:rPr lang="en-US" dirty="0"/>
              <a:t>Given a problem X, we can define the complement, X’</a:t>
            </a:r>
          </a:p>
          <a:p>
            <a:pPr lvl="1"/>
            <a:r>
              <a:rPr lang="en-US" dirty="0"/>
              <a:t>Take the decision version of the problem X</a:t>
            </a:r>
          </a:p>
          <a:p>
            <a:pPr lvl="1"/>
            <a:r>
              <a:rPr lang="en-US" dirty="0"/>
              <a:t>Change all the ‘yes’ answers to ‘no’ and visa-versa</a:t>
            </a:r>
          </a:p>
          <a:p>
            <a:r>
              <a:rPr lang="en-US" dirty="0"/>
              <a:t>Consider the problem of if a number is prime</a:t>
            </a:r>
          </a:p>
          <a:p>
            <a:pPr lvl="1"/>
            <a:r>
              <a:rPr lang="en-US" dirty="0"/>
              <a:t>The complement problem is if a number is composite</a:t>
            </a:r>
          </a:p>
        </p:txBody>
      </p:sp>
    </p:spTree>
    <p:extLst>
      <p:ext uri="{BB962C8B-B14F-4D97-AF65-F5344CB8AC3E}">
        <p14:creationId xmlns:p14="http://schemas.microsoft.com/office/powerpoint/2010/main" val="12697579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117</a:t>
            </a:fld>
            <a:endParaRPr lang="en-US"/>
          </a:p>
        </p:txBody>
      </p:sp>
      <p:sp>
        <p:nvSpPr>
          <p:cNvPr id="3" name="Content Placeholder 2"/>
          <p:cNvSpPr>
            <a:spLocks noGrp="1"/>
          </p:cNvSpPr>
          <p:nvPr>
            <p:ph sz="quarter" idx="1"/>
          </p:nvPr>
        </p:nvSpPr>
        <p:spPr/>
        <p:txBody>
          <a:bodyPr>
            <a:normAutofit lnSpcReduction="10000"/>
          </a:bodyPr>
          <a:lstStyle/>
          <a:p>
            <a:r>
              <a:rPr lang="en-US" dirty="0"/>
              <a:t>NP contains the set of problems for which proof of a ‘yes’ solution is easily verifiable</a:t>
            </a:r>
          </a:p>
          <a:p>
            <a:pPr lvl="1"/>
            <a:r>
              <a:rPr lang="en-US" dirty="0"/>
              <a:t>To show a ‘yes’ instance, I just have to show one: exists quantifier</a:t>
            </a:r>
          </a:p>
          <a:p>
            <a:pPr lvl="1"/>
            <a:r>
              <a:rPr lang="en-US" dirty="0"/>
              <a:t>To show no instances, I have to show it’s ‘no’ for all: for all quantifier</a:t>
            </a:r>
          </a:p>
          <a:p>
            <a:pPr lvl="2"/>
            <a:r>
              <a:rPr lang="en-US" dirty="0"/>
              <a:t>To show that there is no </a:t>
            </a:r>
            <a:r>
              <a:rPr lang="en-US" dirty="0" err="1"/>
              <a:t>satisfiable</a:t>
            </a:r>
            <a:r>
              <a:rPr lang="en-US" dirty="0"/>
              <a:t> set of truth values for a SAT problem, you have to show each possible one</a:t>
            </a:r>
          </a:p>
          <a:p>
            <a:r>
              <a:rPr lang="en-US" dirty="0"/>
              <a:t>co-NP contains the set of problems for which proof of </a:t>
            </a:r>
            <a:r>
              <a:rPr lang="en-US" i="1" dirty="0"/>
              <a:t>no</a:t>
            </a:r>
            <a:r>
              <a:rPr lang="en-US" dirty="0"/>
              <a:t> solutions is easily verifiable</a:t>
            </a:r>
          </a:p>
          <a:p>
            <a:pPr lvl="1"/>
            <a:endParaRPr lang="en-US" dirty="0"/>
          </a:p>
        </p:txBody>
      </p:sp>
    </p:spTree>
    <p:extLst>
      <p:ext uri="{BB962C8B-B14F-4D97-AF65-F5344CB8AC3E}">
        <p14:creationId xmlns:p14="http://schemas.microsoft.com/office/powerpoint/2010/main" val="24612099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co-NP examples</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118</a:t>
            </a:fld>
            <a:endParaRPr lang="en-US"/>
          </a:p>
        </p:txBody>
      </p:sp>
      <p:sp>
        <p:nvSpPr>
          <p:cNvPr id="3" name="Content Placeholder 2"/>
          <p:cNvSpPr>
            <a:spLocks noGrp="1"/>
          </p:cNvSpPr>
          <p:nvPr>
            <p:ph sz="quarter" idx="1"/>
          </p:nvPr>
        </p:nvSpPr>
        <p:spPr/>
        <p:txBody>
          <a:bodyPr/>
          <a:lstStyle/>
          <a:p>
            <a:r>
              <a:rPr lang="en-US" dirty="0"/>
              <a:t>SAT: given a expression, is there a </a:t>
            </a:r>
            <a:r>
              <a:rPr lang="en-US" dirty="0" err="1"/>
              <a:t>satisfiable</a:t>
            </a:r>
            <a:r>
              <a:rPr lang="en-US" dirty="0"/>
              <a:t> set of truth assignments?</a:t>
            </a:r>
          </a:p>
          <a:p>
            <a:pPr lvl="1"/>
            <a:r>
              <a:rPr lang="en-US" dirty="0"/>
              <a:t>To prove a ‘yes’ instance, you just (quickly) check a given (correct) answer (polynomial time)</a:t>
            </a:r>
          </a:p>
          <a:p>
            <a:pPr lvl="1"/>
            <a:r>
              <a:rPr lang="en-US" dirty="0"/>
              <a:t>To prove there are no instances, you must show for all (exponential time)</a:t>
            </a:r>
          </a:p>
          <a:p>
            <a:r>
              <a:rPr lang="en-US" dirty="0"/>
              <a:t>co-SAT: given an expression, are there </a:t>
            </a:r>
            <a:r>
              <a:rPr lang="en-US" i="1" dirty="0"/>
              <a:t>no</a:t>
            </a:r>
            <a:r>
              <a:rPr lang="en-US" dirty="0"/>
              <a:t> </a:t>
            </a:r>
            <a:r>
              <a:rPr lang="en-US" dirty="0" err="1"/>
              <a:t>satisfiable</a:t>
            </a:r>
            <a:r>
              <a:rPr lang="en-US" dirty="0"/>
              <a:t> set of truth assignments?</a:t>
            </a:r>
          </a:p>
          <a:p>
            <a:pPr lvl="1"/>
            <a:r>
              <a:rPr lang="en-US" dirty="0"/>
              <a:t>To prove a ‘no’ instance (which means there </a:t>
            </a:r>
            <a:r>
              <a:rPr lang="en-US" i="1" dirty="0"/>
              <a:t>is</a:t>
            </a:r>
            <a:r>
              <a:rPr lang="en-US" dirty="0"/>
              <a:t> a </a:t>
            </a:r>
            <a:r>
              <a:rPr lang="en-US" dirty="0" err="1"/>
              <a:t>satisfiable</a:t>
            </a:r>
            <a:r>
              <a:rPr lang="en-US" dirty="0"/>
              <a:t> truth assignment), we just (quickly) check a given (correct) answer (polynomial time)</a:t>
            </a:r>
          </a:p>
          <a:p>
            <a:pPr lvl="1"/>
            <a:r>
              <a:rPr lang="en-US" dirty="0"/>
              <a:t>To prove ‘yes’, you must show for all (exponential time)</a:t>
            </a:r>
          </a:p>
        </p:txBody>
      </p:sp>
    </p:spTree>
    <p:extLst>
      <p:ext uri="{BB962C8B-B14F-4D97-AF65-F5344CB8AC3E}">
        <p14:creationId xmlns:p14="http://schemas.microsoft.com/office/powerpoint/2010/main" val="35645384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119</a:t>
            </a:fld>
            <a:endParaRPr lang="en-US"/>
          </a:p>
        </p:txBody>
      </p:sp>
      <p:sp>
        <p:nvSpPr>
          <p:cNvPr id="3" name="Content Placeholder 2"/>
          <p:cNvSpPr>
            <a:spLocks noGrp="1"/>
          </p:cNvSpPr>
          <p:nvPr>
            <p:ph sz="quarter" idx="1"/>
          </p:nvPr>
        </p:nvSpPr>
        <p:spPr/>
        <p:txBody>
          <a:bodyPr/>
          <a:lstStyle/>
          <a:p>
            <a:r>
              <a:rPr lang="en-US" dirty="0"/>
              <a:t>Consider subset-sum: given a finite set of integers, is there a non-empty subset which sums to zero?</a:t>
            </a:r>
          </a:p>
          <a:p>
            <a:pPr lvl="1"/>
            <a:r>
              <a:rPr lang="en-US" dirty="0"/>
              <a:t>To prove a ‘yes’, specify the non-empty subset</a:t>
            </a:r>
          </a:p>
          <a:p>
            <a:r>
              <a:rPr lang="en-US" dirty="0"/>
              <a:t>The complement asks, “given a finite set of integers, does every non-empty subset have non-zero sum?”</a:t>
            </a:r>
          </a:p>
          <a:p>
            <a:pPr lvl="1"/>
            <a:r>
              <a:rPr lang="en-US" dirty="0"/>
              <a:t>To prove a ‘no’, specify a non-empty subset</a:t>
            </a:r>
          </a:p>
        </p:txBody>
      </p:sp>
    </p:spTree>
    <p:extLst>
      <p:ext uri="{BB962C8B-B14F-4D97-AF65-F5344CB8AC3E}">
        <p14:creationId xmlns:p14="http://schemas.microsoft.com/office/powerpoint/2010/main" val="390034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Problem Types</a:t>
            </a:r>
          </a:p>
        </p:txBody>
      </p:sp>
    </p:spTree>
    <p:extLst>
      <p:ext uri="{BB962C8B-B14F-4D97-AF65-F5344CB8AC3E}">
        <p14:creationId xmlns:p14="http://schemas.microsoft.com/office/powerpoint/2010/main" val="16305864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is closed under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120</a:t>
            </a:fld>
            <a:endParaRPr lang="en-US"/>
          </a:p>
        </p:txBody>
      </p:sp>
      <p:sp>
        <p:nvSpPr>
          <p:cNvPr id="3" name="Content Placeholder 2"/>
          <p:cNvSpPr>
            <a:spLocks noGrp="1"/>
          </p:cNvSpPr>
          <p:nvPr>
            <p:ph sz="quarter" idx="1"/>
          </p:nvPr>
        </p:nvSpPr>
        <p:spPr/>
        <p:txBody>
          <a:bodyPr/>
          <a:lstStyle/>
          <a:p>
            <a:r>
              <a:rPr lang="en-US" dirty="0"/>
              <a:t>Meaning P = P’</a:t>
            </a:r>
          </a:p>
          <a:p>
            <a:r>
              <a:rPr lang="en-US" dirty="0"/>
              <a:t>For problems in P: finding a ‘yes’ instance or finding there are no instances are both polynomial time</a:t>
            </a:r>
          </a:p>
          <a:p>
            <a:r>
              <a:rPr lang="en-US" dirty="0"/>
              <a:t>For problems in P’: finding a ‘no’ instance or finding there are yes instances are both polynomial time</a:t>
            </a:r>
          </a:p>
          <a:p>
            <a:r>
              <a:rPr lang="en-US" dirty="0"/>
              <a:t>For NP/co-NP, one way was exponential</a:t>
            </a:r>
          </a:p>
        </p:txBody>
      </p:sp>
    </p:spTree>
    <p:extLst>
      <p:ext uri="{BB962C8B-B14F-4D97-AF65-F5344CB8AC3E}">
        <p14:creationId xmlns:p14="http://schemas.microsoft.com/office/powerpoint/2010/main" val="25303628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NP = 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121</a:t>
            </a:fld>
            <a:endParaRPr lang="en-US"/>
          </a:p>
        </p:txBody>
      </p:sp>
      <p:sp>
        <p:nvSpPr>
          <p:cNvPr id="3" name="Content Placeholder 2"/>
          <p:cNvSpPr>
            <a:spLocks noGrp="1"/>
          </p:cNvSpPr>
          <p:nvPr>
            <p:ph sz="quarter" idx="1"/>
          </p:nvPr>
        </p:nvSpPr>
        <p:spPr/>
        <p:txBody>
          <a:bodyPr/>
          <a:lstStyle/>
          <a:p>
            <a:r>
              <a:rPr lang="en-US" dirty="0"/>
              <a:t>We don’t know for sure</a:t>
            </a:r>
          </a:p>
          <a:p>
            <a:r>
              <a:rPr lang="en-US" dirty="0"/>
              <a:t>We know that P </a:t>
            </a:r>
            <a:r>
              <a:rPr lang="en-US" dirty="0">
                <a:sym typeface="Symbol"/>
              </a:rPr>
              <a:t> NP</a:t>
            </a:r>
          </a:p>
          <a:p>
            <a:r>
              <a:rPr lang="en-US" dirty="0">
                <a:sym typeface="Symbol"/>
              </a:rPr>
              <a:t>Likewise, P  co-NP</a:t>
            </a:r>
          </a:p>
          <a:p>
            <a:pPr lvl="1"/>
            <a:r>
              <a:rPr lang="en-US" dirty="0">
                <a:sym typeface="Symbol"/>
              </a:rPr>
              <a:t>Given a problem in P, it’s complement P’ is also in P</a:t>
            </a:r>
          </a:p>
          <a:p>
            <a:pPr lvl="1"/>
            <a:r>
              <a:rPr lang="en-US" dirty="0">
                <a:sym typeface="Symbol"/>
              </a:rPr>
              <a:t>P’ is in co-NP</a:t>
            </a:r>
          </a:p>
          <a:p>
            <a:pPr lvl="1"/>
            <a:r>
              <a:rPr lang="en-US" dirty="0">
                <a:sym typeface="Symbol"/>
              </a:rPr>
              <a:t>Thus P  co-NP</a:t>
            </a:r>
            <a:endParaRPr lang="en-US" dirty="0"/>
          </a:p>
        </p:txBody>
      </p:sp>
    </p:spTree>
    <p:extLst>
      <p:ext uri="{BB962C8B-B14F-4D97-AF65-F5344CB8AC3E}">
        <p14:creationId xmlns:p14="http://schemas.microsoft.com/office/powerpoint/2010/main" val="21137848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NP and co-NP</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122</a:t>
            </a:fld>
            <a:endParaRPr lang="en-US"/>
          </a:p>
        </p:txBody>
      </p:sp>
      <p:sp>
        <p:nvSpPr>
          <p:cNvPr id="3" name="Content Placeholder 2"/>
          <p:cNvSpPr>
            <a:spLocks noGrp="1"/>
          </p:cNvSpPr>
          <p:nvPr>
            <p:ph sz="quarter" idx="1"/>
          </p:nvPr>
        </p:nvSpPr>
        <p:spPr/>
        <p:txBody>
          <a:bodyPr>
            <a:normAutofit fontScale="55000" lnSpcReduction="20000"/>
          </a:bodyPr>
          <a:lstStyle/>
          <a:p>
            <a:r>
              <a:rPr lang="en-US" dirty="0"/>
              <a:t>We’ll show that if P = NP then NP = co-NP</a:t>
            </a:r>
          </a:p>
          <a:p>
            <a:pPr lvl="1"/>
            <a:r>
              <a:rPr lang="en-US" dirty="0"/>
              <a:t>We don’t think that P = NP, but we can still show the conditional is true</a:t>
            </a:r>
          </a:p>
          <a:p>
            <a:r>
              <a:rPr lang="en-US" dirty="0"/>
              <a:t>Assume P = NP…</a:t>
            </a:r>
          </a:p>
          <a:p>
            <a:r>
              <a:rPr lang="en-US" dirty="0"/>
              <a:t>Let X </a:t>
            </a:r>
            <a:r>
              <a:rPr lang="en-US" dirty="0">
                <a:sym typeface="Symbol"/>
              </a:rPr>
              <a:t>NP</a:t>
            </a:r>
          </a:p>
          <a:p>
            <a:r>
              <a:rPr lang="en-US" dirty="0">
                <a:sym typeface="Symbol"/>
              </a:rPr>
              <a:t>Then, X  P		because P=NP</a:t>
            </a:r>
          </a:p>
          <a:p>
            <a:r>
              <a:rPr lang="en-US" dirty="0">
                <a:sym typeface="Symbol"/>
              </a:rPr>
              <a:t>X’  P 		because P closed under complement</a:t>
            </a:r>
          </a:p>
          <a:p>
            <a:r>
              <a:rPr lang="en-US" dirty="0">
                <a:sym typeface="Symbol"/>
              </a:rPr>
              <a:t>X’  NP		because P=NP</a:t>
            </a:r>
          </a:p>
          <a:p>
            <a:r>
              <a:rPr lang="en-US" dirty="0">
                <a:sym typeface="Symbol"/>
              </a:rPr>
              <a:t>X  co-NP		because definition of co-NP</a:t>
            </a:r>
          </a:p>
          <a:p>
            <a:pPr lvl="1"/>
            <a:r>
              <a:rPr lang="en-US" dirty="0">
                <a:sym typeface="Symbol"/>
              </a:rPr>
              <a:t>Same Exact argument backwards for the other way</a:t>
            </a:r>
          </a:p>
          <a:p>
            <a:endParaRPr lang="en-US" dirty="0">
              <a:sym typeface="Symbol"/>
            </a:endParaRPr>
          </a:p>
          <a:p>
            <a:r>
              <a:rPr lang="en-US" dirty="0">
                <a:sym typeface="Symbol"/>
              </a:rPr>
              <a:t>Thus, if </a:t>
            </a:r>
            <a:r>
              <a:rPr lang="en-US" dirty="0"/>
              <a:t>P = NP then NP = co-NP</a:t>
            </a:r>
          </a:p>
          <a:p>
            <a:endParaRPr lang="en-US" dirty="0"/>
          </a:p>
        </p:txBody>
      </p:sp>
    </p:spTree>
    <p:extLst>
      <p:ext uri="{BB962C8B-B14F-4D97-AF65-F5344CB8AC3E}">
        <p14:creationId xmlns:p14="http://schemas.microsoft.com/office/powerpoint/2010/main" val="314722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down)">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Conclusions / Other Complexity classes</a:t>
            </a:r>
          </a:p>
        </p:txBody>
      </p:sp>
    </p:spTree>
    <p:extLst>
      <p:ext uri="{BB962C8B-B14F-4D97-AF65-F5344CB8AC3E}">
        <p14:creationId xmlns:p14="http://schemas.microsoft.com/office/powerpoint/2010/main" val="9210809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1690"/>
            <a:ext cx="9905998" cy="785739"/>
          </a:xfrm>
        </p:spPr>
        <p:txBody>
          <a:bodyPr>
            <a:normAutofit/>
          </a:bodyPr>
          <a:lstStyle/>
          <a:p>
            <a:r>
              <a:rPr lang="en-US" dirty="0"/>
              <a:t>A couple complexity classes we won’t see:</a:t>
            </a:r>
          </a:p>
        </p:txBody>
      </p:sp>
      <p:sp>
        <p:nvSpPr>
          <p:cNvPr id="4" name="Content Placeholder 3"/>
          <p:cNvSpPr>
            <a:spLocks noGrp="1"/>
          </p:cNvSpPr>
          <p:nvPr>
            <p:ph sz="quarter" idx="1"/>
          </p:nvPr>
        </p:nvSpPr>
        <p:spPr>
          <a:xfrm>
            <a:off x="4271055" y="1277711"/>
            <a:ext cx="3646714" cy="4183970"/>
          </a:xfrm>
          <a:ln>
            <a:solidFill>
              <a:schemeClr val="tx1">
                <a:lumMod val="95000"/>
              </a:schemeClr>
            </a:solidFill>
          </a:ln>
        </p:spPr>
        <p:txBody>
          <a:bodyPr>
            <a:normAutofit fontScale="70000" lnSpcReduction="20000"/>
          </a:bodyPr>
          <a:lstStyle/>
          <a:p>
            <a:r>
              <a:rPr lang="en-US" dirty="0"/>
              <a:t>EXPTIME</a:t>
            </a:r>
          </a:p>
          <a:p>
            <a:pPr lvl="1"/>
            <a:r>
              <a:rPr lang="en-US" dirty="0"/>
              <a:t>Deterministic exponential time</a:t>
            </a:r>
          </a:p>
          <a:p>
            <a:r>
              <a:rPr lang="en-US" dirty="0"/>
              <a:t>NEXPTIME</a:t>
            </a:r>
          </a:p>
          <a:p>
            <a:pPr lvl="1"/>
            <a:r>
              <a:rPr lang="en-US" dirty="0"/>
              <a:t>Non-Deterministic exponential time</a:t>
            </a:r>
          </a:p>
          <a:p>
            <a:r>
              <a:rPr lang="en-US" dirty="0"/>
              <a:t>PSPACE</a:t>
            </a:r>
          </a:p>
          <a:p>
            <a:pPr lvl="1"/>
            <a:r>
              <a:rPr lang="en-US" dirty="0"/>
              <a:t>Deterministic Polynomial Space</a:t>
            </a:r>
          </a:p>
          <a:p>
            <a:r>
              <a:rPr lang="en-US" dirty="0"/>
              <a:t>NPSPACE</a:t>
            </a:r>
          </a:p>
          <a:p>
            <a:pPr lvl="1"/>
            <a:r>
              <a:rPr lang="en-US" dirty="0"/>
              <a:t>Non-Deterministic Polynomial Space</a:t>
            </a:r>
          </a:p>
          <a:p>
            <a:r>
              <a:rPr lang="en-US" dirty="0"/>
              <a:t>EXPSPACE</a:t>
            </a:r>
          </a:p>
          <a:p>
            <a:pPr lvl="1"/>
            <a:r>
              <a:rPr lang="en-US" dirty="0"/>
              <a:t>Deterministic Exponential Space</a:t>
            </a:r>
          </a:p>
          <a:p>
            <a:r>
              <a:rPr lang="en-US" dirty="0"/>
              <a:t>NEXPSPACE</a:t>
            </a:r>
          </a:p>
          <a:p>
            <a:pPr lvl="1"/>
            <a:r>
              <a:rPr lang="en-US" dirty="0"/>
              <a:t>Non-Deterministic Exponential Space</a:t>
            </a:r>
          </a:p>
        </p:txBody>
      </p:sp>
      <p:sp>
        <p:nvSpPr>
          <p:cNvPr id="5" name="Content Placeholder 3">
            <a:extLst>
              <a:ext uri="{FF2B5EF4-FFF2-40B4-BE49-F238E27FC236}">
                <a16:creationId xmlns:a16="http://schemas.microsoft.com/office/drawing/2014/main" id="{1FE1F52F-C8DE-6547-98A1-CA6DE7B60063}"/>
              </a:ext>
            </a:extLst>
          </p:cNvPr>
          <p:cNvSpPr txBox="1">
            <a:spLocks/>
          </p:cNvSpPr>
          <p:nvPr/>
        </p:nvSpPr>
        <p:spPr>
          <a:xfrm>
            <a:off x="1435327" y="5751169"/>
            <a:ext cx="5956074" cy="8855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PSPACE = NPSPACE and EXPSPACE = NEXPSPACE</a:t>
            </a:r>
          </a:p>
          <a:p>
            <a:pPr marL="0" indent="0">
              <a:buFont typeface="Arial" panose="020B0604020202020204" pitchFamily="34" charset="0"/>
              <a:buNone/>
            </a:pPr>
            <a:r>
              <a:rPr lang="en-US" dirty="0"/>
              <a:t>(WOAH! That’s pretty cool!)</a:t>
            </a:r>
          </a:p>
        </p:txBody>
      </p:sp>
    </p:spTree>
    <p:extLst>
      <p:ext uri="{BB962C8B-B14F-4D97-AF65-F5344CB8AC3E}">
        <p14:creationId xmlns:p14="http://schemas.microsoft.com/office/powerpoint/2010/main" val="3635100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29"/>
            <a:ext cx="9905998" cy="658021"/>
          </a:xfrm>
        </p:spPr>
        <p:txBody>
          <a:bodyPr/>
          <a:lstStyle/>
          <a:p>
            <a:pPr algn="ctr"/>
            <a:r>
              <a:rPr lang="en-US" dirty="0"/>
              <a:t>Complexity class diagram</a:t>
            </a:r>
          </a:p>
        </p:txBody>
      </p:sp>
      <p:pic>
        <p:nvPicPr>
          <p:cNvPr id="1026" name="Picture 2"/>
          <p:cNvPicPr>
            <a:picLocks noChangeAspect="1" noChangeArrowheads="1"/>
          </p:cNvPicPr>
          <p:nvPr/>
        </p:nvPicPr>
        <p:blipFill>
          <a:blip r:embed="rId2" cstate="print"/>
          <a:srcRect/>
          <a:stretch>
            <a:fillRect/>
          </a:stretch>
        </p:blipFill>
        <p:spPr bwMode="auto">
          <a:xfrm>
            <a:off x="3042263" y="1011725"/>
            <a:ext cx="6104297" cy="5504453"/>
          </a:xfrm>
          <a:prstGeom prst="rect">
            <a:avLst/>
          </a:prstGeom>
          <a:noFill/>
          <a:ln w="9525">
            <a:noFill/>
            <a:miter lim="800000"/>
            <a:headEnd/>
            <a:tailEnd/>
          </a:ln>
        </p:spPr>
      </p:pic>
    </p:spTree>
    <p:extLst>
      <p:ext uri="{BB962C8B-B14F-4D97-AF65-F5344CB8AC3E}">
        <p14:creationId xmlns:p14="http://schemas.microsoft.com/office/powerpoint/2010/main" val="2454422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283030"/>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5939"/>
            <a:ext cx="9905999" cy="933457"/>
          </a:xfrm>
          <a:solidFill>
            <a:schemeClr val="tx1">
              <a:lumMod val="95000"/>
            </a:schemeClr>
          </a:solidFill>
        </p:spPr>
        <p:txBody>
          <a:bodyPr>
            <a:normAutofit lnSpcReduction="10000"/>
          </a:bodyPr>
          <a:lstStyle/>
          <a:p>
            <a:pPr marL="0" indent="0">
              <a:buNone/>
            </a:pPr>
            <a:r>
              <a:rPr lang="en-US" dirty="0">
                <a:solidFill>
                  <a:schemeClr val="bg1"/>
                </a:solidFill>
              </a:rPr>
              <a:t>1. Problem types (function, decision, verification), runtimes of DTMs and NTMs, relationships between DTM and NTM runtimes for types of problems.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979434"/>
            <a:ext cx="9905999" cy="99384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The basic complexity classes (P, NP, NP-Hard, NPC) and how they relate to one another.</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1" y="4156766"/>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a reduction is and how it is used to compare the difficulty of two different problems.</a:t>
            </a:r>
          </a:p>
        </p:txBody>
      </p:sp>
      <p:sp>
        <p:nvSpPr>
          <p:cNvPr id="7" name="Content Placeholder 2">
            <a:extLst>
              <a:ext uri="{FF2B5EF4-FFF2-40B4-BE49-F238E27FC236}">
                <a16:creationId xmlns:a16="http://schemas.microsoft.com/office/drawing/2014/main" id="{DE7B2B08-3EDA-9046-8963-2B96D0B684BC}"/>
              </a:ext>
            </a:extLst>
          </p:cNvPr>
          <p:cNvSpPr txBox="1">
            <a:spLocks/>
          </p:cNvSpPr>
          <p:nvPr/>
        </p:nvSpPr>
        <p:spPr>
          <a:xfrm>
            <a:off x="1141411" y="1421754"/>
            <a:ext cx="9905999" cy="4941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In this module, we learned:</a:t>
            </a:r>
          </a:p>
        </p:txBody>
      </p:sp>
      <p:sp>
        <p:nvSpPr>
          <p:cNvPr id="8" name="Content Placeholder 2">
            <a:extLst>
              <a:ext uri="{FF2B5EF4-FFF2-40B4-BE49-F238E27FC236}">
                <a16:creationId xmlns:a16="http://schemas.microsoft.com/office/drawing/2014/main" id="{14652770-133A-FE4D-9ADA-CC814F8894E1}"/>
              </a:ext>
            </a:extLst>
          </p:cNvPr>
          <p:cNvSpPr txBox="1">
            <a:spLocks/>
          </p:cNvSpPr>
          <p:nvPr/>
        </p:nvSpPr>
        <p:spPr>
          <a:xfrm>
            <a:off x="1141410" y="5429578"/>
            <a:ext cx="9905999" cy="56844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4. How to prove that a problem is NP-Complete.</a:t>
            </a:r>
          </a:p>
        </p:txBody>
      </p:sp>
    </p:spTree>
    <p:extLst>
      <p:ext uri="{BB962C8B-B14F-4D97-AF65-F5344CB8AC3E}">
        <p14:creationId xmlns:p14="http://schemas.microsoft.com/office/powerpoint/2010/main" val="3708172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Problem types</a:t>
            </a:r>
          </a:p>
        </p:txBody>
      </p:sp>
      <p:sp>
        <p:nvSpPr>
          <p:cNvPr id="6" name="Content Placeholder 5"/>
          <p:cNvSpPr>
            <a:spLocks noGrp="1"/>
          </p:cNvSpPr>
          <p:nvPr>
            <p:ph sz="quarter" idx="1"/>
          </p:nvPr>
        </p:nvSpPr>
        <p:spPr>
          <a:xfrm>
            <a:off x="862012" y="1007534"/>
            <a:ext cx="10508721" cy="626536"/>
          </a:xfrm>
        </p:spPr>
        <p:txBody>
          <a:bodyPr>
            <a:normAutofit fontScale="92500"/>
          </a:bodyPr>
          <a:lstStyle/>
          <a:p>
            <a:pPr marL="0" indent="0" algn="ctr">
              <a:buNone/>
            </a:pPr>
            <a:r>
              <a:rPr lang="en-US" dirty="0"/>
              <a:t>Given a problem we want to solve, there are three important variations of that problem</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3877734"/>
            <a:ext cx="3176588" cy="2015065"/>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(or maybe the list of nodes to visit) that minimizes the sum of the weights of the edges along P.</a:t>
            </a:r>
          </a:p>
        </p:txBody>
      </p:sp>
      <p:sp>
        <p:nvSpPr>
          <p:cNvPr id="8" name="Content Placeholder 5">
            <a:extLst>
              <a:ext uri="{FF2B5EF4-FFF2-40B4-BE49-F238E27FC236}">
                <a16:creationId xmlns:a16="http://schemas.microsoft.com/office/drawing/2014/main" id="{ABA708E6-19C2-9347-AA6B-BE5FA90D47DC}"/>
              </a:ext>
            </a:extLst>
          </p:cNvPr>
          <p:cNvSpPr txBox="1">
            <a:spLocks/>
          </p:cNvSpPr>
          <p:nvPr/>
        </p:nvSpPr>
        <p:spPr>
          <a:xfrm>
            <a:off x="862012" y="1981221"/>
            <a:ext cx="10508721" cy="96520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Traveling Salesperson Problem</a:t>
            </a:r>
            <a:r>
              <a:rPr lang="en-US" dirty="0"/>
              <a:t>: Given a weighted graph G and start node s, find the minimum weight path starting and ending at s that visits every node exactly once.</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or equal to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3259667"/>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3251199"/>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3251199"/>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Tree>
    <p:extLst>
      <p:ext uri="{BB962C8B-B14F-4D97-AF65-F5344CB8AC3E}">
        <p14:creationId xmlns:p14="http://schemas.microsoft.com/office/powerpoint/2010/main" val="26734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2123543" y="48513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decision problem you can also solve the function problem Why?</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4631268" y="39285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2683933" y="39285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Content Placeholder 5">
            <a:extLst>
              <a:ext uri="{FF2B5EF4-FFF2-40B4-BE49-F238E27FC236}">
                <a16:creationId xmlns:a16="http://schemas.microsoft.com/office/drawing/2014/main" id="{51D5513D-27E6-754B-B2FD-825E4C2ECC92}"/>
              </a:ext>
            </a:extLst>
          </p:cNvPr>
          <p:cNvSpPr txBox="1">
            <a:spLocks/>
          </p:cNvSpPr>
          <p:nvPr/>
        </p:nvSpPr>
        <p:spPr>
          <a:xfrm>
            <a:off x="6207656" y="4389965"/>
            <a:ext cx="3523723" cy="218016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accent1"/>
                </a:solidFill>
              </a:rPr>
              <a:t>Because if you can solve the decision problem, you can repeatedly invoke it with lower values of k until the Yes responses change to No</a:t>
            </a:r>
          </a:p>
        </p:txBody>
      </p:sp>
    </p:spTree>
    <p:extLst>
      <p:ext uri="{BB962C8B-B14F-4D97-AF65-F5344CB8AC3E}">
        <p14:creationId xmlns:p14="http://schemas.microsoft.com/office/powerpoint/2010/main" val="19704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verification problem, does it help you solve the decision problem?</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75E4974E-7D14-8640-9A14-FB77A5C11C95}"/>
              </a:ext>
            </a:extLst>
          </p:cNvPr>
          <p:cNvSpPr txBox="1">
            <a:spLocks/>
          </p:cNvSpPr>
          <p:nvPr/>
        </p:nvSpPr>
        <p:spPr>
          <a:xfrm>
            <a:off x="2039669" y="4229096"/>
            <a:ext cx="3523723" cy="232410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Answer: Yes! If verifier exists, we can call the verifier over and over again with possible paths until we get a Yes response. We will see soon though that this is usually NOT efficient</a:t>
            </a:r>
          </a:p>
        </p:txBody>
      </p:sp>
    </p:spTree>
    <p:extLst>
      <p:ext uri="{BB962C8B-B14F-4D97-AF65-F5344CB8AC3E}">
        <p14:creationId xmlns:p14="http://schemas.microsoft.com/office/powerpoint/2010/main" val="390198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We will focus on these two from now on because Turing machines return Yes/No answers.</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38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A note on Verification</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mc:AlternateContent xmlns:mc="http://schemas.openxmlformats.org/markup-compatibility/2006" xmlns:a14="http://schemas.microsoft.com/office/drawing/2010/main">
        <mc:Choice Requires="a14">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1438103" y="2760130"/>
                <a:ext cx="6059977" cy="325027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Verification is technically more general than “given a solution, verify it if works”.</a:t>
                </a:r>
              </a:p>
              <a:p>
                <a:pPr marL="0" indent="0">
                  <a:buNone/>
                </a:pPr>
                <a:endParaRPr lang="en-US" sz="2000" dirty="0">
                  <a:solidFill>
                    <a:schemeClr val="tx1">
                      <a:lumMod val="95000"/>
                    </a:schemeClr>
                  </a:solidFill>
                </a:endParaRPr>
              </a:p>
              <a:p>
                <a:pPr marL="0" indent="0">
                  <a:buNone/>
                </a:pPr>
                <a:r>
                  <a:rPr lang="en-US" sz="2000" b="1" i="1" u="sng" dirty="0">
                    <a:solidFill>
                      <a:schemeClr val="tx1">
                        <a:lumMod val="95000"/>
                      </a:schemeClr>
                    </a:solidFill>
                  </a:rPr>
                  <a:t>Formal Definition</a:t>
                </a:r>
                <a:r>
                  <a:rPr lang="en-US" sz="2000" dirty="0">
                    <a:solidFill>
                      <a:schemeClr val="tx1">
                        <a:lumMod val="95000"/>
                      </a:schemeClr>
                    </a:solidFill>
                  </a:rPr>
                  <a:t>: Given a string w and certificate c, use c as proof to verify that w is in the language. </a:t>
                </a:r>
              </a:p>
              <a:p>
                <a:pPr marL="0" indent="0">
                  <a:buNone/>
                </a:pPr>
                <a:r>
                  <a:rPr lang="en-US" sz="2000" dirty="0">
                    <a:solidFill>
                      <a:schemeClr val="tx1">
                        <a:lumMod val="95000"/>
                      </a:schemeClr>
                    </a:solidFill>
                  </a:rPr>
                  <a:t>Given a language A, a verifier V is correct if and only if </a:t>
                </a:r>
                <a14:m>
                  <m:oMath xmlns:m="http://schemas.openxmlformats.org/officeDocument/2006/math">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𝐴</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 | </m:t>
                    </m:r>
                    <m:r>
                      <a:rPr lang="en-US" sz="2000" b="0" i="1" smtClean="0">
                        <a:solidFill>
                          <a:schemeClr val="tx1">
                            <a:lumMod val="95000"/>
                          </a:schemeClr>
                        </a:solidFill>
                        <a:latin typeface="Cambria Math" panose="02040503050406030204" pitchFamily="18" charset="0"/>
                      </a:rPr>
                      <m:t>𝑉</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m:t>
                    </m:r>
                  </m:oMath>
                </a14:m>
                <a:r>
                  <a:rPr lang="en-US" sz="2000" dirty="0">
                    <a:solidFill>
                      <a:schemeClr val="tx1">
                        <a:lumMod val="95000"/>
                      </a:schemeClr>
                    </a:solidFill>
                  </a:rPr>
                  <a:t> accepts</a:t>
                </a:r>
              </a:p>
            </p:txBody>
          </p:sp>
        </mc:Choice>
        <mc:Fallback xmlns="">
          <p:sp>
            <p:nvSpPr>
              <p:cNvPr id="14" name="Content Placeholder 5">
                <a:extLst>
                  <a:ext uri="{FF2B5EF4-FFF2-40B4-BE49-F238E27FC236}">
                    <a16:creationId xmlns:a16="http://schemas.microsoft.com/office/drawing/2014/main" id="{C3EBCF12-1FD8-F641-A6C4-7F593DE1AB61}"/>
                  </a:ext>
                </a:extLst>
              </p:cNvPr>
              <p:cNvSpPr txBox="1">
                <a:spLocks noRot="1" noChangeAspect="1" noMove="1" noResize="1" noEditPoints="1" noAdjustHandles="1" noChangeArrowheads="1" noChangeShapeType="1" noTextEdit="1"/>
              </p:cNvSpPr>
              <p:nvPr/>
            </p:nvSpPr>
            <p:spPr>
              <a:xfrm>
                <a:off x="1438103" y="2760130"/>
                <a:ext cx="6059977" cy="3250277"/>
              </a:xfrm>
              <a:prstGeom prst="rect">
                <a:avLst/>
              </a:prstGeom>
              <a:blipFill>
                <a:blip r:embed="rId2"/>
                <a:stretch>
                  <a:fillRect l="-8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78335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242037" y="3039533"/>
                <a:ext cx="2444263" cy="1328357"/>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polynomial time means the runtime of the machine is worst-case </a:t>
                </a:r>
                <a14:m>
                  <m:oMath xmlns:m="http://schemas.openxmlformats.org/officeDocument/2006/math">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𝑛</m:t>
                        </m:r>
                      </m:e>
                      <m:sup>
                        <m:r>
                          <a:rPr lang="en-US" b="0" i="1" smtClean="0">
                            <a:solidFill>
                              <a:schemeClr val="tx1">
                                <a:lumMod val="95000"/>
                              </a:schemeClr>
                            </a:solidFill>
                            <a:latin typeface="Cambria Math" panose="02040503050406030204" pitchFamily="18" charset="0"/>
                          </a:rPr>
                          <m:t>𝑐</m:t>
                        </m:r>
                      </m:sup>
                    </m:sSup>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for </a:t>
                </a:r>
                <a14:m>
                  <m:oMath xmlns:m="http://schemas.openxmlformats.org/officeDocument/2006/math">
                    <m:r>
                      <a:rPr lang="en-US" b="0" i="1" smtClean="0">
                        <a:solidFill>
                          <a:schemeClr val="tx1">
                            <a:lumMod val="95000"/>
                          </a:schemeClr>
                        </a:solidFill>
                        <a:latin typeface="Cambria Math" panose="02040503050406030204" pitchFamily="18" charset="0"/>
                      </a:rPr>
                      <m:t>𝑐</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𝒩</m:t>
                    </m:r>
                  </m:oMath>
                </a14:m>
                <a:endParaRPr lang="en-US" i="1" dirty="0">
                  <a:solidFill>
                    <a:schemeClr val="tx1">
                      <a:lumMod val="95000"/>
                    </a:schemeClr>
                  </a:solidFill>
                </a:endParaRPr>
              </a:p>
            </p:txBody>
          </p:sp>
        </mc:Choice>
        <mc:Fallback xmlns="">
          <p:sp>
            <p:nvSpPr>
              <p:cNvPr id="12" name="Content Placeholder 2">
                <a:extLst>
                  <a:ext uri="{FF2B5EF4-FFF2-40B4-BE49-F238E27FC236}">
                    <a16:creationId xmlns:a16="http://schemas.microsoft.com/office/drawing/2014/main" id="{0C1D73BF-42AC-884D-8672-B2AA1D5E4609}"/>
                  </a:ext>
                </a:extLst>
              </p:cNvPr>
              <p:cNvSpPr txBox="1">
                <a:spLocks noRot="1" noChangeAspect="1" noMove="1" noResize="1" noEditPoints="1" noAdjustHandles="1" noChangeArrowheads="1" noChangeShapeType="1" noTextEdit="1"/>
              </p:cNvSpPr>
              <p:nvPr/>
            </p:nvSpPr>
            <p:spPr>
              <a:xfrm>
                <a:off x="2242037" y="3039533"/>
                <a:ext cx="2444263" cy="1328357"/>
              </a:xfrm>
              <a:prstGeom prst="rect">
                <a:avLst/>
              </a:prstGeom>
              <a:blipFill>
                <a:blip r:embed="rId2"/>
                <a:stretch>
                  <a:fillRect l="-2073" t="-1887" r="-2591" b="-6604"/>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174067" y="2358504"/>
            <a:ext cx="1024466" cy="6810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55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1</a:t>
            </a:r>
            <a:r>
              <a:rPr lang="en-US" i="1" dirty="0">
                <a:solidFill>
                  <a:schemeClr val="tx1">
                    <a:lumMod val="95000"/>
                  </a:schemeClr>
                </a:solidFill>
              </a:rPr>
              <a:t>: If a problem is verifiable by a DTM in polynomial time, then it is solvable in polynomial time by an NTM.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471614" y="3448885"/>
            <a:ext cx="2423055" cy="1508189"/>
          </a:xfrm>
          <a:prstGeom prst="rect">
            <a:avLst/>
          </a:prstGeom>
          <a:noFill/>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verifiable by a DTM. Thus, the DTM that verifies instances of this problem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1120579" y="5400295"/>
            <a:ext cx="3125124" cy="708247"/>
            <a:chOff x="1006609" y="5434162"/>
            <a:chExt cx="3125124" cy="708247"/>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DTM Verifier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Potential solution s</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434162"/>
              <a:ext cx="762001" cy="708247"/>
            </a:xfrm>
            <a:prstGeom prst="rect">
              <a:avLst/>
            </a:prstGeom>
            <a:noFill/>
            <a:ln>
              <a:no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s is valid solution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360330"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CF8E4685-10A5-2546-AD42-32F1DC7F478C}"/>
              </a:ext>
            </a:extLst>
          </p:cNvPr>
          <p:cNvGrpSpPr/>
          <p:nvPr/>
        </p:nvGrpSpPr>
        <p:grpSpPr>
          <a:xfrm>
            <a:off x="5493280" y="3448884"/>
            <a:ext cx="4768320" cy="2934983"/>
            <a:chOff x="570494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70494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grpSp>
          <p:nvGrpSpPr>
            <p:cNvPr id="25" name="Group 24">
              <a:extLst>
                <a:ext uri="{FF2B5EF4-FFF2-40B4-BE49-F238E27FC236}">
                  <a16:creationId xmlns:a16="http://schemas.microsoft.com/office/drawing/2014/main" id="{6ED48A7E-E50D-B64A-84B7-F41E034FAB72}"/>
                </a:ext>
              </a:extLst>
            </p:cNvPr>
            <p:cNvGrpSpPr/>
            <p:nvPr/>
          </p:nvGrpSpPr>
          <p:grpSpPr>
            <a:xfrm>
              <a:off x="8830734" y="3712723"/>
              <a:ext cx="1476441" cy="507189"/>
              <a:chOff x="8610600" y="4003295"/>
              <a:chExt cx="1476441" cy="507189"/>
            </a:xfrm>
          </p:grpSpPr>
          <p:sp>
            <p:nvSpPr>
              <p:cNvPr id="19" name="Content Placeholder 2">
                <a:extLst>
                  <a:ext uri="{FF2B5EF4-FFF2-40B4-BE49-F238E27FC236}">
                    <a16:creationId xmlns:a16="http://schemas.microsoft.com/office/drawing/2014/main" id="{3005F34F-3C6D-0D4D-8B2E-1CD7851040DC}"/>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2" name="Straight Arrow Connector 21">
                <a:extLst>
                  <a:ext uri="{FF2B5EF4-FFF2-40B4-BE49-F238E27FC236}">
                    <a16:creationId xmlns:a16="http://schemas.microsoft.com/office/drawing/2014/main" id="{A34F51F5-29DC-9E41-91D2-4C5CCBDF2323}"/>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845BDDFC-ACD6-1448-8B43-A34CA7A8063E}"/>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26" name="Group 25">
              <a:extLst>
                <a:ext uri="{FF2B5EF4-FFF2-40B4-BE49-F238E27FC236}">
                  <a16:creationId xmlns:a16="http://schemas.microsoft.com/office/drawing/2014/main" id="{45A91EE9-FF99-5940-A1DF-F3344F387E1D}"/>
                </a:ext>
              </a:extLst>
            </p:cNvPr>
            <p:cNvGrpSpPr/>
            <p:nvPr/>
          </p:nvGrpSpPr>
          <p:grpSpPr>
            <a:xfrm>
              <a:off x="8830734" y="4356505"/>
              <a:ext cx="1476441" cy="507189"/>
              <a:chOff x="8610600" y="4003295"/>
              <a:chExt cx="1476441" cy="507189"/>
            </a:xfrm>
          </p:grpSpPr>
          <p:sp>
            <p:nvSpPr>
              <p:cNvPr id="27" name="Content Placeholder 2">
                <a:extLst>
                  <a:ext uri="{FF2B5EF4-FFF2-40B4-BE49-F238E27FC236}">
                    <a16:creationId xmlns:a16="http://schemas.microsoft.com/office/drawing/2014/main" id="{94745A37-E682-E640-A0BA-9B87F094C414}"/>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8" name="Straight Arrow Connector 27">
                <a:extLst>
                  <a:ext uri="{FF2B5EF4-FFF2-40B4-BE49-F238E27FC236}">
                    <a16:creationId xmlns:a16="http://schemas.microsoft.com/office/drawing/2014/main" id="{A0F7358B-F5D2-944D-B1F0-F1ACB39881D7}"/>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2B611E9E-65A4-2648-A160-8EDBD5E5AD75}"/>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30" name="Group 29">
              <a:extLst>
                <a:ext uri="{FF2B5EF4-FFF2-40B4-BE49-F238E27FC236}">
                  <a16:creationId xmlns:a16="http://schemas.microsoft.com/office/drawing/2014/main" id="{6FA2B27B-6B05-7C49-B76A-D9A12494DF94}"/>
                </a:ext>
              </a:extLst>
            </p:cNvPr>
            <p:cNvGrpSpPr/>
            <p:nvPr/>
          </p:nvGrpSpPr>
          <p:grpSpPr>
            <a:xfrm>
              <a:off x="8830734" y="4991206"/>
              <a:ext cx="1476441" cy="507189"/>
              <a:chOff x="8610600" y="4003295"/>
              <a:chExt cx="1476441" cy="507189"/>
            </a:xfrm>
          </p:grpSpPr>
          <p:sp>
            <p:nvSpPr>
              <p:cNvPr id="31" name="Content Placeholder 2">
                <a:extLst>
                  <a:ext uri="{FF2B5EF4-FFF2-40B4-BE49-F238E27FC236}">
                    <a16:creationId xmlns:a16="http://schemas.microsoft.com/office/drawing/2014/main" id="{DC2242B4-0616-0544-9482-504AE8A47FBF}"/>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2" name="Straight Arrow Connector 31">
                <a:extLst>
                  <a:ext uri="{FF2B5EF4-FFF2-40B4-BE49-F238E27FC236}">
                    <a16:creationId xmlns:a16="http://schemas.microsoft.com/office/drawing/2014/main" id="{F8E05D63-4A88-5146-8218-6600F1A8B15C}"/>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CF88A7C6-D64C-5A4D-9811-FB2301DCDA74}"/>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Yes</a:t>
                </a:r>
              </a:p>
            </p:txBody>
          </p:sp>
        </p:grpSp>
        <p:grpSp>
          <p:nvGrpSpPr>
            <p:cNvPr id="34" name="Group 33">
              <a:extLst>
                <a:ext uri="{FF2B5EF4-FFF2-40B4-BE49-F238E27FC236}">
                  <a16:creationId xmlns:a16="http://schemas.microsoft.com/office/drawing/2014/main" id="{F88D1CA9-0E5E-AB41-A4D7-85B7C1F34A32}"/>
                </a:ext>
              </a:extLst>
            </p:cNvPr>
            <p:cNvGrpSpPr/>
            <p:nvPr/>
          </p:nvGrpSpPr>
          <p:grpSpPr>
            <a:xfrm>
              <a:off x="8830734" y="5654153"/>
              <a:ext cx="1476441" cy="507189"/>
              <a:chOff x="8610600" y="4003295"/>
              <a:chExt cx="1476441" cy="507189"/>
            </a:xfrm>
          </p:grpSpPr>
          <p:sp>
            <p:nvSpPr>
              <p:cNvPr id="35" name="Content Placeholder 2">
                <a:extLst>
                  <a:ext uri="{FF2B5EF4-FFF2-40B4-BE49-F238E27FC236}">
                    <a16:creationId xmlns:a16="http://schemas.microsoft.com/office/drawing/2014/main" id="{B391BE7F-271F-9646-AC1A-C64580FC6FF1}"/>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6" name="Straight Arrow Connector 35">
                <a:extLst>
                  <a:ext uri="{FF2B5EF4-FFF2-40B4-BE49-F238E27FC236}">
                    <a16:creationId xmlns:a16="http://schemas.microsoft.com/office/drawing/2014/main" id="{123CEA14-8830-5E4F-9B01-7C7DC37BF4D9}"/>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45C1817-2E60-9144-90FF-FA727159026A}"/>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sp>
          <p:nvSpPr>
            <p:cNvPr id="38" name="Oval 37">
              <a:extLst>
                <a:ext uri="{FF2B5EF4-FFF2-40B4-BE49-F238E27FC236}">
                  <a16:creationId xmlns:a16="http://schemas.microsoft.com/office/drawing/2014/main" id="{783D49A2-74C2-454C-843C-20894ADD410F}"/>
                </a:ext>
              </a:extLst>
            </p:cNvPr>
            <p:cNvSpPr/>
            <p:nvPr/>
          </p:nvSpPr>
          <p:spPr>
            <a:xfrm>
              <a:off x="6094410" y="479414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a:extLst>
                <a:ext uri="{FF2B5EF4-FFF2-40B4-BE49-F238E27FC236}">
                  <a16:creationId xmlns:a16="http://schemas.microsoft.com/office/drawing/2014/main" id="{CF658392-2B60-034C-A031-C1145B8593CD}"/>
                </a:ext>
              </a:extLst>
            </p:cNvPr>
            <p:cNvSpPr txBox="1">
              <a:spLocks/>
            </p:cNvSpPr>
            <p:nvPr/>
          </p:nvSpPr>
          <p:spPr>
            <a:xfrm>
              <a:off x="7163594" y="3890838"/>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1</a:t>
              </a:r>
            </a:p>
          </p:txBody>
        </p:sp>
        <p:sp>
          <p:nvSpPr>
            <p:cNvPr id="40" name="Content Placeholder 2">
              <a:extLst>
                <a:ext uri="{FF2B5EF4-FFF2-40B4-BE49-F238E27FC236}">
                  <a16:creationId xmlns:a16="http://schemas.microsoft.com/office/drawing/2014/main" id="{91A93A20-9AE0-434E-94A2-7D6CDC74FE77}"/>
                </a:ext>
              </a:extLst>
            </p:cNvPr>
            <p:cNvSpPr txBox="1">
              <a:spLocks/>
            </p:cNvSpPr>
            <p:nvPr/>
          </p:nvSpPr>
          <p:spPr>
            <a:xfrm>
              <a:off x="7163593" y="4398027"/>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2</a:t>
              </a:r>
            </a:p>
          </p:txBody>
        </p:sp>
        <p:sp>
          <p:nvSpPr>
            <p:cNvPr id="41" name="Content Placeholder 2">
              <a:extLst>
                <a:ext uri="{FF2B5EF4-FFF2-40B4-BE49-F238E27FC236}">
                  <a16:creationId xmlns:a16="http://schemas.microsoft.com/office/drawing/2014/main" id="{BB815415-A928-F14B-A087-369BF2C37195}"/>
                </a:ext>
              </a:extLst>
            </p:cNvPr>
            <p:cNvSpPr txBox="1">
              <a:spLocks/>
            </p:cNvSpPr>
            <p:nvPr/>
          </p:nvSpPr>
          <p:spPr>
            <a:xfrm>
              <a:off x="7163593" y="4991206"/>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3</a:t>
              </a:r>
            </a:p>
          </p:txBody>
        </p:sp>
        <p:sp>
          <p:nvSpPr>
            <p:cNvPr id="42" name="Content Placeholder 2">
              <a:extLst>
                <a:ext uri="{FF2B5EF4-FFF2-40B4-BE49-F238E27FC236}">
                  <a16:creationId xmlns:a16="http://schemas.microsoft.com/office/drawing/2014/main" id="{F79EF20A-F7E4-9245-83E4-090951CA4C09}"/>
                </a:ext>
              </a:extLst>
            </p:cNvPr>
            <p:cNvSpPr txBox="1">
              <a:spLocks/>
            </p:cNvSpPr>
            <p:nvPr/>
          </p:nvSpPr>
          <p:spPr>
            <a:xfrm>
              <a:off x="7208208" y="5674913"/>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4</a:t>
              </a:r>
            </a:p>
          </p:txBody>
        </p:sp>
        <p:cxnSp>
          <p:nvCxnSpPr>
            <p:cNvPr id="44" name="Straight Connector 43">
              <a:extLst>
                <a:ext uri="{FF2B5EF4-FFF2-40B4-BE49-F238E27FC236}">
                  <a16:creationId xmlns:a16="http://schemas.microsoft.com/office/drawing/2014/main" id="{531869C3-EDD5-F244-A014-5E9AFBFB2152}"/>
                </a:ext>
              </a:extLst>
            </p:cNvPr>
            <p:cNvCxnSpPr>
              <a:stCxn id="38" idx="7"/>
              <a:endCxn id="39" idx="1"/>
            </p:cNvCxnSpPr>
            <p:nvPr/>
          </p:nvCxnSpPr>
          <p:spPr>
            <a:xfrm flipV="1">
              <a:off x="6372550" y="4123672"/>
              <a:ext cx="791044" cy="71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a:endCxn id="40" idx="1"/>
            </p:cNvCxnSpPr>
            <p:nvPr/>
          </p:nvCxnSpPr>
          <p:spPr>
            <a:xfrm flipV="1">
              <a:off x="642027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a:endCxn id="41" idx="1"/>
            </p:cNvCxnSpPr>
            <p:nvPr/>
          </p:nvCxnSpPr>
          <p:spPr>
            <a:xfrm>
              <a:off x="642027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a:endCxn id="42" idx="1"/>
            </p:cNvCxnSpPr>
            <p:nvPr/>
          </p:nvCxnSpPr>
          <p:spPr>
            <a:xfrm>
              <a:off x="637255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FCE52D-47C0-784B-ADAB-ABCA4F21B167}"/>
                </a:ext>
              </a:extLst>
            </p:cNvPr>
            <p:cNvCxnSpPr>
              <a:cxnSpLocks/>
              <a:stCxn id="39" idx="3"/>
              <a:endCxn id="19" idx="1"/>
            </p:cNvCxnSpPr>
            <p:nvPr/>
          </p:nvCxnSpPr>
          <p:spPr>
            <a:xfrm flipV="1">
              <a:off x="7925595" y="3966318"/>
              <a:ext cx="905139" cy="15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1F7EA7-132E-604E-A960-0E2CF363CF51}"/>
                </a:ext>
              </a:extLst>
            </p:cNvPr>
            <p:cNvCxnSpPr>
              <a:cxnSpLocks/>
              <a:stCxn id="40" idx="3"/>
              <a:endCxn id="27" idx="1"/>
            </p:cNvCxnSpPr>
            <p:nvPr/>
          </p:nvCxnSpPr>
          <p:spPr>
            <a:xfrm flipV="1">
              <a:off x="7925594" y="461010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733E080-2029-4748-8BE8-C54C7915F98B}"/>
                </a:ext>
              </a:extLst>
            </p:cNvPr>
            <p:cNvCxnSpPr>
              <a:cxnSpLocks/>
              <a:stCxn id="41" idx="3"/>
              <a:endCxn id="31" idx="1"/>
            </p:cNvCxnSpPr>
            <p:nvPr/>
          </p:nvCxnSpPr>
          <p:spPr>
            <a:xfrm>
              <a:off x="7925594" y="522404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4EC4368-E66F-7045-92B7-FBAAF61CB3EC}"/>
                </a:ext>
              </a:extLst>
            </p:cNvPr>
            <p:cNvCxnSpPr>
              <a:cxnSpLocks/>
              <a:stCxn id="42" idx="3"/>
              <a:endCxn id="35" idx="1"/>
            </p:cNvCxnSpPr>
            <p:nvPr/>
          </p:nvCxnSpPr>
          <p:spPr>
            <a:xfrm>
              <a:off x="7970209" y="5907747"/>
              <a:ext cx="860525"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BEEB360F-C8F7-F04F-BAEA-E0F5EF5FB917}"/>
                    </a:ext>
                  </a:extLst>
                </p:cNvPr>
                <p:cNvSpPr txBox="1">
                  <a:spLocks/>
                </p:cNvSpPr>
                <p:nvPr/>
              </p:nvSpPr>
              <p:spPr>
                <a:xfrm>
                  <a:off x="6606342" y="4133717"/>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6" name="Content Placeholder 2">
                  <a:extLst>
                    <a:ext uri="{FF2B5EF4-FFF2-40B4-BE49-F238E27FC236}">
                      <a16:creationId xmlns:a16="http://schemas.microsoft.com/office/drawing/2014/main" id="{BEEB360F-C8F7-F04F-BAEA-E0F5EF5FB917}"/>
                    </a:ext>
                  </a:extLst>
                </p:cNvPr>
                <p:cNvSpPr txBox="1">
                  <a:spLocks noRot="1" noChangeAspect="1" noMove="1" noResize="1" noEditPoints="1" noAdjustHandles="1" noChangeArrowheads="1" noChangeShapeType="1" noTextEdit="1"/>
                </p:cNvSpPr>
                <p:nvPr/>
              </p:nvSpPr>
              <p:spPr>
                <a:xfrm>
                  <a:off x="6606342" y="4133717"/>
                  <a:ext cx="247983" cy="413549"/>
                </a:xfrm>
                <a:prstGeom prst="rect">
                  <a:avLst/>
                </a:prstGeom>
                <a:blipFill>
                  <a:blip r:embed="rId2"/>
                  <a:stretch>
                    <a:fillRect l="-526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0C330A06-E966-454F-AC41-095B619AAA51}"/>
                    </a:ext>
                  </a:extLst>
                </p:cNvPr>
                <p:cNvSpPr txBox="1">
                  <a:spLocks/>
                </p:cNvSpPr>
                <p:nvPr/>
              </p:nvSpPr>
              <p:spPr>
                <a:xfrm>
                  <a:off x="6905520" y="4380594"/>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7" name="Content Placeholder 2">
                  <a:extLst>
                    <a:ext uri="{FF2B5EF4-FFF2-40B4-BE49-F238E27FC236}">
                      <a16:creationId xmlns:a16="http://schemas.microsoft.com/office/drawing/2014/main" id="{0C330A06-E966-454F-AC41-095B619AAA51}"/>
                    </a:ext>
                  </a:extLst>
                </p:cNvPr>
                <p:cNvSpPr txBox="1">
                  <a:spLocks noRot="1" noChangeAspect="1" noMove="1" noResize="1" noEditPoints="1" noAdjustHandles="1" noChangeArrowheads="1" noChangeShapeType="1" noTextEdit="1"/>
                </p:cNvSpPr>
                <p:nvPr/>
              </p:nvSpPr>
              <p:spPr>
                <a:xfrm>
                  <a:off x="6905520" y="4380594"/>
                  <a:ext cx="247983" cy="413549"/>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5E4C13B2-737C-9F48-B48E-8CA8DBC9CFFB}"/>
                    </a:ext>
                  </a:extLst>
                </p:cNvPr>
                <p:cNvSpPr txBox="1">
                  <a:spLocks/>
                </p:cNvSpPr>
                <p:nvPr/>
              </p:nvSpPr>
              <p:spPr>
                <a:xfrm>
                  <a:off x="6813926" y="4820202"/>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8" name="Content Placeholder 2">
                  <a:extLst>
                    <a:ext uri="{FF2B5EF4-FFF2-40B4-BE49-F238E27FC236}">
                      <a16:creationId xmlns:a16="http://schemas.microsoft.com/office/drawing/2014/main" id="{5E4C13B2-737C-9F48-B48E-8CA8DBC9CFFB}"/>
                    </a:ext>
                  </a:extLst>
                </p:cNvPr>
                <p:cNvSpPr txBox="1">
                  <a:spLocks noRot="1" noChangeAspect="1" noMove="1" noResize="1" noEditPoints="1" noAdjustHandles="1" noChangeArrowheads="1" noChangeShapeType="1" noTextEdit="1"/>
                </p:cNvSpPr>
                <p:nvPr/>
              </p:nvSpPr>
              <p:spPr>
                <a:xfrm>
                  <a:off x="6813926" y="4820202"/>
                  <a:ext cx="247983" cy="413549"/>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7CD5758C-5676-8346-8A6C-253CEC960704}"/>
                    </a:ext>
                  </a:extLst>
                </p:cNvPr>
                <p:cNvSpPr txBox="1">
                  <a:spLocks/>
                </p:cNvSpPr>
                <p:nvPr/>
              </p:nvSpPr>
              <p:spPr>
                <a:xfrm>
                  <a:off x="6763521" y="5203496"/>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9" name="Content Placeholder 2">
                  <a:extLst>
                    <a:ext uri="{FF2B5EF4-FFF2-40B4-BE49-F238E27FC236}">
                      <a16:creationId xmlns:a16="http://schemas.microsoft.com/office/drawing/2014/main" id="{7CD5758C-5676-8346-8A6C-253CEC960704}"/>
                    </a:ext>
                  </a:extLst>
                </p:cNvPr>
                <p:cNvSpPr txBox="1">
                  <a:spLocks noRot="1" noChangeAspect="1" noMove="1" noResize="1" noEditPoints="1" noAdjustHandles="1" noChangeArrowheads="1" noChangeShapeType="1" noTextEdit="1"/>
                </p:cNvSpPr>
                <p:nvPr/>
              </p:nvSpPr>
              <p:spPr>
                <a:xfrm>
                  <a:off x="6763521" y="5203496"/>
                  <a:ext cx="247983" cy="413549"/>
                </a:xfrm>
                <a:prstGeom prst="rect">
                  <a:avLst/>
                </a:prstGeom>
                <a:blipFill>
                  <a:blip r:embed="rId4"/>
                  <a:stretch>
                    <a:fillRect l="-5263"/>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7982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Measuring Time and Space complexity of algorithms on Turing Machines (You already know a lot of this!)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Introducing the most famous complexity classes (P, NP, NP-Hard, etc.)</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Showing how a difficult a problem is through the use of mapping reductions (you’ve already seen some of this in DSA2)!</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217612" y="3448885"/>
            <a:ext cx="2423055" cy="1508189"/>
          </a:xfrm>
          <a:prstGeom prst="rect">
            <a:avLst/>
          </a:prstGeom>
          <a:no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solvable by an NTM. Thus, the NTM that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928818" y="5266162"/>
            <a:ext cx="3125124" cy="775982"/>
            <a:chOff x="1006609" y="5434162"/>
            <a:chExt cx="3125124" cy="775982"/>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NTM Solver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Input</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501897"/>
              <a:ext cx="762001" cy="708247"/>
            </a:xfrm>
            <a:prstGeom prst="rect">
              <a:avLst/>
            </a:prstGeom>
            <a:noFill/>
            <a:ln>
              <a:no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decision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106328"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5239278" y="3448884"/>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10176156" y="3445662"/>
            <a:ext cx="1765409" cy="150274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Purple path that leads to Yes is a certificate for P. Why?</a:t>
            </a:r>
          </a:p>
        </p:txBody>
      </p:sp>
    </p:spTree>
    <p:extLst>
      <p:ext uri="{BB962C8B-B14F-4D97-AF65-F5344CB8AC3E}">
        <p14:creationId xmlns:p14="http://schemas.microsoft.com/office/powerpoint/2010/main" val="20982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792277" y="3365757"/>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5729154" y="3362535"/>
            <a:ext cx="6008417" cy="293820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1" i="1" u="sng" dirty="0">
                <a:solidFill>
                  <a:schemeClr val="tx1">
                    <a:lumMod val="95000"/>
                  </a:schemeClr>
                </a:solidFill>
              </a:rPr>
              <a:t>Verifier for this language</a:t>
            </a:r>
            <a:r>
              <a:rPr lang="en-US" sz="1800" i="1" dirty="0">
                <a:solidFill>
                  <a:schemeClr val="tx1">
                    <a:lumMod val="95000"/>
                  </a:schemeClr>
                </a:solidFill>
              </a:rPr>
              <a:t>:</a:t>
            </a:r>
          </a:p>
          <a:p>
            <a:pPr marL="0" indent="0">
              <a:buNone/>
            </a:pPr>
            <a:r>
              <a:rPr lang="en-US" sz="1800" i="1" dirty="0">
                <a:solidFill>
                  <a:schemeClr val="tx1">
                    <a:lumMod val="95000"/>
                  </a:schemeClr>
                </a:solidFill>
              </a:rPr>
              <a:t>    Given w (input) and c (list of which branch to take at each step</a:t>
            </a:r>
          </a:p>
          <a:p>
            <a:pPr marL="0" indent="0">
              <a:buNone/>
            </a:pPr>
            <a:r>
              <a:rPr lang="en-US" sz="1800" i="1" dirty="0">
                <a:solidFill>
                  <a:schemeClr val="tx1">
                    <a:lumMod val="95000"/>
                  </a:schemeClr>
                </a:solidFill>
              </a:rPr>
              <a:t>    Simulate P</a:t>
            </a:r>
          </a:p>
          <a:p>
            <a:pPr marL="0" indent="0">
              <a:buNone/>
            </a:pPr>
            <a:r>
              <a:rPr lang="en-US" sz="1800" i="1" dirty="0">
                <a:solidFill>
                  <a:schemeClr val="tx1">
                    <a:lumMod val="95000"/>
                  </a:schemeClr>
                </a:solidFill>
              </a:rPr>
              <a:t>    At each step, check c to see which branch to take</a:t>
            </a:r>
          </a:p>
          <a:p>
            <a:pPr marL="0" indent="0">
              <a:buNone/>
            </a:pPr>
            <a:r>
              <a:rPr lang="en-US" sz="1800" i="1" dirty="0">
                <a:solidFill>
                  <a:schemeClr val="tx1">
                    <a:lumMod val="95000"/>
                  </a:schemeClr>
                </a:solidFill>
              </a:rPr>
              <a:t>    Accept </a:t>
            </a:r>
            <a:r>
              <a:rPr lang="en-US" sz="1800" i="1" dirty="0" err="1">
                <a:solidFill>
                  <a:schemeClr val="tx1">
                    <a:lumMod val="95000"/>
                  </a:schemeClr>
                </a:solidFill>
              </a:rPr>
              <a:t>iff</a:t>
            </a:r>
            <a:r>
              <a:rPr lang="en-US" sz="1800" i="1" dirty="0">
                <a:solidFill>
                  <a:schemeClr val="tx1">
                    <a:lumMod val="95000"/>
                  </a:schemeClr>
                </a:solidFill>
              </a:rPr>
              <a:t> P accepts</a:t>
            </a:r>
          </a:p>
        </p:txBody>
      </p:sp>
    </p:spTree>
    <p:extLst>
      <p:ext uri="{BB962C8B-B14F-4D97-AF65-F5344CB8AC3E}">
        <p14:creationId xmlns:p14="http://schemas.microsoft.com/office/powerpoint/2010/main" val="37153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914970"/>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6E84FC97-49C1-DE43-BDF5-EBF8381FB359}"/>
              </a:ext>
            </a:extLst>
          </p:cNvPr>
          <p:cNvSpPr txBox="1">
            <a:spLocks/>
          </p:cNvSpPr>
          <p:nvPr/>
        </p:nvSpPr>
        <p:spPr>
          <a:xfrm>
            <a:off x="1886479" y="3543839"/>
            <a:ext cx="4251856" cy="155052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This theorem is critical to remember! It will be very important in a moment.</a:t>
            </a:r>
          </a:p>
        </p:txBody>
      </p:sp>
    </p:spTree>
    <p:extLst>
      <p:ext uri="{BB962C8B-B14F-4D97-AF65-F5344CB8AC3E}">
        <p14:creationId xmlns:p14="http://schemas.microsoft.com/office/powerpoint/2010/main" val="136209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Complexity Classes (Finally!)</a:t>
            </a:r>
          </a:p>
        </p:txBody>
      </p:sp>
    </p:spTree>
    <p:extLst>
      <p:ext uri="{BB962C8B-B14F-4D97-AF65-F5344CB8AC3E}">
        <p14:creationId xmlns:p14="http://schemas.microsoft.com/office/powerpoint/2010/main" val="87412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247883" y="3392487"/>
                <a:ext cx="3693055" cy="2339446"/>
              </a:xfrm>
              <a:ln>
                <a:solidFill>
                  <a:schemeClr val="tx1">
                    <a:lumMod val="95000"/>
                  </a:schemeClr>
                </a:solidFill>
              </a:ln>
            </p:spPr>
            <p:txBody>
              <a:bodyPr>
                <a:normAutofit/>
              </a:bodyPr>
              <a:lstStyle/>
              <a:p>
                <a:pPr marL="0" indent="0">
                  <a:buNone/>
                </a:pPr>
                <a:r>
                  <a:rPr lang="en-US" dirty="0"/>
                  <a:t>The class P is the set of all problems that can be solved by a deterministic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247883" y="3392487"/>
                <a:ext cx="3693055" cy="2339446"/>
              </a:xfrm>
              <a:blipFill>
                <a:blip r:embed="rId2"/>
                <a:stretch>
                  <a:fillRect l="-2389" r="-2048" b="-1613"/>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1888065"/>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1973528" y="1106221"/>
            <a:ext cx="2091267" cy="9567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u="sng" dirty="0"/>
              <a:t>Important</a:t>
            </a:r>
            <a:r>
              <a:rPr lang="en-US" sz="1600" i="1" dirty="0"/>
              <a:t>: P is a set of problems (not solutions, not algorithms)</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8291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Sorting a list of numbers</a:t>
            </a:r>
            <a:br>
              <a:rPr lang="en-US" sz="1600" i="1" dirty="0"/>
            </a:br>
            <a:r>
              <a:rPr lang="en-US" sz="1600" i="1" dirty="0"/>
              <a:t>Inserting into a binary tree</a:t>
            </a:r>
            <a:br>
              <a:rPr lang="en-US" sz="1600" i="1" dirty="0"/>
            </a:br>
            <a:r>
              <a:rPr lang="en-US" sz="1600" i="1" dirty="0"/>
              <a:t>Computing the average of a list of numbers</a:t>
            </a:r>
            <a:br>
              <a:rPr lang="en-US" sz="1600" i="1" dirty="0"/>
            </a:br>
            <a:r>
              <a:rPr lang="en-US" sz="1600" i="1" dirty="0"/>
              <a:t>Printing “hello world”</a:t>
            </a:r>
            <a:br>
              <a:rPr lang="en-US" sz="1600" i="1" dirty="0"/>
            </a:br>
            <a:r>
              <a:rPr lang="en-US" sz="1600" i="1" dirty="0"/>
              <a:t>Find() in a hash table</a:t>
            </a:r>
            <a:br>
              <a:rPr lang="en-US" sz="1600" i="1" dirty="0"/>
            </a:br>
            <a:r>
              <a:rPr lang="en-US" sz="1600" i="1" dirty="0"/>
              <a:t>…and many more</a:t>
            </a:r>
            <a:br>
              <a:rPr lang="en-US" sz="1600" i="1" dirty="0"/>
            </a:br>
            <a:endParaRPr lang="en-US" sz="1600" i="1" dirty="0"/>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3"/>
            <a:ext cx="1352282" cy="32913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72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NP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923108" y="4080935"/>
                <a:ext cx="4342605" cy="1975381"/>
              </a:xfrm>
              <a:ln>
                <a:solidFill>
                  <a:schemeClr val="tx1">
                    <a:lumMod val="95000"/>
                  </a:schemeClr>
                </a:solidFill>
              </a:ln>
            </p:spPr>
            <p:txBody>
              <a:bodyPr>
                <a:normAutofit/>
              </a:bodyPr>
              <a:lstStyle/>
              <a:p>
                <a:pPr marL="0" indent="0">
                  <a:buNone/>
                </a:pPr>
                <a:r>
                  <a:rPr lang="en-US" dirty="0"/>
                  <a:t>The class NP is the set of all problems that can be solved by a </a:t>
                </a:r>
                <a:r>
                  <a:rPr lang="en-US" b="1" u="sng" dirty="0"/>
                  <a:t>non-deterministic</a:t>
                </a:r>
                <a:r>
                  <a:rPr lang="en-US" dirty="0"/>
                  <a:t>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923108" y="4080935"/>
                <a:ext cx="4342605" cy="1975381"/>
              </a:xfrm>
              <a:blipFill>
                <a:blip r:embed="rId2"/>
                <a:stretch>
                  <a:fillRect l="-2035" r="-1744"/>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2277532"/>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NP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732105" y="6956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Remember</a:t>
            </a:r>
            <a:r>
              <a:rPr lang="en-US" sz="1600" i="1" dirty="0"/>
              <a:t>: We also showed that any NTM solver has an equivalent exponential time DTM. So all problems in NP are solvable in exponential time. </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6937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Everything in P (will prove shortly)</a:t>
            </a:r>
            <a:br>
              <a:rPr lang="en-US" sz="1600" i="1" dirty="0"/>
            </a:br>
            <a:r>
              <a:rPr lang="en-US" sz="1600" i="1" dirty="0"/>
              <a:t>Traveling Salesperson Problem</a:t>
            </a:r>
            <a:br>
              <a:rPr lang="en-US" sz="1600" i="1" dirty="0"/>
            </a:br>
            <a:r>
              <a:rPr lang="en-US" sz="1600" i="1" dirty="0"/>
              <a:t>Circuit Satisfiability</a:t>
            </a:r>
            <a:br>
              <a:rPr lang="en-US" sz="1600" i="1" dirty="0"/>
            </a:br>
            <a:r>
              <a:rPr lang="en-US" sz="1600" i="1" dirty="0"/>
              <a:t>Vertex Cover</a:t>
            </a:r>
            <a:br>
              <a:rPr lang="en-US" sz="1600" i="1" dirty="0"/>
            </a:br>
            <a:r>
              <a:rPr lang="en-US" sz="1600" i="1" dirty="0"/>
              <a:t>Independent Set</a:t>
            </a:r>
            <a:br>
              <a:rPr lang="en-US" sz="1600" i="1" dirty="0"/>
            </a:br>
            <a:r>
              <a:rPr lang="en-US" sz="1600" i="1" dirty="0"/>
              <a:t>Subset Sum</a:t>
            </a:r>
            <a:br>
              <a:rPr lang="en-US" sz="1600" i="1" dirty="0"/>
            </a:br>
            <a:r>
              <a:rPr lang="en-US" sz="1600" i="1" dirty="0"/>
              <a:t>…and many more</a:t>
            </a:r>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4"/>
            <a:ext cx="1352282" cy="8482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732105" y="3632199"/>
            <a:ext cx="2828663" cy="16425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Equivalent Definition</a:t>
            </a:r>
            <a:r>
              <a:rPr lang="en-US" sz="1600" i="1" dirty="0"/>
              <a:t>: By our recently proved theorem, this also means these problems can be verified in polynomial time using a deterministic Turing machine!</a:t>
            </a:r>
          </a:p>
        </p:txBody>
      </p:sp>
      <p:cxnSp>
        <p:nvCxnSpPr>
          <p:cNvPr id="12" name="Straight Connector 11">
            <a:extLst>
              <a:ext uri="{FF2B5EF4-FFF2-40B4-BE49-F238E27FC236}">
                <a16:creationId xmlns:a16="http://schemas.microsoft.com/office/drawing/2014/main" id="{16812782-8974-4B40-98B0-A26D654A6D04}"/>
              </a:ext>
            </a:extLst>
          </p:cNvPr>
          <p:cNvCxnSpPr>
            <a:cxnSpLocks/>
          </p:cNvCxnSpPr>
          <p:nvPr/>
        </p:nvCxnSpPr>
        <p:spPr>
          <a:xfrm flipV="1">
            <a:off x="3369733" y="3014130"/>
            <a:ext cx="1929606" cy="8720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526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9084499" y="3010184"/>
                <a:ext cx="2596212" cy="1035586"/>
              </a:xfrm>
              <a:ln>
                <a:solidFill>
                  <a:schemeClr val="tx1">
                    <a:lumMod val="95000"/>
                  </a:schemeClr>
                </a:solidFill>
              </a:ln>
            </p:spPr>
            <p:txBody>
              <a:bodyPr>
                <a:normAutofit/>
              </a:bodyPr>
              <a:lstStyle/>
              <a:p>
                <a:pPr marL="0" indent="0">
                  <a:buNone/>
                </a:pPr>
                <a:r>
                  <a:rPr lang="en-US" dirty="0"/>
                  <a:t>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a14:m>
                <a:r>
                  <a:rPr lang="en-US" dirty="0"/>
                  <a:t>? This is still unknown today!</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9084499" y="3010184"/>
                <a:ext cx="2596212" cy="1035586"/>
              </a:xfrm>
              <a:blipFill>
                <a:blip r:embed="rId3"/>
                <a:stretch>
                  <a:fillRect l="-2899" r="-483" b="-1190"/>
                </a:stretch>
              </a:blipFill>
              <a:ln>
                <a:solidFill>
                  <a:schemeClr val="tx1">
                    <a:lumMod val="95000"/>
                  </a:schemeClr>
                </a:solidFill>
              </a:ln>
            </p:spPr>
            <p:txBody>
              <a:bodyPr/>
              <a:lstStyle/>
              <a:p>
                <a:r>
                  <a:rPr lang="en-US">
                    <a:noFill/>
                  </a:rPr>
                  <a:t> </a:t>
                </a:r>
              </a:p>
            </p:txBody>
          </p:sp>
        </mc:Fallback>
      </mc:AlternateContent>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988048" y="2689777"/>
            <a:ext cx="2832007" cy="167640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Everything in P can be solved in polynomial time by a DTM, so it can definitely be verified as well (just solve it and then verify the solution)</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3989015" y="1454948"/>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23" name="Content Placeholder 4">
            <a:extLst>
              <a:ext uri="{FF2B5EF4-FFF2-40B4-BE49-F238E27FC236}">
                <a16:creationId xmlns:a16="http://schemas.microsoft.com/office/drawing/2014/main" id="{1D1CA701-6607-7E4F-856B-6053AF5505F9}"/>
              </a:ext>
            </a:extLst>
          </p:cNvPr>
          <p:cNvSpPr txBox="1">
            <a:spLocks/>
          </p:cNvSpPr>
          <p:nvPr/>
        </p:nvSpPr>
        <p:spPr>
          <a:xfrm>
            <a:off x="988048" y="2345554"/>
            <a:ext cx="2832007" cy="344223"/>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Proof:</a:t>
            </a:r>
          </a:p>
        </p:txBody>
      </p:sp>
    </p:spTree>
    <p:extLst>
      <p:ext uri="{BB962C8B-B14F-4D97-AF65-F5344CB8AC3E}">
        <p14:creationId xmlns:p14="http://schemas.microsoft.com/office/powerpoint/2010/main" val="109303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213097" y="456584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It is true that we DO NOT know if there are actually any unique problems in NP (that are not also in P). </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4291343" y="4565842"/>
            <a:ext cx="1105480" cy="3139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192724" y="11389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are interested in finding the hardest problem in NP (at the VERY top of the bubble). Why? It is the MOST likely to not be in P if </a:t>
                </a:r>
                <a14:m>
                  <m:oMath xmlns:m="http://schemas.openxmlformats.org/officeDocument/2006/math">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𝑁𝑃</m:t>
                    </m:r>
                  </m:oMath>
                </a14:m>
                <a:endParaRPr lang="en-US" sz="1600" i="1" dirty="0"/>
              </a:p>
            </p:txBody>
          </p:sp>
        </mc:Choice>
        <mc:Fallback xmlns="">
          <p:sp>
            <p:nvSpPr>
              <p:cNvPr id="21" name="Content Placeholder 4">
                <a:extLst>
                  <a:ext uri="{FF2B5EF4-FFF2-40B4-BE49-F238E27FC236}">
                    <a16:creationId xmlns:a16="http://schemas.microsoft.com/office/drawing/2014/main" id="{44A26CC7-079F-374B-8C92-959E199970CA}"/>
                  </a:ext>
                </a:extLst>
              </p:cNvPr>
              <p:cNvSpPr txBox="1">
                <a:spLocks noRot="1" noChangeAspect="1" noMove="1" noResize="1" noEditPoints="1" noAdjustHandles="1" noChangeArrowheads="1" noChangeShapeType="1" noTextEdit="1"/>
              </p:cNvSpPr>
              <p:nvPr/>
            </p:nvSpPr>
            <p:spPr>
              <a:xfrm>
                <a:off x="1192724" y="1138957"/>
                <a:ext cx="3226596" cy="1368822"/>
              </a:xfrm>
              <a:prstGeom prst="rect">
                <a:avLst/>
              </a:prstGeom>
              <a:blipFill>
                <a:blip r:embed="rId3"/>
                <a:stretch>
                  <a:fillRect/>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a:off x="4291343" y="1530036"/>
            <a:ext cx="2580237" cy="3077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11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NP-Hard</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112652" y="382322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NP-Hard problems are defined to be all problems that are this hard OR harder.</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2625505" y="2842788"/>
            <a:ext cx="200890" cy="9338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872132" y="2049753"/>
            <a:ext cx="2355130" cy="6988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Suppose we have find the hardest problem in NP</a:t>
            </a:r>
          </a:p>
        </p:txBody>
      </p:sp>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flipV="1">
            <a:off x="4088723" y="1837790"/>
            <a:ext cx="2782857" cy="5613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66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1072" y="813235"/>
            <a:ext cx="2506589" cy="668415"/>
          </a:xfrm>
        </p:spPr>
        <p:txBody>
          <a:bodyPr/>
          <a:lstStyle/>
          <a:p>
            <a:pPr algn="ctr"/>
            <a:r>
              <a:rPr lang="en-US" dirty="0"/>
              <a:t>NP-Hard</a:t>
            </a:r>
          </a:p>
        </p:txBody>
      </p:sp>
      <p:grpSp>
        <p:nvGrpSpPr>
          <p:cNvPr id="10" name="Group 9">
            <a:extLst>
              <a:ext uri="{FF2B5EF4-FFF2-40B4-BE49-F238E27FC236}">
                <a16:creationId xmlns:a16="http://schemas.microsoft.com/office/drawing/2014/main" id="{5B371892-3A55-864A-BE74-1F51EA687C93}"/>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23" name="Content Placeholder 4">
            <a:extLst>
              <a:ext uri="{FF2B5EF4-FFF2-40B4-BE49-F238E27FC236}">
                <a16:creationId xmlns:a16="http://schemas.microsoft.com/office/drawing/2014/main" id="{A6AB8359-241B-7744-9BEA-5C88AC4D9DD7}"/>
              </a:ext>
            </a:extLst>
          </p:cNvPr>
          <p:cNvSpPr txBox="1">
            <a:spLocks/>
          </p:cNvSpPr>
          <p:nvPr/>
        </p:nvSpPr>
        <p:spPr>
          <a:xfrm>
            <a:off x="2322497" y="1147442"/>
            <a:ext cx="1838778" cy="636521"/>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Goes up to indefinite difficulty.</a:t>
            </a:r>
          </a:p>
        </p:txBody>
      </p:sp>
      <p:cxnSp>
        <p:nvCxnSpPr>
          <p:cNvPr id="24" name="Straight Connector 23">
            <a:extLst>
              <a:ext uri="{FF2B5EF4-FFF2-40B4-BE49-F238E27FC236}">
                <a16:creationId xmlns:a16="http://schemas.microsoft.com/office/drawing/2014/main" id="{2225A669-08BE-344E-89BF-97B3BC6A8ED9}"/>
              </a:ext>
            </a:extLst>
          </p:cNvPr>
          <p:cNvCxnSpPr>
            <a:cxnSpLocks/>
          </p:cNvCxnSpPr>
          <p:nvPr/>
        </p:nvCxnSpPr>
        <p:spPr>
          <a:xfrm flipV="1">
            <a:off x="3938257" y="461728"/>
            <a:ext cx="1702052" cy="68571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548143" y="375610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that NP-Hard and NP intersect here. Problems in this intersection are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flipV="1">
            <a:off x="3715239" y="2589227"/>
            <a:ext cx="3065807" cy="116687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Introduction!</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487868" y="166088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section (purple) is the set of NP-Complete problems.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a:endCxn id="7" idx="2"/>
          </p:cNvCxnSpPr>
          <p:nvPr/>
        </p:nvCxnSpPr>
        <p:spPr>
          <a:xfrm>
            <a:off x="3948252" y="2437904"/>
            <a:ext cx="3203986" cy="2115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8233" y="3715269"/>
            <a:ext cx="4651890" cy="1943147"/>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is </a:t>
            </a:r>
            <a:r>
              <a:rPr lang="en-US" sz="2000" b="1" i="1" dirty="0">
                <a:solidFill>
                  <a:schemeClr val="bg1"/>
                </a:solidFill>
              </a:rPr>
              <a:t>NP-Complete</a:t>
            </a:r>
            <a:r>
              <a:rPr lang="en-US" sz="2000" i="1" dirty="0">
                <a:solidFill>
                  <a:schemeClr val="bg1"/>
                </a:solidFill>
              </a:rPr>
              <a:t> if and only if the problem:</a:t>
            </a:r>
          </a:p>
          <a:p>
            <a:pPr marL="342900" indent="-342900">
              <a:buFont typeface="Arial" panose="020B0604020202020204" pitchFamily="34" charset="0"/>
              <a:buAutoNum type="arabicPeriod"/>
            </a:pPr>
            <a:r>
              <a:rPr lang="en-US" sz="2000" i="1" dirty="0">
                <a:solidFill>
                  <a:schemeClr val="bg1"/>
                </a:solidFill>
              </a:rPr>
              <a:t>Is in NP</a:t>
            </a:r>
          </a:p>
          <a:p>
            <a:pPr marL="342900" indent="-342900">
              <a:buFont typeface="Arial" panose="020B0604020202020204" pitchFamily="34" charset="0"/>
              <a:buAutoNum type="arabicPeriod"/>
            </a:pPr>
            <a:r>
              <a:rPr lang="en-US" sz="2000" i="1" dirty="0">
                <a:solidFill>
                  <a:schemeClr val="bg1"/>
                </a:solidFill>
              </a:rPr>
              <a:t>Is NP-Hard</a:t>
            </a:r>
          </a:p>
        </p:txBody>
      </p:sp>
    </p:spTree>
    <p:extLst>
      <p:ext uri="{BB962C8B-B14F-4D97-AF65-F5344CB8AC3E}">
        <p14:creationId xmlns:p14="http://schemas.microsoft.com/office/powerpoint/2010/main" val="82776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047375" y="1616234"/>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 different definition of NP-Complete</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7375" y="1999830"/>
                <a:ext cx="465189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A is </a:t>
                </a:r>
                <a:r>
                  <a:rPr lang="en-US" sz="2000" b="1" i="1" dirty="0">
                    <a:solidFill>
                      <a:schemeClr val="bg1"/>
                    </a:solidFill>
                  </a:rPr>
                  <a:t>NP-Complete</a:t>
                </a:r>
                <a:r>
                  <a:rPr lang="en-US" sz="2000" i="1" dirty="0">
                    <a:solidFill>
                      <a:schemeClr val="bg1"/>
                    </a:solidFill>
                  </a:rPr>
                  <a:t> if and only if </a:t>
                </a:r>
                <a14:m>
                  <m:oMath xmlns:m="http://schemas.openxmlformats.org/officeDocument/2006/math">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𝐵</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𝐴</m:t>
                    </m:r>
                  </m:oMath>
                </a14:m>
                <a:endParaRPr lang="en-US" sz="2000"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047375" y="1999830"/>
                <a:ext cx="4651890" cy="851874"/>
              </a:xfrm>
              <a:prstGeom prst="rect">
                <a:avLst/>
              </a:prstGeom>
              <a:blipFill>
                <a:blip r:embed="rId2"/>
                <a:stretch>
                  <a:fillRect l="-1084" b="-571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4">
                <a:extLst>
                  <a:ext uri="{FF2B5EF4-FFF2-40B4-BE49-F238E27FC236}">
                    <a16:creationId xmlns:a16="http://schemas.microsoft.com/office/drawing/2014/main" id="{002365C9-43F9-C746-B90C-0DE6E5BFE4B0}"/>
                  </a:ext>
                </a:extLst>
              </p:cNvPr>
              <p:cNvSpPr txBox="1">
                <a:spLocks/>
              </p:cNvSpPr>
              <p:nvPr/>
            </p:nvSpPr>
            <p:spPr>
              <a:xfrm>
                <a:off x="1197138" y="4002590"/>
                <a:ext cx="3296881" cy="133895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𝐵</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𝐴</m:t>
                    </m:r>
                  </m:oMath>
                </a14:m>
                <a:r>
                  <a:rPr lang="en-US" sz="1600" i="1" dirty="0"/>
                  <a:t> means that problem A is harder than problem B, shown through a </a:t>
                </a:r>
                <a:r>
                  <a:rPr lang="en-US" sz="1600" b="1" i="1" u="sng" dirty="0"/>
                  <a:t>reduction</a:t>
                </a:r>
                <a:r>
                  <a:rPr lang="en-US" sz="1600" i="1" dirty="0"/>
                  <a:t>, which we will see in a moment.</a:t>
                </a:r>
              </a:p>
            </p:txBody>
          </p:sp>
        </mc:Choice>
        <mc:Fallback xmlns="">
          <p:sp>
            <p:nvSpPr>
              <p:cNvPr id="17" name="Content Placeholder 4">
                <a:extLst>
                  <a:ext uri="{FF2B5EF4-FFF2-40B4-BE49-F238E27FC236}">
                    <a16:creationId xmlns:a16="http://schemas.microsoft.com/office/drawing/2014/main" id="{002365C9-43F9-C746-B90C-0DE6E5BFE4B0}"/>
                  </a:ext>
                </a:extLst>
              </p:cNvPr>
              <p:cNvSpPr txBox="1">
                <a:spLocks noRot="1" noChangeAspect="1" noMove="1" noResize="1" noEditPoints="1" noAdjustHandles="1" noChangeArrowheads="1" noChangeShapeType="1" noTextEdit="1"/>
              </p:cNvSpPr>
              <p:nvPr/>
            </p:nvSpPr>
            <p:spPr>
              <a:xfrm>
                <a:off x="1197138" y="4002590"/>
                <a:ext cx="3296881" cy="1338955"/>
              </a:xfrm>
              <a:prstGeom prst="rect">
                <a:avLst/>
              </a:prstGeom>
              <a:blipFill>
                <a:blip r:embed="rId3"/>
                <a:stretch>
                  <a:fillRect l="-766"/>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0757FA3D-9EC4-A748-9BAF-9415D236B50D}"/>
              </a:ext>
            </a:extLst>
          </p:cNvPr>
          <p:cNvCxnSpPr>
            <a:cxnSpLocks/>
          </p:cNvCxnSpPr>
          <p:nvPr/>
        </p:nvCxnSpPr>
        <p:spPr>
          <a:xfrm flipV="1">
            <a:off x="2845578" y="2996697"/>
            <a:ext cx="830129" cy="107988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640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More on Reductions:</a:t>
            </a:r>
            <a:br>
              <a:rPr lang="en-US" dirty="0"/>
            </a:br>
            <a:r>
              <a:rPr lang="en-US" dirty="0"/>
              <a:t>Mapping Reductions</a:t>
            </a:r>
          </a:p>
        </p:txBody>
      </p:sp>
    </p:spTree>
    <p:extLst>
      <p:ext uri="{BB962C8B-B14F-4D97-AF65-F5344CB8AC3E}">
        <p14:creationId xmlns:p14="http://schemas.microsoft.com/office/powerpoint/2010/main" val="2956497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we have already seen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97647"/>
            <a:ext cx="9905999" cy="1089328"/>
          </a:xfrm>
          <a:solidFill>
            <a:schemeClr val="tx1">
              <a:lumMod val="95000"/>
            </a:schemeClr>
          </a:solidFill>
        </p:spPr>
        <p:txBody>
          <a:bodyPr/>
          <a:lstStyle/>
          <a:p>
            <a:pPr marL="0" indent="0" algn="ctr">
              <a:buNone/>
            </a:pPr>
            <a:r>
              <a:rPr lang="en-US" b="1" i="1" u="sng" dirty="0">
                <a:solidFill>
                  <a:schemeClr val="bg1"/>
                </a:solidFill>
              </a:rPr>
              <a:t>Reduction</a:t>
            </a:r>
            <a:r>
              <a:rPr lang="en-US" dirty="0">
                <a:solidFill>
                  <a:schemeClr val="bg1"/>
                </a:solidFill>
              </a:rPr>
              <a:t>: A reduction exists between problems </a:t>
            </a:r>
            <a:r>
              <a:rPr lang="en-US" b="1" i="1" dirty="0">
                <a:solidFill>
                  <a:schemeClr val="bg1"/>
                </a:solidFill>
              </a:rPr>
              <a:t>A</a:t>
            </a:r>
            <a:r>
              <a:rPr lang="en-US" dirty="0">
                <a:solidFill>
                  <a:schemeClr val="bg1"/>
                </a:solidFill>
              </a:rPr>
              <a:t> and </a:t>
            </a:r>
            <a:r>
              <a:rPr lang="en-US" b="1" i="1" dirty="0">
                <a:solidFill>
                  <a:schemeClr val="bg1"/>
                </a:solidFill>
              </a:rPr>
              <a:t>B</a:t>
            </a:r>
            <a:r>
              <a:rPr lang="en-US" dirty="0">
                <a:solidFill>
                  <a:schemeClr val="bg1"/>
                </a:solidFill>
              </a:rPr>
              <a:t> if a solution to </a:t>
            </a:r>
            <a:r>
              <a:rPr lang="en-US" b="1" i="1" dirty="0">
                <a:solidFill>
                  <a:schemeClr val="bg1"/>
                </a:solidFill>
              </a:rPr>
              <a:t>B</a:t>
            </a:r>
            <a:r>
              <a:rPr lang="en-US" dirty="0">
                <a:solidFill>
                  <a:schemeClr val="bg1"/>
                </a:solidFill>
              </a:rPr>
              <a:t> can be used to develop a solution for </a:t>
            </a:r>
            <a:r>
              <a:rPr lang="en-US" b="1" i="1" dirty="0">
                <a:solidFill>
                  <a:schemeClr val="bg1"/>
                </a:solidFill>
              </a:rPr>
              <a:t>A</a:t>
            </a:r>
            <a:r>
              <a:rPr lang="en-US" dirty="0">
                <a:solidFill>
                  <a:schemeClr val="bg1"/>
                </a:solidFill>
              </a:rPr>
              <a:t>.</a:t>
            </a:r>
          </a:p>
        </p:txBody>
      </p:sp>
      <p:sp>
        <p:nvSpPr>
          <p:cNvPr id="5" name="Content Placeholder 2">
            <a:extLst>
              <a:ext uri="{FF2B5EF4-FFF2-40B4-BE49-F238E27FC236}">
                <a16:creationId xmlns:a16="http://schemas.microsoft.com/office/drawing/2014/main" id="{C14889EB-EF30-2147-B73E-154EFBCBA4CA}"/>
              </a:ext>
            </a:extLst>
          </p:cNvPr>
          <p:cNvSpPr txBox="1">
            <a:spLocks/>
          </p:cNvSpPr>
          <p:nvPr/>
        </p:nvSpPr>
        <p:spPr>
          <a:xfrm>
            <a:off x="2248316" y="2276208"/>
            <a:ext cx="3422567"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A</a:t>
            </a:r>
          </a:p>
        </p:txBody>
      </p:sp>
      <p:sp>
        <p:nvSpPr>
          <p:cNvPr id="7" name="Content Placeholder 2">
            <a:extLst>
              <a:ext uri="{FF2B5EF4-FFF2-40B4-BE49-F238E27FC236}">
                <a16:creationId xmlns:a16="http://schemas.microsoft.com/office/drawing/2014/main" id="{BAF2A420-8040-0345-9243-05F400115AE0}"/>
              </a:ext>
            </a:extLst>
          </p:cNvPr>
          <p:cNvSpPr txBox="1">
            <a:spLocks/>
          </p:cNvSpPr>
          <p:nvPr/>
        </p:nvSpPr>
        <p:spPr>
          <a:xfrm>
            <a:off x="2248316" y="2706066"/>
            <a:ext cx="3422567" cy="279368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95000"/>
                </a:schemeClr>
              </a:solidFill>
            </a:endParaRPr>
          </a:p>
        </p:txBody>
      </p:sp>
      <p:sp>
        <p:nvSpPr>
          <p:cNvPr id="8" name="Content Placeholder 2">
            <a:extLst>
              <a:ext uri="{FF2B5EF4-FFF2-40B4-BE49-F238E27FC236}">
                <a16:creationId xmlns:a16="http://schemas.microsoft.com/office/drawing/2014/main" id="{D8ED63A6-57CF-2748-B5CC-98712E6FDFDB}"/>
              </a:ext>
            </a:extLst>
          </p:cNvPr>
          <p:cNvSpPr txBox="1">
            <a:spLocks/>
          </p:cNvSpPr>
          <p:nvPr/>
        </p:nvSpPr>
        <p:spPr>
          <a:xfrm>
            <a:off x="2416759" y="2866487"/>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9" name="Content Placeholder 2">
            <a:extLst>
              <a:ext uri="{FF2B5EF4-FFF2-40B4-BE49-F238E27FC236}">
                <a16:creationId xmlns:a16="http://schemas.microsoft.com/office/drawing/2014/main" id="{B6822740-1797-444A-9543-A770D02028A2}"/>
              </a:ext>
            </a:extLst>
          </p:cNvPr>
          <p:cNvSpPr txBox="1">
            <a:spLocks/>
          </p:cNvSpPr>
          <p:nvPr/>
        </p:nvSpPr>
        <p:spPr>
          <a:xfrm>
            <a:off x="2416759" y="3489201"/>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easy work</a:t>
            </a:r>
          </a:p>
        </p:txBody>
      </p:sp>
      <p:sp>
        <p:nvSpPr>
          <p:cNvPr id="10" name="Content Placeholder 2">
            <a:extLst>
              <a:ext uri="{FF2B5EF4-FFF2-40B4-BE49-F238E27FC236}">
                <a16:creationId xmlns:a16="http://schemas.microsoft.com/office/drawing/2014/main" id="{E582851D-81F1-3B4A-BD49-BCE334138F19}"/>
              </a:ext>
            </a:extLst>
          </p:cNvPr>
          <p:cNvSpPr txBox="1">
            <a:spLocks/>
          </p:cNvSpPr>
          <p:nvPr/>
        </p:nvSpPr>
        <p:spPr>
          <a:xfrm>
            <a:off x="2416759" y="4136900"/>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more easy work</a:t>
            </a:r>
          </a:p>
        </p:txBody>
      </p:sp>
      <p:sp>
        <p:nvSpPr>
          <p:cNvPr id="11" name="Content Placeholder 2">
            <a:extLst>
              <a:ext uri="{FF2B5EF4-FFF2-40B4-BE49-F238E27FC236}">
                <a16:creationId xmlns:a16="http://schemas.microsoft.com/office/drawing/2014/main" id="{5746BE0E-7AF6-384F-B630-60A05BF791D7}"/>
              </a:ext>
            </a:extLst>
          </p:cNvPr>
          <p:cNvSpPr txBox="1">
            <a:spLocks/>
          </p:cNvSpPr>
          <p:nvPr/>
        </p:nvSpPr>
        <p:spPr>
          <a:xfrm>
            <a:off x="2424779" y="4784599"/>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2" name="Content Placeholder 2">
            <a:extLst>
              <a:ext uri="{FF2B5EF4-FFF2-40B4-BE49-F238E27FC236}">
                <a16:creationId xmlns:a16="http://schemas.microsoft.com/office/drawing/2014/main" id="{4C4CBEC9-814C-8C49-986A-DF5F1C8532A1}"/>
              </a:ext>
            </a:extLst>
          </p:cNvPr>
          <p:cNvSpPr txBox="1">
            <a:spLocks/>
          </p:cNvSpPr>
          <p:nvPr/>
        </p:nvSpPr>
        <p:spPr>
          <a:xfrm>
            <a:off x="7207752" y="3273501"/>
            <a:ext cx="3123364"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B</a:t>
            </a:r>
          </a:p>
        </p:txBody>
      </p:sp>
      <p:sp>
        <p:nvSpPr>
          <p:cNvPr id="14" name="Content Placeholder 2">
            <a:extLst>
              <a:ext uri="{FF2B5EF4-FFF2-40B4-BE49-F238E27FC236}">
                <a16:creationId xmlns:a16="http://schemas.microsoft.com/office/drawing/2014/main" id="{22DF8AE6-EC2C-E644-AA73-9F6A7AC2B113}"/>
              </a:ext>
            </a:extLst>
          </p:cNvPr>
          <p:cNvSpPr txBox="1">
            <a:spLocks/>
          </p:cNvSpPr>
          <p:nvPr/>
        </p:nvSpPr>
        <p:spPr>
          <a:xfrm>
            <a:off x="7253455" y="3745333"/>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18" name="Right Arrow 17">
            <a:extLst>
              <a:ext uri="{FF2B5EF4-FFF2-40B4-BE49-F238E27FC236}">
                <a16:creationId xmlns:a16="http://schemas.microsoft.com/office/drawing/2014/main" id="{CE71C290-A4EB-B348-B14E-9071BDA78B93}"/>
              </a:ext>
            </a:extLst>
          </p:cNvPr>
          <p:cNvSpPr/>
          <p:nvPr/>
        </p:nvSpPr>
        <p:spPr>
          <a:xfrm>
            <a:off x="5839326" y="3931662"/>
            <a:ext cx="1106906" cy="230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5A1F5251-11D8-9B44-B6F0-EE471C79653C}"/>
              </a:ext>
            </a:extLst>
          </p:cNvPr>
          <p:cNvSpPr txBox="1">
            <a:spLocks/>
          </p:cNvSpPr>
          <p:nvPr/>
        </p:nvSpPr>
        <p:spPr>
          <a:xfrm>
            <a:off x="5807239" y="3672459"/>
            <a:ext cx="1114930" cy="353069"/>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Reduces to</a:t>
            </a:r>
            <a:endParaRPr lang="en-US" dirty="0">
              <a:solidFill>
                <a:schemeClr val="tx1">
                  <a:lumMod val="95000"/>
                </a:schemeClr>
              </a:solidFill>
            </a:endParaRPr>
          </a:p>
        </p:txBody>
      </p:sp>
      <p:sp>
        <p:nvSpPr>
          <p:cNvPr id="15" name="Content Placeholder 4">
            <a:extLst>
              <a:ext uri="{FF2B5EF4-FFF2-40B4-BE49-F238E27FC236}">
                <a16:creationId xmlns:a16="http://schemas.microsoft.com/office/drawing/2014/main" id="{00A66E6B-05AE-DF47-AD72-921EEBE6834C}"/>
              </a:ext>
            </a:extLst>
          </p:cNvPr>
          <p:cNvSpPr txBox="1">
            <a:spLocks/>
          </p:cNvSpPr>
          <p:nvPr/>
        </p:nvSpPr>
        <p:spPr>
          <a:xfrm>
            <a:off x="7750530" y="5499747"/>
            <a:ext cx="3296881" cy="107813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kind of reduction involves the decidability of Problems A and B. If B is decidable then A is decidable!</a:t>
            </a:r>
          </a:p>
        </p:txBody>
      </p:sp>
      <p:cxnSp>
        <p:nvCxnSpPr>
          <p:cNvPr id="16" name="Straight Connector 15">
            <a:extLst>
              <a:ext uri="{FF2B5EF4-FFF2-40B4-BE49-F238E27FC236}">
                <a16:creationId xmlns:a16="http://schemas.microsoft.com/office/drawing/2014/main" id="{BBBAD594-8A20-A34D-A7A0-28F0F9161B40}"/>
              </a:ext>
            </a:extLst>
          </p:cNvPr>
          <p:cNvCxnSpPr>
            <a:cxnSpLocks/>
          </p:cNvCxnSpPr>
          <p:nvPr/>
        </p:nvCxnSpPr>
        <p:spPr>
          <a:xfrm flipV="1">
            <a:off x="8229600" y="4481465"/>
            <a:ext cx="253498" cy="10182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49D9AE-DC76-A049-B9F7-EA804B1777E6}"/>
              </a:ext>
            </a:extLst>
          </p:cNvPr>
          <p:cNvCxnSpPr>
            <a:cxnSpLocks/>
          </p:cNvCxnSpPr>
          <p:nvPr/>
        </p:nvCxnSpPr>
        <p:spPr>
          <a:xfrm flipH="1" flipV="1">
            <a:off x="5839326" y="5003501"/>
            <a:ext cx="2308793" cy="49624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07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Mapping Reduction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232775" y="2051517"/>
                <a:ext cx="1938100" cy="1200329"/>
              </a:xfrm>
              <a:prstGeom prst="rect">
                <a:avLst/>
              </a:prstGeom>
              <a:noFill/>
            </p:spPr>
            <p:txBody>
              <a:bodyPr wrap="square" rtlCol="0">
                <a:spAutoFit/>
              </a:bodyPr>
              <a:lstStyle/>
              <a:p>
                <a:pPr algn="ctr"/>
                <a:r>
                  <a:rPr lang="en-US" i="1" dirty="0"/>
                  <a:t>One way (green route) to solve A is to use the decider in </a:t>
                </a:r>
                <a14:m>
                  <m:oMath xmlns:m="http://schemas.openxmlformats.org/officeDocument/2006/math">
                    <m:r>
                      <a:rPr lang="en-US" b="0" i="1" smtClean="0">
                        <a:latin typeface="Cambria Math" panose="02040503050406030204" pitchFamily="18" charset="0"/>
                      </a:rPr>
                      <m:t>𝛩</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i="1" dirty="0"/>
                  <a:t> time</a:t>
                </a:r>
              </a:p>
            </p:txBody>
          </p:sp>
        </mc:Choice>
        <mc:Fallback xmlns="">
          <p:sp>
            <p:nvSpPr>
              <p:cNvPr id="3" name="TextBox 2"/>
              <p:cNvSpPr txBox="1">
                <a:spLocks noRot="1" noChangeAspect="1" noMove="1" noResize="1" noEditPoints="1" noAdjustHandles="1" noChangeArrowheads="1" noChangeShapeType="1" noTextEdit="1"/>
              </p:cNvSpPr>
              <p:nvPr/>
            </p:nvSpPr>
            <p:spPr>
              <a:xfrm>
                <a:off x="232775" y="2051517"/>
                <a:ext cx="1938100" cy="1200329"/>
              </a:xfrm>
              <a:prstGeom prst="rect">
                <a:avLst/>
              </a:prstGeom>
              <a:blipFill>
                <a:blip r:embed="rId2"/>
                <a:stretch>
                  <a:fillRect t="-2105" r="-3247" b="-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4">
                <a:extLst>
                  <a:ext uri="{FF2B5EF4-FFF2-40B4-BE49-F238E27FC236}">
                    <a16:creationId xmlns:a16="http://schemas.microsoft.com/office/drawing/2014/main" id="{02970F1D-2A69-F14E-B770-DAA838C60DA9}"/>
                  </a:ext>
                </a:extLst>
              </p:cNvPr>
              <p:cNvSpPr txBox="1">
                <a:spLocks/>
              </p:cNvSpPr>
              <p:nvPr/>
            </p:nvSpPr>
            <p:spPr>
              <a:xfrm>
                <a:off x="1043562" y="936952"/>
                <a:ext cx="10345697" cy="545472"/>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A </a:t>
                </a:r>
                <a:r>
                  <a:rPr lang="en-US" sz="1600" b="1" i="1" u="sng" dirty="0">
                    <a:solidFill>
                      <a:schemeClr val="bg1"/>
                    </a:solidFill>
                  </a:rPr>
                  <a:t>mapping reduction</a:t>
                </a:r>
                <a:r>
                  <a:rPr lang="en-US" sz="1600" i="1" dirty="0">
                    <a:solidFill>
                      <a:schemeClr val="bg1"/>
                    </a:solidFill>
                  </a:rPr>
                  <a:t> uses a reduction function R() to map instances of one problem (A) to instances of another problem (B) such that for any input string </a:t>
                </a:r>
                <a14:m>
                  <m:oMath xmlns:m="http://schemas.openxmlformats.org/officeDocument/2006/math">
                    <m:r>
                      <a:rPr lang="en-US" sz="1600" b="0" i="1" smtClean="0">
                        <a:solidFill>
                          <a:schemeClr val="bg1"/>
                        </a:solidFill>
                        <a:latin typeface="Cambria Math" panose="02040503050406030204" pitchFamily="18" charset="0"/>
                      </a:rPr>
                      <m:t>𝑤</m:t>
                    </m:r>
                  </m:oMath>
                </a14:m>
                <a:r>
                  <a:rPr lang="en-US" sz="1600" i="1" dirty="0">
                    <a:solidFill>
                      <a:schemeClr val="bg1"/>
                    </a:solidFill>
                  </a:rPr>
                  <a:t>, </a:t>
                </a:r>
                <a14:m>
                  <m:oMath xmlns:m="http://schemas.openxmlformats.org/officeDocument/2006/math">
                    <m:r>
                      <a:rPr lang="en-US" sz="1600" b="0" i="1" smtClean="0">
                        <a:solidFill>
                          <a:schemeClr val="bg1"/>
                        </a:solidFill>
                        <a:latin typeface="Cambria Math" panose="02040503050406030204" pitchFamily="18" charset="0"/>
                      </a:rPr>
                      <m:t>𝐴</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𝑅</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oMath>
                </a14:m>
                <a:endParaRPr lang="en-US" sz="1600" i="1" dirty="0">
                  <a:solidFill>
                    <a:schemeClr val="bg1"/>
                  </a:solidFill>
                </a:endParaRPr>
              </a:p>
            </p:txBody>
          </p:sp>
        </mc:Choice>
        <mc:Fallback xmlns="">
          <p:sp>
            <p:nvSpPr>
              <p:cNvPr id="20" name="Content Placeholder 4">
                <a:extLst>
                  <a:ext uri="{FF2B5EF4-FFF2-40B4-BE49-F238E27FC236}">
                    <a16:creationId xmlns:a16="http://schemas.microsoft.com/office/drawing/2014/main" id="{02970F1D-2A69-F14E-B770-DAA838C60DA9}"/>
                  </a:ext>
                </a:extLst>
              </p:cNvPr>
              <p:cNvSpPr txBox="1">
                <a:spLocks noRot="1" noChangeAspect="1" noMove="1" noResize="1" noEditPoints="1" noAdjustHandles="1" noChangeArrowheads="1" noChangeShapeType="1" noTextEdit="1"/>
              </p:cNvSpPr>
              <p:nvPr/>
            </p:nvSpPr>
            <p:spPr>
              <a:xfrm>
                <a:off x="1043562" y="936952"/>
                <a:ext cx="10345697" cy="545472"/>
              </a:xfrm>
              <a:prstGeom prst="rect">
                <a:avLst/>
              </a:prstGeom>
              <a:blipFill>
                <a:blip r:embed="rId3"/>
                <a:stretch>
                  <a:fillRect t="-2222" b="-4444"/>
                </a:stretch>
              </a:blipFill>
              <a:ln>
                <a:solidFill>
                  <a:schemeClr val="bg1"/>
                </a:solid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51A30623-1E62-0F43-82C9-5FDCF5203CD1}"/>
              </a:ext>
            </a:extLst>
          </p:cNvPr>
          <p:cNvCxnSpPr>
            <a:cxnSpLocks/>
          </p:cNvCxnSpPr>
          <p:nvPr/>
        </p:nvCxnSpPr>
        <p:spPr>
          <a:xfrm>
            <a:off x="2062302" y="2708985"/>
            <a:ext cx="833298" cy="5743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9335735-65BC-E54E-ABCA-52FB200E0398}"/>
              </a:ext>
            </a:extLst>
          </p:cNvPr>
          <p:cNvGrpSpPr/>
          <p:nvPr/>
        </p:nvGrpSpPr>
        <p:grpSpPr>
          <a:xfrm>
            <a:off x="2208734" y="187642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4"/>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5"/>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6"/>
                      <a:stretch>
                        <a:fillRect b="-1754"/>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7"/>
                      <a:stretch>
                        <a:fillRect r="-1630" b="-4255"/>
                      </a:stretch>
                    </a:blipFill>
                    <a:ln>
                      <a:solidFill>
                        <a:schemeClr val="bg1"/>
                      </a:solidFill>
                    </a:ln>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6134100" y="6076950"/>
                <a:ext cx="5488778" cy="646331"/>
              </a:xfrm>
              <a:prstGeom prst="rect">
                <a:avLst/>
              </a:prstGeom>
              <a:noFill/>
            </p:spPr>
            <p:txBody>
              <a:bodyPr wrap="square" rtlCol="0">
                <a:spAutoFit/>
              </a:bodyPr>
              <a:lstStyle/>
              <a:p>
                <a:pPr algn="ctr"/>
                <a:r>
                  <a:rPr lang="en-US" i="1" dirty="0"/>
                  <a:t>Another way to solve A is to use the purple path. Takes:</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𝐴𝐵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𝐵𝐴</m:t>
                          </m:r>
                        </m:sub>
                      </m:sSub>
                      <m:r>
                        <a:rPr lang="en-US" b="0" i="1" smtClean="0">
                          <a:latin typeface="Cambria Math" panose="02040503050406030204" pitchFamily="18" charset="0"/>
                        </a:rPr>
                        <m:t>)</m:t>
                      </m:r>
                    </m:oMath>
                  </m:oMathPara>
                </a14:m>
                <a:endParaRPr lang="en-US" i="1" dirty="0"/>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6134100" y="6076950"/>
                <a:ext cx="5488778" cy="646331"/>
              </a:xfrm>
              <a:prstGeom prst="rect">
                <a:avLst/>
              </a:prstGeom>
              <a:blipFill>
                <a:blip r:embed="rId8"/>
                <a:stretch>
                  <a:fillRect t="-3922" b="-7843"/>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AEA54CD4-6816-7641-9B35-2AD11E02D4C5}"/>
              </a:ext>
            </a:extLst>
          </p:cNvPr>
          <p:cNvCxnSpPr>
            <a:cxnSpLocks/>
          </p:cNvCxnSpPr>
          <p:nvPr/>
        </p:nvCxnSpPr>
        <p:spPr>
          <a:xfrm>
            <a:off x="7813411" y="5495510"/>
            <a:ext cx="349514" cy="5198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41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2" y="427593"/>
            <a:ext cx="9932137" cy="668415"/>
          </a:xfrm>
        </p:spPr>
        <p:txBody>
          <a:bodyPr>
            <a:normAutofit/>
          </a:bodyPr>
          <a:lstStyle/>
          <a:p>
            <a:pPr algn="ctr"/>
            <a:r>
              <a:rPr lang="en-US" dirty="0"/>
              <a:t>Reductions You’ve Probably seen before!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Reduction:</a:t>
            </a:r>
          </a:p>
        </p:txBody>
      </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9" y="2071629"/>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Max-Flow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Min-Cut</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9" y="2071629"/>
                <a:ext cx="3539962" cy="53302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8D742D3-BD4A-E047-9635-B6CFFDF51511}"/>
                  </a:ext>
                </a:extLst>
              </p:cNvPr>
              <p:cNvSpPr txBox="1">
                <a:spLocks/>
              </p:cNvSpPr>
              <p:nvPr/>
            </p:nvSpPr>
            <p:spPr>
              <a:xfrm>
                <a:off x="1142262" y="2833629"/>
                <a:ext cx="3539962" cy="533023"/>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Bi-Partite Matching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V</m:t>
                            </m:r>
                          </m:e>
                        </m:d>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E</m:t>
                            </m:r>
                          </m:e>
                        </m:d>
                        <m:r>
                          <a:rPr lang="en-US" sz="2000" b="0" i="1" smtClean="0">
                            <a:solidFill>
                              <a:schemeClr val="bg1"/>
                            </a:solidFill>
                            <a:latin typeface="Cambria Math" panose="02040503050406030204" pitchFamily="18" charset="0"/>
                          </a:rPr>
                          <m:t>)</m:t>
                        </m:r>
                      </m:sub>
                    </m:sSub>
                  </m:oMath>
                </a14:m>
                <a:r>
                  <a:rPr lang="en-US" sz="2000" i="1" dirty="0">
                    <a:solidFill>
                      <a:schemeClr val="bg1"/>
                    </a:solidFill>
                  </a:rPr>
                  <a:t> Max-Flow</a:t>
                </a:r>
              </a:p>
            </p:txBody>
          </p:sp>
        </mc:Choice>
        <mc:Fallback xmlns="">
          <p:sp>
            <p:nvSpPr>
              <p:cNvPr id="5" name="Content Placeholder 4">
                <a:extLst>
                  <a:ext uri="{FF2B5EF4-FFF2-40B4-BE49-F238E27FC236}">
                    <a16:creationId xmlns:a16="http://schemas.microsoft.com/office/drawing/2014/main" id="{28D742D3-BD4A-E047-9635-B6CFFDF51511}"/>
                  </a:ext>
                </a:extLst>
              </p:cNvPr>
              <p:cNvSpPr txBox="1">
                <a:spLocks noRot="1" noChangeAspect="1" noMove="1" noResize="1" noEditPoints="1" noAdjustHandles="1" noChangeArrowheads="1" noChangeShapeType="1" noTextEdit="1"/>
              </p:cNvSpPr>
              <p:nvPr/>
            </p:nvSpPr>
            <p:spPr>
              <a:xfrm>
                <a:off x="1142262" y="2833629"/>
                <a:ext cx="3539962" cy="533023"/>
              </a:xfrm>
              <a:prstGeom prst="rect">
                <a:avLst/>
              </a:prstGeom>
              <a:blipFill>
                <a:blip r:embed="rId3"/>
                <a:stretch>
                  <a:fillRect t="-227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6AD4F07D-7CCA-5B44-8E3E-AC5A35444519}"/>
                  </a:ext>
                </a:extLst>
              </p:cNvPr>
              <p:cNvSpPr txBox="1">
                <a:spLocks/>
              </p:cNvSpPr>
              <p:nvPr/>
            </p:nvSpPr>
            <p:spPr>
              <a:xfrm>
                <a:off x="1142262" y="3653733"/>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FindMedian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6" name="Content Placeholder 4">
                <a:extLst>
                  <a:ext uri="{FF2B5EF4-FFF2-40B4-BE49-F238E27FC236}">
                    <a16:creationId xmlns:a16="http://schemas.microsoft.com/office/drawing/2014/main" id="{6AD4F07D-7CCA-5B44-8E3E-AC5A35444519}"/>
                  </a:ext>
                </a:extLst>
              </p:cNvPr>
              <p:cNvSpPr txBox="1">
                <a:spLocks noRot="1" noChangeAspect="1" noMove="1" noResize="1" noEditPoints="1" noAdjustHandles="1" noChangeArrowheads="1" noChangeShapeType="1" noTextEdit="1"/>
              </p:cNvSpPr>
              <p:nvPr/>
            </p:nvSpPr>
            <p:spPr>
              <a:xfrm>
                <a:off x="1142262" y="3653733"/>
                <a:ext cx="3539962" cy="533023"/>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4">
                <a:extLst>
                  <a:ext uri="{FF2B5EF4-FFF2-40B4-BE49-F238E27FC236}">
                    <a16:creationId xmlns:a16="http://schemas.microsoft.com/office/drawing/2014/main" id="{93AD140F-BE5A-774F-9757-0A21C6513D15}"/>
                  </a:ext>
                </a:extLst>
              </p:cNvPr>
              <p:cNvSpPr txBox="1">
                <a:spLocks/>
              </p:cNvSpPr>
              <p:nvPr/>
            </p:nvSpPr>
            <p:spPr>
              <a:xfrm>
                <a:off x="1133638" y="4473837"/>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FindMin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7" name="Content Placeholder 4">
                <a:extLst>
                  <a:ext uri="{FF2B5EF4-FFF2-40B4-BE49-F238E27FC236}">
                    <a16:creationId xmlns:a16="http://schemas.microsoft.com/office/drawing/2014/main" id="{93AD140F-BE5A-774F-9757-0A21C6513D15}"/>
                  </a:ext>
                </a:extLst>
              </p:cNvPr>
              <p:cNvSpPr txBox="1">
                <a:spLocks noRot="1" noChangeAspect="1" noMove="1" noResize="1" noEditPoints="1" noAdjustHandles="1" noChangeArrowheads="1" noChangeShapeType="1" noTextEdit="1"/>
              </p:cNvSpPr>
              <p:nvPr/>
            </p:nvSpPr>
            <p:spPr>
              <a:xfrm>
                <a:off x="1133638" y="4473837"/>
                <a:ext cx="3539962" cy="533023"/>
              </a:xfrm>
              <a:prstGeom prst="rect">
                <a:avLst/>
              </a:prstGeom>
              <a:blipFill>
                <a:blip r:embed="rId5"/>
                <a:stretch>
                  <a:fillRect b="-2273"/>
                </a:stretch>
              </a:blipFill>
              <a:ln>
                <a:solidFill>
                  <a:schemeClr val="bg1"/>
                </a:solidFill>
              </a:ln>
            </p:spPr>
            <p:txBody>
              <a:bodyPr/>
              <a:lstStyle/>
              <a:p>
                <a:r>
                  <a:rPr lang="en-US">
                    <a:noFill/>
                  </a:rPr>
                  <a:t> </a:t>
                </a:r>
              </a:p>
            </p:txBody>
          </p:sp>
        </mc:Fallback>
      </mc:AlternateContent>
      <p:sp>
        <p:nvSpPr>
          <p:cNvPr id="8" name="Content Placeholder 4">
            <a:extLst>
              <a:ext uri="{FF2B5EF4-FFF2-40B4-BE49-F238E27FC236}">
                <a16:creationId xmlns:a16="http://schemas.microsoft.com/office/drawing/2014/main" id="{8EC5966E-2D81-1040-90D3-E820D5D54E18}"/>
              </a:ext>
            </a:extLst>
          </p:cNvPr>
          <p:cNvSpPr txBox="1">
            <a:spLocks/>
          </p:cNvSpPr>
          <p:nvPr/>
        </p:nvSpPr>
        <p:spPr>
          <a:xfrm>
            <a:off x="5091420"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Details:</a:t>
            </a:r>
          </a:p>
        </p:txBody>
      </p:sp>
      <p:sp>
        <p:nvSpPr>
          <p:cNvPr id="9" name="Content Placeholder 4">
            <a:extLst>
              <a:ext uri="{FF2B5EF4-FFF2-40B4-BE49-F238E27FC236}">
                <a16:creationId xmlns:a16="http://schemas.microsoft.com/office/drawing/2014/main" id="{2118ACFF-8839-024B-88AF-83FB153B12C9}"/>
              </a:ext>
            </a:extLst>
          </p:cNvPr>
          <p:cNvSpPr txBox="1">
            <a:spLocks/>
          </p:cNvSpPr>
          <p:nvPr/>
        </p:nvSpPr>
        <p:spPr>
          <a:xfrm>
            <a:off x="5091420" y="2071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Value of maximum flow is equal to capacity of minimum cut on the same, unaltered graph.</a:t>
            </a:r>
          </a:p>
        </p:txBody>
      </p:sp>
      <p:sp>
        <p:nvSpPr>
          <p:cNvPr id="10" name="Content Placeholder 4">
            <a:extLst>
              <a:ext uri="{FF2B5EF4-FFF2-40B4-BE49-F238E27FC236}">
                <a16:creationId xmlns:a16="http://schemas.microsoft.com/office/drawing/2014/main" id="{D270FE73-028E-AD4F-A8C2-AE7A078BB19E}"/>
              </a:ext>
            </a:extLst>
          </p:cNvPr>
          <p:cNvSpPr txBox="1">
            <a:spLocks/>
          </p:cNvSpPr>
          <p:nvPr/>
        </p:nvSpPr>
        <p:spPr>
          <a:xfrm>
            <a:off x="5100043" y="2833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Conversion involved adding capacities to edges, adding source and sink node, adding edges to / from source / sink node, etc.</a:t>
            </a:r>
          </a:p>
        </p:txBody>
      </p:sp>
      <p:sp>
        <p:nvSpPr>
          <p:cNvPr id="11" name="Content Placeholder 4">
            <a:extLst>
              <a:ext uri="{FF2B5EF4-FFF2-40B4-BE49-F238E27FC236}">
                <a16:creationId xmlns:a16="http://schemas.microsoft.com/office/drawing/2014/main" id="{66F81EC3-84D7-384F-B29E-4B80D8C72BD9}"/>
              </a:ext>
            </a:extLst>
          </p:cNvPr>
          <p:cNvSpPr txBox="1">
            <a:spLocks/>
          </p:cNvSpPr>
          <p:nvPr/>
        </p:nvSpPr>
        <p:spPr>
          <a:xfrm>
            <a:off x="5100043" y="3653733"/>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out the middle element in the array.</a:t>
            </a:r>
          </a:p>
        </p:txBody>
      </p:sp>
      <p:sp>
        <p:nvSpPr>
          <p:cNvPr id="12" name="Content Placeholder 4">
            <a:extLst>
              <a:ext uri="{FF2B5EF4-FFF2-40B4-BE49-F238E27FC236}">
                <a16:creationId xmlns:a16="http://schemas.microsoft.com/office/drawing/2014/main" id="{6699413D-5379-5045-9D8B-6A637471A4CA}"/>
              </a:ext>
            </a:extLst>
          </p:cNvPr>
          <p:cNvSpPr txBox="1">
            <a:spLocks/>
          </p:cNvSpPr>
          <p:nvPr/>
        </p:nvSpPr>
        <p:spPr>
          <a:xfrm>
            <a:off x="5091419" y="4473837"/>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the first element in the array. Note that this one is a reduction to a HARDER problem. So won’t be used in practice.</a:t>
            </a:r>
          </a:p>
        </p:txBody>
      </p:sp>
    </p:spTree>
    <p:extLst>
      <p:ext uri="{BB962C8B-B14F-4D97-AF65-F5344CB8AC3E}">
        <p14:creationId xmlns:p14="http://schemas.microsoft.com/office/powerpoint/2010/main" val="1546442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3" name="Group 42">
            <a:extLst>
              <a:ext uri="{FF2B5EF4-FFF2-40B4-BE49-F238E27FC236}">
                <a16:creationId xmlns:a16="http://schemas.microsoft.com/office/drawing/2014/main" id="{79335735-65BC-E54E-ABCA-52FB200E0398}"/>
              </a:ext>
            </a:extLst>
          </p:cNvPr>
          <p:cNvGrpSpPr/>
          <p:nvPr/>
        </p:nvGrpSpPr>
        <p:grpSpPr>
          <a:xfrm>
            <a:off x="208484" y="161137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2"/>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3"/>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4"/>
                      <a:stretch>
                        <a:fillRect b="-1786"/>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5"/>
                      <a:stretch>
                        <a:fillRect r="-1630" b="-2083"/>
                      </a:stretch>
                    </a:blipFill>
                    <a:ln>
                      <a:solidFill>
                        <a:schemeClr val="bg1"/>
                      </a:solidFill>
                    </a:ln>
                  </p:spPr>
                  <p:txBody>
                    <a:bodyPr/>
                    <a:lstStyle/>
                    <a:p>
                      <a:r>
                        <a:rPr lang="en-US">
                          <a:noFill/>
                        </a:rPr>
                        <a:t> </a:t>
                      </a:r>
                    </a:p>
                  </p:txBody>
                </p:sp>
              </mc:Fallback>
            </mc:AlternateContent>
          </p:grpSp>
        </p:grpSp>
      </p:grpSp>
      <p:grpSp>
        <p:nvGrpSpPr>
          <p:cNvPr id="4" name="Group 3">
            <a:extLst>
              <a:ext uri="{FF2B5EF4-FFF2-40B4-BE49-F238E27FC236}">
                <a16:creationId xmlns:a16="http://schemas.microsoft.com/office/drawing/2014/main" id="{8E3F8D96-49BA-1045-8928-38829A5B5A61}"/>
              </a:ext>
            </a:extLst>
          </p:cNvPr>
          <p:cNvGrpSpPr/>
          <p:nvPr/>
        </p:nvGrpSpPr>
        <p:grpSpPr>
          <a:xfrm>
            <a:off x="7591425" y="1971298"/>
            <a:ext cx="4402471" cy="3717108"/>
            <a:chOff x="7572375" y="1828423"/>
            <a:chExt cx="4402471" cy="3717108"/>
          </a:xfrm>
        </p:grpSpPr>
        <mc:AlternateContent xmlns:mc="http://schemas.openxmlformats.org/markup-compatibility/2006" xmlns:a14="http://schemas.microsoft.com/office/drawing/2010/main">
          <mc:Choice Requires="a14">
            <p:sp>
              <p:nvSpPr>
                <p:cNvPr id="3" name="TextBox 2"/>
                <p:cNvSpPr txBox="1"/>
                <p:nvPr/>
              </p:nvSpPr>
              <p:spPr>
                <a:xfrm>
                  <a:off x="7572375" y="1828423"/>
                  <a:ext cx="4402471" cy="3717108"/>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br>
                    <a:rPr lang="en-US" i="1" dirty="0">
                      <a:solidFill>
                        <a:schemeClr val="bg1"/>
                      </a:solidFill>
                    </a:rPr>
                  </a:b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represents a </a:t>
                  </a:r>
                  <a:r>
                    <a:rPr lang="en-US" b="1" u="sng" dirty="0">
                      <a:solidFill>
                        <a:schemeClr val="bg1"/>
                      </a:solidFill>
                    </a:rPr>
                    <a:t>valid reduction</a:t>
                  </a:r>
                  <a:r>
                    <a:rPr lang="en-US" i="1" dirty="0">
                      <a:solidFill>
                        <a:schemeClr val="bg1"/>
                      </a:solidFill>
                    </a:rPr>
                    <a:t> and </a:t>
                  </a:r>
                  <a14:m>
                    <m:oMath xmlns:m="http://schemas.openxmlformats.org/officeDocument/2006/math">
                      <m:r>
                        <a:rPr lang="en-US" i="1">
                          <a:solidFill>
                            <a:schemeClr val="bg1"/>
                          </a:solidFill>
                          <a:latin typeface="Cambria Math" panose="02040503050406030204" pitchFamily="18" charset="0"/>
                        </a:rPr>
                        <m:t>𝐴</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𝐴𝐵</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𝑅</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𝐵𝐴</m:t>
                              </m:r>
                            </m:sub>
                          </m:sSub>
                        </m:sub>
                      </m:sSub>
                      <m:r>
                        <a:rPr lang="en-US" i="1">
                          <a:solidFill>
                            <a:schemeClr val="bg1"/>
                          </a:solidFill>
                          <a:latin typeface="Cambria Math" panose="02040503050406030204" pitchFamily="18" charset="0"/>
                        </a:rPr>
                        <m:t>𝐵</m:t>
                      </m:r>
                    </m:oMath>
                  </a14:m>
                  <a:endParaRPr lang="en-US" i="1" dirty="0">
                    <a:solidFill>
                      <a:schemeClr val="bg1"/>
                    </a:solidFill>
                  </a:endParaRPr>
                </a:p>
                <a:p>
                  <a:pPr algn="ctr"/>
                  <a:endParaRPr lang="en-US" i="1" dirty="0">
                    <a:solidFill>
                      <a:schemeClr val="bg1"/>
                    </a:solidFill>
                  </a:endParaRPr>
                </a:p>
                <a:p>
                  <a:pPr algn="ct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is the best algorithm for A (or equally the best)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572375" y="1828423"/>
                  <a:ext cx="4402471" cy="3717108"/>
                </a:xfrm>
                <a:prstGeom prst="rect">
                  <a:avLst/>
                </a:prstGeom>
                <a:blipFill>
                  <a:blip r:embed="rId6"/>
                  <a:stretch>
                    <a:fillRect l="-862" t="-339" r="-20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8"/>
                  <a:stretch>
                    <a:fillRect/>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2190335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79107" y="2598673"/>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1963674"/>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1963674"/>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6502403" y="1963674"/>
                <a:ext cx="1345283"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6502403" y="1963674"/>
                <a:ext cx="1345283"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711991" y="3716013"/>
            <a:ext cx="3091270" cy="1077218"/>
          </a:xfrm>
          <a:prstGeom prst="rect">
            <a:avLst/>
          </a:prstGeom>
          <a:noFill/>
          <a:ln>
            <a:solidFill>
              <a:schemeClr val="tx1">
                <a:lumMod val="95000"/>
              </a:schemeClr>
            </a:solidFill>
          </a:ln>
        </p:spPr>
        <p:txBody>
          <a:bodyPr wrap="square" rtlCol="0">
            <a:spAutoFit/>
          </a:bodyPr>
          <a:lstStyle/>
          <a:p>
            <a:pPr algn="ctr"/>
            <a:r>
              <a:rPr lang="en-US" sz="1600" i="1" dirty="0"/>
              <a:t>Not surprisingly, if these two algorithms have same overall runtime, then either can be used (they are equivalent).</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H="1" flipV="1">
            <a:off x="7185804" y="2449903"/>
            <a:ext cx="603849"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8013940" y="2449903"/>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91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2998840"/>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2998840"/>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93500" y="1711820"/>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93500" y="1711820"/>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410066" y="4915107"/>
            <a:ext cx="3328491" cy="1323439"/>
          </a:xfrm>
          <a:prstGeom prst="rect">
            <a:avLst/>
          </a:prstGeom>
          <a:noFill/>
          <a:ln>
            <a:solidFill>
              <a:schemeClr val="tx1">
                <a:lumMod val="95000"/>
              </a:schemeClr>
            </a:solidFill>
          </a:ln>
        </p:spPr>
        <p:txBody>
          <a:bodyPr wrap="square" rtlCol="0">
            <a:spAutoFit/>
          </a:bodyPr>
          <a:lstStyle/>
          <a:p>
            <a:pPr algn="ctr"/>
            <a:r>
              <a:rPr lang="en-US" sz="1600" i="1" dirty="0"/>
              <a:t>If solving A through reduction is SLOWER than directly solving A, this means problem B is simply harder than problem A (but the reduction is still valid)</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7678161" y="2253673"/>
            <a:ext cx="715339" cy="25934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712016" y="3648997"/>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A1D3D31-DD7A-A84D-B3C8-BFFF68562B10}"/>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210B1CBD-AFFC-4047-A9E3-1E9CD1EA6284}"/>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A0493A-9F41-4E4B-BD64-C1247F336F2F}"/>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CEEBE2C-3190-D447-A6F3-DACAE4CCD843}"/>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0CEEBE2C-3190-D447-A6F3-DACAE4CCD843}"/>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429268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84874" y="2162499"/>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84874" y="3445083"/>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84874" y="3445083"/>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912125" cy="1077218"/>
          </a:xfrm>
          <a:prstGeom prst="rect">
            <a:avLst/>
          </a:prstGeom>
          <a:noFill/>
          <a:ln>
            <a:solidFill>
              <a:schemeClr val="tx1">
                <a:lumMod val="95000"/>
              </a:schemeClr>
            </a:solidFill>
          </a:ln>
        </p:spPr>
        <p:txBody>
          <a:bodyPr wrap="square" rtlCol="0">
            <a:spAutoFit/>
          </a:bodyPr>
          <a:lstStyle/>
          <a:p>
            <a:pPr algn="ctr"/>
            <a:r>
              <a:rPr lang="en-US" sz="1600" i="1" dirty="0"/>
              <a:t>If the reduction is FASTER than directly solving A, What does this mean? It means the reduction IS the best way to solve A (and this picture doesn’t make sense)</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6927273" y="2415398"/>
            <a:ext cx="1345459" cy="23291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065818" y="3798102"/>
            <a:ext cx="1126837" cy="9464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7FC513A-9540-2F4D-B68B-AAA5A4BB8F86}"/>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82ECCAB6-6E38-6A46-A4EA-484E7588F7FE}"/>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73D7E97-6985-A245-A2A9-8EBF4D401363}"/>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977238E-E4EE-1A41-B5B4-0E3E13EDE061}"/>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9977238E-E4EE-1A41-B5B4-0E3E13EDE061}"/>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19893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dirty="0"/>
              <a:t>Overview of Theory of Computation</a:t>
            </a:r>
            <a:endParaRPr lang="en-US" b="0"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lumMod val="20000"/>
              <a:lumOff val="80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accent1"/>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accent1">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80021" y="2595614"/>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Θ</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m:oMathPara>
                  </a14:m>
                  <a:endParaRPr lang="en-US" i="1" dirty="0">
                    <a:solidFill>
                      <a:schemeClr val="bg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328491" cy="830997"/>
          </a:xfrm>
          <a:prstGeom prst="rect">
            <a:avLst/>
          </a:prstGeom>
          <a:noFill/>
          <a:ln>
            <a:solidFill>
              <a:schemeClr val="tx1">
                <a:lumMod val="95000"/>
              </a:schemeClr>
            </a:solidFill>
          </a:ln>
        </p:spPr>
        <p:txBody>
          <a:bodyPr wrap="square" rtlCol="0">
            <a:spAutoFit/>
          </a:bodyPr>
          <a:lstStyle/>
          <a:p>
            <a:pPr algn="ctr"/>
            <a:r>
              <a:rPr lang="en-US" sz="1600" i="1" dirty="0"/>
              <a:t>…and the direct algorithm for A is obsolete. The reduction through problem B is the direct way to solve A</a:t>
            </a:r>
          </a:p>
        </p:txBody>
      </p: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225973" y="3959354"/>
            <a:ext cx="1065364" cy="8108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CD80E3-8066-6247-AE09-6FBDE787DD28}"/>
                  </a:ext>
                </a:extLst>
              </p:cNvPr>
              <p:cNvSpPr txBox="1"/>
              <p:nvPr/>
            </p:nvSpPr>
            <p:spPr>
              <a:xfrm>
                <a:off x="8384874" y="2162499"/>
                <a:ext cx="1207827" cy="369332"/>
              </a:xfrm>
              <a:prstGeom prst="rect">
                <a:avLst/>
              </a:prstGeom>
              <a:solidFill>
                <a:schemeClr val="bg1"/>
              </a:solidFill>
              <a:ln>
                <a:solidFill>
                  <a:schemeClr val="bg1"/>
                </a:solidFill>
              </a:ln>
            </p:spPr>
            <p:txBody>
              <a:bodyPr wrap="square" rtlCol="0">
                <a:spAutoFit/>
              </a:bodyPr>
              <a:lstStyle/>
              <a:p>
                <a:pPr algn="ctr"/>
                <a:r>
                  <a:rPr lang="en-US" b="0" dirty="0">
                    <a:solidFill>
                      <a:schemeClr val="tx1">
                        <a:lumMod val="95000"/>
                      </a:schemeClr>
                    </a:solidFill>
                  </a:rPr>
                  <a:t>OLD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𝐴</m:t>
                        </m:r>
                      </m:e>
                      <m:sub>
                        <m:r>
                          <a:rPr lang="en-US" b="0" i="1" smtClean="0">
                            <a:solidFill>
                              <a:schemeClr val="tx1">
                                <a:lumMod val="95000"/>
                              </a:schemeClr>
                            </a:solidFill>
                            <a:latin typeface="Cambria Math" panose="02040503050406030204" pitchFamily="18" charset="0"/>
                          </a:rPr>
                          <m:t>𝑛</m:t>
                        </m:r>
                      </m:sub>
                    </m:sSub>
                  </m:oMath>
                </a14:m>
                <a:endParaRPr lang="en-US" i="1" dirty="0">
                  <a:solidFill>
                    <a:schemeClr val="tx1">
                      <a:lumMod val="95000"/>
                    </a:schemeClr>
                  </a:solidFill>
                </a:endParaRPr>
              </a:p>
            </p:txBody>
          </p:sp>
        </mc:Choice>
        <mc:Fallback xmlns="">
          <p:sp>
            <p:nvSpPr>
              <p:cNvPr id="13" name="TextBox 12">
                <a:extLst>
                  <a:ext uri="{FF2B5EF4-FFF2-40B4-BE49-F238E27FC236}">
                    <a16:creationId xmlns:a16="http://schemas.microsoft.com/office/drawing/2014/main" id="{64CD80E3-8066-6247-AE09-6FBDE787DD28}"/>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6"/>
                <a:stretch>
                  <a:fillRect t="-3226" b="-1935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845865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923205" y="1995563"/>
                <a:ext cx="4402471" cy="1200329"/>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Suppose time goes on, and somebody find a FASTER way to solve B in </a:t>
                </a:r>
                <a14:m>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up>
                        <m:r>
                          <a:rPr lang="en-US" b="0" i="1" smtClean="0">
                            <a:solidFill>
                              <a:schemeClr val="bg1"/>
                            </a:solidFill>
                            <a:latin typeface="Cambria Math" panose="02040503050406030204" pitchFamily="18" charset="0"/>
                          </a:rPr>
                          <m:t>′</m:t>
                        </m:r>
                      </m:sup>
                    </m:sSubSup>
                  </m:oMath>
                </a14:m>
                <a:r>
                  <a:rPr lang="en-US" i="1" dirty="0">
                    <a:solidFill>
                      <a:schemeClr val="bg1"/>
                    </a:solidFill>
                  </a:rPr>
                  <a:t> time, how will the picture to the right change as a result?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23205" y="1995563"/>
                <a:ext cx="4402471" cy="1200329"/>
              </a:xfrm>
              <a:prstGeom prst="rect">
                <a:avLst/>
              </a:prstGeom>
              <a:blipFill>
                <a:blip r:embed="rId2"/>
                <a:stretch>
                  <a:fillRect t="-1031" r="-575"/>
                </a:stretch>
              </a:blipFill>
              <a:ln>
                <a:solidFill>
                  <a:schemeClr val="bg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6961518" y="4209958"/>
                <a:ext cx="2631184"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6961518" y="4209958"/>
                <a:ext cx="2631184" cy="369332"/>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1592903" y="4056826"/>
            <a:ext cx="3328491" cy="830997"/>
          </a:xfrm>
          <a:prstGeom prst="rect">
            <a:avLst/>
          </a:prstGeom>
          <a:noFill/>
          <a:ln>
            <a:solidFill>
              <a:schemeClr val="tx1">
                <a:lumMod val="95000"/>
              </a:schemeClr>
            </a:solidFill>
          </a:ln>
        </p:spPr>
        <p:txBody>
          <a:bodyPr wrap="square" rtlCol="0">
            <a:spAutoFit/>
          </a:bodyPr>
          <a:lstStyle/>
          <a:p>
            <a:pPr algn="ctr"/>
            <a:r>
              <a:rPr lang="en-US" sz="1600" i="1" dirty="0"/>
              <a:t>A now has a faster algorithm also! So improving B’s algorithm improves A’s. They are linked in this direction!</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a:off x="5136922" y="4394624"/>
            <a:ext cx="1742645" cy="777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92C6B91-C9A2-6E41-BB64-7F8B5BD78B74}"/>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1" name="TextBox 10">
                <a:extLst>
                  <a:ext uri="{FF2B5EF4-FFF2-40B4-BE49-F238E27FC236}">
                    <a16:creationId xmlns:a16="http://schemas.microsoft.com/office/drawing/2014/main" id="{D92C6B91-C9A2-6E41-BB64-7F8B5BD78B74}"/>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F62951-4E1C-FB48-8A00-C65339E9E3EA}"/>
                  </a:ext>
                </a:extLst>
              </p:cNvPr>
              <p:cNvSpPr txBox="1"/>
              <p:nvPr/>
            </p:nvSpPr>
            <p:spPr>
              <a:xfrm>
                <a:off x="5770191" y="5576314"/>
                <a:ext cx="3328491" cy="830997"/>
              </a:xfrm>
              <a:prstGeom prst="rect">
                <a:avLst/>
              </a:prstGeom>
              <a:noFill/>
              <a:ln>
                <a:solidFill>
                  <a:schemeClr val="tx1">
                    <a:lumMod val="95000"/>
                  </a:schemeClr>
                </a:solidFill>
              </a:ln>
            </p:spPr>
            <p:txBody>
              <a:bodyPr wrap="square" rtlCol="0">
                <a:spAutoFit/>
              </a:bodyPr>
              <a:lstStyle/>
              <a:p>
                <a:pPr algn="ctr"/>
                <a:r>
                  <a:rPr lang="en-US" sz="1600" i="1" dirty="0"/>
                  <a:t>This is ONLY true if the reduction stays </a:t>
                </a:r>
                <a:r>
                  <a:rPr lang="en-US" sz="1600" b="1" i="1" u="sng" dirty="0"/>
                  <a:t>valid</a:t>
                </a:r>
                <a:r>
                  <a:rPr lang="en-US" sz="1600" i="1" dirty="0"/>
                  <a:t>, meaning the conversion is still fast: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𝐴𝐵</m:t>
                        </m:r>
                      </m:sub>
                    </m:sSub>
                    <m:r>
                      <a:rPr lang="en-US" sz="1600" b="0" i="1" smtClean="0">
                        <a:latin typeface="Cambria Math" panose="02040503050406030204" pitchFamily="18" charset="0"/>
                      </a:rPr>
                      <m:t>+</m:t>
                    </m:r>
                    <m:r>
                      <a:rPr lang="en-US" sz="1600" b="0" i="1" smtClean="0">
                        <a:latin typeface="Cambria Math" panose="02040503050406030204" pitchFamily="18" charset="0"/>
                      </a:rPr>
                      <m:t>𝑅</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𝐵𝐴</m:t>
                        </m:r>
                      </m:sub>
                    </m:sSub>
                    <m:r>
                      <a:rPr lang="en-US" sz="1600" b="0" i="1" smtClean="0">
                        <a:latin typeface="Cambria Math" panose="02040503050406030204" pitchFamily="18" charset="0"/>
                      </a:rPr>
                      <m:t>∈</m:t>
                    </m:r>
                    <m:r>
                      <a:rPr lang="en-US" sz="1600" b="0" i="1" smtClean="0">
                        <a:latin typeface="Cambria Math" panose="02040503050406030204" pitchFamily="18" charset="0"/>
                      </a:rPr>
                      <m:t>𝑂</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𝐵</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oMath>
                </a14:m>
                <a:endParaRPr lang="en-US" sz="1600" i="1" dirty="0"/>
              </a:p>
            </p:txBody>
          </p:sp>
        </mc:Choice>
        <mc:Fallback xmlns="">
          <p:sp>
            <p:nvSpPr>
              <p:cNvPr id="12" name="TextBox 11">
                <a:extLst>
                  <a:ext uri="{FF2B5EF4-FFF2-40B4-BE49-F238E27FC236}">
                    <a16:creationId xmlns:a16="http://schemas.microsoft.com/office/drawing/2014/main" id="{89F62951-4E1C-FB48-8A00-C65339E9E3EA}"/>
                  </a:ext>
                </a:extLst>
              </p:cNvPr>
              <p:cNvSpPr txBox="1">
                <a:spLocks noRot="1" noChangeAspect="1" noMove="1" noResize="1" noEditPoints="1" noAdjustHandles="1" noChangeArrowheads="1" noChangeShapeType="1" noTextEdit="1"/>
              </p:cNvSpPr>
              <p:nvPr/>
            </p:nvSpPr>
            <p:spPr>
              <a:xfrm>
                <a:off x="5770191" y="5576314"/>
                <a:ext cx="3328491" cy="830997"/>
              </a:xfrm>
              <a:prstGeom prst="rect">
                <a:avLst/>
              </a:prstGeom>
              <a:blipFill>
                <a:blip r:embed="rId6"/>
                <a:stretch>
                  <a:fillRect t="-1471" r="-379" b="-5882"/>
                </a:stretch>
              </a:blipFill>
              <a:ln>
                <a:solidFill>
                  <a:schemeClr val="tx1">
                    <a:lumMod val="95000"/>
                  </a:schemeClr>
                </a:solidFill>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37CF8908-42E2-104C-A41B-76E76593A7DD}"/>
              </a:ext>
            </a:extLst>
          </p:cNvPr>
          <p:cNvCxnSpPr>
            <a:cxnSpLocks/>
          </p:cNvCxnSpPr>
          <p:nvPr/>
        </p:nvCxnSpPr>
        <p:spPr>
          <a:xfrm flipV="1">
            <a:off x="7434436" y="4719782"/>
            <a:ext cx="758219" cy="7339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75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sp>
        <p:nvSpPr>
          <p:cNvPr id="3" name="TextBox 2"/>
          <p:cNvSpPr txBox="1"/>
          <p:nvPr/>
        </p:nvSpPr>
        <p:spPr>
          <a:xfrm>
            <a:off x="923205" y="1995563"/>
            <a:ext cx="4402471" cy="923330"/>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Now suppose time goes on and someone finds a VERY fast algorithm for A. What could happen?</a:t>
            </a: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609162" y="4213823"/>
                <a:ext cx="98354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𝐵</m:t>
                          </m:r>
                          <m:r>
                            <a:rPr lang="en-US" b="0" i="1" smtClean="0">
                              <a:solidFill>
                                <a:schemeClr val="tx1">
                                  <a:lumMod val="95000"/>
                                </a:schemeClr>
                              </a:solidFill>
                              <a:latin typeface="Cambria Math" panose="02040503050406030204" pitchFamily="18" charset="0"/>
                            </a:rPr>
                            <m:t>′</m:t>
                          </m:r>
                        </m:e>
                        <m:sub>
                          <m:r>
                            <a:rPr lang="en-US" b="0" i="1" smtClean="0">
                              <a:solidFill>
                                <a:schemeClr val="tx1">
                                  <a:lumMod val="95000"/>
                                </a:schemeClr>
                              </a:solidFill>
                              <a:latin typeface="Cambria Math" panose="02040503050406030204" pitchFamily="18" charset="0"/>
                            </a:rPr>
                            <m:t>𝑛</m:t>
                          </m:r>
                        </m:sub>
                      </m:sSub>
                    </m:oMath>
                  </m:oMathPara>
                </a14:m>
                <a:endParaRPr lang="en-US" i="1" dirty="0">
                  <a:solidFill>
                    <a:schemeClr val="tx1">
                      <a:lumMod val="95000"/>
                    </a:schemeClr>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609162" y="4213823"/>
                <a:ext cx="983540" cy="369332"/>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8609162" y="4978698"/>
                <a:ext cx="98354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8609162" y="4978698"/>
                <a:ext cx="98354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2084301" y="4724243"/>
            <a:ext cx="4010111" cy="584775"/>
          </a:xfrm>
          <a:prstGeom prst="rect">
            <a:avLst/>
          </a:prstGeom>
          <a:noFill/>
          <a:ln>
            <a:solidFill>
              <a:schemeClr val="tx1">
                <a:lumMod val="95000"/>
              </a:schemeClr>
            </a:solidFill>
          </a:ln>
        </p:spPr>
        <p:txBody>
          <a:bodyPr wrap="square" rtlCol="0">
            <a:spAutoFit/>
          </a:bodyPr>
          <a:lstStyle/>
          <a:p>
            <a:pPr algn="ctr"/>
            <a:r>
              <a:rPr lang="en-US" sz="1600" i="1" dirty="0"/>
              <a:t>Now, the reduction may still be valid, but we are back to B being strictly harder than A</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flipV="1">
            <a:off x="6197931" y="4398489"/>
            <a:ext cx="2307712" cy="5802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23D16F-DB12-3743-84E7-09A0B1C71473}"/>
              </a:ext>
            </a:extLst>
          </p:cNvPr>
          <p:cNvCxnSpPr>
            <a:cxnSpLocks/>
          </p:cNvCxnSpPr>
          <p:nvPr/>
        </p:nvCxnSpPr>
        <p:spPr>
          <a:xfrm>
            <a:off x="6184762" y="5084705"/>
            <a:ext cx="2348680" cy="786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49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3" y="242867"/>
            <a:ext cx="5284414" cy="668415"/>
          </a:xfrm>
        </p:spPr>
        <p:txBody>
          <a:bodyPr/>
          <a:lstStyle/>
          <a:p>
            <a:pPr algn="ctr"/>
            <a:r>
              <a:rPr lang="en-US" dirty="0"/>
              <a:t>Big Picture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253926"/>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via reduction</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655895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2867"/>
                <a:ext cx="4714481" cy="6317225"/>
                <a:chOff x="4523051" y="-492161"/>
                <a:chExt cx="4714481" cy="6317225"/>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492161"/>
                  <a:ext cx="0" cy="622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369652"/>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8" y="1637522"/>
                <a:ext cx="529304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A </a:t>
                </a:r>
                <a:r>
                  <a:rPr lang="en-US" sz="2000" b="1" i="1" dirty="0">
                    <a:solidFill>
                      <a:schemeClr val="bg1"/>
                    </a:solidFill>
                  </a:rPr>
                  <a:t>valid</a:t>
                </a:r>
                <a:r>
                  <a:rPr lang="en-US" sz="2000" i="1" dirty="0">
                    <a:solidFill>
                      <a:schemeClr val="bg1"/>
                    </a:solidFill>
                  </a:rPr>
                  <a:t> reduction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𝑓</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sub>
                    </m:sSub>
                    <m:r>
                      <a:rPr lang="en-US" sz="2000" b="0" i="1" smtClean="0">
                        <a:solidFill>
                          <a:schemeClr val="bg1"/>
                        </a:solidFill>
                        <a:latin typeface="Cambria Math" panose="02040503050406030204" pitchFamily="18" charset="0"/>
                      </a:rPr>
                      <m:t>𝐵</m:t>
                    </m:r>
                  </m:oMath>
                </a14:m>
                <a:r>
                  <a:rPr lang="en-US" sz="2000" i="1" dirty="0">
                    <a:solidFill>
                      <a:schemeClr val="bg1"/>
                    </a:solidFill>
                  </a:rPr>
                  <a:t> establishes that B is at least as hard as A</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8" y="1637522"/>
                <a:ext cx="5293040" cy="851874"/>
              </a:xfrm>
              <a:prstGeom prst="rect">
                <a:avLst/>
              </a:prstGeom>
              <a:blipFill>
                <a:blip r:embed="rId2"/>
                <a:stretch>
                  <a:fillRect l="-955" r="-239" b="-7246"/>
                </a:stretch>
              </a:blipFill>
              <a:ln>
                <a:solidFill>
                  <a:schemeClr val="bg1"/>
                </a:solidFill>
              </a:ln>
            </p:spPr>
            <p:txBody>
              <a:bodyPr/>
              <a:lstStyle/>
              <a:p>
                <a:r>
                  <a:rPr lang="en-US">
                    <a:noFill/>
                  </a:rPr>
                  <a:t> </a:t>
                </a:r>
              </a:p>
            </p:txBody>
          </p:sp>
        </mc:Fallback>
      </mc:AlternateContent>
      <p:sp>
        <p:nvSpPr>
          <p:cNvPr id="23" name="Content Placeholder 4">
            <a:extLst>
              <a:ext uri="{FF2B5EF4-FFF2-40B4-BE49-F238E27FC236}">
                <a16:creationId xmlns:a16="http://schemas.microsoft.com/office/drawing/2014/main" id="{F2F9F31A-BBF7-1546-8AA1-51F024CB1CF5}"/>
              </a:ext>
            </a:extLst>
          </p:cNvPr>
          <p:cNvSpPr txBox="1">
            <a:spLocks/>
          </p:cNvSpPr>
          <p:nvPr/>
        </p:nvSpPr>
        <p:spPr>
          <a:xfrm>
            <a:off x="1133638" y="2839789"/>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Some related facts!</a:t>
            </a:r>
          </a:p>
        </p:txBody>
      </p:sp>
      <mc:AlternateContent xmlns:mc="http://schemas.openxmlformats.org/markup-compatibility/2006" xmlns:a14="http://schemas.microsoft.com/office/drawing/2010/main">
        <mc:Choice Requires="a14">
          <p:sp>
            <p:nvSpPr>
              <p:cNvPr id="24" name="Content Placeholder 4">
                <a:extLst>
                  <a:ext uri="{FF2B5EF4-FFF2-40B4-BE49-F238E27FC236}">
                    <a16:creationId xmlns:a16="http://schemas.microsoft.com/office/drawing/2014/main" id="{D0875042-8918-7847-8B25-F9DAABC7E4B8}"/>
                  </a:ext>
                </a:extLst>
              </p:cNvPr>
              <p:cNvSpPr txBox="1">
                <a:spLocks/>
              </p:cNvSpPr>
              <p:nvPr/>
            </p:nvSpPr>
            <p:spPr>
              <a:xfrm>
                <a:off x="1142263" y="3232011"/>
                <a:ext cx="5284415" cy="632623"/>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valid reductions exist in both directions: </a:t>
                </a: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oMath>
                </a14:m>
                <a:r>
                  <a:rPr lang="en-US" sz="2000" i="1" dirty="0">
                    <a:solidFill>
                      <a:schemeClr val="bg1"/>
                    </a:solidFill>
                  </a:rPr>
                  <a:t> and </a:t>
                </a:r>
                <a14:m>
                  <m:oMath xmlns:m="http://schemas.openxmlformats.org/officeDocument/2006/math">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𝐴</m:t>
                    </m:r>
                  </m:oMath>
                </a14:m>
                <a:r>
                  <a:rPr lang="en-US" sz="2000" i="1" dirty="0">
                    <a:solidFill>
                      <a:schemeClr val="bg1"/>
                    </a:solidFill>
                  </a:rPr>
                  <a:t>, then the two problems are equally as hard</a:t>
                </a:r>
              </a:p>
            </p:txBody>
          </p:sp>
        </mc:Choice>
        <mc:Fallback xmlns="">
          <p:sp>
            <p:nvSpPr>
              <p:cNvPr id="24" name="Content Placeholder 4">
                <a:extLst>
                  <a:ext uri="{FF2B5EF4-FFF2-40B4-BE49-F238E27FC236}">
                    <a16:creationId xmlns:a16="http://schemas.microsoft.com/office/drawing/2014/main" id="{D0875042-8918-7847-8B25-F9DAABC7E4B8}"/>
                  </a:ext>
                </a:extLst>
              </p:cNvPr>
              <p:cNvSpPr txBox="1">
                <a:spLocks noRot="1" noChangeAspect="1" noMove="1" noResize="1" noEditPoints="1" noAdjustHandles="1" noChangeArrowheads="1" noChangeShapeType="1" noTextEdit="1"/>
              </p:cNvSpPr>
              <p:nvPr/>
            </p:nvSpPr>
            <p:spPr>
              <a:xfrm>
                <a:off x="1142263" y="3232011"/>
                <a:ext cx="5284415" cy="632623"/>
              </a:xfrm>
              <a:prstGeom prst="rect">
                <a:avLst/>
              </a:prstGeom>
              <a:blipFill>
                <a:blip r:embed="rId3"/>
                <a:stretch>
                  <a:fillRect l="-718" t="-1923" b="-5769"/>
                </a:stretch>
              </a:blipFill>
              <a:ln>
                <a:solidFill>
                  <a:schemeClr val="bg1"/>
                </a:solidFill>
              </a:ln>
            </p:spPr>
            <p:txBody>
              <a:bodyPr/>
              <a:lstStyle/>
              <a:p>
                <a:r>
                  <a:rPr lang="en-US">
                    <a:noFill/>
                  </a:rPr>
                  <a:t> </a:t>
                </a:r>
              </a:p>
            </p:txBody>
          </p:sp>
        </mc:Fallback>
      </mc:AlternateContent>
      <p:sp>
        <p:nvSpPr>
          <p:cNvPr id="26" name="Content Placeholder 4">
            <a:extLst>
              <a:ext uri="{FF2B5EF4-FFF2-40B4-BE49-F238E27FC236}">
                <a16:creationId xmlns:a16="http://schemas.microsoft.com/office/drawing/2014/main" id="{8F77D083-80E0-8948-9DEC-49472A08402F}"/>
              </a:ext>
            </a:extLst>
          </p:cNvPr>
          <p:cNvSpPr txBox="1">
            <a:spLocks/>
          </p:cNvSpPr>
          <p:nvPr/>
        </p:nvSpPr>
        <p:spPr>
          <a:xfrm>
            <a:off x="1142264" y="4017527"/>
            <a:ext cx="5284414" cy="683869"/>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NP-Complete problems are the hardest in NP, so by definition there is a valid reduction from anything in NP to them.</a:t>
            </a:r>
          </a:p>
        </p:txBody>
      </p:sp>
      <mc:AlternateContent xmlns:mc="http://schemas.openxmlformats.org/markup-compatibility/2006" xmlns:a14="http://schemas.microsoft.com/office/drawing/2010/main">
        <mc:Choice Requires="a14">
          <p:sp>
            <p:nvSpPr>
              <p:cNvPr id="27" name="Content Placeholder 4">
                <a:extLst>
                  <a:ext uri="{FF2B5EF4-FFF2-40B4-BE49-F238E27FC236}">
                    <a16:creationId xmlns:a16="http://schemas.microsoft.com/office/drawing/2014/main" id="{6907CAE6-D738-734E-A457-94CF396264BF}"/>
                  </a:ext>
                </a:extLst>
              </p:cNvPr>
              <p:cNvSpPr txBox="1">
                <a:spLocks/>
              </p:cNvSpPr>
              <p:nvPr/>
            </p:nvSpPr>
            <p:spPr>
              <a:xfrm>
                <a:off x="1133638" y="4854289"/>
                <a:ext cx="5293040" cy="632111"/>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How fast does a reduction between NP-Complete problems need to be? Just some polynomial. Why? We write this as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𝐵</m:t>
                    </m:r>
                  </m:oMath>
                </a14:m>
                <a:endParaRPr lang="en-US" sz="2000" i="1" dirty="0">
                  <a:solidFill>
                    <a:schemeClr val="bg1"/>
                  </a:solidFill>
                </a:endParaRPr>
              </a:p>
            </p:txBody>
          </p:sp>
        </mc:Choice>
        <mc:Fallback xmlns="">
          <p:sp>
            <p:nvSpPr>
              <p:cNvPr id="27" name="Content Placeholder 4">
                <a:extLst>
                  <a:ext uri="{FF2B5EF4-FFF2-40B4-BE49-F238E27FC236}">
                    <a16:creationId xmlns:a16="http://schemas.microsoft.com/office/drawing/2014/main" id="{6907CAE6-D738-734E-A457-94CF396264BF}"/>
                  </a:ext>
                </a:extLst>
              </p:cNvPr>
              <p:cNvSpPr txBox="1">
                <a:spLocks noRot="1" noChangeAspect="1" noMove="1" noResize="1" noEditPoints="1" noAdjustHandles="1" noChangeArrowheads="1" noChangeShapeType="1" noTextEdit="1"/>
              </p:cNvSpPr>
              <p:nvPr/>
            </p:nvSpPr>
            <p:spPr>
              <a:xfrm>
                <a:off x="1133638" y="4854289"/>
                <a:ext cx="5293040" cy="632111"/>
              </a:xfrm>
              <a:prstGeom prst="rect">
                <a:avLst/>
              </a:prstGeom>
              <a:blipFill>
                <a:blip r:embed="rId4"/>
                <a:stretch>
                  <a:fillRect l="-477" t="-192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50349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5972296" cy="860719"/>
          </a:xfrm>
        </p:spPr>
        <p:txBody>
          <a:bodyPr>
            <a:normAutofit/>
          </a:bodyPr>
          <a:lstStyle/>
          <a:p>
            <a:pPr algn="ctr"/>
            <a:r>
              <a:rPr lang="en-US" dirty="0"/>
              <a:t>Proving NP-Completeness</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906747" y="1359120"/>
            <a:ext cx="2613132" cy="71675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Usually we do the bolded ones</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a:off x="1468413" y="1776664"/>
            <a:ext cx="313090" cy="71943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6942095"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979637" y="2648395"/>
                <a:ext cx="5424226" cy="358588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To prove a problem A is NP-Complete, show that:</a:t>
                </a:r>
              </a:p>
              <a:p>
                <a:pPr marL="342900" indent="-342900">
                  <a:buFont typeface="Arial" panose="020B0604020202020204" pitchFamily="34" charset="0"/>
                  <a:buAutoNum type="arabicPeriod"/>
                </a:pP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oMath>
                </a14:m>
                <a:endParaRPr lang="en-US" sz="2000" i="1" dirty="0">
                  <a:solidFill>
                    <a:schemeClr val="bg1"/>
                  </a:solidFill>
                </a:endParaRPr>
              </a:p>
              <a:p>
                <a:pPr marL="457200" lvl="1" indent="0">
                  <a:buNone/>
                </a:pPr>
                <a:r>
                  <a:rPr lang="en-US" sz="1600" i="1" dirty="0">
                    <a:solidFill>
                      <a:schemeClr val="bg1"/>
                    </a:solidFill>
                  </a:rPr>
                  <a:t>How? Either:</a:t>
                </a:r>
              </a:p>
              <a:p>
                <a:pPr marL="457200" lvl="1" indent="0">
                  <a:buNone/>
                </a:pPr>
                <a:r>
                  <a:rPr lang="en-US" sz="1600" i="1" dirty="0">
                    <a:solidFill>
                      <a:schemeClr val="bg1"/>
                    </a:solidFill>
                  </a:rPr>
                  <a:t>	Solve in Polynomial time with an NTM</a:t>
                </a:r>
                <a:br>
                  <a:rPr lang="en-US" sz="1600" i="1" dirty="0">
                    <a:solidFill>
                      <a:schemeClr val="bg1"/>
                    </a:solidFill>
                  </a:rPr>
                </a:br>
                <a:r>
                  <a:rPr lang="en-US" sz="1600" i="1" dirty="0">
                    <a:solidFill>
                      <a:schemeClr val="bg1"/>
                    </a:solidFill>
                  </a:rPr>
                  <a:t>	</a:t>
                </a:r>
                <a:r>
                  <a:rPr lang="en-US" sz="1600" b="1" i="1" dirty="0">
                    <a:solidFill>
                      <a:schemeClr val="bg1"/>
                    </a:solidFill>
                  </a:rPr>
                  <a:t>Verify in Polynomial time with a DTM</a:t>
                </a:r>
              </a:p>
              <a:p>
                <a:pPr marL="342900" indent="-342900">
                  <a:buFont typeface="Arial" panose="020B0604020202020204" pitchFamily="34" charset="0"/>
                  <a:buAutoNum type="arabicPeriod"/>
                </a:pPr>
                <a:r>
                  <a:rPr lang="en-US" sz="2000" i="1" dirty="0">
                    <a:solidFill>
                      <a:schemeClr val="bg1"/>
                    </a:solidFill>
                  </a:rPr>
                  <a:t>Is NP-Hard</a:t>
                </a:r>
              </a:p>
              <a:p>
                <a:pPr marL="457200" lvl="1" indent="0">
                  <a:buNone/>
                </a:pPr>
                <a:r>
                  <a:rPr lang="en-US" sz="1600" i="1" dirty="0">
                    <a:solidFill>
                      <a:schemeClr val="bg1"/>
                    </a:solidFill>
                  </a:rPr>
                  <a:t>How? Either:</a:t>
                </a:r>
              </a:p>
              <a:p>
                <a:pPr marL="457200" lvl="1" indent="0">
                  <a:buNone/>
                </a:pPr>
                <a:r>
                  <a:rPr lang="en-US" sz="1600" i="1" dirty="0">
                    <a:solidFill>
                      <a:schemeClr val="bg1"/>
                    </a:solidFill>
                  </a:rPr>
                  <a:t>	Show that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𝑁𝑃</m:t>
                        </m:r>
                      </m:sub>
                    </m:sSub>
                    <m:r>
                      <a:rPr lang="en-US" sz="1600" b="0" i="1" smtClean="0">
                        <a:solidFill>
                          <a:schemeClr val="bg1"/>
                        </a:solidFill>
                        <a:latin typeface="Cambria Math" panose="02040503050406030204" pitchFamily="18" charset="0"/>
                      </a:rPr>
                      <m:t>𝐵</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𝑝</m:t>
                        </m:r>
                      </m:sub>
                    </m:sSub>
                    <m:r>
                      <a:rPr lang="en-US" sz="1600" b="0" i="1" smtClean="0">
                        <a:solidFill>
                          <a:schemeClr val="bg1"/>
                        </a:solidFill>
                        <a:latin typeface="Cambria Math" panose="02040503050406030204" pitchFamily="18" charset="0"/>
                      </a:rPr>
                      <m:t>𝐴</m:t>
                    </m:r>
                  </m:oMath>
                </a14:m>
                <a:br>
                  <a:rPr lang="en-US" sz="1600" i="1" dirty="0">
                    <a:solidFill>
                      <a:schemeClr val="bg1"/>
                    </a:solidFill>
                  </a:rPr>
                </a:br>
                <a:r>
                  <a:rPr lang="en-US" sz="1600" i="1" dirty="0">
                    <a:solidFill>
                      <a:schemeClr val="bg1"/>
                    </a:solidFill>
                  </a:rPr>
                  <a:t>	</a:t>
                </a:r>
                <a:r>
                  <a:rPr lang="en-US" sz="1600" b="1" i="1" dirty="0">
                    <a:solidFill>
                      <a:schemeClr val="bg1"/>
                    </a:solidFill>
                  </a:rPr>
                  <a:t>Pick known NP-Complete problem B and show </a:t>
                </a:r>
                <a14:m>
                  <m:oMath xmlns:m="http://schemas.openxmlformats.org/officeDocument/2006/math">
                    <m:r>
                      <a:rPr lang="en-US" sz="1600" b="1" i="1" smtClean="0">
                        <a:solidFill>
                          <a:schemeClr val="bg1"/>
                        </a:solidFill>
                        <a:latin typeface="Cambria Math" panose="02040503050406030204" pitchFamily="18" charset="0"/>
                      </a:rPr>
                      <m:t>𝑩</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e>
                      <m:sub>
                        <m:r>
                          <a:rPr lang="en-US" sz="1600" b="1" i="1" smtClean="0">
                            <a:solidFill>
                              <a:schemeClr val="bg1"/>
                            </a:solidFill>
                            <a:latin typeface="Cambria Math" panose="02040503050406030204" pitchFamily="18" charset="0"/>
                          </a:rPr>
                          <m:t>𝒑</m:t>
                        </m:r>
                      </m:sub>
                    </m:sSub>
                    <m:r>
                      <a:rPr lang="en-US" sz="1600" b="1" i="1" smtClean="0">
                        <a:solidFill>
                          <a:schemeClr val="bg1"/>
                        </a:solidFill>
                        <a:latin typeface="Cambria Math" panose="02040503050406030204" pitchFamily="18" charset="0"/>
                      </a:rPr>
                      <m:t>𝑨</m:t>
                    </m:r>
                  </m:oMath>
                </a14:m>
                <a:endParaRPr lang="en-US" sz="1600" b="1"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979637" y="2648395"/>
                <a:ext cx="5424226" cy="3585880"/>
              </a:xfrm>
              <a:prstGeom prst="rect">
                <a:avLst/>
              </a:prstGeom>
              <a:blipFill>
                <a:blip r:embed="rId2"/>
                <a:stretch>
                  <a:fillRect l="-1399"/>
                </a:stretch>
              </a:blipFill>
              <a:ln>
                <a:solidFill>
                  <a:schemeClr val="bg1"/>
                </a:solidFill>
              </a:ln>
            </p:spPr>
            <p:txBody>
              <a:bodyPr/>
              <a:lstStyle/>
              <a:p>
                <a:r>
                  <a:rPr lang="en-US">
                    <a:noFill/>
                  </a:rPr>
                  <a:t> </a:t>
                </a:r>
              </a:p>
            </p:txBody>
          </p:sp>
        </mc:Fallback>
      </mc:AlternateContent>
      <p:sp>
        <p:nvSpPr>
          <p:cNvPr id="22" name="Content Placeholder 4">
            <a:extLst>
              <a:ext uri="{FF2B5EF4-FFF2-40B4-BE49-F238E27FC236}">
                <a16:creationId xmlns:a16="http://schemas.microsoft.com/office/drawing/2014/main" id="{B8BCE67B-97DD-D340-958D-E99FCCFA56E1}"/>
              </a:ext>
            </a:extLst>
          </p:cNvPr>
          <p:cNvSpPr txBox="1">
            <a:spLocks/>
          </p:cNvSpPr>
          <p:nvPr/>
        </p:nvSpPr>
        <p:spPr>
          <a:xfrm>
            <a:off x="4516820" y="1316424"/>
            <a:ext cx="2345348" cy="850634"/>
          </a:xfrm>
          <a:prstGeom prst="rect">
            <a:avLst/>
          </a:prstGeom>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But for second step, we need a known NP-Complete problem. What was the first one?</a:t>
            </a:r>
          </a:p>
        </p:txBody>
      </p:sp>
      <p:cxnSp>
        <p:nvCxnSpPr>
          <p:cNvPr id="23" name="Straight Connector 22">
            <a:extLst>
              <a:ext uri="{FF2B5EF4-FFF2-40B4-BE49-F238E27FC236}">
                <a16:creationId xmlns:a16="http://schemas.microsoft.com/office/drawing/2014/main" id="{147C092C-6AFB-D640-B94E-77752A9FB7B9}"/>
              </a:ext>
            </a:extLst>
          </p:cNvPr>
          <p:cNvCxnSpPr>
            <a:cxnSpLocks/>
          </p:cNvCxnSpPr>
          <p:nvPr/>
        </p:nvCxnSpPr>
        <p:spPr>
          <a:xfrm flipH="1">
            <a:off x="4020446" y="1954221"/>
            <a:ext cx="693443" cy="5725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165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Cook-Levin Theorem</a:t>
            </a:r>
          </a:p>
        </p:txBody>
      </p:sp>
    </p:spTree>
    <p:extLst>
      <p:ext uri="{BB962C8B-B14F-4D97-AF65-F5344CB8AC3E}">
        <p14:creationId xmlns:p14="http://schemas.microsoft.com/office/powerpoint/2010/main" val="62326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Cook-Levin Theorem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74075"/>
            <a:ext cx="9905999" cy="742821"/>
          </a:xfrm>
          <a:solidFill>
            <a:schemeClr val="tx1">
              <a:lumMod val="95000"/>
            </a:schemeClr>
          </a:solidFill>
        </p:spPr>
        <p:txBody>
          <a:bodyPr/>
          <a:lstStyle/>
          <a:p>
            <a:pPr marL="0" indent="0" algn="ctr">
              <a:buNone/>
            </a:pPr>
            <a:r>
              <a:rPr lang="en-US" b="1" i="1" u="sng" dirty="0">
                <a:solidFill>
                  <a:schemeClr val="bg1"/>
                </a:solidFill>
              </a:rPr>
              <a:t>Cook-Levin Theorem</a:t>
            </a:r>
            <a:r>
              <a:rPr lang="en-US" dirty="0">
                <a:solidFill>
                  <a:schemeClr val="bg1"/>
                </a:solidFill>
              </a:rPr>
              <a:t>: The Satisfiability (SAT) problem is NP-Complete</a:t>
            </a:r>
          </a:p>
        </p:txBody>
      </p:sp>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601309" y="3389586"/>
            <a:ext cx="2597223" cy="161596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Incredibly famous theorem. Established the first known NP-Complete problem!</a:t>
            </a:r>
          </a:p>
        </p:txBody>
      </p:sp>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311869" y="2358504"/>
            <a:ext cx="886664" cy="103108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E663AB3-581B-074C-ADB2-E40B3DDA7F2D}"/>
              </a:ext>
            </a:extLst>
          </p:cNvPr>
          <p:cNvSpPr txBox="1">
            <a:spLocks/>
          </p:cNvSpPr>
          <p:nvPr/>
        </p:nvSpPr>
        <p:spPr>
          <a:xfrm>
            <a:off x="7633136" y="4343401"/>
            <a:ext cx="3033400" cy="193390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Developed independently by Stephen Cook (US) and Leonid Levin (USSR) in 1971 &amp; 1973</a:t>
            </a:r>
          </a:p>
        </p:txBody>
      </p:sp>
      <p:cxnSp>
        <p:nvCxnSpPr>
          <p:cNvPr id="8" name="Straight Connector 7">
            <a:extLst>
              <a:ext uri="{FF2B5EF4-FFF2-40B4-BE49-F238E27FC236}">
                <a16:creationId xmlns:a16="http://schemas.microsoft.com/office/drawing/2014/main" id="{9CD4B60A-3E8B-F64D-81EE-69E66B365070}"/>
              </a:ext>
            </a:extLst>
          </p:cNvPr>
          <p:cNvCxnSpPr>
            <a:cxnSpLocks/>
          </p:cNvCxnSpPr>
          <p:nvPr/>
        </p:nvCxnSpPr>
        <p:spPr>
          <a:xfrm>
            <a:off x="7633136" y="2463214"/>
            <a:ext cx="943305" cy="1825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644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pic>
        <p:nvPicPr>
          <p:cNvPr id="9" name="Picture 24" descr="Picture1"/>
          <p:cNvPicPr>
            <a:picLocks noGrp="1" noChangeAspect="1" noChangeArrowheads="1"/>
          </p:cNvPicPr>
          <p:nvPr>
            <p:ph sz="quarter" idx="2"/>
          </p:nvPr>
        </p:nvPicPr>
        <p:blipFill>
          <a:blip r:embed="rId3" cstate="print"/>
          <a:srcRect/>
          <a:stretch>
            <a:fillRect/>
          </a:stretch>
        </p:blipFill>
        <p:spPr bwMode="auto">
          <a:xfrm>
            <a:off x="5366659" y="1551173"/>
            <a:ext cx="4718968" cy="4538311"/>
          </a:xfrm>
          <a:prstGeom prst="rect">
            <a:avLst/>
          </a:prstGeom>
          <a:noFill/>
        </p:spPr>
      </p:pic>
      <p:sp>
        <p:nvSpPr>
          <p:cNvPr id="8" name="Content Placeholder 2">
            <a:extLst>
              <a:ext uri="{FF2B5EF4-FFF2-40B4-BE49-F238E27FC236}">
                <a16:creationId xmlns:a16="http://schemas.microsoft.com/office/drawing/2014/main" id="{2286D9F1-8F9B-C248-9DC8-F174468D14B9}"/>
              </a:ext>
            </a:extLst>
          </p:cNvPr>
          <p:cNvSpPr txBox="1">
            <a:spLocks/>
          </p:cNvSpPr>
          <p:nvPr/>
        </p:nvSpPr>
        <p:spPr>
          <a:xfrm>
            <a:off x="943135" y="3614296"/>
            <a:ext cx="2971802" cy="2364828"/>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circuit with </a:t>
            </a:r>
            <a:r>
              <a:rPr lang="en-US" i="1" dirty="0" err="1">
                <a:solidFill>
                  <a:schemeClr val="tx1">
                    <a:lumMod val="95000"/>
                  </a:schemeClr>
                </a:solidFill>
              </a:rPr>
              <a:t>boolean</a:t>
            </a:r>
            <a:r>
              <a:rPr lang="en-US" i="1" dirty="0">
                <a:solidFill>
                  <a:schemeClr val="tx1">
                    <a:lumMod val="95000"/>
                  </a:schemeClr>
                </a:solidFill>
              </a:rPr>
              <a:t> inputs, AND, OR, and NOT gates…is it possible to assign values to the input such that the output is TRUE? </a:t>
            </a:r>
          </a:p>
        </p:txBody>
      </p:sp>
      <p:cxnSp>
        <p:nvCxnSpPr>
          <p:cNvPr id="10" name="Straight Connector 9">
            <a:extLst>
              <a:ext uri="{FF2B5EF4-FFF2-40B4-BE49-F238E27FC236}">
                <a16:creationId xmlns:a16="http://schemas.microsoft.com/office/drawing/2014/main" id="{81504375-5E04-9042-93AE-9CC4F36C12B4}"/>
              </a:ext>
            </a:extLst>
          </p:cNvPr>
          <p:cNvCxnSpPr>
            <a:cxnSpLocks/>
          </p:cNvCxnSpPr>
          <p:nvPr/>
        </p:nvCxnSpPr>
        <p:spPr>
          <a:xfrm flipH="1">
            <a:off x="3754134" y="2932386"/>
            <a:ext cx="1421831" cy="9701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096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sp>
        <p:nvSpPr>
          <p:cNvPr id="4" name="Content Placeholder 3"/>
          <p:cNvSpPr>
            <a:spLocks noGrp="1"/>
          </p:cNvSpPr>
          <p:nvPr>
            <p:ph sz="quarter" idx="1"/>
          </p:nvPr>
        </p:nvSpPr>
        <p:spPr>
          <a:xfrm>
            <a:off x="2028650" y="2049471"/>
            <a:ext cx="2706312" cy="3541714"/>
          </a:xfrm>
        </p:spPr>
        <p:txBody>
          <a:bodyPr>
            <a:normAutofit fontScale="85000" lnSpcReduction="20000"/>
          </a:bodyPr>
          <a:lstStyle/>
          <a:p>
            <a:pPr marL="0" indent="0">
              <a:buNone/>
            </a:pPr>
            <a:r>
              <a:rPr lang="en-US" dirty="0"/>
              <a:t>Solutions:</a:t>
            </a:r>
          </a:p>
          <a:p>
            <a:pPr marL="457200" lvl="1" indent="0">
              <a:buNone/>
            </a:pPr>
            <a:r>
              <a:rPr lang="en-US" dirty="0"/>
              <a:t>1110111110011001</a:t>
            </a:r>
          </a:p>
          <a:p>
            <a:pPr marL="457200" lvl="1" indent="0">
              <a:buNone/>
            </a:pPr>
            <a:r>
              <a:rPr lang="en-US" dirty="0"/>
              <a:t>1010111111011001</a:t>
            </a:r>
          </a:p>
          <a:p>
            <a:pPr marL="457200" lvl="1" indent="0">
              <a:buNone/>
            </a:pPr>
            <a:r>
              <a:rPr lang="en-US" dirty="0"/>
              <a:t>0110111110111001</a:t>
            </a:r>
          </a:p>
          <a:p>
            <a:pPr marL="457200" lvl="1" indent="0">
              <a:buNone/>
            </a:pPr>
            <a:r>
              <a:rPr lang="en-US" dirty="0"/>
              <a:t>0110111110011001</a:t>
            </a:r>
          </a:p>
          <a:p>
            <a:pPr marL="457200" lvl="1" indent="0">
              <a:buNone/>
            </a:pPr>
            <a:r>
              <a:rPr lang="en-US" dirty="0"/>
              <a:t>1110111111011001</a:t>
            </a:r>
          </a:p>
          <a:p>
            <a:pPr marL="457200" lvl="1" indent="0">
              <a:buNone/>
            </a:pPr>
            <a:r>
              <a:rPr lang="en-US" dirty="0"/>
              <a:t>1010111110011001</a:t>
            </a:r>
          </a:p>
          <a:p>
            <a:pPr marL="457200" lvl="1" indent="0">
              <a:buNone/>
            </a:pPr>
            <a:r>
              <a:rPr lang="en-US" dirty="0"/>
              <a:t>1010111110111001</a:t>
            </a:r>
          </a:p>
          <a:p>
            <a:pPr marL="457200" lvl="1" indent="0">
              <a:buNone/>
            </a:pPr>
            <a:r>
              <a:rPr lang="en-US" dirty="0"/>
              <a:t>0110111111011001</a:t>
            </a:r>
          </a:p>
          <a:p>
            <a:pPr marL="457200" lvl="1" indent="0">
              <a:buNone/>
            </a:pPr>
            <a:r>
              <a:rPr lang="en-US" dirty="0"/>
              <a:t>1110111110111001</a:t>
            </a:r>
          </a:p>
          <a:p>
            <a:endParaRPr lang="en-US" dirty="0"/>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5366659" y="1551173"/>
            <a:ext cx="4718968" cy="4538311"/>
          </a:xfrm>
          <a:prstGeom prst="rect">
            <a:avLst/>
          </a:prstGeom>
          <a:noFill/>
        </p:spPr>
      </p:pic>
    </p:spTree>
    <p:extLst>
      <p:ext uri="{BB962C8B-B14F-4D97-AF65-F5344CB8AC3E}">
        <p14:creationId xmlns:p14="http://schemas.microsoft.com/office/powerpoint/2010/main" val="272853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Circuit-Sat vs SAT</a:t>
            </a:r>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1023259" y="1038793"/>
            <a:ext cx="4718968" cy="4538311"/>
          </a:xfrm>
          <a:prstGeom prst="rect">
            <a:avLst/>
          </a:prstGeom>
          <a:noFill/>
        </p:spPr>
      </p:pic>
      <p:sp>
        <p:nvSpPr>
          <p:cNvPr id="9" name="Content Placeholder 4">
            <a:extLst>
              <a:ext uri="{FF2B5EF4-FFF2-40B4-BE49-F238E27FC236}">
                <a16:creationId xmlns:a16="http://schemas.microsoft.com/office/drawing/2014/main" id="{42CE4033-F5A3-234B-B23C-75358EF1CF0F}"/>
              </a:ext>
            </a:extLst>
          </p:cNvPr>
          <p:cNvSpPr>
            <a:spLocks noGrp="1"/>
          </p:cNvSpPr>
          <p:nvPr>
            <p:ph sz="quarter" idx="1"/>
          </p:nvPr>
        </p:nvSpPr>
        <p:spPr>
          <a:xfrm>
            <a:off x="6227379" y="1038793"/>
            <a:ext cx="5411239" cy="4538311"/>
          </a:xfrm>
          <a:solidFill>
            <a:schemeClr val="tx1">
              <a:lumMod val="95000"/>
            </a:schemeClr>
          </a:solidFill>
        </p:spPr>
        <p:txBody>
          <a:bodyPr>
            <a:normAutofit fontScale="85000" lnSpcReduction="10000"/>
          </a:bodyPr>
          <a:lstStyle/>
          <a:p>
            <a:pPr marL="0" indent="0" algn="l">
              <a:buNone/>
            </a:pPr>
            <a:r>
              <a:rPr lang="en-US" sz="2600" b="1" dirty="0">
                <a:solidFill>
                  <a:schemeClr val="bg1"/>
                </a:solidFill>
                <a:latin typeface="Courier New" pitchFamily="49" charset="0"/>
              </a:rPr>
              <a:t>(v[0] || v[1]) &amp;&amp; (!v[1] || !v[3]) &amp;&amp; (v[2] || v[3]) &amp;&amp; (!v[3] || !v[4]) &amp;&amp; (v[4] || !v[5]) &amp;&amp; (v[5] || !v[6]) &amp;&amp; (v[5] || v[6]) &amp;&amp; (v[6] || !v[15]) &amp;&amp; (v[7] || !v[8]) &amp;&amp; (!v[7] || !v[13]) &amp;&amp; (v[8] || v[9]) &amp;&amp; (v[8] || !v[9]) &amp;&amp; (!v[9] || !v[10]) &amp;&amp; (v[9] || v[11]) &amp;&amp; (v[10] || v[11]) &amp;&amp; (v[12] || v[13]) &amp;&amp; (v[13] || !v[14]) &amp;&amp; (v[14] || v[15])</a:t>
            </a:r>
            <a:endParaRPr lang="en-US" sz="2600" dirty="0">
              <a:solidFill>
                <a:schemeClr val="bg1"/>
              </a:solidFill>
            </a:endParaRPr>
          </a:p>
        </p:txBody>
      </p:sp>
      <p:sp>
        <p:nvSpPr>
          <p:cNvPr id="10" name="Content Placeholder 2">
            <a:extLst>
              <a:ext uri="{FF2B5EF4-FFF2-40B4-BE49-F238E27FC236}">
                <a16:creationId xmlns:a16="http://schemas.microsoft.com/office/drawing/2014/main" id="{4F44A8C1-7B5E-5F4D-9D06-6C5523F75E94}"/>
              </a:ext>
            </a:extLst>
          </p:cNvPr>
          <p:cNvSpPr txBox="1">
            <a:spLocks/>
          </p:cNvSpPr>
          <p:nvPr/>
        </p:nvSpPr>
        <p:spPr>
          <a:xfrm>
            <a:off x="1615966" y="6156433"/>
            <a:ext cx="9041524" cy="575443"/>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These are two variations of the exact same problem. We will stick with the right side (SAT) from now on</a:t>
            </a:r>
          </a:p>
        </p:txBody>
      </p:sp>
      <p:cxnSp>
        <p:nvCxnSpPr>
          <p:cNvPr id="11" name="Straight Connector 10">
            <a:extLst>
              <a:ext uri="{FF2B5EF4-FFF2-40B4-BE49-F238E27FC236}">
                <a16:creationId xmlns:a16="http://schemas.microsoft.com/office/drawing/2014/main" id="{C2562353-F683-FC48-9CAF-0154D79A9E32}"/>
              </a:ext>
            </a:extLst>
          </p:cNvPr>
          <p:cNvCxnSpPr>
            <a:cxnSpLocks/>
          </p:cNvCxnSpPr>
          <p:nvPr/>
        </p:nvCxnSpPr>
        <p:spPr>
          <a:xfrm flipH="1">
            <a:off x="6136729" y="5725143"/>
            <a:ext cx="949871"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E30D9A-EE56-7C4B-BE7C-94783A1EF3BC}"/>
              </a:ext>
            </a:extLst>
          </p:cNvPr>
          <p:cNvCxnSpPr>
            <a:cxnSpLocks/>
            <a:endCxn id="10" idx="0"/>
          </p:cNvCxnSpPr>
          <p:nvPr/>
        </p:nvCxnSpPr>
        <p:spPr>
          <a:xfrm>
            <a:off x="4674476" y="5725143"/>
            <a:ext cx="1462252"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44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Measuring Time and Space Complexity</a:t>
            </a:r>
          </a:p>
        </p:txBody>
      </p:sp>
    </p:spTree>
    <p:extLst>
      <p:ext uri="{BB962C8B-B14F-4D97-AF65-F5344CB8AC3E}">
        <p14:creationId xmlns:p14="http://schemas.microsoft.com/office/powerpoint/2010/main" val="2011883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Proof of the Cook-Levin Theorem</a:t>
            </a:r>
          </a:p>
        </p:txBody>
      </p:sp>
    </p:spTree>
    <p:extLst>
      <p:ext uri="{BB962C8B-B14F-4D97-AF65-F5344CB8AC3E}">
        <p14:creationId xmlns:p14="http://schemas.microsoft.com/office/powerpoint/2010/main" val="3912422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7363643" y="5307629"/>
            <a:ext cx="2912678" cy="1478069"/>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we must use the second (bold) option because there are not any NPC problems that exist yet! Ugh!!</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a:off x="8568559" y="4130566"/>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2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sz="quarter" idx="1"/>
          </p:nvPr>
        </p:nvSpPr>
        <p:spPr>
          <a:xfrm>
            <a:off x="1070469" y="1413913"/>
            <a:ext cx="4494762" cy="477948"/>
          </a:xfrm>
        </p:spPr>
        <p:txBody>
          <a:bodyPr>
            <a:normAutofit/>
          </a:bodyPr>
          <a:lstStyle/>
          <a:p>
            <a:pPr marL="0" indent="0">
              <a:buNone/>
            </a:pPr>
            <a:r>
              <a:rPr lang="en-US" sz="1800" dirty="0"/>
              <a:t>Let’s do this one first: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184680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1846809"/>
                <a:ext cx="4423817" cy="1779735"/>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6022428" y="1846810"/>
            <a:ext cx="5234151" cy="398643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Given variables V, formula F, and potential values for each variable V’:</a:t>
            </a:r>
          </a:p>
          <a:p>
            <a:pPr marL="342900" indent="-342900">
              <a:buFont typeface="Arial" panose="020B0604020202020204" pitchFamily="34" charset="0"/>
              <a:buAutoNum type="arabicPeriod"/>
            </a:pPr>
            <a:r>
              <a:rPr lang="en-US" sz="1600" i="1" dirty="0">
                <a:solidFill>
                  <a:schemeClr val="tx1">
                    <a:lumMod val="95000"/>
                  </a:schemeClr>
                </a:solidFill>
              </a:rPr>
              <a:t>Scan over formula F for first operator (Op) that should be applied (deepest in </a:t>
            </a:r>
            <a:r>
              <a:rPr lang="en-US" sz="1600" i="1" dirty="0" err="1">
                <a:solidFill>
                  <a:schemeClr val="tx1">
                    <a:lumMod val="95000"/>
                  </a:schemeClr>
                </a:solidFill>
              </a:rPr>
              <a:t>parens</a:t>
            </a:r>
            <a:r>
              <a:rPr lang="en-US" sz="1600" i="1" dirty="0">
                <a:solidFill>
                  <a:schemeClr val="tx1">
                    <a:lumMod val="95000"/>
                  </a:schemeClr>
                </a:solidFill>
              </a:rPr>
              <a:t> and/or lowest precedence)</a:t>
            </a:r>
          </a:p>
          <a:p>
            <a:pPr marL="342900" indent="-342900">
              <a:buFont typeface="Arial" panose="020B0604020202020204" pitchFamily="34" charset="0"/>
              <a:buAutoNum type="arabicPeriod"/>
            </a:pPr>
            <a:r>
              <a:rPr lang="en-US" sz="1600" i="1" dirty="0">
                <a:solidFill>
                  <a:schemeClr val="tx1">
                    <a:lumMod val="95000"/>
                  </a:schemeClr>
                </a:solidFill>
              </a:rPr>
              <a:t>Find the two variables X and Y on each side of Op, this gives X Op Y (example: V1 AND V7)</a:t>
            </a:r>
          </a:p>
          <a:p>
            <a:pPr marL="342900" indent="-342900">
              <a:buFont typeface="Arial" panose="020B0604020202020204" pitchFamily="34" charset="0"/>
              <a:buAutoNum type="arabicPeriod"/>
            </a:pPr>
            <a:r>
              <a:rPr lang="en-US" sz="1600" i="1" dirty="0">
                <a:solidFill>
                  <a:schemeClr val="tx1">
                    <a:lumMod val="95000"/>
                  </a:schemeClr>
                </a:solidFill>
              </a:rPr>
              <a:t>Apply operator Op to the values X and Y given by V’ or by result of a previous operation and replace X Op Y with this Boolean result.</a:t>
            </a:r>
          </a:p>
          <a:p>
            <a:pPr marL="342900" indent="-342900">
              <a:buFont typeface="Arial" panose="020B0604020202020204" pitchFamily="34" charset="0"/>
              <a:buAutoNum type="arabicPeriod"/>
            </a:pPr>
            <a:r>
              <a:rPr lang="en-US" sz="1600" i="1" dirty="0">
                <a:solidFill>
                  <a:schemeClr val="tx1">
                    <a:lumMod val="95000"/>
                  </a:schemeClr>
                </a:solidFill>
              </a:rPr>
              <a:t>Loop back to step 1 until only one Boolean remains. This Boolean is true if and only if the solution V’ is verified.</a:t>
            </a:r>
          </a:p>
        </p:txBody>
      </p:sp>
      <p:sp>
        <p:nvSpPr>
          <p:cNvPr id="9" name="Content Placeholder 2">
            <a:extLst>
              <a:ext uri="{FF2B5EF4-FFF2-40B4-BE49-F238E27FC236}">
                <a16:creationId xmlns:a16="http://schemas.microsoft.com/office/drawing/2014/main" id="{235DE94F-C24A-0640-800E-AF0804595A96}"/>
              </a:ext>
            </a:extLst>
          </p:cNvPr>
          <p:cNvSpPr txBox="1">
            <a:spLocks/>
          </p:cNvSpPr>
          <p:nvPr/>
        </p:nvSpPr>
        <p:spPr>
          <a:xfrm>
            <a:off x="6022427" y="1413913"/>
            <a:ext cx="4494762" cy="477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Verifier:</a:t>
            </a:r>
          </a:p>
        </p:txBody>
      </p:sp>
      <p:sp>
        <p:nvSpPr>
          <p:cNvPr id="10" name="Content Placeholder 2">
            <a:extLst>
              <a:ext uri="{FF2B5EF4-FFF2-40B4-BE49-F238E27FC236}">
                <a16:creationId xmlns:a16="http://schemas.microsoft.com/office/drawing/2014/main" id="{E40A1A6D-C30F-B449-B40C-731ABE0ADFA6}"/>
              </a:ext>
            </a:extLst>
          </p:cNvPr>
          <p:cNvSpPr txBox="1">
            <a:spLocks/>
          </p:cNvSpPr>
          <p:nvPr/>
        </p:nvSpPr>
        <p:spPr>
          <a:xfrm>
            <a:off x="1836683" y="4792714"/>
            <a:ext cx="2354151" cy="12051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Needs to be polynomial runtime, is it? Yes!</a:t>
            </a:r>
          </a:p>
        </p:txBody>
      </p:sp>
      <p:cxnSp>
        <p:nvCxnSpPr>
          <p:cNvPr id="11" name="Straight Connector 10">
            <a:extLst>
              <a:ext uri="{FF2B5EF4-FFF2-40B4-BE49-F238E27FC236}">
                <a16:creationId xmlns:a16="http://schemas.microsoft.com/office/drawing/2014/main" id="{3E5921DF-92AA-0E45-BD6B-214DD7114DB1}"/>
              </a:ext>
            </a:extLst>
          </p:cNvPr>
          <p:cNvCxnSpPr>
            <a:cxnSpLocks/>
          </p:cNvCxnSpPr>
          <p:nvPr/>
        </p:nvCxnSpPr>
        <p:spPr>
          <a:xfrm flipH="1">
            <a:off x="3775841" y="4556232"/>
            <a:ext cx="1986457" cy="61485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65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578478" y="5395944"/>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part is done!!</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flipH="1">
            <a:off x="2855432" y="4264182"/>
            <a:ext cx="403816" cy="123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59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882503" y="176142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882503" y="1761429"/>
                <a:ext cx="4423817" cy="1779735"/>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3974471" y="4909276"/>
            <a:ext cx="4219553" cy="1478069"/>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As we stated. before, we have to use the second option because there (when this proof was done) are no NP-Complete problems yet!</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6486262" y="3732213"/>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477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 </m:t>
                      </m:r>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acc>
                      <m:r>
                        <a:rPr lang="en-US" sz="2000" b="0" i="1" smtClean="0">
                          <a:solidFill>
                            <a:schemeClr val="bg1"/>
                          </a:solidFill>
                          <a:latin typeface="Cambria Math" panose="02040503050406030204" pitchFamily="18" charset="0"/>
                        </a:rPr>
                        <m:t> ∨</m:t>
                      </m:r>
                      <m:d>
                        <m:dPr>
                          <m:ctrlPr>
                            <a:rPr lang="en-US" sz="2000" b="0" i="1" smtClean="0">
                              <a:solidFill>
                                <a:schemeClr val="bg1"/>
                              </a:solidFill>
                              <a:latin typeface="Cambria Math" panose="02040503050406030204" pitchFamily="18" charset="0"/>
                            </a:rPr>
                          </m:ctrlPr>
                        </m:dPr>
                        <m:e>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d>
                      <m:r>
                        <a:rPr lang="en-US" sz="2000" b="0" i="1" smtClean="0">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12" name="Content Placeholder 2">
                <a:extLst>
                  <a:ext uri="{FF2B5EF4-FFF2-40B4-BE49-F238E27FC236}">
                    <a16:creationId xmlns:a16="http://schemas.microsoft.com/office/drawing/2014/main" id="{E2513A30-46E1-824D-8D69-4E40A20F0984}"/>
                  </a:ext>
                </a:extLst>
              </p:cNvPr>
              <p:cNvSpPr txBox="1">
                <a:spLocks noRot="1" noChangeAspect="1" noMove="1" noResize="1" noEditPoints="1" noAdjustHandles="1" noChangeArrowheads="1" noChangeShapeType="1" noTextEdit="1"/>
              </p:cNvSpPr>
              <p:nvPr/>
            </p:nvSpPr>
            <p:spPr>
              <a:xfrm>
                <a:off x="6633146" y="3966438"/>
                <a:ext cx="4676643" cy="477482"/>
              </a:xfrm>
              <a:prstGeom prst="rect">
                <a:avLst/>
              </a:prstGeom>
              <a:blipFill>
                <a:blip r:embed="rId4"/>
                <a:stretch>
                  <a:fillRect b="-5263"/>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4173648" y="5855092"/>
            <a:ext cx="6102673" cy="93060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How are we going to do this? </a:t>
            </a:r>
          </a:p>
        </p:txBody>
      </p:sp>
      <p:cxnSp>
        <p:nvCxnSpPr>
          <p:cNvPr id="14" name="Straight Connector 13">
            <a:extLst>
              <a:ext uri="{FF2B5EF4-FFF2-40B4-BE49-F238E27FC236}">
                <a16:creationId xmlns:a16="http://schemas.microsoft.com/office/drawing/2014/main" id="{8E477510-0CC5-DD4A-B959-C893BD063BC9}"/>
              </a:ext>
            </a:extLst>
          </p:cNvPr>
          <p:cNvCxnSpPr>
            <a:cxnSpLocks/>
          </p:cNvCxnSpPr>
          <p:nvPr/>
        </p:nvCxnSpPr>
        <p:spPr>
          <a:xfrm>
            <a:off x="5273098" y="4576984"/>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2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Tape moved right AND 1 written to first cell of tape AND …</a:t>
            </a:r>
          </a:p>
        </p:txBody>
      </p:sp>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1355821" y="5395867"/>
            <a:ext cx="9496409" cy="1004935"/>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IDEA</a:t>
            </a:r>
            <a:r>
              <a:rPr lang="en-US" i="1" dirty="0">
                <a:solidFill>
                  <a:schemeClr val="tx1">
                    <a:lumMod val="95000"/>
                  </a:schemeClr>
                </a:solidFill>
              </a:rPr>
              <a:t>: For any generic problem x in NP, it has a decider NTM. Convert that NTM into a Boolean expression that describes the operation of the machine. Why is this a valid reduction?</a:t>
            </a:r>
          </a:p>
        </p:txBody>
      </p:sp>
    </p:spTree>
    <p:extLst>
      <p:ext uri="{BB962C8B-B14F-4D97-AF65-F5344CB8AC3E}">
        <p14:creationId xmlns:p14="http://schemas.microsoft.com/office/powerpoint/2010/main" val="1576707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2064"/>
            <a:ext cx="9905998" cy="648964"/>
          </a:xfrm>
        </p:spPr>
        <p:txBody>
          <a:bodyPr>
            <a:normAutofit/>
          </a:bodyPr>
          <a:lstStyle/>
          <a:p>
            <a:pPr algn="ctr"/>
            <a:r>
              <a:rPr lang="en-US" dirty="0"/>
              <a:t>Variables We Need</a:t>
            </a:r>
          </a:p>
        </p:txBody>
      </p:sp>
      <p:graphicFrame>
        <p:nvGraphicFramePr>
          <p:cNvPr id="6" name="Table 5"/>
          <p:cNvGraphicFramePr>
            <a:graphicFrameLocks noGrp="1"/>
          </p:cNvGraphicFramePr>
          <p:nvPr>
            <p:extLst>
              <p:ext uri="{D42A27DB-BD31-4B8C-83A1-F6EECF244321}">
                <p14:modId xmlns:p14="http://schemas.microsoft.com/office/powerpoint/2010/main" val="3325185740"/>
              </p:ext>
            </p:extLst>
          </p:nvPr>
        </p:nvGraphicFramePr>
        <p:xfrm>
          <a:off x="2212817" y="1348209"/>
          <a:ext cx="7467600" cy="213868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1295401">
                  <a:extLst>
                    <a:ext uri="{9D8B030D-6E8A-4147-A177-3AD203B41FA5}">
                      <a16:colId xmlns:a16="http://schemas.microsoft.com/office/drawing/2014/main" val="20002"/>
                    </a:ext>
                  </a:extLst>
                </a:gridCol>
              </a:tblGrid>
              <a:tr h="487680">
                <a:tc>
                  <a:txBody>
                    <a:bodyPr/>
                    <a:lstStyle/>
                    <a:p>
                      <a:r>
                        <a:rPr lang="en-US" dirty="0"/>
                        <a:t>Variable</a:t>
                      </a:r>
                    </a:p>
                  </a:txBody>
                  <a:tcPr/>
                </a:tc>
                <a:tc>
                  <a:txBody>
                    <a:bodyPr/>
                    <a:lstStyle/>
                    <a:p>
                      <a:r>
                        <a:rPr lang="en-US" dirty="0"/>
                        <a:t>Meaning</a:t>
                      </a:r>
                    </a:p>
                  </a:txBody>
                  <a:tcPr/>
                </a:tc>
                <a:tc>
                  <a:txBody>
                    <a:bodyPr/>
                    <a:lstStyle/>
                    <a:p>
                      <a:r>
                        <a:rPr lang="en-US" dirty="0"/>
                        <a:t>How many</a:t>
                      </a:r>
                    </a:p>
                  </a:txBody>
                  <a:tcPr/>
                </a:tc>
                <a:extLst>
                  <a:ext uri="{0D108BD9-81ED-4DB2-BD59-A6C34878D82A}">
                    <a16:rowId xmlns:a16="http://schemas.microsoft.com/office/drawing/2014/main" val="10000"/>
                  </a:ext>
                </a:extLst>
              </a:tr>
              <a:tr h="370840">
                <a:tc>
                  <a:txBody>
                    <a:bodyPr/>
                    <a:lstStyle/>
                    <a:p>
                      <a:r>
                        <a:rPr lang="en-US" dirty="0" err="1"/>
                        <a:t>T</a:t>
                      </a:r>
                      <a:r>
                        <a:rPr lang="en-US" baseline="-25000" dirty="0" err="1"/>
                        <a:t>ijk</a:t>
                      </a:r>
                      <a:endParaRPr lang="en-US" baseline="-25000" dirty="0"/>
                    </a:p>
                  </a:txBody>
                  <a:tcPr/>
                </a:tc>
                <a:tc>
                  <a:txBody>
                    <a:bodyPr/>
                    <a:lstStyle/>
                    <a:p>
                      <a:r>
                        <a:rPr lang="en-US" dirty="0"/>
                        <a:t>True if tape cell</a:t>
                      </a:r>
                      <a:r>
                        <a:rPr lang="en-US" baseline="0" dirty="0"/>
                        <a:t> </a:t>
                      </a:r>
                      <a:r>
                        <a:rPr lang="en-US" i="1" baseline="0" dirty="0" err="1"/>
                        <a:t>i</a:t>
                      </a:r>
                      <a:r>
                        <a:rPr lang="en-US" baseline="0" dirty="0"/>
                        <a:t> </a:t>
                      </a:r>
                      <a:r>
                        <a:rPr lang="en-US" dirty="0"/>
                        <a:t>contains symbol </a:t>
                      </a:r>
                      <a:r>
                        <a:rPr lang="en-US" i="1" dirty="0"/>
                        <a:t>j</a:t>
                      </a:r>
                      <a:r>
                        <a:rPr lang="en-US" dirty="0"/>
                        <a:t> at step </a:t>
                      </a:r>
                      <a:r>
                        <a:rPr lang="en-US" i="1" dirty="0"/>
                        <a:t>k</a:t>
                      </a:r>
                      <a:r>
                        <a:rPr lang="en-US" dirty="0"/>
                        <a:t> of the computation</a:t>
                      </a:r>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1"/>
                  </a:ext>
                </a:extLst>
              </a:tr>
              <a:tr h="370840">
                <a:tc>
                  <a:txBody>
                    <a:bodyPr/>
                    <a:lstStyle/>
                    <a:p>
                      <a:r>
                        <a:rPr lang="en-US" dirty="0" err="1"/>
                        <a:t>H</a:t>
                      </a:r>
                      <a:r>
                        <a:rPr lang="en-US" baseline="-25000" dirty="0" err="1"/>
                        <a:t>ik</a:t>
                      </a:r>
                      <a:endParaRPr lang="en-US" baseline="-25000" dirty="0"/>
                    </a:p>
                  </a:txBody>
                  <a:tcPr/>
                </a:tc>
                <a:tc>
                  <a:txBody>
                    <a:bodyPr/>
                    <a:lstStyle/>
                    <a:p>
                      <a:r>
                        <a:rPr lang="en-US" dirty="0"/>
                        <a:t>True if the M’s read/write head is at tape</a:t>
                      </a:r>
                      <a:r>
                        <a:rPr lang="en-US" baseline="0" dirty="0"/>
                        <a:t> cell </a:t>
                      </a:r>
                      <a:r>
                        <a:rPr lang="en-US" i="1" baseline="0" dirty="0" err="1"/>
                        <a:t>i</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2"/>
                  </a:ext>
                </a:extLst>
              </a:tr>
              <a:tr h="370840">
                <a:tc>
                  <a:txBody>
                    <a:bodyPr/>
                    <a:lstStyle/>
                    <a:p>
                      <a:r>
                        <a:rPr lang="en-US" dirty="0" err="1"/>
                        <a:t>Q</a:t>
                      </a:r>
                      <a:r>
                        <a:rPr lang="en-US" baseline="-25000" dirty="0" err="1"/>
                        <a:t>qk</a:t>
                      </a:r>
                      <a:endParaRPr lang="en-US" baseline="-25000" dirty="0"/>
                    </a:p>
                  </a:txBody>
                  <a:tcPr/>
                </a:tc>
                <a:tc>
                  <a:txBody>
                    <a:bodyPr/>
                    <a:lstStyle/>
                    <a:p>
                      <a:r>
                        <a:rPr lang="en-US" dirty="0"/>
                        <a:t>True if M is in</a:t>
                      </a:r>
                      <a:r>
                        <a:rPr lang="en-US" baseline="0" dirty="0"/>
                        <a:t> state </a:t>
                      </a:r>
                      <a:r>
                        <a:rPr lang="en-US" i="1" baseline="0" dirty="0"/>
                        <a:t>q</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7C09F2-DA07-AD45-9F29-9B15E2D9EEE2}"/>
                  </a:ext>
                </a:extLst>
              </p:cNvPr>
              <p:cNvSpPr txBox="1"/>
              <p:nvPr/>
            </p:nvSpPr>
            <p:spPr>
              <a:xfrm>
                <a:off x="2212817" y="4309989"/>
                <a:ext cx="2431611" cy="1200329"/>
              </a:xfrm>
              <a:prstGeom prst="rect">
                <a:avLst/>
              </a:prstGeom>
              <a:solidFill>
                <a:schemeClr val="tx1">
                  <a:lumMod val="95000"/>
                </a:schemeClr>
              </a:solid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oMath>
                    <m:oMath xmlns:m="http://schemas.openxmlformats.org/officeDocument/2006/math">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oMath>
                    <m:oMath xmlns:m="http://schemas.openxmlformats.org/officeDocument/2006/math">
                      <m:r>
                        <a:rPr lang="en-US" i="1">
                          <a:solidFill>
                            <a:schemeClr val="bg1"/>
                          </a:solidFill>
                          <a:latin typeface="Cambria Math" panose="02040503050406030204" pitchFamily="18" charset="0"/>
                        </a:rPr>
                        <m:t>0</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m:oMathPara>
                </a14:m>
                <a:endParaRPr lang="en-US" b="0" dirty="0">
                  <a:solidFill>
                    <a:schemeClr val="bg1"/>
                  </a:solidFill>
                </a:endParaRPr>
              </a:p>
            </p:txBody>
          </p:sp>
        </mc:Choice>
        <mc:Fallback xmlns="">
          <p:sp>
            <p:nvSpPr>
              <p:cNvPr id="10" name="TextBox 9">
                <a:extLst>
                  <a:ext uri="{FF2B5EF4-FFF2-40B4-BE49-F238E27FC236}">
                    <a16:creationId xmlns:a16="http://schemas.microsoft.com/office/drawing/2014/main" id="{D97C09F2-DA07-AD45-9F29-9B15E2D9EEE2}"/>
                  </a:ext>
                </a:extLst>
              </p:cNvPr>
              <p:cNvSpPr txBox="1">
                <a:spLocks noRot="1" noChangeAspect="1" noMove="1" noResize="1" noEditPoints="1" noAdjustHandles="1" noChangeArrowheads="1" noChangeShapeType="1" noTextEdit="1"/>
              </p:cNvSpPr>
              <p:nvPr/>
            </p:nvSpPr>
            <p:spPr>
              <a:xfrm>
                <a:off x="2212817" y="4309989"/>
                <a:ext cx="2431611" cy="1200329"/>
              </a:xfrm>
              <a:prstGeom prst="rect">
                <a:avLst/>
              </a:prstGeom>
              <a:blipFill>
                <a:blip r:embed="rId2"/>
                <a:stretch>
                  <a:fillRect b="-20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9F52E66-A237-2949-8C9C-59F1D5E6E5BE}"/>
                  </a:ext>
                </a:extLst>
              </p:cNvPr>
              <p:cNvSpPr txBox="1">
                <a:spLocks/>
              </p:cNvSpPr>
              <p:nvPr/>
            </p:nvSpPr>
            <p:spPr>
              <a:xfrm>
                <a:off x="8374455" y="4780230"/>
                <a:ext cx="2471597" cy="108641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Note that p(n) is the time the original NTM takes and </a:t>
                </a:r>
                <a14:m>
                  <m:oMath xmlns:m="http://schemas.openxmlformats.org/officeDocument/2006/math">
                    <m:r>
                      <a:rPr lang="en-US" sz="1600" b="0" i="1" smtClean="0">
                        <a:solidFill>
                          <a:schemeClr val="tx1">
                            <a:lumMod val="95000"/>
                          </a:schemeClr>
                        </a:solidFill>
                        <a:latin typeface="Cambria Math" panose="02040503050406030204" pitchFamily="18" charset="0"/>
                      </a:rPr>
                      <m:t>𝑝</m:t>
                    </m:r>
                    <m:d>
                      <m:dPr>
                        <m:ctrlPr>
                          <a:rPr lang="en-US" sz="1600" b="0" i="1" smtClean="0">
                            <a:solidFill>
                              <a:schemeClr val="tx1">
                                <a:lumMod val="95000"/>
                              </a:schemeClr>
                            </a:solidFill>
                            <a:latin typeface="Cambria Math" panose="02040503050406030204" pitchFamily="18" charset="0"/>
                          </a:rPr>
                        </m:ctrlPr>
                      </m:dPr>
                      <m:e>
                        <m:r>
                          <a:rPr lang="en-US" sz="1600" b="0" i="1" smtClean="0">
                            <a:solidFill>
                              <a:schemeClr val="tx1">
                                <a:lumMod val="95000"/>
                              </a:schemeClr>
                            </a:solidFill>
                            <a:latin typeface="Cambria Math" panose="02040503050406030204" pitchFamily="18" charset="0"/>
                          </a:rPr>
                          <m:t>𝑛</m:t>
                        </m:r>
                      </m:e>
                    </m:d>
                    <m:r>
                      <a:rPr lang="en-US" sz="1600" b="0" i="1" smtClean="0">
                        <a:solidFill>
                          <a:schemeClr val="tx1">
                            <a:lumMod val="95000"/>
                          </a:schemeClr>
                        </a:solidFill>
                        <a:latin typeface="Cambria Math" panose="02040503050406030204" pitchFamily="18" charset="0"/>
                      </a:rPr>
                      <m:t>∈</m:t>
                    </m:r>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p>
                      <m:sSupPr>
                        <m:ctrlPr>
                          <a:rPr lang="en-US" sz="1600" b="0" i="1" smtClean="0">
                            <a:solidFill>
                              <a:schemeClr val="tx1">
                                <a:lumMod val="95000"/>
                              </a:schemeClr>
                            </a:solidFill>
                            <a:latin typeface="Cambria Math" panose="02040503050406030204" pitchFamily="18" charset="0"/>
                          </a:rPr>
                        </m:ctrlPr>
                      </m:sSupPr>
                      <m:e>
                        <m:r>
                          <a:rPr lang="en-US" sz="1600" b="0" i="1" smtClean="0">
                            <a:solidFill>
                              <a:schemeClr val="tx1">
                                <a:lumMod val="95000"/>
                              </a:schemeClr>
                            </a:solidFill>
                            <a:latin typeface="Cambria Math" panose="02040503050406030204" pitchFamily="18" charset="0"/>
                          </a:rPr>
                          <m:t>𝑛</m:t>
                        </m:r>
                      </m:e>
                      <m:sup>
                        <m:r>
                          <a:rPr lang="en-US" sz="1600" b="0" i="1" smtClean="0">
                            <a:solidFill>
                              <a:schemeClr val="tx1">
                                <a:lumMod val="95000"/>
                              </a:schemeClr>
                            </a:solidFill>
                            <a:latin typeface="Cambria Math" panose="02040503050406030204" pitchFamily="18" charset="0"/>
                          </a:rPr>
                          <m:t>𝑐</m:t>
                        </m:r>
                      </m:sup>
                    </m:sSup>
                    <m:r>
                      <a:rPr lang="en-US" sz="1600" b="0" i="1" smtClean="0">
                        <a:solidFill>
                          <a:schemeClr val="tx1">
                            <a:lumMod val="95000"/>
                          </a:schemeClr>
                        </a:solidFill>
                        <a:latin typeface="Cambria Math" panose="02040503050406030204" pitchFamily="18" charset="0"/>
                      </a:rPr>
                      <m:t>)</m:t>
                    </m:r>
                  </m:oMath>
                </a14:m>
                <a:endParaRPr lang="en-US" sz="1600" i="1" dirty="0">
                  <a:solidFill>
                    <a:schemeClr val="tx1">
                      <a:lumMod val="95000"/>
                    </a:schemeClr>
                  </a:solidFill>
                </a:endParaRPr>
              </a:p>
            </p:txBody>
          </p:sp>
        </mc:Choice>
        <mc:Fallback xmlns="">
          <p:sp>
            <p:nvSpPr>
              <p:cNvPr id="15" name="Content Placeholder 2">
                <a:extLst>
                  <a:ext uri="{FF2B5EF4-FFF2-40B4-BE49-F238E27FC236}">
                    <a16:creationId xmlns:a16="http://schemas.microsoft.com/office/drawing/2014/main" id="{99F52E66-A237-2949-8C9C-59F1D5E6E5BE}"/>
                  </a:ext>
                </a:extLst>
              </p:cNvPr>
              <p:cNvSpPr txBox="1">
                <a:spLocks noRot="1" noChangeAspect="1" noMove="1" noResize="1" noEditPoints="1" noAdjustHandles="1" noChangeArrowheads="1" noChangeShapeType="1" noTextEdit="1"/>
              </p:cNvSpPr>
              <p:nvPr/>
            </p:nvSpPr>
            <p:spPr>
              <a:xfrm>
                <a:off x="8374455" y="4780230"/>
                <a:ext cx="2471597" cy="1086416"/>
              </a:xfrm>
              <a:prstGeom prst="rect">
                <a:avLst/>
              </a:prstGeom>
              <a:blipFill>
                <a:blip r:embed="rId3"/>
                <a:stretch>
                  <a:fillRect r="-2551"/>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A91D0D62-1746-CE4D-AB80-83EFD6B055E5}"/>
              </a:ext>
            </a:extLst>
          </p:cNvPr>
          <p:cNvCxnSpPr>
            <a:cxnSpLocks/>
          </p:cNvCxnSpPr>
          <p:nvPr/>
        </p:nvCxnSpPr>
        <p:spPr>
          <a:xfrm>
            <a:off x="8912591" y="3615037"/>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D3C9E635-C82C-C74F-B284-60AF181B581F}"/>
              </a:ext>
            </a:extLst>
          </p:cNvPr>
          <p:cNvSpPr txBox="1">
            <a:spLocks/>
          </p:cNvSpPr>
          <p:nvPr/>
        </p:nvSpPr>
        <p:spPr>
          <a:xfrm>
            <a:off x="2212818" y="3984070"/>
            <a:ext cx="2431610" cy="326682"/>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Some constraints:</a:t>
            </a:r>
          </a:p>
        </p:txBody>
      </p:sp>
    </p:spTree>
    <p:extLst>
      <p:ext uri="{BB962C8B-B14F-4D97-AF65-F5344CB8AC3E}">
        <p14:creationId xmlns:p14="http://schemas.microsoft.com/office/powerpoint/2010/main" val="247195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3009"/>
            <a:ext cx="9905998" cy="567486"/>
          </a:xfrm>
        </p:spPr>
        <p:txBody>
          <a:bodyPr>
            <a:normAutofit fontScale="90000"/>
          </a:bodyPr>
          <a:lstStyle/>
          <a:p>
            <a:pPr algn="ctr"/>
            <a:r>
              <a:rPr lang="en-US" dirty="0"/>
              <a:t>Create a conjunction ‘B’ of…</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001398165"/>
              </p:ext>
            </p:extLst>
          </p:nvPr>
        </p:nvGraphicFramePr>
        <p:xfrm>
          <a:off x="1437122" y="969023"/>
          <a:ext cx="8839200" cy="524165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3674291">
                  <a:extLst>
                    <a:ext uri="{9D8B030D-6E8A-4147-A177-3AD203B41FA5}">
                      <a16:colId xmlns:a16="http://schemas.microsoft.com/office/drawing/2014/main" val="20002"/>
                    </a:ext>
                  </a:extLst>
                </a:gridCol>
                <a:gridCol w="1431109">
                  <a:extLst>
                    <a:ext uri="{9D8B030D-6E8A-4147-A177-3AD203B41FA5}">
                      <a16:colId xmlns:a16="http://schemas.microsoft.com/office/drawing/2014/main" val="20003"/>
                    </a:ext>
                  </a:extLst>
                </a:gridCol>
              </a:tblGrid>
              <a:tr h="388862">
                <a:tc>
                  <a:txBody>
                    <a:bodyPr/>
                    <a:lstStyle/>
                    <a:p>
                      <a:r>
                        <a:rPr lang="en-US" dirty="0"/>
                        <a:t>Expression</a:t>
                      </a:r>
                    </a:p>
                  </a:txBody>
                  <a:tcPr/>
                </a:tc>
                <a:tc>
                  <a:txBody>
                    <a:bodyPr/>
                    <a:lstStyle/>
                    <a:p>
                      <a:r>
                        <a:rPr lang="en-US" dirty="0"/>
                        <a:t>Conditions</a:t>
                      </a:r>
                    </a:p>
                  </a:txBody>
                  <a:tcPr/>
                </a:tc>
                <a:tc>
                  <a:txBody>
                    <a:bodyPr/>
                    <a:lstStyle/>
                    <a:p>
                      <a:r>
                        <a:rPr lang="en-US" dirty="0"/>
                        <a:t>Interpretation</a:t>
                      </a:r>
                    </a:p>
                  </a:txBody>
                  <a:tcPr/>
                </a:tc>
                <a:tc>
                  <a:txBody>
                    <a:bodyPr/>
                    <a:lstStyle/>
                    <a:p>
                      <a:r>
                        <a:rPr lang="en-US" dirty="0"/>
                        <a:t>How many</a:t>
                      </a:r>
                    </a:p>
                  </a:txBody>
                  <a:tcPr/>
                </a:tc>
                <a:extLst>
                  <a:ext uri="{0D108BD9-81ED-4DB2-BD59-A6C34878D82A}">
                    <a16:rowId xmlns:a16="http://schemas.microsoft.com/office/drawing/2014/main" val="10000"/>
                  </a:ext>
                </a:extLst>
              </a:tr>
              <a:tr h="671187">
                <a:tc>
                  <a:txBody>
                    <a:bodyPr/>
                    <a:lstStyle/>
                    <a:p>
                      <a:r>
                        <a:rPr lang="en-US" dirty="0"/>
                        <a:t>T</a:t>
                      </a:r>
                      <a:r>
                        <a:rPr lang="en-US" baseline="-25000" dirty="0"/>
                        <a:t>ij0</a:t>
                      </a:r>
                    </a:p>
                  </a:txBody>
                  <a:tcPr/>
                </a:tc>
                <a:tc>
                  <a:txBody>
                    <a:bodyPr/>
                    <a:lstStyle/>
                    <a:p>
                      <a:r>
                        <a:rPr lang="en-US" dirty="0"/>
                        <a:t>Tape</a:t>
                      </a:r>
                      <a:r>
                        <a:rPr lang="en-US" baseline="0" dirty="0"/>
                        <a:t> cell </a:t>
                      </a:r>
                      <a:r>
                        <a:rPr lang="en-US" baseline="0" dirty="0" err="1"/>
                        <a:t>i</a:t>
                      </a:r>
                      <a:r>
                        <a:rPr lang="en-US" baseline="0" dirty="0"/>
                        <a:t> initially contains symbol J</a:t>
                      </a:r>
                      <a:endParaRPr lang="en-US" dirty="0"/>
                    </a:p>
                  </a:txBody>
                  <a:tcPr/>
                </a:tc>
                <a:tc>
                  <a:txBody>
                    <a:bodyPr/>
                    <a:lstStyle/>
                    <a:p>
                      <a:r>
                        <a:rPr lang="en-US" dirty="0"/>
                        <a:t>Initial</a:t>
                      </a:r>
                      <a:r>
                        <a:rPr lang="en-US" baseline="0" dirty="0"/>
                        <a:t> tape state; blank symbols above n</a:t>
                      </a:r>
                      <a:endParaRPr lang="en-US" dirty="0"/>
                    </a:p>
                  </a:txBody>
                  <a:tcPr/>
                </a:tc>
                <a:tc>
                  <a:txBody>
                    <a:bodyPr/>
                    <a:lstStyle/>
                    <a:p>
                      <a:r>
                        <a:rPr lang="en-US" dirty="0"/>
                        <a:t>O(p(n))</a:t>
                      </a:r>
                    </a:p>
                  </a:txBody>
                  <a:tcPr/>
                </a:tc>
                <a:extLst>
                  <a:ext uri="{0D108BD9-81ED-4DB2-BD59-A6C34878D82A}">
                    <a16:rowId xmlns:a16="http://schemas.microsoft.com/office/drawing/2014/main" val="10001"/>
                  </a:ext>
                </a:extLst>
              </a:tr>
              <a:tr h="388862">
                <a:tc>
                  <a:txBody>
                    <a:bodyPr/>
                    <a:lstStyle/>
                    <a:p>
                      <a:r>
                        <a:rPr lang="en-US" dirty="0"/>
                        <a:t>Q</a:t>
                      </a:r>
                      <a:r>
                        <a:rPr lang="en-US" baseline="-25000" dirty="0"/>
                        <a:t>s0</a:t>
                      </a:r>
                    </a:p>
                  </a:txBody>
                  <a:tcPr/>
                </a:tc>
                <a:tc>
                  <a:txBody>
                    <a:bodyPr/>
                    <a:lstStyle/>
                    <a:p>
                      <a:endParaRPr lang="en-US" dirty="0"/>
                    </a:p>
                  </a:txBody>
                  <a:tcPr/>
                </a:tc>
                <a:tc>
                  <a:txBody>
                    <a:bodyPr/>
                    <a:lstStyle/>
                    <a:p>
                      <a:r>
                        <a:rPr lang="en-US" dirty="0"/>
                        <a:t>Initial</a:t>
                      </a:r>
                      <a:r>
                        <a:rPr lang="en-US" baseline="0" dirty="0"/>
                        <a:t> state of the NTM</a:t>
                      </a:r>
                      <a:endParaRPr lang="en-US" dirty="0"/>
                    </a:p>
                  </a:txBody>
                  <a:tcPr/>
                </a:tc>
                <a:tc>
                  <a:txBody>
                    <a:bodyPr/>
                    <a:lstStyle/>
                    <a:p>
                      <a:r>
                        <a:rPr lang="en-US" dirty="0"/>
                        <a:t>1</a:t>
                      </a:r>
                    </a:p>
                  </a:txBody>
                  <a:tcPr/>
                </a:tc>
                <a:extLst>
                  <a:ext uri="{0D108BD9-81ED-4DB2-BD59-A6C34878D82A}">
                    <a16:rowId xmlns:a16="http://schemas.microsoft.com/office/drawing/2014/main" val="10002"/>
                  </a:ext>
                </a:extLst>
              </a:tr>
              <a:tr h="388862">
                <a:tc>
                  <a:txBody>
                    <a:bodyPr/>
                    <a:lstStyle/>
                    <a:p>
                      <a:r>
                        <a:rPr lang="en-US" dirty="0"/>
                        <a:t>H</a:t>
                      </a:r>
                      <a:r>
                        <a:rPr lang="en-US" baseline="-25000" dirty="0"/>
                        <a:t>00</a:t>
                      </a:r>
                    </a:p>
                  </a:txBody>
                  <a:tcPr/>
                </a:tc>
                <a:tc>
                  <a:txBody>
                    <a:bodyPr/>
                    <a:lstStyle/>
                    <a:p>
                      <a:endParaRPr lang="en-US" dirty="0"/>
                    </a:p>
                  </a:txBody>
                  <a:tcPr/>
                </a:tc>
                <a:tc>
                  <a:txBody>
                    <a:bodyPr/>
                    <a:lstStyle/>
                    <a:p>
                      <a:r>
                        <a:rPr lang="en-US" dirty="0"/>
                        <a:t>Initial position of the read/write</a:t>
                      </a:r>
                      <a:r>
                        <a:rPr lang="en-US" baseline="0" dirty="0"/>
                        <a:t> head</a:t>
                      </a:r>
                      <a:endParaRPr lang="en-US" dirty="0"/>
                    </a:p>
                  </a:txBody>
                  <a:tcPr/>
                </a:tc>
                <a:tc>
                  <a:txBody>
                    <a:bodyPr/>
                    <a:lstStyle/>
                    <a:p>
                      <a:r>
                        <a:rPr lang="en-US" dirty="0"/>
                        <a:t>1</a:t>
                      </a:r>
                    </a:p>
                  </a:txBody>
                  <a:tcPr/>
                </a:tc>
                <a:extLst>
                  <a:ext uri="{0D108BD9-81ED-4DB2-BD59-A6C34878D82A}">
                    <a16:rowId xmlns:a16="http://schemas.microsoft.com/office/drawing/2014/main" val="10003"/>
                  </a:ext>
                </a:extLst>
              </a:tr>
              <a:tr h="388862">
                <a:tc>
                  <a:txBody>
                    <a:bodyPr/>
                    <a:lstStyle/>
                    <a:p>
                      <a:r>
                        <a:rPr lang="en-US" dirty="0" err="1"/>
                        <a:t>T</a:t>
                      </a:r>
                      <a:r>
                        <a:rPr lang="en-US" baseline="-25000" dirty="0" err="1"/>
                        <a:t>ijk</a:t>
                      </a:r>
                      <a:r>
                        <a:rPr lang="en-US" dirty="0"/>
                        <a:t> </a:t>
                      </a:r>
                      <a:r>
                        <a:rPr lang="en-US" dirty="0">
                          <a:sym typeface="Symbol"/>
                        </a:rPr>
                        <a:t> </a:t>
                      </a:r>
                      <a:r>
                        <a:rPr lang="en-US" dirty="0" err="1">
                          <a:sym typeface="Symbol"/>
                        </a:rPr>
                        <a:t>T</a:t>
                      </a:r>
                      <a:r>
                        <a:rPr lang="en-US" baseline="-25000" dirty="0" err="1">
                          <a:sym typeface="Symbol"/>
                        </a:rPr>
                        <a:t>ij’k</a:t>
                      </a:r>
                      <a:endParaRPr lang="en-US" baseline="-25000" dirty="0"/>
                    </a:p>
                  </a:txBody>
                  <a:tcPr/>
                </a:tc>
                <a:tc>
                  <a:txBody>
                    <a:bodyPr/>
                    <a:lstStyle/>
                    <a:p>
                      <a:r>
                        <a:rPr lang="en-US" dirty="0"/>
                        <a:t>j != j’</a:t>
                      </a:r>
                    </a:p>
                  </a:txBody>
                  <a:tcPr/>
                </a:tc>
                <a:tc>
                  <a:txBody>
                    <a:bodyPr/>
                    <a:lstStyle/>
                    <a:p>
                      <a:r>
                        <a:rPr lang="en-US" dirty="0"/>
                        <a:t>One</a:t>
                      </a:r>
                      <a:r>
                        <a:rPr lang="en-US" baseline="0" dirty="0"/>
                        <a:t> symbol per tape cell</a:t>
                      </a:r>
                      <a:endParaRPr lang="en-US" dirty="0"/>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4"/>
                  </a:ext>
                </a:extLst>
              </a:tr>
              <a:tr h="671187">
                <a:tc>
                  <a:txBody>
                    <a:bodyPr/>
                    <a:lstStyle/>
                    <a:p>
                      <a:r>
                        <a:rPr lang="en-US" dirty="0" err="1"/>
                        <a:t>T</a:t>
                      </a:r>
                      <a:r>
                        <a:rPr lang="en-US" baseline="-25000" dirty="0" err="1"/>
                        <a:t>ijk</a:t>
                      </a:r>
                      <a:r>
                        <a:rPr lang="en-US" dirty="0"/>
                        <a:t> = </a:t>
                      </a:r>
                      <a:r>
                        <a:rPr lang="en-US" dirty="0" err="1"/>
                        <a:t>T</a:t>
                      </a:r>
                      <a:r>
                        <a:rPr lang="en-US" baseline="-25000" dirty="0" err="1"/>
                        <a:t>ij</a:t>
                      </a:r>
                      <a:r>
                        <a:rPr lang="en-US" baseline="-25000" dirty="0"/>
                        <a:t>(k+1)</a:t>
                      </a:r>
                      <a:r>
                        <a:rPr lang="en-US" baseline="0" dirty="0"/>
                        <a:t> </a:t>
                      </a:r>
                      <a:r>
                        <a:rPr lang="en-US" baseline="0" dirty="0">
                          <a:sym typeface="Symbol"/>
                        </a:rPr>
                        <a:t></a:t>
                      </a:r>
                      <a:r>
                        <a:rPr lang="en-US" baseline="0" dirty="0"/>
                        <a:t> </a:t>
                      </a:r>
                      <a:r>
                        <a:rPr lang="en-US" baseline="0" dirty="0" err="1"/>
                        <a:t>H</a:t>
                      </a:r>
                      <a:r>
                        <a:rPr lang="en-US" baseline="-25000" dirty="0" err="1"/>
                        <a:t>jk</a:t>
                      </a:r>
                      <a:endParaRPr lang="en-US" baseline="-25000" dirty="0"/>
                    </a:p>
                  </a:txBody>
                  <a:tcPr/>
                </a:tc>
                <a:tc>
                  <a:txBody>
                    <a:bodyPr/>
                    <a:lstStyle/>
                    <a:p>
                      <a:endParaRPr lang="en-US"/>
                    </a:p>
                  </a:txBody>
                  <a:tcPr/>
                </a:tc>
                <a:tc>
                  <a:txBody>
                    <a:bodyPr/>
                    <a:lstStyle/>
                    <a:p>
                      <a:r>
                        <a:rPr lang="en-US" dirty="0"/>
                        <a:t>Tape remains unchanged unless written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5"/>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Q</a:t>
                      </a:r>
                      <a:r>
                        <a:rPr lang="en-US" baseline="-25000" dirty="0" err="1"/>
                        <a:t>qk</a:t>
                      </a:r>
                      <a:r>
                        <a:rPr lang="en-US" dirty="0"/>
                        <a:t> </a:t>
                      </a:r>
                      <a:r>
                        <a:rPr lang="en-US" dirty="0">
                          <a:sym typeface="Symbol"/>
                        </a:rPr>
                        <a:t> </a:t>
                      </a:r>
                      <a:r>
                        <a:rPr lang="en-US" dirty="0" err="1">
                          <a:sym typeface="Symbol"/>
                        </a:rPr>
                        <a:t>Q</a:t>
                      </a:r>
                      <a:r>
                        <a:rPr lang="en-US" baseline="-25000" dirty="0" err="1">
                          <a:sym typeface="Symbol"/>
                        </a:rPr>
                        <a:t>q’k</a:t>
                      </a:r>
                      <a:endParaRPr lang="en-US" baseline="-25000" dirty="0"/>
                    </a:p>
                  </a:txBody>
                  <a:tcPr/>
                </a:tc>
                <a:tc>
                  <a:txBody>
                    <a:bodyPr/>
                    <a:lstStyle/>
                    <a:p>
                      <a:r>
                        <a:rPr lang="en-US" dirty="0"/>
                        <a:t>q </a:t>
                      </a:r>
                      <a:r>
                        <a:rPr lang="en-US" dirty="0">
                          <a:sym typeface="Symbol"/>
                        </a:rPr>
                        <a:t> q’</a:t>
                      </a:r>
                      <a:endParaRPr lang="en-US" dirty="0"/>
                    </a:p>
                  </a:txBody>
                  <a:tcPr/>
                </a:tc>
                <a:tc>
                  <a:txBody>
                    <a:bodyPr/>
                    <a:lstStyle/>
                    <a:p>
                      <a:r>
                        <a:rPr lang="en-US" dirty="0"/>
                        <a:t>Only one state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6"/>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t>
                      </a:r>
                      <a:r>
                        <a:rPr lang="en-US" baseline="-25000" dirty="0" err="1"/>
                        <a:t>jk</a:t>
                      </a:r>
                      <a:r>
                        <a:rPr lang="en-US" dirty="0"/>
                        <a:t> </a:t>
                      </a:r>
                      <a:r>
                        <a:rPr lang="en-US" dirty="0">
                          <a:sym typeface="Symbol"/>
                        </a:rPr>
                        <a:t> </a:t>
                      </a:r>
                      <a:r>
                        <a:rPr lang="en-US" dirty="0" err="1">
                          <a:sym typeface="Symbol"/>
                        </a:rPr>
                        <a:t>H</a:t>
                      </a:r>
                      <a:r>
                        <a:rPr lang="en-US" baseline="-25000" dirty="0" err="1">
                          <a:sym typeface="Symbol"/>
                        </a:rPr>
                        <a:t>j’k</a:t>
                      </a:r>
                      <a:endParaRPr lang="en-US" baseline="-25000" dirty="0"/>
                    </a:p>
                  </a:txBody>
                  <a:tcPr/>
                </a:tc>
                <a:tc>
                  <a:txBody>
                    <a:bodyPr/>
                    <a:lstStyle/>
                    <a:p>
                      <a:r>
                        <a:rPr lang="en-US" dirty="0" err="1"/>
                        <a:t>i</a:t>
                      </a:r>
                      <a:r>
                        <a:rPr lang="en-US" dirty="0"/>
                        <a:t> </a:t>
                      </a:r>
                      <a:r>
                        <a:rPr lang="en-US" dirty="0">
                          <a:sym typeface="Symbol"/>
                        </a:rPr>
                        <a:t> </a:t>
                      </a:r>
                      <a:r>
                        <a:rPr lang="en-US" dirty="0" err="1">
                          <a:sym typeface="Symbol"/>
                        </a:rPr>
                        <a:t>i</a:t>
                      </a:r>
                      <a:r>
                        <a:rPr lang="en-US" dirty="0">
                          <a:sym typeface="Symbol"/>
                        </a:rPr>
                        <a:t>’</a:t>
                      </a:r>
                      <a:endParaRPr lang="en-US" dirty="0"/>
                    </a:p>
                  </a:txBody>
                  <a:tcPr/>
                </a:tc>
                <a:tc>
                  <a:txBody>
                    <a:bodyPr/>
                    <a:lstStyle/>
                    <a:p>
                      <a:r>
                        <a:rPr lang="en-US" dirty="0"/>
                        <a:t>Only one head position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7"/>
                  </a:ext>
                </a:extLst>
              </a:tr>
              <a:tr h="958839">
                <a:tc>
                  <a:txBody>
                    <a:bodyPr/>
                    <a:lstStyle/>
                    <a:p>
                      <a:r>
                        <a:rPr lang="en-US" dirty="0">
                          <a:sym typeface="Symbol"/>
                        </a:rPr>
                        <a:t>(</a:t>
                      </a:r>
                      <a:r>
                        <a:rPr lang="en-US" dirty="0" err="1">
                          <a:sym typeface="Symbol"/>
                        </a:rPr>
                        <a:t>H</a:t>
                      </a:r>
                      <a:r>
                        <a:rPr lang="en-US" baseline="-25000" dirty="0" err="1">
                          <a:sym typeface="Symbol"/>
                        </a:rPr>
                        <a:t>ik</a:t>
                      </a:r>
                      <a:r>
                        <a:rPr lang="en-US" dirty="0">
                          <a:sym typeface="Symbol"/>
                        </a:rPr>
                        <a:t>  </a:t>
                      </a:r>
                      <a:r>
                        <a:rPr lang="en-US" dirty="0" err="1">
                          <a:sym typeface="Symbol"/>
                        </a:rPr>
                        <a:t>Q</a:t>
                      </a:r>
                      <a:r>
                        <a:rPr lang="en-US" baseline="-25000" dirty="0" err="1">
                          <a:sym typeface="Symbol"/>
                        </a:rPr>
                        <a:t>qk</a:t>
                      </a:r>
                      <a:r>
                        <a:rPr lang="en-US" dirty="0">
                          <a:sym typeface="Symbol"/>
                        </a:rPr>
                        <a:t>  </a:t>
                      </a:r>
                      <a:r>
                        <a:rPr lang="en-US" dirty="0" err="1">
                          <a:sym typeface="Symbol"/>
                        </a:rPr>
                        <a:t>T</a:t>
                      </a:r>
                      <a:r>
                        <a:rPr lang="en-US" baseline="-25000" dirty="0" err="1">
                          <a:sym typeface="Symbol"/>
                        </a:rPr>
                        <a:t>ik</a:t>
                      </a:r>
                      <a:r>
                        <a:rPr lang="en-US" dirty="0">
                          <a:sym typeface="Symbol"/>
                        </a:rPr>
                        <a:t>)</a:t>
                      </a:r>
                      <a:r>
                        <a:rPr lang="en-US" baseline="0" dirty="0">
                          <a:sym typeface="Symbol"/>
                        </a:rPr>
                        <a:t> </a:t>
                      </a:r>
                      <a:r>
                        <a:rPr lang="en-US" dirty="0">
                          <a:sym typeface="Symbol"/>
                        </a:rPr>
                        <a:t> (</a:t>
                      </a:r>
                      <a:r>
                        <a:rPr lang="en-US" baseline="0" dirty="0">
                          <a:sym typeface="Symbol"/>
                        </a:rPr>
                        <a:t>H</a:t>
                      </a:r>
                      <a:r>
                        <a:rPr lang="en-US" baseline="-25000" dirty="0">
                          <a:sym typeface="Symbol"/>
                        </a:rPr>
                        <a:t>(</a:t>
                      </a:r>
                      <a:r>
                        <a:rPr lang="en-US" baseline="-25000" dirty="0" err="1">
                          <a:sym typeface="Symbol"/>
                        </a:rPr>
                        <a:t>i+d</a:t>
                      </a:r>
                      <a:r>
                        <a:rPr lang="en-US" baseline="-25000" dirty="0">
                          <a:sym typeface="Symbol"/>
                        </a:rPr>
                        <a:t>)(k+1)</a:t>
                      </a:r>
                      <a:r>
                        <a:rPr lang="en-US" dirty="0">
                          <a:sym typeface="Symbol"/>
                        </a:rPr>
                        <a:t>  </a:t>
                      </a:r>
                      <a:r>
                        <a:rPr lang="en-US" dirty="0" err="1">
                          <a:sym typeface="Symbol"/>
                        </a:rPr>
                        <a:t>Q</a:t>
                      </a:r>
                      <a:r>
                        <a:rPr lang="en-US" baseline="-25000" dirty="0" err="1">
                          <a:sym typeface="Symbol"/>
                        </a:rPr>
                        <a:t>q</a:t>
                      </a:r>
                      <a:r>
                        <a:rPr lang="en-US" baseline="-25000" dirty="0">
                          <a:sym typeface="Symbol"/>
                        </a:rPr>
                        <a:t>’(k+1)</a:t>
                      </a:r>
                      <a:r>
                        <a:rPr lang="en-US" dirty="0">
                          <a:sym typeface="Symbol"/>
                        </a:rPr>
                        <a:t>  </a:t>
                      </a:r>
                      <a:r>
                        <a:rPr lang="en-US" dirty="0" err="1">
                          <a:sym typeface="Symbol"/>
                        </a:rPr>
                        <a:t>T</a:t>
                      </a:r>
                      <a:r>
                        <a:rPr lang="en-US" baseline="-25000" dirty="0" err="1">
                          <a:sym typeface="Symbol"/>
                        </a:rPr>
                        <a:t>i</a:t>
                      </a:r>
                      <a:r>
                        <a:rPr lang="en-US" baseline="-25000" dirty="0">
                          <a:sym typeface="Symbol"/>
                        </a:rPr>
                        <a:t>’(k+1)</a:t>
                      </a:r>
                      <a:r>
                        <a:rPr lang="en-US" dirty="0">
                          <a:sym typeface="Symbol"/>
                        </a:rPr>
                        <a:t>)</a:t>
                      </a:r>
                      <a:endParaRPr lang="en-US" dirty="0"/>
                    </a:p>
                  </a:txBody>
                  <a:tcPr/>
                </a:tc>
                <a:tc>
                  <a:txBody>
                    <a:bodyPr/>
                    <a:lstStyle/>
                    <a:p>
                      <a:r>
                        <a:rPr lang="en-US" dirty="0"/>
                        <a:t>(q, </a:t>
                      </a:r>
                      <a:r>
                        <a:rPr lang="en-US" dirty="0">
                          <a:sym typeface="Symbol"/>
                        </a:rPr>
                        <a:t>, q’, ’, d)  </a:t>
                      </a:r>
                      <a:endParaRPr lang="en-US" dirty="0"/>
                    </a:p>
                  </a:txBody>
                  <a:tcPr/>
                </a:tc>
                <a:tc>
                  <a:txBody>
                    <a:bodyPr/>
                    <a:lstStyle/>
                    <a:p>
                      <a:r>
                        <a:rPr lang="en-US" dirty="0"/>
                        <a:t>Possible transitions at computation step k when head position is at position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8"/>
                  </a:ext>
                </a:extLst>
              </a:tr>
              <a:tr h="607265">
                <a:tc>
                  <a:txBody>
                    <a:bodyPr/>
                    <a:lstStyle/>
                    <a:p>
                      <a:r>
                        <a:rPr lang="en-US" sz="3200" b="1" dirty="0">
                          <a:sym typeface="Symbol"/>
                        </a:rPr>
                        <a:t></a:t>
                      </a:r>
                      <a:r>
                        <a:rPr lang="en-US" baseline="-25000" dirty="0" err="1">
                          <a:sym typeface="Symbol"/>
                        </a:rPr>
                        <a:t>fF</a:t>
                      </a:r>
                      <a:r>
                        <a:rPr lang="en-US" dirty="0">
                          <a:sym typeface="Symbol"/>
                        </a:rPr>
                        <a:t> </a:t>
                      </a:r>
                      <a:r>
                        <a:rPr lang="en-US" dirty="0" err="1">
                          <a:sym typeface="Symbol"/>
                        </a:rPr>
                        <a:t>Qfp</a:t>
                      </a:r>
                      <a:r>
                        <a:rPr lang="en-US" dirty="0">
                          <a:sym typeface="Symbol"/>
                        </a:rPr>
                        <a:t>(n)</a:t>
                      </a:r>
                      <a:endParaRPr lang="en-US" dirty="0"/>
                    </a:p>
                  </a:txBody>
                  <a:tcPr/>
                </a:tc>
                <a:tc>
                  <a:txBody>
                    <a:bodyPr/>
                    <a:lstStyle/>
                    <a:p>
                      <a:endParaRPr lang="en-US"/>
                    </a:p>
                  </a:txBody>
                  <a:tcPr/>
                </a:tc>
                <a:tc>
                  <a:txBody>
                    <a:bodyPr/>
                    <a:lstStyle/>
                    <a:p>
                      <a:r>
                        <a:rPr lang="en-US" dirty="0"/>
                        <a:t>Must finish in an accepting state</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1579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5970"/>
            <a:ext cx="9905998" cy="603700"/>
          </a:xfrm>
        </p:spPr>
        <p:txBody>
          <a:bodyPr/>
          <a:lstStyle/>
          <a:p>
            <a:pPr algn="ctr"/>
            <a:r>
              <a:rPr lang="en-US" dirty="0"/>
              <a:t>Is the reduction Valid?</a:t>
            </a:r>
          </a:p>
        </p:txBody>
      </p:sp>
      <p:sp>
        <p:nvSpPr>
          <p:cNvPr id="3" name="Content Placeholder 2"/>
          <p:cNvSpPr>
            <a:spLocks noGrp="1"/>
          </p:cNvSpPr>
          <p:nvPr>
            <p:ph sz="quarter" idx="1"/>
          </p:nvPr>
        </p:nvSpPr>
        <p:spPr>
          <a:xfrm>
            <a:off x="6581871" y="2178117"/>
            <a:ext cx="4623600" cy="2647385"/>
          </a:xfrm>
          <a:solidFill>
            <a:schemeClr val="tx1">
              <a:lumMod val="95000"/>
            </a:schemeClr>
          </a:solidFill>
          <a:ln>
            <a:solidFill>
              <a:schemeClr val="bg1"/>
            </a:solidFill>
          </a:ln>
        </p:spPr>
        <p:txBody>
          <a:bodyPr>
            <a:normAutofit/>
          </a:bodyPr>
          <a:lstStyle/>
          <a:p>
            <a:pPr marL="0" indent="0">
              <a:buNone/>
            </a:pPr>
            <a:r>
              <a:rPr lang="en-US" sz="2000" dirty="0">
                <a:solidFill>
                  <a:schemeClr val="bg1"/>
                </a:solidFill>
              </a:rPr>
              <a:t>Yes!</a:t>
            </a:r>
          </a:p>
          <a:p>
            <a:pPr marL="0" indent="0">
              <a:buNone/>
            </a:pPr>
            <a:r>
              <a:rPr lang="en-US" sz="2000" dirty="0">
                <a:solidFill>
                  <a:schemeClr val="bg1"/>
                </a:solidFill>
              </a:rPr>
              <a:t>The number of sub-expressions is:</a:t>
            </a:r>
          </a:p>
          <a:p>
            <a:pPr marL="0" indent="0">
              <a:buNone/>
            </a:pPr>
            <a:r>
              <a:rPr lang="en-US" sz="2000" b="1" dirty="0">
                <a:solidFill>
                  <a:schemeClr val="bg1"/>
                </a:solidFill>
              </a:rPr>
              <a:t>2p(n) + 4p(n)</a:t>
            </a:r>
            <a:r>
              <a:rPr lang="en-US" sz="2000" b="1" baseline="30000" dirty="0">
                <a:solidFill>
                  <a:schemeClr val="bg1"/>
                </a:solidFill>
              </a:rPr>
              <a:t>2</a:t>
            </a:r>
            <a:r>
              <a:rPr lang="en-US" sz="2000" b="1" dirty="0">
                <a:solidFill>
                  <a:schemeClr val="bg1"/>
                </a:solidFill>
              </a:rPr>
              <a:t> + 3 = O(p(n)</a:t>
            </a:r>
            <a:r>
              <a:rPr lang="en-US" sz="2000" b="1" baseline="30000" dirty="0">
                <a:solidFill>
                  <a:schemeClr val="bg1"/>
                </a:solidFill>
              </a:rPr>
              <a:t>2</a:t>
            </a:r>
            <a:r>
              <a:rPr lang="en-US" sz="2000" b="1" dirty="0">
                <a:solidFill>
                  <a:schemeClr val="bg1"/>
                </a:solidFill>
              </a:rPr>
              <a:t>)</a:t>
            </a:r>
          </a:p>
          <a:p>
            <a:pPr marL="0" indent="0">
              <a:buNone/>
            </a:pPr>
            <a:endParaRPr lang="en-US" sz="2000" dirty="0">
              <a:solidFill>
                <a:schemeClr val="bg1"/>
              </a:solidFill>
            </a:endParaRPr>
          </a:p>
          <a:p>
            <a:pPr marL="0" indent="0">
              <a:buNone/>
            </a:pPr>
            <a:r>
              <a:rPr lang="en-US" sz="2000" dirty="0">
                <a:solidFill>
                  <a:schemeClr val="bg1"/>
                </a:solidFill>
              </a:rPr>
              <a:t>and each is computed in less than that.</a:t>
            </a:r>
          </a:p>
        </p:txBody>
      </p:sp>
      <p:sp>
        <p:nvSpPr>
          <p:cNvPr id="5" name="Content Placeholder 2">
            <a:extLst>
              <a:ext uri="{FF2B5EF4-FFF2-40B4-BE49-F238E27FC236}">
                <a16:creationId xmlns:a16="http://schemas.microsoft.com/office/drawing/2014/main" id="{BC08D7FD-6AD2-154A-9823-0E389D9671B1}"/>
              </a:ext>
            </a:extLst>
          </p:cNvPr>
          <p:cNvSpPr txBox="1">
            <a:spLocks/>
          </p:cNvSpPr>
          <p:nvPr/>
        </p:nvSpPr>
        <p:spPr>
          <a:xfrm>
            <a:off x="861811" y="1855400"/>
            <a:ext cx="5105478" cy="3764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NTM for x accepts </a:t>
            </a:r>
            <a:r>
              <a:rPr lang="en-US" dirty="0" err="1"/>
              <a:t>iff</a:t>
            </a:r>
            <a:r>
              <a:rPr lang="en-US" dirty="0"/>
              <a:t> and only if SAT equation can be satisfied</a:t>
            </a:r>
          </a:p>
        </p:txBody>
      </p:sp>
      <p:sp>
        <p:nvSpPr>
          <p:cNvPr id="6" name="Content Placeholder 2">
            <a:extLst>
              <a:ext uri="{FF2B5EF4-FFF2-40B4-BE49-F238E27FC236}">
                <a16:creationId xmlns:a16="http://schemas.microsoft.com/office/drawing/2014/main" id="{5CDAAB48-0DA7-4044-81B2-6C91203ABADB}"/>
              </a:ext>
            </a:extLst>
          </p:cNvPr>
          <p:cNvSpPr txBox="1">
            <a:spLocks/>
          </p:cNvSpPr>
          <p:nvPr/>
        </p:nvSpPr>
        <p:spPr>
          <a:xfrm>
            <a:off x="6457574" y="1836351"/>
            <a:ext cx="4872194" cy="4145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time and space complexity of the reduction is polynomial</a:t>
            </a:r>
          </a:p>
        </p:txBody>
      </p:sp>
      <p:sp>
        <p:nvSpPr>
          <p:cNvPr id="7" name="Content Placeholder 2">
            <a:extLst>
              <a:ext uri="{FF2B5EF4-FFF2-40B4-BE49-F238E27FC236}">
                <a16:creationId xmlns:a16="http://schemas.microsoft.com/office/drawing/2014/main" id="{4509DA41-503B-5F42-A076-EE445E9C43A4}"/>
              </a:ext>
            </a:extLst>
          </p:cNvPr>
          <p:cNvSpPr txBox="1">
            <a:spLocks/>
          </p:cNvSpPr>
          <p:nvPr/>
        </p:nvSpPr>
        <p:spPr>
          <a:xfrm>
            <a:off x="1227047" y="2178117"/>
            <a:ext cx="4375007" cy="26473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If there is an accepting computation for the NTM on input I, then B is satisfiable by assigning </a:t>
            </a:r>
            <a:r>
              <a:rPr lang="en-US" dirty="0" err="1">
                <a:solidFill>
                  <a:schemeClr val="bg1"/>
                </a:solidFill>
              </a:rPr>
              <a:t>T</a:t>
            </a:r>
            <a:r>
              <a:rPr lang="en-US" baseline="-25000" dirty="0" err="1">
                <a:solidFill>
                  <a:schemeClr val="bg1"/>
                </a:solidFill>
              </a:rPr>
              <a:t>ijk</a:t>
            </a:r>
            <a:r>
              <a:rPr lang="en-US" dirty="0">
                <a:solidFill>
                  <a:schemeClr val="bg1"/>
                </a:solidFill>
              </a:rPr>
              <a:t>, </a:t>
            </a:r>
            <a:r>
              <a:rPr lang="en-US" dirty="0" err="1">
                <a:solidFill>
                  <a:schemeClr val="bg1"/>
                </a:solidFill>
              </a:rPr>
              <a:t>H</a:t>
            </a:r>
            <a:r>
              <a:rPr lang="en-US" baseline="-25000" dirty="0" err="1">
                <a:solidFill>
                  <a:schemeClr val="bg1"/>
                </a:solidFill>
              </a:rPr>
              <a:t>jk</a:t>
            </a:r>
            <a:r>
              <a:rPr lang="en-US" dirty="0">
                <a:solidFill>
                  <a:schemeClr val="bg1"/>
                </a:solidFill>
              </a:rPr>
              <a:t>, and </a:t>
            </a:r>
            <a:r>
              <a:rPr lang="en-US" dirty="0" err="1">
                <a:solidFill>
                  <a:schemeClr val="bg1"/>
                </a:solidFill>
              </a:rPr>
              <a:t>Q</a:t>
            </a:r>
            <a:r>
              <a:rPr lang="en-US" baseline="-25000" dirty="0" err="1">
                <a:solidFill>
                  <a:schemeClr val="bg1"/>
                </a:solidFill>
              </a:rPr>
              <a:t>jk</a:t>
            </a:r>
            <a:r>
              <a:rPr lang="en-US" dirty="0">
                <a:solidFill>
                  <a:schemeClr val="bg1"/>
                </a:solidFill>
              </a:rPr>
              <a:t> their intended interpretations.</a:t>
            </a:r>
          </a:p>
        </p:txBody>
      </p:sp>
    </p:spTree>
    <p:extLst>
      <p:ext uri="{BB962C8B-B14F-4D97-AF65-F5344CB8AC3E}">
        <p14:creationId xmlns:p14="http://schemas.microsoft.com/office/powerpoint/2010/main" val="32127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49867"/>
                <a:ext cx="9905999" cy="2362200"/>
              </a:xfrm>
              <a:solidFill>
                <a:schemeClr val="tx1">
                  <a:lumMod val="95000"/>
                </a:schemeClr>
              </a:solidFill>
            </p:spPr>
            <p:txBody>
              <a:bodyPr/>
              <a:lstStyle/>
              <a:p>
                <a:pPr marL="0" indent="0">
                  <a:buNone/>
                </a:pPr>
                <a:r>
                  <a:rPr lang="en-US" dirty="0">
                    <a:solidFill>
                      <a:schemeClr val="bg1"/>
                    </a:solidFill>
                  </a:rPr>
                  <a:t>Let </a:t>
                </a:r>
                <a14:m>
                  <m:oMath xmlns:m="http://schemas.openxmlformats.org/officeDocument/2006/math">
                    <m:r>
                      <a:rPr lang="en-US" b="0" i="1" smtClean="0">
                        <a:solidFill>
                          <a:schemeClr val="bg1"/>
                        </a:solidFill>
                        <a:latin typeface="Cambria Math" panose="02040503050406030204" pitchFamily="18" charset="0"/>
                      </a:rPr>
                      <m:t>𝑀</m:t>
                    </m:r>
                  </m:oMath>
                </a14:m>
                <a:r>
                  <a:rPr lang="en-US" dirty="0">
                    <a:solidFill>
                      <a:schemeClr val="bg1"/>
                    </a:solidFill>
                  </a:rPr>
                  <a:t> be a deterministic Turing machine that halts on all inputs. The running time or time complexity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the function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oMath>
                </a14:m>
                <a:r>
                  <a:rPr lang="en-US" dirty="0">
                    <a:solidFill>
                      <a:schemeClr val="bg1"/>
                    </a:solidFill>
                  </a:rPr>
                  <a:t>, where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maximum number of steps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uses on any input of length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If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running time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we say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and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an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time Turing machine. Customarily we use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to represent the length of the input.</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49867"/>
                <a:ext cx="9905999" cy="2362200"/>
              </a:xfrm>
              <a:blipFill>
                <a:blip r:embed="rId2"/>
                <a:stretch>
                  <a:fillRect l="-896" t="-535" r="-1280" b="-1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942667" y="48344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Short version: </a:t>
                </a:r>
                <a14:m>
                  <m:oMath xmlns:m="http://schemas.openxmlformats.org/officeDocument/2006/math">
                    <m:r>
                      <a:rPr lang="en-US" sz="1800" b="0" i="1" smtClean="0">
                        <a:solidFill>
                          <a:schemeClr val="tx1">
                            <a:lumMod val="95000"/>
                          </a:schemeClr>
                        </a:solidFill>
                        <a:latin typeface="Cambria Math" panose="02040503050406030204" pitchFamily="18" charset="0"/>
                      </a:rPr>
                      <m:t>𝑓</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𝑛</m:t>
                    </m:r>
                    <m:r>
                      <a:rPr lang="en-US" sz="1800" b="0" i="1" smtClean="0">
                        <a:solidFill>
                          <a:schemeClr val="tx1">
                            <a:lumMod val="95000"/>
                          </a:schemeClr>
                        </a:solidFill>
                        <a:latin typeface="Cambria Math" panose="02040503050406030204" pitchFamily="18" charset="0"/>
                      </a:rPr>
                      <m:t>)</m:t>
                    </m:r>
                  </m:oMath>
                </a14:m>
                <a:r>
                  <a:rPr lang="en-US" sz="1800" i="1" dirty="0">
                    <a:solidFill>
                      <a:schemeClr val="tx1">
                        <a:lumMod val="95000"/>
                      </a:schemeClr>
                    </a:solidFill>
                  </a:rPr>
                  <a:t> is the worst case runtime for machine </a:t>
                </a:r>
                <a14:m>
                  <m:oMath xmlns:m="http://schemas.openxmlformats.org/officeDocument/2006/math">
                    <m:r>
                      <a:rPr lang="en-US" sz="1800" b="0" i="1" smtClean="0">
                        <a:solidFill>
                          <a:schemeClr val="tx1">
                            <a:lumMod val="95000"/>
                          </a:schemeClr>
                        </a:solidFill>
                        <a:latin typeface="Cambria Math" panose="02040503050406030204" pitchFamily="18" charset="0"/>
                      </a:rPr>
                      <m:t>𝑀</m:t>
                    </m:r>
                  </m:oMath>
                </a14:m>
                <a:r>
                  <a:rPr lang="en-US" sz="1800" i="1" dirty="0">
                    <a:solidFill>
                      <a:schemeClr val="tx1">
                        <a:lumMod val="95000"/>
                      </a:schemeClr>
                    </a:solidFill>
                  </a:rPr>
                  <a:t> as a function of input size </a:t>
                </a:r>
                <a14:m>
                  <m:oMath xmlns:m="http://schemas.openxmlformats.org/officeDocument/2006/math">
                    <m:r>
                      <a:rPr lang="en-US" sz="1800" b="0" i="1" smtClean="0">
                        <a:solidFill>
                          <a:schemeClr val="tx1">
                            <a:lumMod val="95000"/>
                          </a:schemeClr>
                        </a:solidFill>
                        <a:latin typeface="Cambria Math" panose="02040503050406030204" pitchFamily="18" charset="0"/>
                      </a:rPr>
                      <m:t>𝑛</m:t>
                    </m:r>
                  </m:oMath>
                </a14:m>
                <a:r>
                  <a:rPr lang="en-US" sz="1800" i="1"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6942667" y="4834467"/>
                <a:ext cx="2961744" cy="1151466"/>
              </a:xfrm>
              <a:prstGeom prst="rect">
                <a:avLst/>
              </a:prstGeom>
              <a:blipFill>
                <a:blip r:embed="rId3"/>
                <a:stretch>
                  <a:fillRect l="-1282" r="-34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7959D246-6453-0F43-9E5D-3F39A6ECF071}"/>
              </a:ext>
            </a:extLst>
          </p:cNvPr>
          <p:cNvCxnSpPr>
            <a:cxnSpLocks/>
          </p:cNvCxnSpPr>
          <p:nvPr/>
        </p:nvCxnSpPr>
        <p:spPr>
          <a:xfrm flipH="1" flipV="1">
            <a:off x="6570134" y="3623733"/>
            <a:ext cx="1244599" cy="12107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1430866" y="46820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You should already be familiar with this definition / concept</a:t>
            </a:r>
          </a:p>
        </p:txBody>
      </p:sp>
      <p:cxnSp>
        <p:nvCxnSpPr>
          <p:cNvPr id="9" name="Straight Connector 8">
            <a:extLst>
              <a:ext uri="{FF2B5EF4-FFF2-40B4-BE49-F238E27FC236}">
                <a16:creationId xmlns:a16="http://schemas.microsoft.com/office/drawing/2014/main" id="{45686678-B4C4-A144-8F91-143D29AD5A52}"/>
              </a:ext>
            </a:extLst>
          </p:cNvPr>
          <p:cNvCxnSpPr>
            <a:cxnSpLocks/>
          </p:cNvCxnSpPr>
          <p:nvPr/>
        </p:nvCxnSpPr>
        <p:spPr>
          <a:xfrm flipV="1">
            <a:off x="3090333" y="3623733"/>
            <a:ext cx="1193801" cy="1058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7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567128" y="4753147"/>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Thus, it is proven!!</a:t>
            </a:r>
          </a:p>
        </p:txBody>
      </p:sp>
    </p:spTree>
    <p:extLst>
      <p:ext uri="{BB962C8B-B14F-4D97-AF65-F5344CB8AC3E}">
        <p14:creationId xmlns:p14="http://schemas.microsoft.com/office/powerpoint/2010/main" val="489851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Other NP-Complete Problems (Reductions)</a:t>
            </a:r>
          </a:p>
        </p:txBody>
      </p:sp>
    </p:spTree>
    <p:extLst>
      <p:ext uri="{BB962C8B-B14F-4D97-AF65-F5344CB8AC3E}">
        <p14:creationId xmlns:p14="http://schemas.microsoft.com/office/powerpoint/2010/main" val="1674862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3-SAT</a:t>
            </a:r>
          </a:p>
        </p:txBody>
      </p:sp>
    </p:spTree>
    <p:extLst>
      <p:ext uri="{BB962C8B-B14F-4D97-AF65-F5344CB8AC3E}">
        <p14:creationId xmlns:p14="http://schemas.microsoft.com/office/powerpoint/2010/main" val="3539110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346916"/>
            <a:ext cx="9905998" cy="658021"/>
          </a:xfrm>
        </p:spPr>
        <p:txBody>
          <a:bodyPr/>
          <a:lstStyle/>
          <a:p>
            <a:pPr algn="ctr"/>
            <a:r>
              <a:rPr lang="en-US" dirty="0"/>
              <a:t>3-SAT</a:t>
            </a:r>
          </a:p>
        </p:txBody>
      </p:sp>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26FA4A7C-F739-F04D-A789-C5BEFF100A13}"/>
                  </a:ext>
                </a:extLst>
              </p:cNvPr>
              <p:cNvSpPr txBox="1">
                <a:spLocks/>
              </p:cNvSpPr>
              <p:nvPr/>
            </p:nvSpPr>
            <p:spPr>
              <a:xfrm>
                <a:off x="1141411" y="1855836"/>
                <a:ext cx="9905999" cy="6067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r>
                            <a:rPr lang="en-US" i="1">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e>
                      </m:d>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7" name="Content Placeholder 5">
                <a:extLst>
                  <a:ext uri="{FF2B5EF4-FFF2-40B4-BE49-F238E27FC236}">
                    <a16:creationId xmlns:a16="http://schemas.microsoft.com/office/drawing/2014/main" id="{26FA4A7C-F739-F04D-A789-C5BEFF100A13}"/>
                  </a:ext>
                </a:extLst>
              </p:cNvPr>
              <p:cNvSpPr txBox="1">
                <a:spLocks noRot="1" noChangeAspect="1" noMove="1" noResize="1" noEditPoints="1" noAdjustHandles="1" noChangeArrowheads="1" noChangeShapeType="1" noTextEdit="1"/>
              </p:cNvSpPr>
              <p:nvPr/>
            </p:nvSpPr>
            <p:spPr>
              <a:xfrm>
                <a:off x="1141411" y="1855836"/>
                <a:ext cx="9905999" cy="606700"/>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8" name="Content Placeholder 5">
            <a:extLst>
              <a:ext uri="{FF2B5EF4-FFF2-40B4-BE49-F238E27FC236}">
                <a16:creationId xmlns:a16="http://schemas.microsoft.com/office/drawing/2014/main" id="{588DB659-DB6F-4349-9252-B5B50C98450D}"/>
              </a:ext>
            </a:extLst>
          </p:cNvPr>
          <p:cNvSpPr txBox="1">
            <a:spLocks/>
          </p:cNvSpPr>
          <p:nvPr/>
        </p:nvSpPr>
        <p:spPr>
          <a:xfrm>
            <a:off x="1141411" y="1493817"/>
            <a:ext cx="9905999" cy="38929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3-SAT = Can a provided Boolean expression in 3-Conjunctive-Normal Form (3-CNF) be satisfied?</a:t>
            </a:r>
          </a:p>
        </p:txBody>
      </p:sp>
      <p:sp>
        <p:nvSpPr>
          <p:cNvPr id="9" name="Content Placeholder 2">
            <a:extLst>
              <a:ext uri="{FF2B5EF4-FFF2-40B4-BE49-F238E27FC236}">
                <a16:creationId xmlns:a16="http://schemas.microsoft.com/office/drawing/2014/main" id="{B8DC2F3B-811D-E947-BC3E-94C7AEA72061}"/>
              </a:ext>
            </a:extLst>
          </p:cNvPr>
          <p:cNvSpPr txBox="1">
            <a:spLocks/>
          </p:cNvSpPr>
          <p:nvPr/>
        </p:nvSpPr>
        <p:spPr>
          <a:xfrm>
            <a:off x="4249848" y="6083930"/>
            <a:ext cx="7054160" cy="552261"/>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200" i="1" dirty="0">
                <a:solidFill>
                  <a:schemeClr val="tx1">
                    <a:lumMod val="95000"/>
                  </a:schemeClr>
                </a:solidFill>
              </a:rPr>
              <a:t>Is it easier to decide 3-SAT because the format is simpler?</a:t>
            </a:r>
          </a:p>
        </p:txBody>
      </p:sp>
      <p:cxnSp>
        <p:nvCxnSpPr>
          <p:cNvPr id="10" name="Straight Connector 9">
            <a:extLst>
              <a:ext uri="{FF2B5EF4-FFF2-40B4-BE49-F238E27FC236}">
                <a16:creationId xmlns:a16="http://schemas.microsoft.com/office/drawing/2014/main" id="{E6E2EB16-B748-6744-80F8-41B17CF328D9}"/>
              </a:ext>
            </a:extLst>
          </p:cNvPr>
          <p:cNvCxnSpPr>
            <a:cxnSpLocks/>
          </p:cNvCxnSpPr>
          <p:nvPr/>
        </p:nvCxnSpPr>
        <p:spPr>
          <a:xfrm>
            <a:off x="7201487" y="2619149"/>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D370B333-C64C-3143-8A4B-DAA9B89DB5C9}"/>
              </a:ext>
            </a:extLst>
          </p:cNvPr>
          <p:cNvSpPr txBox="1">
            <a:spLocks/>
          </p:cNvSpPr>
          <p:nvPr/>
        </p:nvSpPr>
        <p:spPr>
          <a:xfrm>
            <a:off x="2171324" y="3874881"/>
            <a:ext cx="2362955" cy="1077361"/>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Each Clause contains a disjunction (OR) of exactly 3 literals (or negated literals)</a:t>
            </a:r>
          </a:p>
        </p:txBody>
      </p:sp>
      <p:cxnSp>
        <p:nvCxnSpPr>
          <p:cNvPr id="12" name="Straight Connector 11">
            <a:extLst>
              <a:ext uri="{FF2B5EF4-FFF2-40B4-BE49-F238E27FC236}">
                <a16:creationId xmlns:a16="http://schemas.microsoft.com/office/drawing/2014/main" id="{B1A13CFE-1743-5144-A36B-B13BB50C7E6E}"/>
              </a:ext>
            </a:extLst>
          </p:cNvPr>
          <p:cNvCxnSpPr>
            <a:cxnSpLocks/>
          </p:cNvCxnSpPr>
          <p:nvPr/>
        </p:nvCxnSpPr>
        <p:spPr>
          <a:xfrm>
            <a:off x="3279828" y="2586112"/>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D81B4A-8754-EA4E-90E7-432538789144}"/>
              </a:ext>
            </a:extLst>
          </p:cNvPr>
          <p:cNvCxnSpPr>
            <a:cxnSpLocks/>
          </p:cNvCxnSpPr>
          <p:nvPr/>
        </p:nvCxnSpPr>
        <p:spPr>
          <a:xfrm flipH="1">
            <a:off x="3746627" y="2586112"/>
            <a:ext cx="1006442"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B5FC53-6A02-8748-8F98-77750EBACA2B}"/>
              </a:ext>
            </a:extLst>
          </p:cNvPr>
          <p:cNvSpPr txBox="1">
            <a:spLocks/>
          </p:cNvSpPr>
          <p:nvPr/>
        </p:nvSpPr>
        <p:spPr>
          <a:xfrm>
            <a:off x="6486808" y="3829611"/>
            <a:ext cx="2362955" cy="107736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The expression must be a conjunction (AND) of multiple clauses</a:t>
            </a:r>
          </a:p>
        </p:txBody>
      </p:sp>
    </p:spTree>
    <p:extLst>
      <p:ext uri="{BB962C8B-B14F-4D97-AF65-F5344CB8AC3E}">
        <p14:creationId xmlns:p14="http://schemas.microsoft.com/office/powerpoint/2010/main" val="3471429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984248" y="5246922"/>
            <a:ext cx="2368296" cy="121788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one, as usual, is not difficult.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2850100" y="4151376"/>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7549896" y="5106714"/>
            <a:ext cx="3203448" cy="1358093"/>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time we can reduce from a concrete, known, NPC problem. We only have SAT so far, so that is what we will choose!</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609104" y="4151376"/>
            <a:ext cx="333728" cy="95533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580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455511"/>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455511"/>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050792" y="4177074"/>
            <a:ext cx="4361688" cy="177567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is trivial. The verifier we developed for SAT will also work for 3SAT.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5660136" y="3465576"/>
            <a:ext cx="192024" cy="7772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5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38700"/>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 xmlns:m="http://schemas.openxmlformats.org/officeDocument/2006/math">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38700"/>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905256" y="4498984"/>
            <a:ext cx="6574536" cy="365624"/>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generic SAT input, can we convert it into an equivalent formula in 3SAT? </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4352544" y="3158645"/>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8647176" y="3393218"/>
            <a:ext cx="3203448" cy="135809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show 3SAT is at least as hard as SAT. How? Show a reduction.</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476488" y="2734056"/>
            <a:ext cx="662192" cy="76204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9FAD5B40-E72C-EC47-9F0D-805813C9833F}"/>
              </a:ext>
            </a:extLst>
          </p:cNvPr>
          <p:cNvSpPr txBox="1">
            <a:spLocks/>
          </p:cNvSpPr>
          <p:nvPr/>
        </p:nvSpPr>
        <p:spPr>
          <a:xfrm>
            <a:off x="1236839" y="5004818"/>
            <a:ext cx="2960257" cy="1340339"/>
          </a:xfrm>
          <a:prstGeom prst="rect">
            <a:avLst/>
          </a:prstGeom>
          <a:solidFill>
            <a:schemeClr val="accent1"/>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SAT input x:</a:t>
            </a:r>
          </a:p>
          <a:p>
            <a:pPr marL="0" indent="0" algn="ctr">
              <a:buNone/>
            </a:pPr>
            <a:r>
              <a:rPr lang="en-US" sz="1800" i="1" dirty="0">
                <a:solidFill>
                  <a:schemeClr val="bg1"/>
                </a:solidFill>
              </a:rPr>
              <a:t>e.g., </a:t>
            </a:r>
            <a:br>
              <a:rPr lang="en-US" sz="1800" i="1" dirty="0">
                <a:solidFill>
                  <a:schemeClr val="bg1"/>
                </a:solidFill>
              </a:rPr>
            </a:b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2</a:t>
            </a: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3</a:t>
            </a:r>
            <a:r>
              <a:rPr lang="en-US" sz="1800" dirty="0">
                <a:solidFill>
                  <a:schemeClr val="bg1"/>
                </a:solidFill>
                <a:sym typeface="Symbol"/>
              </a:rPr>
              <a:t>)  x</a:t>
            </a:r>
            <a:r>
              <a:rPr lang="en-US" sz="1800" baseline="-25000" dirty="0">
                <a:solidFill>
                  <a:schemeClr val="bg1"/>
                </a:solidFill>
                <a:sym typeface="Symbol"/>
              </a:rPr>
              <a:t>4</a:t>
            </a:r>
            <a:r>
              <a:rPr lang="en-US" sz="1800" dirty="0">
                <a:solidFill>
                  <a:schemeClr val="bg1"/>
                </a:solidFill>
                <a:sym typeface="Symbol"/>
              </a:rPr>
              <a:t>))  x</a:t>
            </a:r>
            <a:r>
              <a:rPr lang="en-US" sz="1800" baseline="-25000" dirty="0">
                <a:solidFill>
                  <a:schemeClr val="bg1"/>
                </a:solidFill>
                <a:sym typeface="Symbol"/>
              </a:rPr>
              <a:t>2</a:t>
            </a:r>
            <a:endParaRPr lang="en-US" sz="1800" i="1" dirty="0">
              <a:solidFill>
                <a:schemeClr val="bg1"/>
              </a:solidFill>
            </a:endParaRPr>
          </a:p>
        </p:txBody>
      </p:sp>
      <p:sp>
        <p:nvSpPr>
          <p:cNvPr id="14" name="Right Arrow 13">
            <a:extLst>
              <a:ext uri="{FF2B5EF4-FFF2-40B4-BE49-F238E27FC236}">
                <a16:creationId xmlns:a16="http://schemas.microsoft.com/office/drawing/2014/main" id="{8D1604E1-11BA-1546-AFA9-63B40A1147D8}"/>
              </a:ext>
            </a:extLst>
          </p:cNvPr>
          <p:cNvSpPr/>
          <p:nvPr/>
        </p:nvSpPr>
        <p:spPr>
          <a:xfrm>
            <a:off x="4352544" y="5458968"/>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499739F5-9BF7-944A-BACB-57CBEDE77F85}"/>
              </a:ext>
            </a:extLst>
          </p:cNvPr>
          <p:cNvSpPr txBox="1">
            <a:spLocks/>
          </p:cNvSpPr>
          <p:nvPr/>
        </p:nvSpPr>
        <p:spPr>
          <a:xfrm>
            <a:off x="4905842" y="5004817"/>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Equivalent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spTree>
    <p:extLst>
      <p:ext uri="{BB962C8B-B14F-4D97-AF65-F5344CB8AC3E}">
        <p14:creationId xmlns:p14="http://schemas.microsoft.com/office/powerpoint/2010/main" val="12402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43614"/>
            <a:ext cx="9905998" cy="634210"/>
          </a:xfrm>
        </p:spPr>
        <p:txBody>
          <a:bodyPr/>
          <a:lstStyle/>
          <a:p>
            <a:pPr algn="ctr"/>
            <a:r>
              <a:rPr lang="en-US" dirty="0"/>
              <a:t>Converting SAT to 3-SAT, step 1</a:t>
            </a:r>
          </a:p>
        </p:txBody>
      </p:sp>
      <p:sp>
        <p:nvSpPr>
          <p:cNvPr id="6" name="Content Placeholder 5"/>
          <p:cNvSpPr>
            <a:spLocks noGrp="1"/>
          </p:cNvSpPr>
          <p:nvPr>
            <p:ph sz="quarter" idx="1"/>
          </p:nvPr>
        </p:nvSpPr>
        <p:spPr>
          <a:xfrm>
            <a:off x="5002180" y="1170432"/>
            <a:ext cx="5661726" cy="950976"/>
          </a:xfrm>
          <a:noFill/>
          <a:ln>
            <a:solidFill>
              <a:schemeClr val="tx1">
                <a:lumMod val="95000"/>
              </a:schemeClr>
            </a:solidFill>
          </a:ln>
        </p:spPr>
        <p:txBody>
          <a:bodyPr>
            <a:normAutofit lnSpcReduction="10000"/>
          </a:bodyPr>
          <a:lstStyle/>
          <a:p>
            <a:pPr marL="0" indent="0" algn="just">
              <a:buNone/>
            </a:pPr>
            <a:r>
              <a:rPr lang="en-US" dirty="0">
                <a:sym typeface="Symbol"/>
              </a:rPr>
              <a:t>Input:</a:t>
            </a:r>
            <a:br>
              <a:rPr lang="en-US" dirty="0">
                <a:sym typeface="Symbol"/>
              </a:rPr>
            </a:b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  x</a:t>
            </a:r>
            <a:r>
              <a:rPr lang="en-US" baseline="-25000" dirty="0">
                <a:sym typeface="Symbol"/>
              </a:rPr>
              <a:t>4</a:t>
            </a:r>
            <a:r>
              <a:rPr lang="en-US" dirty="0">
                <a:sym typeface="Symbol"/>
              </a:rPr>
              <a:t>))  x</a:t>
            </a:r>
            <a:r>
              <a:rPr lang="en-US" baseline="-25000" dirty="0">
                <a:sym typeface="Symbol"/>
              </a:rPr>
              <a:t>2</a:t>
            </a:r>
            <a:r>
              <a:rPr lang="en-US" dirty="0">
                <a:sym typeface="Symbol"/>
              </a:rPr>
              <a:t> </a:t>
            </a:r>
            <a:endParaRPr lang="en-US" dirty="0"/>
          </a:p>
          <a:p>
            <a:pPr algn="just"/>
            <a:endParaRPr lang="en-US" dirty="0"/>
          </a:p>
        </p:txBody>
      </p:sp>
      <p:pic>
        <p:nvPicPr>
          <p:cNvPr id="8" name="Content Placeholder 7" descr="cormen-fig-34-11.png"/>
          <p:cNvPicPr>
            <a:picLocks noGrp="1" noChangeAspect="1"/>
          </p:cNvPicPr>
          <p:nvPr>
            <p:ph sz="quarter" idx="2"/>
          </p:nvPr>
        </p:nvPicPr>
        <p:blipFill>
          <a:blip r:embed="rId2" cstate="print"/>
          <a:stretch>
            <a:fillRect/>
          </a:stretch>
        </p:blipFill>
        <p:spPr>
          <a:xfrm>
            <a:off x="5717414" y="2730760"/>
            <a:ext cx="4231258" cy="3950642"/>
          </a:xfrm>
        </p:spPr>
      </p:pic>
      <p:sp>
        <p:nvSpPr>
          <p:cNvPr id="7" name="Content Placeholder 5">
            <a:extLst>
              <a:ext uri="{FF2B5EF4-FFF2-40B4-BE49-F238E27FC236}">
                <a16:creationId xmlns:a16="http://schemas.microsoft.com/office/drawing/2014/main" id="{F060A579-86EB-B64C-BC3F-E3DF0F9E37F6}"/>
              </a:ext>
            </a:extLst>
          </p:cNvPr>
          <p:cNvSpPr txBox="1">
            <a:spLocks/>
          </p:cNvSpPr>
          <p:nvPr/>
        </p:nvSpPr>
        <p:spPr>
          <a:xfrm>
            <a:off x="1581911" y="3136547"/>
            <a:ext cx="2560321" cy="159696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rPr>
              <a:t>Step 1</a:t>
            </a:r>
            <a:r>
              <a:rPr lang="en-US" i="1" dirty="0">
                <a:solidFill>
                  <a:schemeClr val="bg1"/>
                </a:solidFill>
              </a:rPr>
              <a:t>: Parse the expression into an expression tree</a:t>
            </a:r>
          </a:p>
        </p:txBody>
      </p:sp>
      <p:sp>
        <p:nvSpPr>
          <p:cNvPr id="2" name="Right Arrow 1">
            <a:extLst>
              <a:ext uri="{FF2B5EF4-FFF2-40B4-BE49-F238E27FC236}">
                <a16:creationId xmlns:a16="http://schemas.microsoft.com/office/drawing/2014/main" id="{804BF96A-C3AF-5B41-9EB6-6821FFA8557D}"/>
              </a:ext>
            </a:extLst>
          </p:cNvPr>
          <p:cNvSpPr/>
          <p:nvPr/>
        </p:nvSpPr>
        <p:spPr>
          <a:xfrm rot="5400000">
            <a:off x="7621269" y="2221773"/>
            <a:ext cx="423546" cy="405701"/>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370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52758"/>
            <a:ext cx="9905998" cy="615922"/>
          </a:xfrm>
        </p:spPr>
        <p:txBody>
          <a:bodyPr/>
          <a:lstStyle/>
          <a:p>
            <a:pPr algn="ctr"/>
            <a:r>
              <a:rPr lang="en-US" dirty="0"/>
              <a:t>Converting SAT to 3-SAT, step 2</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a:xfrm>
                <a:off x="1156650" y="1271078"/>
                <a:ext cx="4878389" cy="1115506"/>
              </a:xfrm>
              <a:solidFill>
                <a:schemeClr val="tx1">
                  <a:lumMod val="95000"/>
                </a:schemeClr>
              </a:solidFill>
              <a:ln>
                <a:solidFill>
                  <a:schemeClr val="bg1"/>
                </a:solidFill>
              </a:ln>
            </p:spPr>
            <p:txBody>
              <a:bodyPr>
                <a:normAutofit/>
              </a:bodyPr>
              <a:lstStyle/>
              <a:p>
                <a:pPr marL="0" indent="0" algn="just">
                  <a:buNone/>
                </a:pPr>
                <a:r>
                  <a:rPr lang="en-US" sz="1800" b="1" i="1" u="sng" dirty="0">
                    <a:solidFill>
                      <a:schemeClr val="bg1"/>
                    </a:solidFill>
                    <a:sym typeface="Symbol"/>
                  </a:rPr>
                  <a:t>Step 2</a:t>
                </a:r>
                <a:r>
                  <a:rPr lang="en-US" sz="1800" i="1" dirty="0">
                    <a:solidFill>
                      <a:schemeClr val="bg1"/>
                    </a:solidFill>
                    <a:sym typeface="Symbol"/>
                  </a:rPr>
                  <a:t>: Introduce a variable </a:t>
                </a:r>
                <a14:m>
                  <m:oMath xmlns:m="http://schemas.openxmlformats.org/officeDocument/2006/math">
                    <m:sSub>
                      <m:sSubPr>
                        <m:ctrlPr>
                          <a:rPr lang="en-US" sz="1800" b="0" i="1" smtClean="0">
                            <a:solidFill>
                              <a:schemeClr val="bg1"/>
                            </a:solidFill>
                            <a:latin typeface="Cambria Math" panose="02040503050406030204" pitchFamily="18" charset="0"/>
                            <a:sym typeface="Symbol"/>
                          </a:rPr>
                        </m:ctrlPr>
                      </m:sSubPr>
                      <m:e>
                        <m:r>
                          <a:rPr lang="en-US" sz="1800" b="0" i="1" smtClean="0">
                            <a:solidFill>
                              <a:schemeClr val="bg1"/>
                            </a:solidFill>
                            <a:latin typeface="Cambria Math" panose="02040503050406030204" pitchFamily="18" charset="0"/>
                            <a:sym typeface="Symbol"/>
                          </a:rPr>
                          <m:t>𝑦</m:t>
                        </m:r>
                      </m:e>
                      <m:sub>
                        <m:r>
                          <a:rPr lang="en-US" sz="1800" b="0" i="1" smtClean="0">
                            <a:solidFill>
                              <a:schemeClr val="bg1"/>
                            </a:solidFill>
                            <a:latin typeface="Cambria Math" panose="02040503050406030204" pitchFamily="18" charset="0"/>
                            <a:sym typeface="Symbol"/>
                          </a:rPr>
                          <m:t>𝑖</m:t>
                        </m:r>
                      </m:sub>
                    </m:sSub>
                  </m:oMath>
                </a14:m>
                <a:r>
                  <a:rPr lang="en-US" sz="1800" i="1" dirty="0">
                    <a:solidFill>
                      <a:schemeClr val="bg1"/>
                    </a:solidFill>
                    <a:sym typeface="Symbol"/>
                  </a:rPr>
                  <a:t> for each internal node. This variable will represent whether or not that subtree expression evaluated to True or False</a:t>
                </a: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1156650" y="1271078"/>
                <a:ext cx="4878389" cy="1115506"/>
              </a:xfrm>
              <a:blipFill>
                <a:blip r:embed="rId2"/>
                <a:stretch>
                  <a:fillRect l="-1036" r="-777" b="-2222"/>
                </a:stretch>
              </a:blipFill>
              <a:ln>
                <a:solidFill>
                  <a:schemeClr val="bg1"/>
                </a:solidFill>
              </a:ln>
            </p:spPr>
            <p:txBody>
              <a:bodyPr/>
              <a:lstStyle/>
              <a:p>
                <a:r>
                  <a:rPr lang="en-US">
                    <a:noFill/>
                  </a:rPr>
                  <a:t> </a:t>
                </a:r>
              </a:p>
            </p:txBody>
          </p:sp>
        </mc:Fallback>
      </mc:AlternateContent>
      <p:pic>
        <p:nvPicPr>
          <p:cNvPr id="8" name="Content Placeholder 7" descr="cormen-fig-34-11.png"/>
          <p:cNvPicPr>
            <a:picLocks noGrp="1" noChangeAspect="1"/>
          </p:cNvPicPr>
          <p:nvPr>
            <p:ph sz="quarter" idx="2"/>
          </p:nvPr>
        </p:nvPicPr>
        <p:blipFill>
          <a:blip r:embed="rId3" cstate="print"/>
          <a:stretch>
            <a:fillRect/>
          </a:stretch>
        </p:blipFill>
        <p:spPr>
          <a:xfrm>
            <a:off x="6199221" y="1490534"/>
            <a:ext cx="5190491" cy="4846258"/>
          </a:xfrm>
        </p:spPr>
      </p:pic>
      <p:sp>
        <p:nvSpPr>
          <p:cNvPr id="7" name="Content Placeholder 5">
            <a:extLst>
              <a:ext uri="{FF2B5EF4-FFF2-40B4-BE49-F238E27FC236}">
                <a16:creationId xmlns:a16="http://schemas.microsoft.com/office/drawing/2014/main" id="{23763225-C8DA-D640-A330-B5CBCC0C2126}"/>
              </a:ext>
            </a:extLst>
          </p:cNvPr>
          <p:cNvSpPr txBox="1">
            <a:spLocks/>
          </p:cNvSpPr>
          <p:nvPr/>
        </p:nvSpPr>
        <p:spPr>
          <a:xfrm>
            <a:off x="1156650" y="2895630"/>
            <a:ext cx="4878389" cy="3642329"/>
          </a:xfrm>
          <a:prstGeom prst="rect">
            <a:avLst/>
          </a:prstGeom>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dirty="0">
                <a:sym typeface="Symbol"/>
              </a:rPr>
              <a:t>We can then re-write our expression:</a:t>
            </a:r>
          </a:p>
          <a:p>
            <a:pPr algn="just"/>
            <a:endParaRPr lang="en-US" dirty="0">
              <a:sym typeface="Symbol"/>
            </a:endParaRPr>
          </a:p>
          <a:p>
            <a:pPr marL="0" indent="0" algn="just">
              <a:buNone/>
            </a:pPr>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algn="just"/>
            <a:endParaRPr lang="en-US" dirty="0"/>
          </a:p>
        </p:txBody>
      </p:sp>
    </p:spTree>
    <p:extLst>
      <p:ext uri="{BB962C8B-B14F-4D97-AF65-F5344CB8AC3E}">
        <p14:creationId xmlns:p14="http://schemas.microsoft.com/office/powerpoint/2010/main" val="3721789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7894"/>
            <a:ext cx="9905998" cy="615922"/>
          </a:xfrm>
        </p:spPr>
        <p:txBody>
          <a:bodyPr/>
          <a:lstStyle/>
          <a:p>
            <a:pPr algn="ctr"/>
            <a:r>
              <a:rPr lang="en-US" dirty="0"/>
              <a:t>Converting SAT to 3-SAT, step 3</a:t>
            </a:r>
          </a:p>
        </p:txBody>
      </p:sp>
      <p:sp>
        <p:nvSpPr>
          <p:cNvPr id="3" name="Content Placeholder 2"/>
          <p:cNvSpPr>
            <a:spLocks noGrp="1"/>
          </p:cNvSpPr>
          <p:nvPr>
            <p:ph sz="quarter" idx="1"/>
          </p:nvPr>
        </p:nvSpPr>
        <p:spPr>
          <a:xfrm>
            <a:off x="1981200" y="3081528"/>
            <a:ext cx="4038600" cy="2962656"/>
          </a:xfrm>
          <a:ln>
            <a:solidFill>
              <a:schemeClr val="tx1">
                <a:lumMod val="95000"/>
              </a:schemeClr>
            </a:solidFill>
          </a:ln>
        </p:spPr>
        <p:txBody>
          <a:bodyPr>
            <a:normAutofit fontScale="85000" lnSpcReduction="10000"/>
          </a:bodyPr>
          <a:lstStyle/>
          <a:p>
            <a:pPr algn="just"/>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marL="0" indent="0" algn="just">
              <a:buNone/>
            </a:pPr>
            <a:endParaRPr lang="en-US" dirty="0"/>
          </a:p>
        </p:txBody>
      </p:sp>
      <p:sp>
        <p:nvSpPr>
          <p:cNvPr id="7" name="Content Placeholder 6"/>
          <p:cNvSpPr>
            <a:spLocks noGrp="1"/>
          </p:cNvSpPr>
          <p:nvPr>
            <p:ph sz="quarter" idx="2"/>
          </p:nvPr>
        </p:nvSpPr>
        <p:spPr>
          <a:xfrm>
            <a:off x="3881564" y="1243977"/>
            <a:ext cx="4425696" cy="878956"/>
          </a:xfrm>
          <a:solidFill>
            <a:schemeClr val="tx1">
              <a:lumMod val="95000"/>
            </a:schemeClr>
          </a:solidFill>
          <a:ln>
            <a:solidFill>
              <a:schemeClr val="bg1"/>
            </a:solidFill>
          </a:ln>
        </p:spPr>
        <p:txBody>
          <a:bodyPr>
            <a:normAutofit fontScale="85000" lnSpcReduction="10000"/>
          </a:bodyPr>
          <a:lstStyle/>
          <a:p>
            <a:pPr marL="0" indent="0" algn="just">
              <a:buNone/>
            </a:pPr>
            <a:r>
              <a:rPr lang="en-US" b="1" i="1" u="sng" dirty="0">
                <a:solidFill>
                  <a:schemeClr val="bg1"/>
                </a:solidFill>
              </a:rPr>
              <a:t>Step 3</a:t>
            </a:r>
            <a:r>
              <a:rPr lang="en-US" dirty="0">
                <a:solidFill>
                  <a:schemeClr val="bg1"/>
                </a:solidFill>
              </a:rPr>
              <a:t>:</a:t>
            </a:r>
          </a:p>
          <a:p>
            <a:pPr marL="0" indent="0" algn="just">
              <a:buNone/>
            </a:pPr>
            <a:r>
              <a:rPr lang="en-US" dirty="0">
                <a:solidFill>
                  <a:schemeClr val="bg1"/>
                </a:solidFill>
              </a:rPr>
              <a:t>Build a truth table for each clause </a:t>
            </a:r>
            <a:r>
              <a:rPr lang="en-US" dirty="0">
                <a:solidFill>
                  <a:schemeClr val="bg1"/>
                </a:solidFill>
                <a:sym typeface="Symbol"/>
              </a:rPr>
              <a:t>’</a:t>
            </a:r>
            <a:r>
              <a:rPr lang="en-US" baseline="-25000" dirty="0" err="1">
                <a:solidFill>
                  <a:schemeClr val="bg1"/>
                </a:solidFill>
                <a:sym typeface="Symbol"/>
              </a:rPr>
              <a:t>i</a:t>
            </a:r>
            <a:r>
              <a:rPr lang="en-US" dirty="0">
                <a:solidFill>
                  <a:schemeClr val="bg1"/>
                </a:solidFill>
              </a:rPr>
              <a:t>:</a:t>
            </a:r>
          </a:p>
        </p:txBody>
      </p:sp>
      <p:graphicFrame>
        <p:nvGraphicFramePr>
          <p:cNvPr id="8" name="Content Placeholder 5"/>
          <p:cNvGraphicFramePr>
            <a:graphicFrameLocks/>
          </p:cNvGraphicFramePr>
          <p:nvPr>
            <p:extLst>
              <p:ext uri="{D42A27DB-BD31-4B8C-83A1-F6EECF244321}">
                <p14:modId xmlns:p14="http://schemas.microsoft.com/office/powerpoint/2010/main" val="2387923968"/>
              </p:ext>
            </p:extLst>
          </p:nvPr>
        </p:nvGraphicFramePr>
        <p:xfrm>
          <a:off x="7317071" y="2740719"/>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baseline="-25000" dirty="0"/>
                        <a:t>X2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02810338-38DC-F745-8D12-4B26438A6C9B}"/>
              </a:ext>
            </a:extLst>
          </p:cNvPr>
          <p:cNvSpPr/>
          <p:nvPr/>
        </p:nvSpPr>
        <p:spPr>
          <a:xfrm>
            <a:off x="3273552" y="3163824"/>
            <a:ext cx="1799497" cy="374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38339F-DB7E-3348-BC91-C1D76ECE675A}"/>
              </a:ext>
            </a:extLst>
          </p:cNvPr>
          <p:cNvCxnSpPr>
            <a:cxnSpLocks/>
            <a:stCxn id="10" idx="3"/>
          </p:cNvCxnSpPr>
          <p:nvPr/>
        </p:nvCxnSpPr>
        <p:spPr>
          <a:xfrm flipV="1">
            <a:off x="5073049" y="3081528"/>
            <a:ext cx="2050127" cy="26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7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Review: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028823" y="1875616"/>
                <a:ext cx="3574521" cy="584854"/>
              </a:xfrm>
              <a:solidFill>
                <a:schemeClr val="tx1">
                  <a:lumMod val="95000"/>
                </a:schemeClr>
              </a:solidFill>
            </p:spPr>
            <p:txBody>
              <a:bodyPr/>
              <a:lstStyle/>
              <a:p>
                <a:pPr marL="0" indent="0" algn="ctr">
                  <a:buNone/>
                </a:pP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028823" y="1875616"/>
                <a:ext cx="3574521" cy="584854"/>
              </a:xfrm>
              <a:blipFill>
                <a:blip r:embed="rId2"/>
                <a:stretch>
                  <a:fillRect t="-2128" b="-8511"/>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874277" y="186715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upper</a:t>
            </a:r>
            <a:r>
              <a:rPr lang="en-US" sz="1800" i="1" dirty="0">
                <a:solidFill>
                  <a:schemeClr val="tx1">
                    <a:lumMod val="95000"/>
                  </a:schemeClr>
                </a:solidFill>
              </a:rPr>
              <a:t> bounds</a:t>
            </a:r>
          </a:p>
        </p:txBody>
      </p: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2028823" y="1193722"/>
            <a:ext cx="6299201" cy="4402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The following items, you should already know from previous courses.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C63542D-0AD0-4F44-9C74-C58D247DBAF1}"/>
                  </a:ext>
                </a:extLst>
              </p:cNvPr>
              <p:cNvSpPr txBox="1">
                <a:spLocks/>
              </p:cNvSpPr>
              <p:nvPr/>
            </p:nvSpPr>
            <p:spPr>
              <a:xfrm>
                <a:off x="2028823" y="2702098"/>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m:rPr>
                        <m:sty m:val="p"/>
                      </m:rPr>
                      <a:rPr lang="en-US" b="0" i="0" smtClean="0">
                        <a:solidFill>
                          <a:schemeClr val="bg1"/>
                        </a:solidFill>
                        <a:latin typeface="Cambria Math" panose="02040503050406030204" pitchFamily="18" charset="0"/>
                      </a:rPr>
                      <m:t>Ω</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𝜔</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Content Placeholder 2">
                <a:extLst>
                  <a:ext uri="{FF2B5EF4-FFF2-40B4-BE49-F238E27FC236}">
                    <a16:creationId xmlns:a16="http://schemas.microsoft.com/office/drawing/2014/main" id="{7C63542D-0AD0-4F44-9C74-C58D247DBAF1}"/>
                  </a:ext>
                </a:extLst>
              </p:cNvPr>
              <p:cNvSpPr txBox="1">
                <a:spLocks noRot="1" noChangeAspect="1" noMove="1" noResize="1" noEditPoints="1" noAdjustHandles="1" noChangeArrowheads="1" noChangeShapeType="1" noTextEdit="1"/>
              </p:cNvSpPr>
              <p:nvPr/>
            </p:nvSpPr>
            <p:spPr>
              <a:xfrm>
                <a:off x="2028823" y="2702098"/>
                <a:ext cx="3574521" cy="584854"/>
              </a:xfrm>
              <a:prstGeom prst="rect">
                <a:avLst/>
              </a:prstGeom>
              <a:blipFill>
                <a:blip r:embed="rId3"/>
                <a:stretch>
                  <a:fillRect t="-2128" b="-8511"/>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776C178B-2404-354F-86DD-4767D59704A9}"/>
              </a:ext>
            </a:extLst>
          </p:cNvPr>
          <p:cNvSpPr txBox="1">
            <a:spLocks/>
          </p:cNvSpPr>
          <p:nvPr/>
        </p:nvSpPr>
        <p:spPr>
          <a:xfrm>
            <a:off x="5874277" y="2693632"/>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lower</a:t>
            </a:r>
            <a:r>
              <a:rPr lang="en-US" sz="1800" i="1" dirty="0">
                <a:solidFill>
                  <a:schemeClr val="tx1">
                    <a:lumMod val="95000"/>
                  </a:schemeClr>
                </a:solidFill>
              </a:rPr>
              <a:t> bounds</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9ABDF5C1-180B-6B41-B0E5-0B2C824CC903}"/>
                  </a:ext>
                </a:extLst>
              </p:cNvPr>
              <p:cNvSpPr txBox="1">
                <a:spLocks/>
              </p:cNvSpPr>
              <p:nvPr/>
            </p:nvSpPr>
            <p:spPr>
              <a:xfrm>
                <a:off x="2028823" y="3537046"/>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rPr>
                        <m:t>Θ</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2">
                <a:extLst>
                  <a:ext uri="{FF2B5EF4-FFF2-40B4-BE49-F238E27FC236}">
                    <a16:creationId xmlns:a16="http://schemas.microsoft.com/office/drawing/2014/main" id="{9ABDF5C1-180B-6B41-B0E5-0B2C824CC903}"/>
                  </a:ext>
                </a:extLst>
              </p:cNvPr>
              <p:cNvSpPr txBox="1">
                <a:spLocks noRot="1" noChangeAspect="1" noMove="1" noResize="1" noEditPoints="1" noAdjustHandles="1" noChangeArrowheads="1" noChangeShapeType="1" noTextEdit="1"/>
              </p:cNvSpPr>
              <p:nvPr/>
            </p:nvSpPr>
            <p:spPr>
              <a:xfrm>
                <a:off x="2028823" y="3537046"/>
                <a:ext cx="3574521" cy="584854"/>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6AA9C3F-465F-C64E-BAA9-FDA8541EAAE8}"/>
              </a:ext>
            </a:extLst>
          </p:cNvPr>
          <p:cNvSpPr txBox="1">
            <a:spLocks/>
          </p:cNvSpPr>
          <p:nvPr/>
        </p:nvSpPr>
        <p:spPr>
          <a:xfrm>
            <a:off x="5874277" y="352858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tight</a:t>
            </a:r>
            <a:r>
              <a:rPr lang="en-US" sz="1800" i="1" dirty="0">
                <a:solidFill>
                  <a:schemeClr val="tx1">
                    <a:lumMod val="95000"/>
                  </a:schemeClr>
                </a:solidFill>
              </a:rPr>
              <a:t> bound</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D06924B-AE9F-1446-B6AF-CEB5F3B76D37}"/>
                  </a:ext>
                </a:extLst>
              </p:cNvPr>
              <p:cNvSpPr txBox="1">
                <a:spLocks/>
              </p:cNvSpPr>
              <p:nvPr/>
            </p:nvSpPr>
            <p:spPr>
              <a:xfrm>
                <a:off x="2028823" y="4371994"/>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e>
                      </m:func>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𝑛𝑙𝑜𝑔</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3</m:t>
                          </m:r>
                        </m:sup>
                      </m:sSup>
                    </m:oMath>
                  </m:oMathPara>
                </a14:m>
                <a:endParaRPr lang="en-US" dirty="0">
                  <a:solidFill>
                    <a:schemeClr val="bg1"/>
                  </a:solidFill>
                </a:endParaRPr>
              </a:p>
            </p:txBody>
          </p:sp>
        </mc:Choice>
        <mc:Fallback xmlns="">
          <p:sp>
            <p:nvSpPr>
              <p:cNvPr id="14" name="Content Placeholder 2">
                <a:extLst>
                  <a:ext uri="{FF2B5EF4-FFF2-40B4-BE49-F238E27FC236}">
                    <a16:creationId xmlns:a16="http://schemas.microsoft.com/office/drawing/2014/main" id="{6D06924B-AE9F-1446-B6AF-CEB5F3B76D37}"/>
                  </a:ext>
                </a:extLst>
              </p:cNvPr>
              <p:cNvSpPr txBox="1">
                <a:spLocks noRot="1" noChangeAspect="1" noMove="1" noResize="1" noEditPoints="1" noAdjustHandles="1" noChangeArrowheads="1" noChangeShapeType="1" noTextEdit="1"/>
              </p:cNvSpPr>
              <p:nvPr/>
            </p:nvSpPr>
            <p:spPr>
              <a:xfrm>
                <a:off x="2028823" y="4371994"/>
                <a:ext cx="3574521" cy="584854"/>
              </a:xfrm>
              <a:prstGeom prst="rect">
                <a:avLst/>
              </a:prstGeom>
              <a:blipFill>
                <a:blip r:embed="rId5"/>
                <a:stretch>
                  <a:fillRect l="-2837"/>
                </a:stretch>
              </a:blipFill>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01FD3C08-0EFA-584D-AD0C-6A0257651829}"/>
              </a:ext>
            </a:extLst>
          </p:cNvPr>
          <p:cNvSpPr txBox="1">
            <a:spLocks/>
          </p:cNvSpPr>
          <p:nvPr/>
        </p:nvSpPr>
        <p:spPr>
          <a:xfrm>
            <a:off x="5874277" y="4363528"/>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Some common complexity classes</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A579BB98-AFDB-1547-8494-7FDB1CABF15D}"/>
                  </a:ext>
                </a:extLst>
              </p:cNvPr>
              <p:cNvSpPr txBox="1">
                <a:spLocks/>
              </p:cNvSpPr>
              <p:nvPr/>
            </p:nvSpPr>
            <p:spPr>
              <a:xfrm>
                <a:off x="2028823" y="5206942"/>
                <a:ext cx="3574521" cy="584854"/>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b="0" i="1" smtClean="0">
                              <a:solidFill>
                                <a:schemeClr val="bg1"/>
                              </a:solidFill>
                              <a:latin typeface="Cambria Math" panose="02040503050406030204" pitchFamily="18" charset="0"/>
                            </a:rPr>
                          </m:ctrlPr>
                        </m:funcPr>
                        <m:fName>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log</m:t>
                              </m:r>
                            </m:e>
                            <m:sub>
                              <m:r>
                                <a:rPr lang="en-US" b="0" i="1" smtClean="0">
                                  <a:solidFill>
                                    <a:schemeClr val="bg1"/>
                                  </a:solidFill>
                                  <a:latin typeface="Cambria Math" panose="02040503050406030204" pitchFamily="18" charset="0"/>
                                </a:rPr>
                                <m:t>𝑎</m:t>
                              </m:r>
                            </m:sub>
                          </m:sSub>
                        </m:fName>
                        <m:e>
                          <m:r>
                            <a:rPr lang="en-US" b="0" i="1" smtClean="0">
                              <a:solidFill>
                                <a:schemeClr val="bg1"/>
                              </a:solidFill>
                              <a:latin typeface="Cambria Math" panose="02040503050406030204" pitchFamily="18" charset="0"/>
                            </a:rPr>
                            <m:t>𝑛</m:t>
                          </m:r>
                        </m:e>
                      </m:fun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d>
                        <m:dPr>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𝑏</m:t>
                              </m:r>
                            </m:sup>
                          </m:sSup>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6" name="Content Placeholder 2">
                <a:extLst>
                  <a:ext uri="{FF2B5EF4-FFF2-40B4-BE49-F238E27FC236}">
                    <a16:creationId xmlns:a16="http://schemas.microsoft.com/office/drawing/2014/main" id="{A579BB98-AFDB-1547-8494-7FDB1CABF15D}"/>
                  </a:ext>
                </a:extLst>
              </p:cNvPr>
              <p:cNvSpPr txBox="1">
                <a:spLocks noRot="1" noChangeAspect="1" noMove="1" noResize="1" noEditPoints="1" noAdjustHandles="1" noChangeArrowheads="1" noChangeShapeType="1" noTextEdit="1"/>
              </p:cNvSpPr>
              <p:nvPr/>
            </p:nvSpPr>
            <p:spPr>
              <a:xfrm>
                <a:off x="2028823" y="5206942"/>
                <a:ext cx="3574521" cy="584854"/>
              </a:xfrm>
              <a:prstGeom prst="rect">
                <a:avLst/>
              </a:prstGeom>
              <a:blipFill>
                <a:blip r:embed="rId6"/>
                <a:stretch>
                  <a:fillRect/>
                </a:stretch>
              </a:blipFill>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0E9BE2CB-9653-5743-B399-B27896BE48B6}"/>
              </a:ext>
            </a:extLst>
          </p:cNvPr>
          <p:cNvSpPr txBox="1">
            <a:spLocks/>
          </p:cNvSpPr>
          <p:nvPr/>
        </p:nvSpPr>
        <p:spPr>
          <a:xfrm>
            <a:off x="5874277" y="5198476"/>
            <a:ext cx="4859867" cy="593320"/>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Every log is bounded by any polynomial is bounded by any exponential</a:t>
            </a:r>
          </a:p>
        </p:txBody>
      </p:sp>
    </p:spTree>
    <p:extLst>
      <p:ext uri="{BB962C8B-B14F-4D97-AF65-F5344CB8AC3E}">
        <p14:creationId xmlns:p14="http://schemas.microsoft.com/office/powerpoint/2010/main" val="688914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2174"/>
            <a:ext cx="9905998" cy="606778"/>
          </a:xfrm>
        </p:spPr>
        <p:txBody>
          <a:bodyPr/>
          <a:lstStyle/>
          <a:p>
            <a:pPr algn="ctr"/>
            <a:r>
              <a:rPr lang="en-US" dirty="0"/>
              <a:t>Converting SAT to 3-SAT, step 4 / 5</a:t>
            </a:r>
          </a:p>
        </p:txBody>
      </p:sp>
      <p:sp>
        <p:nvSpPr>
          <p:cNvPr id="3" name="Content Placeholder 2"/>
          <p:cNvSpPr>
            <a:spLocks noGrp="1"/>
          </p:cNvSpPr>
          <p:nvPr>
            <p:ph sz="quarter" idx="1"/>
          </p:nvPr>
        </p:nvSpPr>
        <p:spPr>
          <a:xfrm>
            <a:off x="3855451" y="3421888"/>
            <a:ext cx="2238961" cy="2066544"/>
          </a:xfrm>
          <a:ln>
            <a:solidFill>
              <a:schemeClr val="tx1">
                <a:lumMod val="95000"/>
              </a:schemeClr>
            </a:solidFill>
          </a:ln>
        </p:spPr>
        <p:txBody>
          <a:bodyPr>
            <a:normAutofit fontScale="70000" lnSpcReduction="20000"/>
          </a:bodyPr>
          <a:lstStyle/>
          <a:p>
            <a:pPr marL="0" indent="0" algn="l">
              <a:buNone/>
            </a:pPr>
            <a:r>
              <a:rPr lang="en-US" dirty="0">
                <a:sym typeface="Symbol"/>
              </a:rPr>
              <a:t>’</a:t>
            </a:r>
            <a:r>
              <a:rPr lang="en-US" baseline="-25000" dirty="0" err="1">
                <a:sym typeface="Symbol"/>
              </a:rPr>
              <a:t>i</a:t>
            </a:r>
            <a:r>
              <a:rPr lang="en-US" dirty="0">
                <a:sym typeface="Symbol"/>
              </a:rPr>
              <a:t> =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7" name="Content Placeholder 6"/>
          <p:cNvSpPr>
            <a:spLocks noGrp="1"/>
          </p:cNvSpPr>
          <p:nvPr>
            <p:ph sz="quarter" idx="2"/>
          </p:nvPr>
        </p:nvSpPr>
        <p:spPr>
          <a:xfrm>
            <a:off x="1180894" y="1351280"/>
            <a:ext cx="4349908" cy="932688"/>
          </a:xfrm>
          <a:solidFill>
            <a:schemeClr val="tx1">
              <a:lumMod val="95000"/>
            </a:schemeClr>
          </a:solidFill>
          <a:ln>
            <a:solidFill>
              <a:schemeClr val="bg1"/>
            </a:solidFill>
          </a:ln>
        </p:spPr>
        <p:txBody>
          <a:bodyPr>
            <a:normAutofit fontScale="70000" lnSpcReduction="20000"/>
          </a:bodyPr>
          <a:lstStyle/>
          <a:p>
            <a:pPr marL="0" indent="0" algn="just">
              <a:buNone/>
            </a:pPr>
            <a:r>
              <a:rPr lang="en-US" b="1" i="1" u="sng" dirty="0">
                <a:solidFill>
                  <a:schemeClr val="bg1"/>
                </a:solidFill>
              </a:rPr>
              <a:t>Step 4</a:t>
            </a:r>
            <a:r>
              <a:rPr lang="en-US" dirty="0">
                <a:solidFill>
                  <a:schemeClr val="bg1"/>
                </a:solidFill>
              </a:rPr>
              <a:t>: For each clause, construct a DNF (disjunctive normal form) for when it is False (based on truth table)</a:t>
            </a:r>
          </a:p>
        </p:txBody>
      </p:sp>
      <p:graphicFrame>
        <p:nvGraphicFramePr>
          <p:cNvPr id="8" name="Content Placeholder 5"/>
          <p:cNvGraphicFramePr>
            <a:graphicFrameLocks/>
          </p:cNvGraphicFramePr>
          <p:nvPr>
            <p:extLst>
              <p:ext uri="{D42A27DB-BD31-4B8C-83A1-F6EECF244321}">
                <p14:modId xmlns:p14="http://schemas.microsoft.com/office/powerpoint/2010/main" val="4223445928"/>
              </p:ext>
            </p:extLst>
          </p:nvPr>
        </p:nvGraphicFramePr>
        <p:xfrm>
          <a:off x="332232" y="2651760"/>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dirty="0"/>
                        <a:t>x</a:t>
                      </a:r>
                      <a:r>
                        <a:rPr lang="en-US" baseline="-25000" dirty="0"/>
                        <a:t>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3"/>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cxnSp>
        <p:nvCxnSpPr>
          <p:cNvPr id="6" name="Straight Arrow Connector 5">
            <a:extLst>
              <a:ext uri="{FF2B5EF4-FFF2-40B4-BE49-F238E27FC236}">
                <a16:creationId xmlns:a16="http://schemas.microsoft.com/office/drawing/2014/main" id="{ECBC6DCB-8421-324A-A28E-E1182D5E9C09}"/>
              </a:ext>
            </a:extLst>
          </p:cNvPr>
          <p:cNvCxnSpPr>
            <a:cxnSpLocks/>
          </p:cNvCxnSpPr>
          <p:nvPr/>
        </p:nvCxnSpPr>
        <p:spPr>
          <a:xfrm>
            <a:off x="2642616" y="3511296"/>
            <a:ext cx="1444752" cy="448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9971F6-4E53-1448-A294-5110C4ECF238}"/>
              </a:ext>
            </a:extLst>
          </p:cNvPr>
          <p:cNvCxnSpPr>
            <a:cxnSpLocks/>
          </p:cNvCxnSpPr>
          <p:nvPr/>
        </p:nvCxnSpPr>
        <p:spPr>
          <a:xfrm>
            <a:off x="2633472" y="4240784"/>
            <a:ext cx="1453896"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0A3DB6-A224-A04A-97D0-C387E575908C}"/>
              </a:ext>
            </a:extLst>
          </p:cNvPr>
          <p:cNvCxnSpPr>
            <a:cxnSpLocks/>
          </p:cNvCxnSpPr>
          <p:nvPr/>
        </p:nvCxnSpPr>
        <p:spPr>
          <a:xfrm>
            <a:off x="2633472" y="4612132"/>
            <a:ext cx="1444752" cy="15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16774A-1A44-6F42-906A-212A65D81238}"/>
              </a:ext>
            </a:extLst>
          </p:cNvPr>
          <p:cNvCxnSpPr>
            <a:cxnSpLocks/>
          </p:cNvCxnSpPr>
          <p:nvPr/>
        </p:nvCxnSpPr>
        <p:spPr>
          <a:xfrm flipV="1">
            <a:off x="2633472" y="5157216"/>
            <a:ext cx="1444752" cy="18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61056F-BBA6-8448-917B-B6B93B6C1D5D}"/>
              </a:ext>
            </a:extLst>
          </p:cNvPr>
          <p:cNvCxnSpPr/>
          <p:nvPr/>
        </p:nvCxnSpPr>
        <p:spPr>
          <a:xfrm>
            <a:off x="6318504" y="896112"/>
            <a:ext cx="0" cy="57972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F622BB6B-9293-574E-A459-CFC6C68F1CFD}"/>
              </a:ext>
            </a:extLst>
          </p:cNvPr>
          <p:cNvSpPr txBox="1">
            <a:spLocks/>
          </p:cNvSpPr>
          <p:nvPr/>
        </p:nvSpPr>
        <p:spPr>
          <a:xfrm>
            <a:off x="6883702" y="1351280"/>
            <a:ext cx="4349908" cy="93268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b="1" i="1" u="sng" dirty="0">
                <a:solidFill>
                  <a:schemeClr val="bg1"/>
                </a:solidFill>
              </a:rPr>
              <a:t>Step 5</a:t>
            </a:r>
            <a:r>
              <a:rPr lang="en-US" dirty="0">
                <a:solidFill>
                  <a:schemeClr val="bg1"/>
                </a:solidFill>
              </a:rPr>
              <a:t>: Take this formula and negate it to get all the instances where the clause is true in CNF (conjunctive normal form).</a:t>
            </a:r>
          </a:p>
        </p:txBody>
      </p:sp>
      <p:sp>
        <p:nvSpPr>
          <p:cNvPr id="19" name="Content Placeholder 2">
            <a:extLst>
              <a:ext uri="{FF2B5EF4-FFF2-40B4-BE49-F238E27FC236}">
                <a16:creationId xmlns:a16="http://schemas.microsoft.com/office/drawing/2014/main" id="{43E7970F-7CFF-B54F-8B82-9D084691C371}"/>
              </a:ext>
            </a:extLst>
          </p:cNvPr>
          <p:cNvSpPr txBox="1">
            <a:spLocks/>
          </p:cNvSpPr>
          <p:nvPr/>
        </p:nvSpPr>
        <p:spPr>
          <a:xfrm>
            <a:off x="6629401" y="2651760"/>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21" name="Content Placeholder 2">
            <a:extLst>
              <a:ext uri="{FF2B5EF4-FFF2-40B4-BE49-F238E27FC236}">
                <a16:creationId xmlns:a16="http://schemas.microsoft.com/office/drawing/2014/main" id="{1BBB2694-AAC0-CB47-A5A1-24E5C597CCAB}"/>
              </a:ext>
            </a:extLst>
          </p:cNvPr>
          <p:cNvSpPr txBox="1">
            <a:spLocks/>
          </p:cNvSpPr>
          <p:nvPr/>
        </p:nvSpPr>
        <p:spPr>
          <a:xfrm>
            <a:off x="9173716" y="3644900"/>
            <a:ext cx="1435607" cy="3804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ym typeface="Symbol"/>
              </a:rPr>
              <a:t>Negate formula</a:t>
            </a:r>
          </a:p>
        </p:txBody>
      </p:sp>
      <p:sp>
        <p:nvSpPr>
          <p:cNvPr id="22" name="Content Placeholder 2">
            <a:extLst>
              <a:ext uri="{FF2B5EF4-FFF2-40B4-BE49-F238E27FC236}">
                <a16:creationId xmlns:a16="http://schemas.microsoft.com/office/drawing/2014/main" id="{ECCCCD6F-77EE-0D40-BD10-B728039DC088}"/>
              </a:ext>
            </a:extLst>
          </p:cNvPr>
          <p:cNvSpPr txBox="1">
            <a:spLocks/>
          </p:cNvSpPr>
          <p:nvPr/>
        </p:nvSpPr>
        <p:spPr>
          <a:xfrm>
            <a:off x="6629401" y="4614164"/>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cxnSp>
        <p:nvCxnSpPr>
          <p:cNvPr id="24" name="Elbow Connector 23">
            <a:extLst>
              <a:ext uri="{FF2B5EF4-FFF2-40B4-BE49-F238E27FC236}">
                <a16:creationId xmlns:a16="http://schemas.microsoft.com/office/drawing/2014/main" id="{73DDA0CF-6B15-F947-A345-A307A36659B0}"/>
              </a:ext>
            </a:extLst>
          </p:cNvPr>
          <p:cNvCxnSpPr>
            <a:stCxn id="3" idx="0"/>
            <a:endCxn id="19" idx="1"/>
          </p:cNvCxnSpPr>
          <p:nvPr/>
        </p:nvCxnSpPr>
        <p:spPr>
          <a:xfrm rot="5400000" flipH="1" flipV="1">
            <a:off x="5573947" y="2366435"/>
            <a:ext cx="456438" cy="1654469"/>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AC4D97-E38C-0549-B1D2-66ADD2AB9468}"/>
              </a:ext>
            </a:extLst>
          </p:cNvPr>
          <p:cNvCxnSpPr>
            <a:cxnSpLocks/>
          </p:cNvCxnSpPr>
          <p:nvPr/>
        </p:nvCxnSpPr>
        <p:spPr>
          <a:xfrm>
            <a:off x="9098280" y="3421888"/>
            <a:ext cx="1" cy="103327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80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1413" y="271046"/>
            <a:ext cx="9905998" cy="588490"/>
          </a:xfrm>
        </p:spPr>
        <p:txBody>
          <a:bodyPr/>
          <a:lstStyle/>
          <a:p>
            <a:pPr algn="ctr"/>
            <a:r>
              <a:rPr lang="en-US" dirty="0"/>
              <a:t>Converting SAT to 3-SAT, step 6</a:t>
            </a:r>
          </a:p>
        </p:txBody>
      </p:sp>
      <p:sp>
        <p:nvSpPr>
          <p:cNvPr id="8" name="Content Placeholder 2">
            <a:extLst>
              <a:ext uri="{FF2B5EF4-FFF2-40B4-BE49-F238E27FC236}">
                <a16:creationId xmlns:a16="http://schemas.microsoft.com/office/drawing/2014/main" id="{AB49451B-8C3E-8345-A09A-173D468017E0}"/>
              </a:ext>
            </a:extLst>
          </p:cNvPr>
          <p:cNvSpPr txBox="1">
            <a:spLocks/>
          </p:cNvSpPr>
          <p:nvPr/>
        </p:nvSpPr>
        <p:spPr>
          <a:xfrm>
            <a:off x="1234440" y="1340612"/>
            <a:ext cx="9812969" cy="625348"/>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ym typeface="Symbol"/>
              </a:rPr>
              <a:t>’</a:t>
            </a:r>
            <a:r>
              <a:rPr lang="en-US" baseline="-25000" dirty="0" err="1">
                <a:sym typeface="Symbol"/>
              </a:rPr>
              <a:t>i</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a:t>
            </a:r>
          </a:p>
        </p:txBody>
      </p:sp>
      <p:sp>
        <p:nvSpPr>
          <p:cNvPr id="9" name="Content Placeholder 2">
            <a:extLst>
              <a:ext uri="{FF2B5EF4-FFF2-40B4-BE49-F238E27FC236}">
                <a16:creationId xmlns:a16="http://schemas.microsoft.com/office/drawing/2014/main" id="{5E5896C1-ABA5-DD45-9061-D4CE98186D93}"/>
              </a:ext>
            </a:extLst>
          </p:cNvPr>
          <p:cNvSpPr txBox="1">
            <a:spLocks/>
          </p:cNvSpPr>
          <p:nvPr/>
        </p:nvSpPr>
        <p:spPr>
          <a:xfrm>
            <a:off x="1234440" y="2134362"/>
            <a:ext cx="9812969" cy="62534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sym typeface="Symbol"/>
              </a:rPr>
              <a:t>Step 6</a:t>
            </a:r>
            <a:r>
              <a:rPr lang="en-US" dirty="0">
                <a:solidFill>
                  <a:schemeClr val="bg1"/>
                </a:solidFill>
                <a:sym typeface="Symbol"/>
              </a:rPr>
              <a:t>: Almost done. This works but some clauses may have only 1 or 2 literals (3 are required for every single clause). Add dummy variables to force each clause to have three literals.</a:t>
            </a:r>
          </a:p>
        </p:txBody>
      </p:sp>
      <p:sp>
        <p:nvSpPr>
          <p:cNvPr id="10" name="Content Placeholder 6">
            <a:extLst>
              <a:ext uri="{FF2B5EF4-FFF2-40B4-BE49-F238E27FC236}">
                <a16:creationId xmlns:a16="http://schemas.microsoft.com/office/drawing/2014/main" id="{D427333A-6B04-FF47-97D3-C846946249C3}"/>
              </a:ext>
            </a:extLst>
          </p:cNvPr>
          <p:cNvSpPr txBox="1">
            <a:spLocks/>
          </p:cNvSpPr>
          <p:nvPr/>
        </p:nvSpPr>
        <p:spPr>
          <a:xfrm>
            <a:off x="8101584"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3: Clause has only 1 literal</a:t>
            </a:r>
          </a:p>
        </p:txBody>
      </p:sp>
      <mc:AlternateContent xmlns:mc="http://schemas.openxmlformats.org/markup-compatibility/2006" xmlns:a14="http://schemas.microsoft.com/office/drawing/2010/main">
        <mc:Choice Requires="a14">
          <p:sp>
            <p:nvSpPr>
              <p:cNvPr id="12" name="Content Placeholder 6">
                <a:extLst>
                  <a:ext uri="{FF2B5EF4-FFF2-40B4-BE49-F238E27FC236}">
                    <a16:creationId xmlns:a16="http://schemas.microsoft.com/office/drawing/2014/main" id="{4F29268B-AC98-7A4C-B9CE-C416CD4703A6}"/>
                  </a:ext>
                </a:extLst>
              </p:cNvPr>
              <p:cNvSpPr txBox="1">
                <a:spLocks/>
              </p:cNvSpPr>
              <p:nvPr/>
            </p:nvSpPr>
            <p:spPr>
              <a:xfrm>
                <a:off x="8101584" y="3826981"/>
                <a:ext cx="3073841" cy="423610"/>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6">
                <a:extLst>
                  <a:ext uri="{FF2B5EF4-FFF2-40B4-BE49-F238E27FC236}">
                    <a16:creationId xmlns:a16="http://schemas.microsoft.com/office/drawing/2014/main" id="{4F29268B-AC98-7A4C-B9CE-C416CD4703A6}"/>
                  </a:ext>
                </a:extLst>
              </p:cNvPr>
              <p:cNvSpPr txBox="1">
                <a:spLocks noRot="1" noChangeAspect="1" noMove="1" noResize="1" noEditPoints="1" noAdjustHandles="1" noChangeArrowheads="1" noChangeShapeType="1" noTextEdit="1"/>
              </p:cNvSpPr>
              <p:nvPr/>
            </p:nvSpPr>
            <p:spPr>
              <a:xfrm>
                <a:off x="8101584" y="3826981"/>
                <a:ext cx="3073841" cy="423610"/>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6">
                <a:extLst>
                  <a:ext uri="{FF2B5EF4-FFF2-40B4-BE49-F238E27FC236}">
                    <a16:creationId xmlns:a16="http://schemas.microsoft.com/office/drawing/2014/main" id="{DFB884C9-4A65-E048-933F-99BF3DC746C2}"/>
                  </a:ext>
                </a:extLst>
              </p:cNvPr>
              <p:cNvSpPr txBox="1">
                <a:spLocks/>
              </p:cNvSpPr>
              <p:nvPr/>
            </p:nvSpPr>
            <p:spPr>
              <a:xfrm>
                <a:off x="8101584" y="5421440"/>
                <a:ext cx="3073841" cy="814768"/>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3" name="Content Placeholder 6">
                <a:extLst>
                  <a:ext uri="{FF2B5EF4-FFF2-40B4-BE49-F238E27FC236}">
                    <a16:creationId xmlns:a16="http://schemas.microsoft.com/office/drawing/2014/main" id="{DFB884C9-4A65-E048-933F-99BF3DC746C2}"/>
                  </a:ext>
                </a:extLst>
              </p:cNvPr>
              <p:cNvSpPr txBox="1">
                <a:spLocks noRot="1" noChangeAspect="1" noMove="1" noResize="1" noEditPoints="1" noAdjustHandles="1" noChangeArrowheads="1" noChangeShapeType="1" noTextEdit="1"/>
              </p:cNvSpPr>
              <p:nvPr/>
            </p:nvSpPr>
            <p:spPr>
              <a:xfrm>
                <a:off x="8101584" y="5421440"/>
                <a:ext cx="3073841" cy="814768"/>
              </a:xfrm>
              <a:prstGeom prst="rect">
                <a:avLst/>
              </a:prstGeom>
              <a:blipFill>
                <a:blip r:embed="rId3"/>
                <a:stretch>
                  <a:fillRect/>
                </a:stretch>
              </a:blipFill>
              <a:ln>
                <a:solidFill>
                  <a:schemeClr val="bg1"/>
                </a:solid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D3F89E28-9AD4-E84C-8017-16681167878E}"/>
              </a:ext>
            </a:extLst>
          </p:cNvPr>
          <p:cNvCxnSpPr>
            <a:stCxn id="12" idx="2"/>
            <a:endCxn id="13" idx="0"/>
          </p:cNvCxnSpPr>
          <p:nvPr/>
        </p:nvCxnSpPr>
        <p:spPr>
          <a:xfrm>
            <a:off x="9638505" y="4250591"/>
            <a:ext cx="0" cy="1170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6">
            <a:extLst>
              <a:ext uri="{FF2B5EF4-FFF2-40B4-BE49-F238E27FC236}">
                <a16:creationId xmlns:a16="http://schemas.microsoft.com/office/drawing/2014/main" id="{EFC89C1B-3A5C-BB46-9E12-66F905193203}"/>
              </a:ext>
            </a:extLst>
          </p:cNvPr>
          <p:cNvSpPr txBox="1">
            <a:spLocks/>
          </p:cNvSpPr>
          <p:nvPr/>
        </p:nvSpPr>
        <p:spPr>
          <a:xfrm>
            <a:off x="9611072" y="4570338"/>
            <a:ext cx="1564353" cy="60897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variables p and q</a:t>
            </a:r>
          </a:p>
        </p:txBody>
      </p:sp>
      <p:sp>
        <p:nvSpPr>
          <p:cNvPr id="17" name="Content Placeholder 6">
            <a:extLst>
              <a:ext uri="{FF2B5EF4-FFF2-40B4-BE49-F238E27FC236}">
                <a16:creationId xmlns:a16="http://schemas.microsoft.com/office/drawing/2014/main" id="{CD20FF09-A418-BE47-BF66-0E826C5923A7}"/>
              </a:ext>
            </a:extLst>
          </p:cNvPr>
          <p:cNvSpPr txBox="1">
            <a:spLocks/>
          </p:cNvSpPr>
          <p:nvPr/>
        </p:nvSpPr>
        <p:spPr>
          <a:xfrm>
            <a:off x="4587240"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2: Clause has only 2 literals</a:t>
            </a:r>
          </a:p>
        </p:txBody>
      </p:sp>
      <mc:AlternateContent xmlns:mc="http://schemas.openxmlformats.org/markup-compatibility/2006" xmlns:a14="http://schemas.microsoft.com/office/drawing/2010/main">
        <mc:Choice Requires="a14">
          <p:sp>
            <p:nvSpPr>
              <p:cNvPr id="18" name="Content Placeholder 6">
                <a:extLst>
                  <a:ext uri="{FF2B5EF4-FFF2-40B4-BE49-F238E27FC236}">
                    <a16:creationId xmlns:a16="http://schemas.microsoft.com/office/drawing/2014/main" id="{B36E528F-8F52-F342-B6E9-16EBE60D066F}"/>
                  </a:ext>
                </a:extLst>
              </p:cNvPr>
              <p:cNvSpPr txBox="1">
                <a:spLocks/>
              </p:cNvSpPr>
              <p:nvPr/>
            </p:nvSpPr>
            <p:spPr>
              <a:xfrm>
                <a:off x="4587240"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8" name="Content Placeholder 6">
                <a:extLst>
                  <a:ext uri="{FF2B5EF4-FFF2-40B4-BE49-F238E27FC236}">
                    <a16:creationId xmlns:a16="http://schemas.microsoft.com/office/drawing/2014/main" id="{B36E528F-8F52-F342-B6E9-16EBE60D066F}"/>
                  </a:ext>
                </a:extLst>
              </p:cNvPr>
              <p:cNvSpPr txBox="1">
                <a:spLocks noRot="1" noChangeAspect="1" noMove="1" noResize="1" noEditPoints="1" noAdjustHandles="1" noChangeArrowheads="1" noChangeShapeType="1" noTextEdit="1"/>
              </p:cNvSpPr>
              <p:nvPr/>
            </p:nvSpPr>
            <p:spPr>
              <a:xfrm>
                <a:off x="4587240" y="3826980"/>
                <a:ext cx="3073841" cy="423611"/>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ontent Placeholder 6">
                <a:extLst>
                  <a:ext uri="{FF2B5EF4-FFF2-40B4-BE49-F238E27FC236}">
                    <a16:creationId xmlns:a16="http://schemas.microsoft.com/office/drawing/2014/main" id="{C87D34C3-71A4-3746-BC63-28C676505E6A}"/>
                  </a:ext>
                </a:extLst>
              </p:cNvPr>
              <p:cNvSpPr txBox="1">
                <a:spLocks/>
              </p:cNvSpPr>
              <p:nvPr/>
            </p:nvSpPr>
            <p:spPr>
              <a:xfrm>
                <a:off x="4587239"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oMath>
                  </m:oMathPara>
                </a14:m>
                <a:endParaRPr lang="en-US" dirty="0">
                  <a:solidFill>
                    <a:schemeClr val="bg1"/>
                  </a:solidFill>
                </a:endParaRPr>
              </a:p>
            </p:txBody>
          </p:sp>
        </mc:Choice>
        <mc:Fallback xmlns="">
          <p:sp>
            <p:nvSpPr>
              <p:cNvPr id="19" name="Content Placeholder 6">
                <a:extLst>
                  <a:ext uri="{FF2B5EF4-FFF2-40B4-BE49-F238E27FC236}">
                    <a16:creationId xmlns:a16="http://schemas.microsoft.com/office/drawing/2014/main" id="{C87D34C3-71A4-3746-BC63-28C676505E6A}"/>
                  </a:ext>
                </a:extLst>
              </p:cNvPr>
              <p:cNvSpPr txBox="1">
                <a:spLocks noRot="1" noChangeAspect="1" noMove="1" noResize="1" noEditPoints="1" noAdjustHandles="1" noChangeArrowheads="1" noChangeShapeType="1" noTextEdit="1"/>
              </p:cNvSpPr>
              <p:nvPr/>
            </p:nvSpPr>
            <p:spPr>
              <a:xfrm>
                <a:off x="4587239" y="5593689"/>
                <a:ext cx="3073841" cy="470269"/>
              </a:xfrm>
              <a:prstGeom prst="rect">
                <a:avLst/>
              </a:prstGeom>
              <a:blipFill>
                <a:blip r:embed="rId5"/>
                <a:stretch>
                  <a:fillRect/>
                </a:stretch>
              </a:blipFill>
              <a:ln>
                <a:solidFill>
                  <a:schemeClr val="bg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5170E25-AE8B-F343-A8A9-CEB628C4A1D2}"/>
              </a:ext>
            </a:extLst>
          </p:cNvPr>
          <p:cNvCxnSpPr>
            <a:cxnSpLocks/>
            <a:stCxn id="18" idx="2"/>
            <a:endCxn id="19" idx="0"/>
          </p:cNvCxnSpPr>
          <p:nvPr/>
        </p:nvCxnSpPr>
        <p:spPr>
          <a:xfrm flipH="1">
            <a:off x="6124160"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E09285C7-4CF5-DB46-8C48-9CB98179FB37}"/>
              </a:ext>
            </a:extLst>
          </p:cNvPr>
          <p:cNvSpPr txBox="1">
            <a:spLocks/>
          </p:cNvSpPr>
          <p:nvPr/>
        </p:nvSpPr>
        <p:spPr>
          <a:xfrm>
            <a:off x="6151596" y="4489704"/>
            <a:ext cx="1509486" cy="7863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 p</a:t>
            </a:r>
          </a:p>
        </p:txBody>
      </p:sp>
      <p:sp>
        <p:nvSpPr>
          <p:cNvPr id="26" name="Content Placeholder 6">
            <a:extLst>
              <a:ext uri="{FF2B5EF4-FFF2-40B4-BE49-F238E27FC236}">
                <a16:creationId xmlns:a16="http://schemas.microsoft.com/office/drawing/2014/main" id="{9B9DA80A-A303-A545-9F03-ADE2537EDFE0}"/>
              </a:ext>
            </a:extLst>
          </p:cNvPr>
          <p:cNvSpPr txBox="1">
            <a:spLocks/>
          </p:cNvSpPr>
          <p:nvPr/>
        </p:nvSpPr>
        <p:spPr>
          <a:xfrm>
            <a:off x="1072893" y="3434331"/>
            <a:ext cx="3073841" cy="4236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1: Clause has 3 literals</a:t>
            </a:r>
          </a:p>
        </p:txBody>
      </p:sp>
      <mc:AlternateContent xmlns:mc="http://schemas.openxmlformats.org/markup-compatibility/2006" xmlns:a14="http://schemas.microsoft.com/office/drawing/2010/main">
        <mc:Choice Requires="a14">
          <p:sp>
            <p:nvSpPr>
              <p:cNvPr id="27" name="Content Placeholder 6">
                <a:extLst>
                  <a:ext uri="{FF2B5EF4-FFF2-40B4-BE49-F238E27FC236}">
                    <a16:creationId xmlns:a16="http://schemas.microsoft.com/office/drawing/2014/main" id="{E0EE379F-A4F3-374F-8B64-C034B49D906A}"/>
                  </a:ext>
                </a:extLst>
              </p:cNvPr>
              <p:cNvSpPr txBox="1">
                <a:spLocks/>
              </p:cNvSpPr>
              <p:nvPr/>
            </p:nvSpPr>
            <p:spPr>
              <a:xfrm>
                <a:off x="1072893"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7" name="Content Placeholder 6">
                <a:extLst>
                  <a:ext uri="{FF2B5EF4-FFF2-40B4-BE49-F238E27FC236}">
                    <a16:creationId xmlns:a16="http://schemas.microsoft.com/office/drawing/2014/main" id="{E0EE379F-A4F3-374F-8B64-C034B49D906A}"/>
                  </a:ext>
                </a:extLst>
              </p:cNvPr>
              <p:cNvSpPr txBox="1">
                <a:spLocks noRot="1" noChangeAspect="1" noMove="1" noResize="1" noEditPoints="1" noAdjustHandles="1" noChangeArrowheads="1" noChangeShapeType="1" noTextEdit="1"/>
              </p:cNvSpPr>
              <p:nvPr/>
            </p:nvSpPr>
            <p:spPr>
              <a:xfrm>
                <a:off x="1072893" y="3826980"/>
                <a:ext cx="3073841" cy="423611"/>
              </a:xfrm>
              <a:prstGeom prst="rect">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Content Placeholder 6">
                <a:extLst>
                  <a:ext uri="{FF2B5EF4-FFF2-40B4-BE49-F238E27FC236}">
                    <a16:creationId xmlns:a16="http://schemas.microsoft.com/office/drawing/2014/main" id="{AA5CDEB7-8636-D14B-95E7-8902F0649BB7}"/>
                  </a:ext>
                </a:extLst>
              </p:cNvPr>
              <p:cNvSpPr txBox="1">
                <a:spLocks/>
              </p:cNvSpPr>
              <p:nvPr/>
            </p:nvSpPr>
            <p:spPr>
              <a:xfrm>
                <a:off x="1072892"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e>
                      </m:d>
                    </m:oMath>
                  </m:oMathPara>
                </a14:m>
                <a:endParaRPr lang="en-US" dirty="0">
                  <a:solidFill>
                    <a:schemeClr val="bg1"/>
                  </a:solidFill>
                </a:endParaRPr>
              </a:p>
            </p:txBody>
          </p:sp>
        </mc:Choice>
        <mc:Fallback xmlns="">
          <p:sp>
            <p:nvSpPr>
              <p:cNvPr id="28" name="Content Placeholder 6">
                <a:extLst>
                  <a:ext uri="{FF2B5EF4-FFF2-40B4-BE49-F238E27FC236}">
                    <a16:creationId xmlns:a16="http://schemas.microsoft.com/office/drawing/2014/main" id="{AA5CDEB7-8636-D14B-95E7-8902F0649BB7}"/>
                  </a:ext>
                </a:extLst>
              </p:cNvPr>
              <p:cNvSpPr txBox="1">
                <a:spLocks noRot="1" noChangeAspect="1" noMove="1" noResize="1" noEditPoints="1" noAdjustHandles="1" noChangeArrowheads="1" noChangeShapeType="1" noTextEdit="1"/>
              </p:cNvSpPr>
              <p:nvPr/>
            </p:nvSpPr>
            <p:spPr>
              <a:xfrm>
                <a:off x="1072892" y="5593689"/>
                <a:ext cx="3073841" cy="470269"/>
              </a:xfrm>
              <a:prstGeom prst="rect">
                <a:avLst/>
              </a:prstGeom>
              <a:blipFill>
                <a:blip r:embed="rId7"/>
                <a:stretch>
                  <a:fillRect/>
                </a:stretch>
              </a:blipFill>
              <a:ln>
                <a:solidFill>
                  <a:schemeClr val="bg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9AB96E8-B140-0F45-8EDE-185A797A24DA}"/>
              </a:ext>
            </a:extLst>
          </p:cNvPr>
          <p:cNvCxnSpPr>
            <a:cxnSpLocks/>
            <a:stCxn id="27" idx="2"/>
            <a:endCxn id="28" idx="0"/>
          </p:cNvCxnSpPr>
          <p:nvPr/>
        </p:nvCxnSpPr>
        <p:spPr>
          <a:xfrm flipH="1">
            <a:off x="2609813"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6">
            <a:extLst>
              <a:ext uri="{FF2B5EF4-FFF2-40B4-BE49-F238E27FC236}">
                <a16:creationId xmlns:a16="http://schemas.microsoft.com/office/drawing/2014/main" id="{FCFA03CC-7542-9A41-AA5B-4A15E822489A}"/>
              </a:ext>
            </a:extLst>
          </p:cNvPr>
          <p:cNvSpPr txBox="1">
            <a:spLocks/>
          </p:cNvSpPr>
          <p:nvPr/>
        </p:nvSpPr>
        <p:spPr>
          <a:xfrm>
            <a:off x="2637249" y="4663440"/>
            <a:ext cx="1509486" cy="5577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Do nothing, already fine</a:t>
            </a:r>
          </a:p>
        </p:txBody>
      </p:sp>
      <p:cxnSp>
        <p:nvCxnSpPr>
          <p:cNvPr id="32" name="Straight Connector 31">
            <a:extLst>
              <a:ext uri="{FF2B5EF4-FFF2-40B4-BE49-F238E27FC236}">
                <a16:creationId xmlns:a16="http://schemas.microsoft.com/office/drawing/2014/main" id="{260F4D5F-D65D-1E41-8E48-DF0ECD8425A8}"/>
              </a:ext>
            </a:extLst>
          </p:cNvPr>
          <p:cNvCxnSpPr/>
          <p:nvPr/>
        </p:nvCxnSpPr>
        <p:spPr>
          <a:xfrm>
            <a:off x="338328" y="3108960"/>
            <a:ext cx="1146657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5026773" y="4937760"/>
            <a:ext cx="1803796" cy="903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We are done!!</a:t>
            </a:r>
          </a:p>
        </p:txBody>
      </p:sp>
    </p:spTree>
    <p:extLst>
      <p:ext uri="{BB962C8B-B14F-4D97-AF65-F5344CB8AC3E}">
        <p14:creationId xmlns:p14="http://schemas.microsoft.com/office/powerpoint/2010/main" val="3191069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Cliques</a:t>
            </a:r>
          </a:p>
        </p:txBody>
      </p:sp>
    </p:spTree>
    <p:extLst>
      <p:ext uri="{BB962C8B-B14F-4D97-AF65-F5344CB8AC3E}">
        <p14:creationId xmlns:p14="http://schemas.microsoft.com/office/powerpoint/2010/main" val="2748725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85" y="2888354"/>
            <a:ext cx="5478208" cy="329516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814680D-30F3-114B-AEB1-1932B601B4B9}"/>
              </a:ext>
            </a:extLst>
          </p:cNvPr>
          <p:cNvSpPr txBox="1">
            <a:spLocks/>
          </p:cNvSpPr>
          <p:nvPr/>
        </p:nvSpPr>
        <p:spPr>
          <a:xfrm>
            <a:off x="7767879" y="2922523"/>
            <a:ext cx="3476530" cy="8618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In other words, it is a maximal sub-graph of G</a:t>
            </a:r>
          </a:p>
        </p:txBody>
      </p:sp>
      <p:cxnSp>
        <p:nvCxnSpPr>
          <p:cNvPr id="9" name="Straight Connector 8">
            <a:extLst>
              <a:ext uri="{FF2B5EF4-FFF2-40B4-BE49-F238E27FC236}">
                <a16:creationId xmlns:a16="http://schemas.microsoft.com/office/drawing/2014/main" id="{995C29B9-3037-7E4C-897D-8560D4005B76}"/>
              </a:ext>
            </a:extLst>
          </p:cNvPr>
          <p:cNvCxnSpPr>
            <a:cxnSpLocks/>
          </p:cNvCxnSpPr>
          <p:nvPr/>
        </p:nvCxnSpPr>
        <p:spPr>
          <a:xfrm flipV="1">
            <a:off x="7043596" y="3257620"/>
            <a:ext cx="813314" cy="4180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7856910" y="5148171"/>
            <a:ext cx="3476530" cy="86182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Problem: Find the maximum size clique in a graph G</a:t>
            </a:r>
          </a:p>
        </p:txBody>
      </p:sp>
      <p:cxnSp>
        <p:nvCxnSpPr>
          <p:cNvPr id="11" name="Straight Connector 10">
            <a:extLst>
              <a:ext uri="{FF2B5EF4-FFF2-40B4-BE49-F238E27FC236}">
                <a16:creationId xmlns:a16="http://schemas.microsoft.com/office/drawing/2014/main" id="{37AFFD20-7FBD-DE4E-B347-2FED5635B8B7}"/>
              </a:ext>
            </a:extLst>
          </p:cNvPr>
          <p:cNvCxnSpPr>
            <a:cxnSpLocks/>
          </p:cNvCxnSpPr>
          <p:nvPr/>
        </p:nvCxnSpPr>
        <p:spPr>
          <a:xfrm>
            <a:off x="6985894" y="5048581"/>
            <a:ext cx="781985" cy="2295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67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317" y="2779713"/>
            <a:ext cx="4936356" cy="296923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6455122" y="3259540"/>
            <a:ext cx="4527824" cy="189187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Can we frame this as a </a:t>
            </a:r>
            <a:r>
              <a:rPr lang="en-US" sz="2000" b="1" i="1" u="sng" dirty="0">
                <a:solidFill>
                  <a:schemeClr val="tx1">
                    <a:lumMod val="95000"/>
                  </a:schemeClr>
                </a:solidFill>
              </a:rPr>
              <a:t>Decision Problem</a:t>
            </a:r>
            <a:r>
              <a:rPr lang="en-US" sz="2000" i="1" dirty="0">
                <a:solidFill>
                  <a:schemeClr val="tx1">
                    <a:lumMod val="95000"/>
                  </a:schemeClr>
                </a:solidFill>
              </a:rPr>
              <a:t>?</a:t>
            </a:r>
          </a:p>
          <a:p>
            <a:pPr marL="0" indent="0" algn="ctr">
              <a:buFont typeface="Arial" panose="020B0604020202020204" pitchFamily="34" charset="0"/>
              <a:buNone/>
            </a:pPr>
            <a:endParaRPr lang="en-US" sz="2000" i="1" dirty="0">
              <a:solidFill>
                <a:schemeClr val="tx1">
                  <a:lumMod val="95000"/>
                </a:schemeClr>
              </a:solidFill>
            </a:endParaRPr>
          </a:p>
          <a:p>
            <a:pPr marL="0" indent="0" algn="ctr">
              <a:buFont typeface="Arial" panose="020B0604020202020204" pitchFamily="34" charset="0"/>
              <a:buNone/>
            </a:pPr>
            <a:r>
              <a:rPr lang="en-US" sz="2000" i="1" dirty="0">
                <a:solidFill>
                  <a:schemeClr val="tx1">
                    <a:lumMod val="95000"/>
                  </a:schemeClr>
                </a:solidFill>
              </a:rPr>
              <a:t>Given a graph G and an integer k, return Yes </a:t>
            </a:r>
            <a:r>
              <a:rPr lang="en-US" sz="2000" i="1" dirty="0" err="1">
                <a:solidFill>
                  <a:schemeClr val="tx1">
                    <a:lumMod val="95000"/>
                  </a:schemeClr>
                </a:solidFill>
              </a:rPr>
              <a:t>iff</a:t>
            </a:r>
            <a:r>
              <a:rPr lang="en-US" sz="2000" i="1" dirty="0">
                <a:solidFill>
                  <a:schemeClr val="tx1">
                    <a:lumMod val="95000"/>
                  </a:schemeClr>
                </a:solidFill>
              </a:rPr>
              <a:t> G has a click of size k or larger.</a:t>
            </a:r>
          </a:p>
        </p:txBody>
      </p:sp>
    </p:spTree>
    <p:extLst>
      <p:ext uri="{BB962C8B-B14F-4D97-AF65-F5344CB8AC3E}">
        <p14:creationId xmlns:p14="http://schemas.microsoft.com/office/powerpoint/2010/main" val="2415190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𝐶𝑙𝑖𝑞𝑢𝑒</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384099" y="5153534"/>
            <a:ext cx="2199403"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For this one, we can choose SAT or 3-SAT</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9956" y="4074059"/>
            <a:ext cx="551967" cy="11081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13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6094412" y="2177887"/>
                <a:ext cx="4952999" cy="314555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Verifier</a:t>
                </a:r>
                <a:r>
                  <a:rPr lang="en-US" sz="1800" dirty="0"/>
                  <a:t>:</a:t>
                </a:r>
              </a:p>
              <a:p>
                <a:pPr marL="0" indent="0">
                  <a:buFont typeface="Arial" panose="020B0604020202020204" pitchFamily="34" charset="0"/>
                  <a:buNone/>
                </a:pPr>
                <a:r>
                  <a:rPr lang="en-US" sz="1800" dirty="0"/>
                  <a:t>Given G, k, and a subset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𝑉</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𝑉</m:t>
                    </m:r>
                  </m:oMath>
                </a14:m>
                <a:r>
                  <a:rPr lang="en-US" sz="1800" dirty="0"/>
                  <a:t> of nodes</a:t>
                </a:r>
              </a:p>
              <a:p>
                <a:pPr marL="342900" indent="-342900">
                  <a:buFont typeface="Arial" panose="020B0604020202020204" pitchFamily="34" charset="0"/>
                  <a:buAutoNum type="arabicPeriod"/>
                </a:pPr>
                <a:r>
                  <a:rPr lang="en-US" sz="1800" dirty="0"/>
                  <a:t>Verify that number of nodes in V’ is k or larger</a:t>
                </a:r>
              </a:p>
              <a:p>
                <a:pPr marL="342900" indent="-342900">
                  <a:buFont typeface="Arial" panose="020B0604020202020204" pitchFamily="34" charset="0"/>
                  <a:buAutoNum type="arabicPeriod"/>
                </a:pPr>
                <a:r>
                  <a:rPr lang="en-US" sz="1800" dirty="0"/>
                  <a:t>For each pair of nodes (</a:t>
                </a:r>
                <a:r>
                  <a:rPr lang="en-US" sz="1800" dirty="0" err="1"/>
                  <a:t>p,q</a:t>
                </a:r>
                <a:r>
                  <a:rPr lang="en-US" sz="1800" dirty="0"/>
                  <a:t>) in V’:</a:t>
                </a:r>
              </a:p>
              <a:p>
                <a:pPr marL="800100" lvl="1" indent="-342900">
                  <a:buFont typeface="Arial" panose="020B0604020202020204" pitchFamily="34" charset="0"/>
                  <a:buAutoNum type="arabicPeriod"/>
                </a:pPr>
                <a:r>
                  <a:rPr lang="en-US" sz="1400" dirty="0"/>
                  <a:t>check that edge </a:t>
                </a:r>
                <a:r>
                  <a:rPr lang="en-US" sz="1400" dirty="0" err="1"/>
                  <a:t>p,q</a:t>
                </a:r>
                <a:r>
                  <a:rPr lang="en-US" sz="1400" dirty="0"/>
                  <a:t> exists in G</a:t>
                </a:r>
              </a:p>
              <a:p>
                <a:pPr marL="800100" lvl="1" indent="-342900">
                  <a:buFont typeface="Arial" panose="020B0604020202020204" pitchFamily="34" charset="0"/>
                  <a:buAutoNum type="arabicPeriod"/>
                </a:pPr>
                <a:r>
                  <a:rPr lang="en-US" sz="1400" dirty="0"/>
                  <a:t>If not, return </a:t>
                </a:r>
                <a:r>
                  <a:rPr lang="en-US" sz="1400" b="1" u="sng" dirty="0"/>
                  <a:t>NO</a:t>
                </a:r>
              </a:p>
              <a:p>
                <a:pPr marL="342900" indent="-342900">
                  <a:buFont typeface="Arial" panose="020B0604020202020204" pitchFamily="34" charset="0"/>
                  <a:buAutoNum type="arabicPeriod"/>
                </a:pPr>
                <a:r>
                  <a:rPr lang="en-US" sz="1800" dirty="0"/>
                  <a:t>Return </a:t>
                </a:r>
                <a:r>
                  <a:rPr lang="en-US" sz="1800" b="1" u="sng" dirty="0"/>
                  <a:t>YES</a:t>
                </a:r>
              </a:p>
            </p:txBody>
          </p:sp>
        </mc:Choice>
        <mc:Fallback xmlns="">
          <p:sp>
            <p:nvSpPr>
              <p:cNvPr id="11" name="Content Placeholder 2">
                <a:extLst>
                  <a:ext uri="{FF2B5EF4-FFF2-40B4-BE49-F238E27FC236}">
                    <a16:creationId xmlns:a16="http://schemas.microsoft.com/office/drawing/2014/main" id="{4A28EFFD-022F-1E4E-9149-D8B803B3D932}"/>
                  </a:ext>
                </a:extLst>
              </p:cNvPr>
              <p:cNvSpPr txBox="1">
                <a:spLocks noRot="1" noChangeAspect="1" noMove="1" noResize="1" noEditPoints="1" noAdjustHandles="1" noChangeArrowheads="1" noChangeShapeType="1" noTextEdit="1"/>
              </p:cNvSpPr>
              <p:nvPr/>
            </p:nvSpPr>
            <p:spPr>
              <a:xfrm>
                <a:off x="6094412" y="2177887"/>
                <a:ext cx="4952999" cy="3145551"/>
              </a:xfrm>
              <a:prstGeom prst="rect">
                <a:avLst/>
              </a:prstGeom>
              <a:blipFill>
                <a:blip r:embed="rId4"/>
                <a:stretch>
                  <a:fillRect l="-15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3221482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62111"/>
                <a:ext cx="4423817" cy="141771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r>
                  <a:rPr lang="en-US" sz="1800" dirty="0">
                    <a:solidFill>
                      <a:schemeClr val="bg1"/>
                    </a:solidFill>
                  </a:rPr>
                  <a:t>3-SAT</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62111"/>
                <a:ext cx="4423817" cy="1417716"/>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848008" y="2023785"/>
            <a:ext cx="2199403"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We choose 3-SAT</a:t>
            </a:r>
          </a:p>
        </p:txBody>
      </p: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5873" y="1933687"/>
            <a:ext cx="562325" cy="218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F1A21CD3-C94C-6D4A-B7AC-E1F97DA3A563}"/>
              </a:ext>
            </a:extLst>
          </p:cNvPr>
          <p:cNvSpPr txBox="1">
            <a:spLocks/>
          </p:cNvSpPr>
          <p:nvPr/>
        </p:nvSpPr>
        <p:spPr>
          <a:xfrm>
            <a:off x="2766875" y="3183147"/>
            <a:ext cx="6729844" cy="602288"/>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Goal</a:t>
            </a:r>
            <a:r>
              <a:rPr lang="en-US" i="1" dirty="0">
                <a:solidFill>
                  <a:schemeClr val="tx1">
                    <a:lumMod val="95000"/>
                  </a:schemeClr>
                </a:solidFill>
              </a:rPr>
              <a:t>: Given a generic 3-SAT input, can we convert it into graph and integer k such that the 3-SAT formula is satisfiable IFF the graph has a click of at least size k? </a:t>
            </a:r>
          </a:p>
        </p:txBody>
      </p:sp>
      <p:sp>
        <p:nvSpPr>
          <p:cNvPr id="14" name="Content Placeholder 2">
            <a:extLst>
              <a:ext uri="{FF2B5EF4-FFF2-40B4-BE49-F238E27FC236}">
                <a16:creationId xmlns:a16="http://schemas.microsoft.com/office/drawing/2014/main" id="{E9A11A9A-DCC6-E443-A08D-75744B98035F}"/>
              </a:ext>
            </a:extLst>
          </p:cNvPr>
          <p:cNvSpPr txBox="1">
            <a:spLocks/>
          </p:cNvSpPr>
          <p:nvPr/>
        </p:nvSpPr>
        <p:spPr>
          <a:xfrm>
            <a:off x="6536462" y="3694508"/>
            <a:ext cx="2960257" cy="1340339"/>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Graph G and integer k</a:t>
            </a:r>
          </a:p>
        </p:txBody>
      </p:sp>
      <p:sp>
        <p:nvSpPr>
          <p:cNvPr id="15" name="Right Arrow 14">
            <a:extLst>
              <a:ext uri="{FF2B5EF4-FFF2-40B4-BE49-F238E27FC236}">
                <a16:creationId xmlns:a16="http://schemas.microsoft.com/office/drawing/2014/main" id="{3572CDE1-F158-3447-B0B5-87F1FA3E0749}"/>
              </a:ext>
            </a:extLst>
          </p:cNvPr>
          <p:cNvSpPr/>
          <p:nvPr/>
        </p:nvSpPr>
        <p:spPr>
          <a:xfrm>
            <a:off x="5882580" y="4166422"/>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196EFBFF-44F3-944B-896C-DA9DC23A1E3D}"/>
              </a:ext>
            </a:extLst>
          </p:cNvPr>
          <p:cNvSpPr txBox="1">
            <a:spLocks/>
          </p:cNvSpPr>
          <p:nvPr/>
        </p:nvSpPr>
        <p:spPr>
          <a:xfrm>
            <a:off x="2766875" y="3694509"/>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Input: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pic>
        <p:nvPicPr>
          <p:cNvPr id="17" name="Picture 2" descr="images/lecture28/VertexClique.png">
            <a:extLst>
              <a:ext uri="{FF2B5EF4-FFF2-40B4-BE49-F238E27FC236}">
                <a16:creationId xmlns:a16="http://schemas.microsoft.com/office/drawing/2014/main" id="{35973397-6F5B-3B47-A209-C0FA3639E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360" y="4140157"/>
            <a:ext cx="1319913" cy="79393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2B567843-DBA4-FA4F-AABF-F76B9289A312}"/>
              </a:ext>
            </a:extLst>
          </p:cNvPr>
          <p:cNvSpPr txBox="1">
            <a:spLocks/>
          </p:cNvSpPr>
          <p:nvPr/>
        </p:nvSpPr>
        <p:spPr>
          <a:xfrm>
            <a:off x="3232087" y="5752306"/>
            <a:ext cx="7815324"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Converting a Boolean formula into a graph is strange, right? Let’s see how it works!</a:t>
            </a:r>
          </a:p>
        </p:txBody>
      </p:sp>
      <p:cxnSp>
        <p:nvCxnSpPr>
          <p:cNvPr id="19" name="Straight Connector 18">
            <a:extLst>
              <a:ext uri="{FF2B5EF4-FFF2-40B4-BE49-F238E27FC236}">
                <a16:creationId xmlns:a16="http://schemas.microsoft.com/office/drawing/2014/main" id="{B929181E-2BAD-C744-B008-789AA10EA17E}"/>
              </a:ext>
            </a:extLst>
          </p:cNvPr>
          <p:cNvCxnSpPr>
            <a:cxnSpLocks/>
          </p:cNvCxnSpPr>
          <p:nvPr/>
        </p:nvCxnSpPr>
        <p:spPr>
          <a:xfrm flipH="1" flipV="1">
            <a:off x="5164808" y="5175287"/>
            <a:ext cx="1580024" cy="5770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C68369-0764-084F-A526-AB726125D194}"/>
              </a:ext>
            </a:extLst>
          </p:cNvPr>
          <p:cNvCxnSpPr>
            <a:cxnSpLocks/>
          </p:cNvCxnSpPr>
          <p:nvPr/>
        </p:nvCxnSpPr>
        <p:spPr>
          <a:xfrm flipV="1">
            <a:off x="6744832" y="5175286"/>
            <a:ext cx="688063" cy="5770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556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Intuition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TIP</a:t>
            </a:r>
            <a:r>
              <a:rPr lang="en-US" i="1" dirty="0"/>
              <a:t>: When doing a reduction, think about the “spirit” of how the problems relate to each other</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7" name="Content Placeholder 2">
            <a:extLst>
              <a:ext uri="{FF2B5EF4-FFF2-40B4-BE49-F238E27FC236}">
                <a16:creationId xmlns:a16="http://schemas.microsoft.com/office/drawing/2014/main" id="{6789BD02-8560-B14C-93B3-F0E44B74CCF4}"/>
              </a:ext>
            </a:extLst>
          </p:cNvPr>
          <p:cNvSpPr txBox="1">
            <a:spLocks/>
          </p:cNvSpPr>
          <p:nvPr/>
        </p:nvSpPr>
        <p:spPr>
          <a:xfrm>
            <a:off x="5241123" y="2693106"/>
            <a:ext cx="5496286" cy="366965"/>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With a 3-Sat formula, we have:</a:t>
            </a:r>
          </a:p>
        </p:txBody>
      </p:sp>
      <p:sp>
        <p:nvSpPr>
          <p:cNvPr id="8" name="Content Placeholder 2">
            <a:extLst>
              <a:ext uri="{FF2B5EF4-FFF2-40B4-BE49-F238E27FC236}">
                <a16:creationId xmlns:a16="http://schemas.microsoft.com/office/drawing/2014/main" id="{5CD8AC63-7F5C-5B48-A1C1-5B5C2EFAAE20}"/>
              </a:ext>
            </a:extLst>
          </p:cNvPr>
          <p:cNvSpPr txBox="1">
            <a:spLocks/>
          </p:cNvSpPr>
          <p:nvPr/>
        </p:nvSpPr>
        <p:spPr>
          <a:xfrm>
            <a:off x="5241123" y="3023270"/>
            <a:ext cx="5496286" cy="2789057"/>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i="1" dirty="0">
                <a:solidFill>
                  <a:schemeClr val="bg1"/>
                </a:solidFill>
              </a:rPr>
              <a:t>A bunch of “things” (variables)</a:t>
            </a:r>
          </a:p>
          <a:p>
            <a:pPr marL="457200" indent="-457200">
              <a:buFont typeface="Arial" panose="020B0604020202020204" pitchFamily="34" charset="0"/>
              <a:buAutoNum type="arabicPeriod"/>
            </a:pPr>
            <a:r>
              <a:rPr lang="en-US" i="1" dirty="0">
                <a:solidFill>
                  <a:schemeClr val="bg1"/>
                </a:solidFill>
              </a:rPr>
              <a:t>Some can be assigned TRUE without issue (they are “connected”)</a:t>
            </a:r>
          </a:p>
          <a:p>
            <a:pPr marL="457200" indent="-457200">
              <a:buFont typeface="Arial" panose="020B0604020202020204" pitchFamily="34" charset="0"/>
              <a:buAutoNum type="arabicPeriod"/>
            </a:pPr>
            <a:r>
              <a:rPr lang="en-US" i="1" dirty="0">
                <a:solidFill>
                  <a:schemeClr val="bg1"/>
                </a:solidFill>
              </a:rPr>
              <a:t>Each clause must have a TRUE item that is connected (valid) with the other items in the other clauses</a:t>
            </a:r>
          </a:p>
        </p:txBody>
      </p:sp>
    </p:spTree>
    <p:extLst>
      <p:ext uri="{BB962C8B-B14F-4D97-AF65-F5344CB8AC3E}">
        <p14:creationId xmlns:p14="http://schemas.microsoft.com/office/powerpoint/2010/main" val="260695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dirty="0">
                <a:solidFill>
                  <a:schemeClr val="bg1"/>
                </a:solidFill>
              </a:rPr>
              <a:t>What about </a:t>
            </a:r>
            <a:r>
              <a:rPr lang="en-US" b="1" i="1" u="sng" dirty="0">
                <a:solidFill>
                  <a:schemeClr val="bg1"/>
                </a:solidFill>
              </a:rPr>
              <a:t>non-deterministic</a:t>
            </a:r>
            <a:r>
              <a:rPr lang="en-US" dirty="0">
                <a:solidFill>
                  <a:schemeClr val="bg1"/>
                </a:solidFill>
              </a:rPr>
              <a:t> Turing machines (NTMs)? How do we measure running time of such a device?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870" y="2879577"/>
            <a:ext cx="2312988" cy="1138481"/>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With deterministic computation, we simply look at longest the one branch of computation can possibly be.</a:t>
            </a:r>
          </a:p>
        </p:txBody>
      </p:sp>
      <p:cxnSp>
        <p:nvCxnSpPr>
          <p:cNvPr id="7" name="Straight Connector 6">
            <a:extLst>
              <a:ext uri="{FF2B5EF4-FFF2-40B4-BE49-F238E27FC236}">
                <a16:creationId xmlns:a16="http://schemas.microsoft.com/office/drawing/2014/main" id="{6E2EC60F-DC95-4041-8259-6122C356BC65}"/>
              </a:ext>
            </a:extLst>
          </p:cNvPr>
          <p:cNvCxnSpPr>
            <a:cxnSpLocks/>
          </p:cNvCxnSpPr>
          <p:nvPr/>
        </p:nvCxnSpPr>
        <p:spPr>
          <a:xfrm>
            <a:off x="1782800" y="3916121"/>
            <a:ext cx="499534" cy="423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9193209" y="3339240"/>
            <a:ext cx="2753255" cy="1357635"/>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For non-deterministic deciders (does not loop forever), we measure the length of the longest branch of computation</a:t>
            </a:r>
          </a:p>
        </p:txBody>
      </p:sp>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a:blip r:embed="rId2"/>
          <a:stretch>
            <a:fillRect/>
          </a:stretch>
        </p:blipFill>
        <p:spPr>
          <a:xfrm>
            <a:off x="2566492" y="2840005"/>
            <a:ext cx="5787631" cy="3298328"/>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8523899" y="4489169"/>
            <a:ext cx="828101" cy="582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964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75"/>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Tree>
    <p:extLst>
      <p:ext uri="{BB962C8B-B14F-4D97-AF65-F5344CB8AC3E}">
        <p14:creationId xmlns:p14="http://schemas.microsoft.com/office/powerpoint/2010/main" val="14528447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80"/>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80"/>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
        <p:nvSpPr>
          <p:cNvPr id="17" name="Rectangle 16">
            <a:extLst>
              <a:ext uri="{FF2B5EF4-FFF2-40B4-BE49-F238E27FC236}">
                <a16:creationId xmlns:a16="http://schemas.microsoft.com/office/drawing/2014/main" id="{16052166-42DB-8741-B471-71AF22D8E630}"/>
              </a:ext>
            </a:extLst>
          </p:cNvPr>
          <p:cNvSpPr/>
          <p:nvPr/>
        </p:nvSpPr>
        <p:spPr>
          <a:xfrm>
            <a:off x="3336541" y="1569259"/>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F490F1-E6C0-964A-B02A-AC52DBFEF64B}"/>
              </a:ext>
            </a:extLst>
          </p:cNvPr>
          <p:cNvSpPr/>
          <p:nvPr/>
        </p:nvSpPr>
        <p:spPr>
          <a:xfrm>
            <a:off x="5441127"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A0C2AD-7210-8243-8348-C161C1914D44}"/>
              </a:ext>
            </a:extLst>
          </p:cNvPr>
          <p:cNvSpPr/>
          <p:nvPr/>
        </p:nvSpPr>
        <p:spPr>
          <a:xfrm>
            <a:off x="7528293"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FCECA5C-0D0C-C943-9C5D-3F5787CD913C}"/>
              </a:ext>
            </a:extLst>
          </p:cNvPr>
          <p:cNvCxnSpPr>
            <a:stCxn id="17" idx="2"/>
          </p:cNvCxnSpPr>
          <p:nvPr/>
        </p:nvCxnSpPr>
        <p:spPr>
          <a:xfrm>
            <a:off x="4243982" y="1955563"/>
            <a:ext cx="1133773" cy="168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AF6BC7-046A-A24E-8ED2-C4A6350E9601}"/>
              </a:ext>
            </a:extLst>
          </p:cNvPr>
          <p:cNvCxnSpPr>
            <a:cxnSpLocks/>
            <a:stCxn id="20" idx="2"/>
          </p:cNvCxnSpPr>
          <p:nvPr/>
        </p:nvCxnSpPr>
        <p:spPr>
          <a:xfrm>
            <a:off x="6348568" y="1954041"/>
            <a:ext cx="898263" cy="79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854FCD-F900-284E-A2D5-ED3672C2A003}"/>
              </a:ext>
            </a:extLst>
          </p:cNvPr>
          <p:cNvCxnSpPr>
            <a:cxnSpLocks/>
            <a:stCxn id="21" idx="3"/>
          </p:cNvCxnSpPr>
          <p:nvPr/>
        </p:nvCxnSpPr>
        <p:spPr>
          <a:xfrm>
            <a:off x="9343174" y="1760889"/>
            <a:ext cx="683249" cy="188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F9EEA7F2-2958-A543-9566-BB0955D18C32}"/>
                  </a:ext>
                </a:extLst>
              </p:cNvPr>
              <p:cNvSpPr txBox="1">
                <a:spLocks/>
              </p:cNvSpPr>
              <p:nvPr/>
            </p:nvSpPr>
            <p:spPr>
              <a:xfrm>
                <a:off x="6652599" y="4279268"/>
                <a:ext cx="2523528" cy="153546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Goal: The nodes we choose in our clique will be the same variable we choose to set to TRUE in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28" name="Content Placeholder 2">
                <a:extLst>
                  <a:ext uri="{FF2B5EF4-FFF2-40B4-BE49-F238E27FC236}">
                    <a16:creationId xmlns:a16="http://schemas.microsoft.com/office/drawing/2014/main" id="{F9EEA7F2-2958-A543-9566-BB0955D18C32}"/>
                  </a:ext>
                </a:extLst>
              </p:cNvPr>
              <p:cNvSpPr txBox="1">
                <a:spLocks noRot="1" noChangeAspect="1" noMove="1" noResize="1" noEditPoints="1" noAdjustHandles="1" noChangeArrowheads="1" noChangeShapeType="1" noTextEdit="1"/>
              </p:cNvSpPr>
              <p:nvPr/>
            </p:nvSpPr>
            <p:spPr>
              <a:xfrm>
                <a:off x="6652599" y="4279268"/>
                <a:ext cx="2523528" cy="1535462"/>
              </a:xfrm>
              <a:prstGeom prst="rect">
                <a:avLst/>
              </a:prstGeom>
              <a:blipFill>
                <a:blip r:embed="rId14"/>
                <a:stretch>
                  <a:fillRect l="-99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53228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stCxn id="4" idx="6"/>
            <a:endCxn id="15" idx="3"/>
          </p:cNvCxnSpPr>
          <p:nvPr/>
        </p:nvCxnSpPr>
        <p:spPr>
          <a:xfrm flipV="1">
            <a:off x="5920963" y="3212892"/>
            <a:ext cx="1769532" cy="824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34A99F-3160-5448-B196-7686208D44F9}"/>
              </a:ext>
            </a:extLst>
          </p:cNvPr>
          <p:cNvCxnSpPr>
            <a:cxnSpLocks/>
            <a:stCxn id="10" idx="6"/>
            <a:endCxn id="13" idx="2"/>
          </p:cNvCxnSpPr>
          <p:nvPr/>
        </p:nvCxnSpPr>
        <p:spPr>
          <a:xfrm flipV="1">
            <a:off x="5920963" y="6041675"/>
            <a:ext cx="3873375" cy="301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9C577CF-BB93-1F40-A861-D35A29730481}"/>
              </a:ext>
            </a:extLst>
          </p:cNvPr>
          <p:cNvSpPr txBox="1">
            <a:spLocks/>
          </p:cNvSpPr>
          <p:nvPr/>
        </p:nvSpPr>
        <p:spPr>
          <a:xfrm>
            <a:off x="7463826" y="5724806"/>
            <a:ext cx="801988" cy="641737"/>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accent3"/>
                </a:solidFill>
              </a:rPr>
              <a:t>X</a:t>
            </a:r>
          </a:p>
        </p:txBody>
      </p:sp>
      <p:sp>
        <p:nvSpPr>
          <p:cNvPr id="23" name="Content Placeholder 2">
            <a:extLst>
              <a:ext uri="{FF2B5EF4-FFF2-40B4-BE49-F238E27FC236}">
                <a16:creationId xmlns:a16="http://schemas.microsoft.com/office/drawing/2014/main" id="{7FCED820-3E2A-3440-B4A5-6BCC90D382D5}"/>
              </a:ext>
            </a:extLst>
          </p:cNvPr>
          <p:cNvSpPr txBox="1">
            <a:spLocks/>
          </p:cNvSpPr>
          <p:nvPr/>
        </p:nvSpPr>
        <p:spPr>
          <a:xfrm>
            <a:off x="6853263" y="3461442"/>
            <a:ext cx="1768864" cy="887240"/>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connect these two because they do not conflict</a:t>
            </a:r>
          </a:p>
        </p:txBody>
      </p:sp>
      <p:sp>
        <p:nvSpPr>
          <p:cNvPr id="24" name="Content Placeholder 2">
            <a:extLst>
              <a:ext uri="{FF2B5EF4-FFF2-40B4-BE49-F238E27FC236}">
                <a16:creationId xmlns:a16="http://schemas.microsoft.com/office/drawing/2014/main" id="{686DBCC1-3766-BE43-BCD7-2C837ABDDD61}"/>
              </a:ext>
            </a:extLst>
          </p:cNvPr>
          <p:cNvSpPr txBox="1">
            <a:spLocks/>
          </p:cNvSpPr>
          <p:nvPr/>
        </p:nvSpPr>
        <p:spPr>
          <a:xfrm>
            <a:off x="7908201" y="5154435"/>
            <a:ext cx="1768864" cy="887240"/>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cannot connect these two because they contradict one another</a:t>
            </a:r>
          </a:p>
        </p:txBody>
      </p:sp>
    </p:spTree>
    <p:extLst>
      <p:ext uri="{BB962C8B-B14F-4D97-AF65-F5344CB8AC3E}">
        <p14:creationId xmlns:p14="http://schemas.microsoft.com/office/powerpoint/2010/main" val="1581613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2196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3</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9182" y="3495092"/>
                <a:ext cx="3475855" cy="1042952"/>
              </a:xfrm>
              <a:ln>
                <a:solidFill>
                  <a:schemeClr val="tx1">
                    <a:lumMod val="95000"/>
                  </a:schemeClr>
                </a:solidFill>
              </a:ln>
            </p:spPr>
            <p:txBody>
              <a:bodyPr>
                <a:normAutofit/>
              </a:bodyPr>
              <a:lstStyle/>
              <a:p>
                <a:pPr marL="0" indent="0" algn="ctr">
                  <a:buNone/>
                </a:pPr>
                <a:r>
                  <a:rPr lang="en-US" b="1" i="1" u="sng" dirty="0"/>
                  <a:t>Step 3</a:t>
                </a:r>
                <a:r>
                  <a:rPr lang="en-US" i="1" dirty="0"/>
                  <a:t>: Set k equal to the number of clauses in </a:t>
                </a:r>
                <a14:m>
                  <m:oMath xmlns:m="http://schemas.openxmlformats.org/officeDocument/2006/math">
                    <m:r>
                      <a:rPr lang="en-US" b="0" i="1" smtClean="0">
                        <a:latin typeface="Cambria Math" panose="02040503050406030204" pitchFamily="18" charset="0"/>
                      </a:rPr>
                      <m:t>𝜃</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9182" y="3495092"/>
                <a:ext cx="3475855" cy="1042952"/>
              </a:xfrm>
              <a:blipFill>
                <a:blip r:embed="rId3"/>
                <a:stretch>
                  <a:fillRect r="-364" b="-1190"/>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7" name="Group 6">
            <a:extLst>
              <a:ext uri="{FF2B5EF4-FFF2-40B4-BE49-F238E27FC236}">
                <a16:creationId xmlns:a16="http://schemas.microsoft.com/office/drawing/2014/main" id="{B234495A-30E8-0F4D-808A-EA8E6DC699C8}"/>
              </a:ext>
            </a:extLst>
          </p:cNvPr>
          <p:cNvGrpSpPr/>
          <p:nvPr/>
        </p:nvGrpSpPr>
        <p:grpSpPr>
          <a:xfrm>
            <a:off x="5169528" y="2580237"/>
            <a:ext cx="5477346" cy="3974471"/>
            <a:chOff x="5169528" y="2580237"/>
            <a:chExt cx="5477346" cy="3974471"/>
          </a:xfrm>
        </p:grpSpPr>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FD4DEF-9538-B849-B1E3-32B77B27BEDA}"/>
                </a:ext>
              </a:extLst>
            </p:cNvPr>
            <p:cNvSpPr txBox="1">
              <a:spLocks/>
            </p:cNvSpPr>
            <p:nvPr/>
          </p:nvSpPr>
          <p:spPr>
            <a:xfrm>
              <a:off x="9943722" y="3016455"/>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490318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41967" y="2495741"/>
                <a:ext cx="4544839" cy="1503170"/>
              </a:xfrm>
              <a:ln>
                <a:solidFill>
                  <a:schemeClr val="tx1">
                    <a:lumMod val="95000"/>
                  </a:schemeClr>
                </a:solidFill>
              </a:ln>
            </p:spPr>
            <p:txBody>
              <a:bodyPr>
                <a:normAutofit/>
              </a:bodyPr>
              <a:lstStyle/>
              <a:p>
                <a:pPr marL="0" indent="0" algn="ctr">
                  <a:buNone/>
                </a:pPr>
                <a:r>
                  <a:rPr lang="en-US" b="1" i="1" u="sng" dirty="0"/>
                  <a:t>Claim</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IFF G contains a clique of size 3</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41967" y="2495741"/>
                <a:ext cx="4544839" cy="1503170"/>
              </a:xfrm>
              <a:blipFill>
                <a:blip r:embed="rId3"/>
                <a:stretch>
                  <a:fillRect t="-83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39" name="Content Placeholder 2">
            <a:extLst>
              <a:ext uri="{FF2B5EF4-FFF2-40B4-BE49-F238E27FC236}">
                <a16:creationId xmlns:a16="http://schemas.microsoft.com/office/drawing/2014/main" id="{019C274A-D365-9D44-B7B2-72494C3194BB}"/>
              </a:ext>
            </a:extLst>
          </p:cNvPr>
          <p:cNvSpPr txBox="1">
            <a:spLocks/>
          </p:cNvSpPr>
          <p:nvPr/>
        </p:nvSpPr>
        <p:spPr>
          <a:xfrm>
            <a:off x="841967" y="4197785"/>
            <a:ext cx="4544839" cy="2248281"/>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Intuition</a:t>
            </a:r>
            <a:r>
              <a:rPr lang="en-US" i="1" dirty="0"/>
              <a:t>:</a:t>
            </a:r>
            <a:br>
              <a:rPr lang="en-US" b="1" i="1" u="sng" dirty="0"/>
            </a:br>
            <a:r>
              <a:rPr lang="en-US" i="1" dirty="0"/>
              <a:t>One clique of size 3 is shown. The nodes in the clique represent three variables, one per clause, that can be set to TRUE without issue. </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5739894" y="2471596"/>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39585823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1</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a:t>
                </a:r>
                <a:r>
                  <a:rPr lang="en-US" i="1" dirty="0">
                    <a:sym typeface="Wingdings" pitchFamily="2" charset="2"/>
                  </a:rPr>
                  <a:t></a:t>
                </a:r>
                <a:r>
                  <a:rPr lang="en-US" i="1" dirty="0"/>
                  <a:t> G contains a clique of size k</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t="-1681" r="-310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90944"/>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14:m>
                  <m:oMath xmlns:m="http://schemas.openxmlformats.org/officeDocument/2006/math">
                    <m:r>
                      <a:rPr lang="en-US" sz="1800" i="1" smtClean="0">
                        <a:latin typeface="Cambria Math" panose="02040503050406030204" pitchFamily="18" charset="0"/>
                      </a:rPr>
                      <m:t>𝜃</m:t>
                    </m:r>
                  </m:oMath>
                </a14:m>
                <a:r>
                  <a:rPr lang="en-US" sz="1800" i="1" dirty="0"/>
                  <a:t> is satisfiable</a:t>
                </a:r>
                <a:br>
                  <a:rPr lang="en-US" sz="1800" i="1" dirty="0"/>
                </a:br>
                <a:r>
                  <a:rPr lang="en-US" sz="1800" i="1" dirty="0"/>
                  <a:t>This means at least one variable is true in each clause</a:t>
                </a:r>
                <a:br>
                  <a:rPr lang="en-US" sz="1800" i="1" dirty="0"/>
                </a:br>
                <a:r>
                  <a:rPr lang="en-US" sz="1800" i="1" dirty="0"/>
                  <a:t>Take one true variable from each clause (k total)</a:t>
                </a:r>
                <a:br>
                  <a:rPr lang="en-US" sz="1800" i="1" dirty="0"/>
                </a:br>
                <a:r>
                  <a:rPr lang="en-US" sz="1800" i="1" dirty="0"/>
                  <a:t>Find their nodes in G</a:t>
                </a:r>
                <a:br>
                  <a:rPr lang="en-US" sz="1800" i="1" dirty="0"/>
                </a:br>
                <a:r>
                  <a:rPr lang="en-US" sz="1800" i="1" dirty="0"/>
                  <a:t>These nodes MUST be a clique of size k</a:t>
                </a:r>
                <a:br>
                  <a:rPr lang="en-US" sz="1800" i="1" dirty="0"/>
                </a:br>
                <a:r>
                  <a:rPr lang="en-US" sz="1800" i="1" dirty="0"/>
                  <a:t>   Each of the k nodes is connected to each other:</a:t>
                </a:r>
                <a:br>
                  <a:rPr lang="en-US" sz="1800" i="1" dirty="0"/>
                </a:br>
                <a:r>
                  <a:rPr lang="en-US" sz="1800" i="1" dirty="0"/>
                  <a:t>      They are in a different clause</a:t>
                </a:r>
                <a:br>
                  <a:rPr lang="en-US" sz="1800" i="1" dirty="0"/>
                </a:br>
                <a:r>
                  <a:rPr lang="en-US" sz="1800" i="1" dirty="0"/>
                  <a:t>      They can both be assigned true</a:t>
                </a:r>
                <a:br>
                  <a:rPr lang="en-US" sz="1800" i="1" dirty="0"/>
                </a:br>
                <a:r>
                  <a:rPr lang="en-US" sz="1800" i="1" dirty="0"/>
                  <a:t>Q.E.D.</a:t>
                </a:r>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t="-388"/>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75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2</a:t>
                </a:r>
                <a:r>
                  <a:rPr lang="en-US" i="1" dirty="0"/>
                  <a:t>:</a:t>
                </a:r>
                <a:br>
                  <a:rPr lang="en-US" i="1" dirty="0"/>
                </a:br>
                <a:r>
                  <a:rPr lang="en-US" i="1" dirty="0"/>
                  <a:t>G contains a clique of size k </a:t>
                </a:r>
                <a:r>
                  <a:rPr lang="en-US" i="1" dirty="0">
                    <a:sym typeface="Wingdings" pitchFamily="2" charset="2"/>
                  </a:rPr>
                  <a:t></a:t>
                </a:r>
                <a:r>
                  <a:rPr lang="en-US" i="1" dirty="0"/>
                  <a:t> </a:t>
                </a:r>
                <a14:m>
                  <m:oMath xmlns:m="http://schemas.openxmlformats.org/officeDocument/2006/math">
                    <m:r>
                      <a:rPr lang="en-US" i="1">
                        <a:latin typeface="Cambria Math" panose="02040503050406030204" pitchFamily="18" charset="0"/>
                      </a:rPr>
                      <m:t>𝜃</m:t>
                    </m:r>
                  </m:oMath>
                </a14:m>
                <a:r>
                  <a:rPr lang="en-US" i="1" dirty="0"/>
                  <a:t> is satisfiable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l="-690" t="-1681" r="-2414"/>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81891"/>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r>
                  <a:rPr lang="en-US" sz="1800" i="1" dirty="0"/>
                  <a:t>G contains a clique of size k</a:t>
                </a:r>
                <a:br>
                  <a:rPr lang="en-US" sz="1800" i="1" dirty="0"/>
                </a:br>
                <a:r>
                  <a:rPr lang="en-US" sz="1800" i="1" dirty="0"/>
                  <a:t>Select the k nodes</a:t>
                </a:r>
                <a:br>
                  <a:rPr lang="en-US" sz="1800" i="1" dirty="0"/>
                </a:br>
                <a:r>
                  <a:rPr lang="en-US" sz="1800" i="1" dirty="0"/>
                  <a:t>Find their respective variables in </a:t>
                </a:r>
                <a14:m>
                  <m:oMath xmlns:m="http://schemas.openxmlformats.org/officeDocument/2006/math">
                    <m:r>
                      <a:rPr lang="en-US" sz="1800" b="0" i="1" smtClean="0">
                        <a:latin typeface="Cambria Math" panose="02040503050406030204" pitchFamily="18" charset="0"/>
                      </a:rPr>
                      <m:t>𝜃</m:t>
                    </m:r>
                  </m:oMath>
                </a14:m>
                <a:br>
                  <a:rPr lang="en-US" sz="1800" i="1" dirty="0"/>
                </a:br>
                <a:r>
                  <a:rPr lang="en-US" sz="1800" i="1" dirty="0"/>
                  <a:t>Each of these variables must be in a different clause</a:t>
                </a:r>
                <a:br>
                  <a:rPr lang="en-US" sz="1800" i="1" dirty="0"/>
                </a:br>
                <a:r>
                  <a:rPr lang="en-US" sz="1800" i="1" dirty="0"/>
                  <a:t>   By how G was constructed</a:t>
                </a:r>
                <a:br>
                  <a:rPr lang="en-US" sz="1800" i="1" dirty="0"/>
                </a:br>
                <a:r>
                  <a:rPr lang="en-US" sz="1800" i="1" dirty="0"/>
                  <a:t>Each variable can be set to TRUE without issue</a:t>
                </a:r>
                <a:br>
                  <a:rPr lang="en-US" sz="1800" i="1" dirty="0"/>
                </a:br>
                <a:r>
                  <a:rPr lang="en-US" sz="1800" i="1" dirty="0"/>
                  <a:t>   By definition of how edges were added to G</a:t>
                </a:r>
                <a:br>
                  <a:rPr lang="en-US" sz="1800" i="1" dirty="0"/>
                </a:br>
                <a:r>
                  <a:rPr lang="en-US" sz="1800" i="1" dirty="0"/>
                  <a:t>Thus, these variables must satisfy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7445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Vertex Cover</a:t>
            </a:r>
          </a:p>
        </p:txBody>
      </p:sp>
    </p:spTree>
    <p:extLst>
      <p:ext uri="{BB962C8B-B14F-4D97-AF65-F5344CB8AC3E}">
        <p14:creationId xmlns:p14="http://schemas.microsoft.com/office/powerpoint/2010/main" val="3103023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193009"/>
            <a:ext cx="9905998" cy="630860"/>
          </a:xfrm>
        </p:spPr>
        <p:txBody>
          <a:bodyPr/>
          <a:lstStyle/>
          <a:p>
            <a:pPr algn="ctr"/>
            <a:r>
              <a:rPr lang="en-US" dirty="0"/>
              <a:t>Vertex Cover</a:t>
            </a:r>
          </a:p>
        </p:txBody>
      </p:sp>
      <p:sp>
        <p:nvSpPr>
          <p:cNvPr id="6" name="Content Placeholder 5"/>
          <p:cNvSpPr>
            <a:spLocks noGrp="1"/>
          </p:cNvSpPr>
          <p:nvPr>
            <p:ph sz="quarter" idx="1"/>
          </p:nvPr>
        </p:nvSpPr>
        <p:spPr>
          <a:xfrm>
            <a:off x="1004935" y="1117800"/>
            <a:ext cx="10330003" cy="1064083"/>
          </a:xfrm>
          <a:solidFill>
            <a:schemeClr val="tx1">
              <a:lumMod val="95000"/>
            </a:schemeClr>
          </a:solidFill>
        </p:spPr>
        <p:txBody>
          <a:bodyPr>
            <a:normAutofit/>
          </a:bodyPr>
          <a:lstStyle/>
          <a:p>
            <a:pPr marL="0" indent="0">
              <a:buNone/>
            </a:pPr>
            <a:r>
              <a:rPr lang="en-US" dirty="0">
                <a:solidFill>
                  <a:schemeClr val="bg1"/>
                </a:solidFill>
              </a:rPr>
              <a:t>A </a:t>
            </a:r>
            <a:r>
              <a:rPr lang="en-US" b="1" i="1" u="sng" dirty="0">
                <a:solidFill>
                  <a:schemeClr val="bg1"/>
                </a:solidFill>
              </a:rPr>
              <a:t>Vertex Cover (VC)</a:t>
            </a:r>
            <a:r>
              <a:rPr lang="en-US" dirty="0">
                <a:solidFill>
                  <a:schemeClr val="bg1"/>
                </a:solidFill>
              </a:rPr>
              <a:t> on a graph G = (V,E) is a subset of vertices S </a:t>
            </a:r>
            <a:r>
              <a:rPr lang="en-US" dirty="0">
                <a:solidFill>
                  <a:schemeClr val="bg1"/>
                </a:solidFill>
                <a:sym typeface="Symbol"/>
              </a:rPr>
              <a:t> V such that every edge in the graph is connected to at least one vertex in S</a:t>
            </a:r>
          </a:p>
        </p:txBody>
      </p:sp>
      <p:sp>
        <p:nvSpPr>
          <p:cNvPr id="7" name="Content Placeholder 5">
            <a:extLst>
              <a:ext uri="{FF2B5EF4-FFF2-40B4-BE49-F238E27FC236}">
                <a16:creationId xmlns:a16="http://schemas.microsoft.com/office/drawing/2014/main" id="{F017D3EB-8A13-6C44-A0D0-22E4290F36A9}"/>
              </a:ext>
            </a:extLst>
          </p:cNvPr>
          <p:cNvSpPr txBox="1">
            <a:spLocks/>
          </p:cNvSpPr>
          <p:nvPr/>
        </p:nvSpPr>
        <p:spPr>
          <a:xfrm>
            <a:off x="9234534" y="4648813"/>
            <a:ext cx="1901228" cy="194903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ym typeface="Symbol"/>
              </a:rPr>
              <a:t>The purple nodes represent a vertex cover of size 3 on this graph. Notice that every edge touches one of these nodes</a:t>
            </a:r>
          </a:p>
        </p:txBody>
      </p:sp>
      <p:sp>
        <p:nvSpPr>
          <p:cNvPr id="9" name="Content Placeholder 5">
            <a:extLst>
              <a:ext uri="{FF2B5EF4-FFF2-40B4-BE49-F238E27FC236}">
                <a16:creationId xmlns:a16="http://schemas.microsoft.com/office/drawing/2014/main" id="{44355DE1-8F88-7B49-B0F8-6EBFE5804231}"/>
              </a:ext>
            </a:extLst>
          </p:cNvPr>
          <p:cNvSpPr txBox="1">
            <a:spLocks/>
          </p:cNvSpPr>
          <p:nvPr/>
        </p:nvSpPr>
        <p:spPr>
          <a:xfrm>
            <a:off x="1004935" y="2290534"/>
            <a:ext cx="10330003" cy="65184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i="1" u="sng" dirty="0">
                <a:sym typeface="Symbol"/>
              </a:rPr>
              <a:t>Decision Problem</a:t>
            </a:r>
            <a:r>
              <a:rPr lang="en-US" dirty="0">
                <a:sym typeface="Symbol"/>
              </a:rPr>
              <a:t>: Does a given graph G have a vertex cover of size k or smaller?</a:t>
            </a:r>
          </a:p>
        </p:txBody>
      </p:sp>
      <p:grpSp>
        <p:nvGrpSpPr>
          <p:cNvPr id="55" name="Group 54">
            <a:extLst>
              <a:ext uri="{FF2B5EF4-FFF2-40B4-BE49-F238E27FC236}">
                <a16:creationId xmlns:a16="http://schemas.microsoft.com/office/drawing/2014/main" id="{FC881A52-814E-AD43-90B5-C8EB82DC1A2A}"/>
              </a:ext>
            </a:extLst>
          </p:cNvPr>
          <p:cNvGrpSpPr/>
          <p:nvPr/>
        </p:nvGrpSpPr>
        <p:grpSpPr>
          <a:xfrm>
            <a:off x="3433654" y="3413157"/>
            <a:ext cx="3975729" cy="2853867"/>
            <a:chOff x="3198266" y="3413157"/>
            <a:chExt cx="3975729" cy="2853867"/>
          </a:xfrm>
        </p:grpSpPr>
        <p:sp>
          <p:nvSpPr>
            <p:cNvPr id="2" name="Oval 1">
              <a:extLst>
                <a:ext uri="{FF2B5EF4-FFF2-40B4-BE49-F238E27FC236}">
                  <a16:creationId xmlns:a16="http://schemas.microsoft.com/office/drawing/2014/main" id="{4BED76C8-656C-7343-9E94-CCBDAB39DE21}"/>
                </a:ext>
              </a:extLst>
            </p:cNvPr>
            <p:cNvSpPr/>
            <p:nvPr/>
          </p:nvSpPr>
          <p:spPr>
            <a:xfrm>
              <a:off x="3974475" y="3413157"/>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0" name="Oval 9">
              <a:extLst>
                <a:ext uri="{FF2B5EF4-FFF2-40B4-BE49-F238E27FC236}">
                  <a16:creationId xmlns:a16="http://schemas.microsoft.com/office/drawing/2014/main" id="{B7D36592-3413-4A44-A26C-BF943CD1246E}"/>
                </a:ext>
              </a:extLst>
            </p:cNvPr>
            <p:cNvSpPr/>
            <p:nvPr/>
          </p:nvSpPr>
          <p:spPr>
            <a:xfrm>
              <a:off x="5817484" y="3413157"/>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1" name="Oval 10">
              <a:extLst>
                <a:ext uri="{FF2B5EF4-FFF2-40B4-BE49-F238E27FC236}">
                  <a16:creationId xmlns:a16="http://schemas.microsoft.com/office/drawing/2014/main" id="{48604104-46F3-6148-8ABD-557FBAF0B278}"/>
                </a:ext>
              </a:extLst>
            </p:cNvPr>
            <p:cNvSpPr/>
            <p:nvPr/>
          </p:nvSpPr>
          <p:spPr>
            <a:xfrm>
              <a:off x="5238062"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Oval 11">
              <a:extLst>
                <a:ext uri="{FF2B5EF4-FFF2-40B4-BE49-F238E27FC236}">
                  <a16:creationId xmlns:a16="http://schemas.microsoft.com/office/drawing/2014/main" id="{1F03549D-B16B-8746-9D66-7EF5D639FE04}"/>
                </a:ext>
              </a:extLst>
            </p:cNvPr>
            <p:cNvSpPr/>
            <p:nvPr/>
          </p:nvSpPr>
          <p:spPr>
            <a:xfrm>
              <a:off x="6594573"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3" name="Oval 12">
              <a:extLst>
                <a:ext uri="{FF2B5EF4-FFF2-40B4-BE49-F238E27FC236}">
                  <a16:creationId xmlns:a16="http://schemas.microsoft.com/office/drawing/2014/main" id="{2F2531F4-A7EC-8C43-97F2-0602D51F66D2}"/>
                </a:ext>
              </a:extLst>
            </p:cNvPr>
            <p:cNvSpPr/>
            <p:nvPr/>
          </p:nvSpPr>
          <p:spPr>
            <a:xfrm>
              <a:off x="5908015" y="5687602"/>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4" name="Oval 13">
              <a:extLst>
                <a:ext uri="{FF2B5EF4-FFF2-40B4-BE49-F238E27FC236}">
                  <a16:creationId xmlns:a16="http://schemas.microsoft.com/office/drawing/2014/main" id="{58DEE891-7963-174A-8BCB-20388FD42E80}"/>
                </a:ext>
              </a:extLst>
            </p:cNvPr>
            <p:cNvSpPr/>
            <p:nvPr/>
          </p:nvSpPr>
          <p:spPr>
            <a:xfrm>
              <a:off x="4073308" y="5687602"/>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5" name="Oval 14">
              <a:extLst>
                <a:ext uri="{FF2B5EF4-FFF2-40B4-BE49-F238E27FC236}">
                  <a16:creationId xmlns:a16="http://schemas.microsoft.com/office/drawing/2014/main" id="{2724377C-330C-604B-BA90-8D74BC6A53F1}"/>
                </a:ext>
              </a:extLst>
            </p:cNvPr>
            <p:cNvSpPr/>
            <p:nvPr/>
          </p:nvSpPr>
          <p:spPr>
            <a:xfrm>
              <a:off x="3198266" y="4563959"/>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16" name="Straight Connector 15">
              <a:extLst>
                <a:ext uri="{FF2B5EF4-FFF2-40B4-BE49-F238E27FC236}">
                  <a16:creationId xmlns:a16="http://schemas.microsoft.com/office/drawing/2014/main" id="{2EE468A7-D4E3-E64D-9BCD-06C73073D4E4}"/>
                </a:ext>
              </a:extLst>
            </p:cNvPr>
            <p:cNvCxnSpPr>
              <a:stCxn id="2" idx="6"/>
              <a:endCxn id="10" idx="2"/>
            </p:cNvCxnSpPr>
            <p:nvPr/>
          </p:nvCxnSpPr>
          <p:spPr>
            <a:xfrm>
              <a:off x="4553897" y="3702868"/>
              <a:ext cx="1263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FF63DB-4507-8843-87C6-DB49743DB316}"/>
                </a:ext>
              </a:extLst>
            </p:cNvPr>
            <p:cNvCxnSpPr>
              <a:cxnSpLocks/>
              <a:stCxn id="2" idx="3"/>
              <a:endCxn id="15" idx="7"/>
            </p:cNvCxnSpPr>
            <p:nvPr/>
          </p:nvCxnSpPr>
          <p:spPr>
            <a:xfrm flipH="1">
              <a:off x="3692834" y="3907725"/>
              <a:ext cx="366495" cy="74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EE7843-D074-1147-AAA2-2835D73BC6D8}"/>
                </a:ext>
              </a:extLst>
            </p:cNvPr>
            <p:cNvCxnSpPr>
              <a:cxnSpLocks/>
              <a:stCxn id="10" idx="3"/>
              <a:endCxn id="15" idx="6"/>
            </p:cNvCxnSpPr>
            <p:nvPr/>
          </p:nvCxnSpPr>
          <p:spPr>
            <a:xfrm flipH="1">
              <a:off x="3777688" y="3907725"/>
              <a:ext cx="2124650" cy="94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F45808-7189-BE42-B5CD-1D77F4F052BC}"/>
                </a:ext>
              </a:extLst>
            </p:cNvPr>
            <p:cNvCxnSpPr>
              <a:cxnSpLocks/>
              <a:stCxn id="10" idx="4"/>
              <a:endCxn id="11" idx="7"/>
            </p:cNvCxnSpPr>
            <p:nvPr/>
          </p:nvCxnSpPr>
          <p:spPr>
            <a:xfrm flipH="1">
              <a:off x="5732630" y="3992579"/>
              <a:ext cx="374565"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12AFF5-2357-8D46-A78F-2632014A8F48}"/>
                </a:ext>
              </a:extLst>
            </p:cNvPr>
            <p:cNvCxnSpPr>
              <a:cxnSpLocks/>
              <a:stCxn id="10" idx="4"/>
              <a:endCxn id="12" idx="1"/>
            </p:cNvCxnSpPr>
            <p:nvPr/>
          </p:nvCxnSpPr>
          <p:spPr>
            <a:xfrm>
              <a:off x="6107195" y="3992579"/>
              <a:ext cx="572232"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4E7756-5FAD-F845-81E0-7FF16BCCFE5E}"/>
                </a:ext>
              </a:extLst>
            </p:cNvPr>
            <p:cNvCxnSpPr>
              <a:cxnSpLocks/>
              <a:stCxn id="12" idx="3"/>
              <a:endCxn id="13" idx="0"/>
            </p:cNvCxnSpPr>
            <p:nvPr/>
          </p:nvCxnSpPr>
          <p:spPr>
            <a:xfrm flipH="1">
              <a:off x="6197726" y="5058527"/>
              <a:ext cx="481701"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1950962-9CF1-7D46-AF5F-4D0F57B7BA6C}"/>
                </a:ext>
              </a:extLst>
            </p:cNvPr>
            <p:cNvCxnSpPr>
              <a:cxnSpLocks/>
              <a:stCxn id="11" idx="5"/>
              <a:endCxn id="13" idx="0"/>
            </p:cNvCxnSpPr>
            <p:nvPr/>
          </p:nvCxnSpPr>
          <p:spPr>
            <a:xfrm>
              <a:off x="5732630" y="5058527"/>
              <a:ext cx="465096"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D4ECEB-158D-4B44-A32F-003842C8EE09}"/>
                </a:ext>
              </a:extLst>
            </p:cNvPr>
            <p:cNvCxnSpPr>
              <a:cxnSpLocks/>
              <a:stCxn id="14" idx="6"/>
              <a:endCxn id="13" idx="2"/>
            </p:cNvCxnSpPr>
            <p:nvPr/>
          </p:nvCxnSpPr>
          <p:spPr>
            <a:xfrm>
              <a:off x="4652730" y="5977313"/>
              <a:ext cx="1255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F97C2E-26E8-044F-86ED-DB6CC5B74E6F}"/>
                </a:ext>
              </a:extLst>
            </p:cNvPr>
            <p:cNvCxnSpPr>
              <a:cxnSpLocks/>
              <a:stCxn id="15" idx="5"/>
              <a:endCxn id="13" idx="2"/>
            </p:cNvCxnSpPr>
            <p:nvPr/>
          </p:nvCxnSpPr>
          <p:spPr>
            <a:xfrm>
              <a:off x="3692834" y="5058527"/>
              <a:ext cx="2215181" cy="918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05DA1C0-6E30-8948-A31A-20C6D34006A4}"/>
                </a:ext>
              </a:extLst>
            </p:cNvPr>
            <p:cNvCxnSpPr>
              <a:cxnSpLocks/>
              <a:stCxn id="15" idx="5"/>
              <a:endCxn id="14" idx="1"/>
            </p:cNvCxnSpPr>
            <p:nvPr/>
          </p:nvCxnSpPr>
          <p:spPr>
            <a:xfrm>
              <a:off x="3692834" y="5058527"/>
              <a:ext cx="465328" cy="71392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9A2B8E8E-E747-4F4C-AB0D-07B6C70614B0}"/>
              </a:ext>
            </a:extLst>
          </p:cNvPr>
          <p:cNvCxnSpPr/>
          <p:nvPr/>
        </p:nvCxnSpPr>
        <p:spPr>
          <a:xfrm>
            <a:off x="8020010" y="5016099"/>
            <a:ext cx="1214524" cy="3993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9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110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m:rPr>
                        <m:sty m:val="p"/>
                      </m:rPr>
                      <a:rPr lang="en-US" b="0" i="0" smtClean="0">
                        <a:solidFill>
                          <a:schemeClr val="bg1"/>
                        </a:solidFill>
                        <a:latin typeface="Cambria Math" panose="02040503050406030204" pitchFamily="18" charset="0"/>
                      </a:rPr>
                      <m:t>f</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881105"/>
                <a:ext cx="9905999" cy="1089328"/>
              </a:xfrm>
              <a:blipFill>
                <a:blip r:embed="rId2"/>
                <a:stretch>
                  <a:fillRect l="-896"/>
                </a:stretch>
              </a:blipFill>
            </p:spPr>
            <p:txBody>
              <a:bodyPr/>
              <a:lstStyle/>
              <a:p>
                <a:r>
                  <a:rPr lang="en-US">
                    <a:noFill/>
                  </a:rPr>
                  <a:t> </a:t>
                </a:r>
              </a:p>
            </p:txBody>
          </p:sp>
        </mc:Fallback>
      </mc:AlternateContent>
    </p:spTree>
    <p:extLst>
      <p:ext uri="{BB962C8B-B14F-4D97-AF65-F5344CB8AC3E}">
        <p14:creationId xmlns:p14="http://schemas.microsoft.com/office/powerpoint/2010/main" val="18297046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𝑉𝐶</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Clique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234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604813" y="3663913"/>
                <a:ext cx="4979196" cy="22039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integer k and subset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smtClean="0">
                            <a:solidFill>
                              <a:schemeClr val="bg1"/>
                            </a:solidFill>
                            <a:latin typeface="Cambria Math" panose="02040503050406030204" pitchFamily="18" charset="0"/>
                          </a:rPr>
                          <m:t>𝑽</m:t>
                        </m:r>
                      </m:e>
                      <m:sup>
                        <m:r>
                          <a:rPr lang="en-US" sz="1800" b="1" i="1" smtClean="0">
                            <a:solidFill>
                              <a:schemeClr val="bg1"/>
                            </a:solidFill>
                            <a:latin typeface="Cambria Math" panose="02040503050406030204" pitchFamily="18" charset="0"/>
                          </a:rPr>
                          <m:t>′</m:t>
                        </m:r>
                      </m:sup>
                    </m:sSup>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oMath>
                </a14:m>
                <a:r>
                  <a:rPr lang="en-US" sz="1800" b="1" i="1" dirty="0">
                    <a:solidFill>
                      <a:schemeClr val="bg1"/>
                    </a:solidFill>
                  </a:rPr>
                  <a:t>:</a:t>
                </a:r>
              </a:p>
              <a:p>
                <a:pPr marL="0" indent="0">
                  <a:buFont typeface="Arial" panose="020B0604020202020204" pitchFamily="34" charset="0"/>
                  <a:buNone/>
                </a:pPr>
                <a:r>
                  <a:rPr lang="en-US" sz="1800" i="1" dirty="0">
                    <a:solidFill>
                      <a:schemeClr val="bg1"/>
                    </a:solidFill>
                  </a:rPr>
                  <a:t>Verify that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r>
                  <a:rPr lang="en-US" sz="1800" i="1" dirty="0">
                    <a:solidFill>
                      <a:schemeClr val="bg1"/>
                    </a:solidFill>
                  </a:rPr>
                  <a:t>, if not </a:t>
                </a:r>
                <a:r>
                  <a:rPr lang="en-US" sz="1800" i="1" u="sng" dirty="0">
                    <a:solidFill>
                      <a:schemeClr val="bg1"/>
                    </a:solidFill>
                  </a:rPr>
                  <a:t>reject</a:t>
                </a:r>
                <a:br>
                  <a:rPr lang="en-US" sz="1800" i="1" dirty="0">
                    <a:solidFill>
                      <a:schemeClr val="bg1"/>
                    </a:solidFill>
                  </a:rPr>
                </a:b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604813" y="3663913"/>
                <a:ext cx="4979196" cy="2203991"/>
              </a:xfrm>
              <a:prstGeom prst="rect">
                <a:avLst/>
              </a:prstGeom>
              <a:blipFill>
                <a:blip r:embed="rId4"/>
                <a:stretch>
                  <a:fillRect l="-101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446724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4695757" y="1109580"/>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4695757" y="1109580"/>
                <a:ext cx="2797310" cy="134391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31607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557203" y="4028792"/>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930857" y="525680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61B8BD7-61BA-5F44-ADB9-1381B28EE2CA}"/>
              </a:ext>
            </a:extLst>
          </p:cNvPr>
          <p:cNvSpPr/>
          <p:nvPr/>
        </p:nvSpPr>
        <p:spPr>
          <a:xfrm>
            <a:off x="6990106"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32DCF173-D7FB-3349-A2E5-B16B1C68689F}"/>
              </a:ext>
            </a:extLst>
          </p:cNvPr>
          <p:cNvSpPr txBox="1"/>
          <p:nvPr/>
        </p:nvSpPr>
        <p:spPr>
          <a:xfrm>
            <a:off x="10768553" y="4047028"/>
            <a:ext cx="413896" cy="369332"/>
          </a:xfrm>
          <a:prstGeom prst="rect">
            <a:avLst/>
          </a:prstGeom>
          <a:noFill/>
        </p:spPr>
        <p:txBody>
          <a:bodyPr wrap="none" rtlCol="0">
            <a:spAutoFit/>
          </a:bodyPr>
          <a:lstStyle/>
          <a:p>
            <a:r>
              <a:rPr lang="en-US" dirty="0">
                <a:solidFill>
                  <a:schemeClr val="accent1"/>
                </a:solidFill>
              </a:rPr>
              <a:t>G’</a:t>
            </a:r>
          </a:p>
        </p:txBody>
      </p:sp>
      <p:sp>
        <p:nvSpPr>
          <p:cNvPr id="82" name="TextBox 81">
            <a:extLst>
              <a:ext uri="{FF2B5EF4-FFF2-40B4-BE49-F238E27FC236}">
                <a16:creationId xmlns:a16="http://schemas.microsoft.com/office/drawing/2014/main" id="{20E0DE65-7BE3-0440-82BB-8B8BE8A8352F}"/>
              </a:ext>
            </a:extLst>
          </p:cNvPr>
          <p:cNvSpPr txBox="1"/>
          <p:nvPr/>
        </p:nvSpPr>
        <p:spPr>
          <a:xfrm>
            <a:off x="10619868" y="4326471"/>
            <a:ext cx="527709" cy="369332"/>
          </a:xfrm>
          <a:prstGeom prst="rect">
            <a:avLst/>
          </a:prstGeom>
          <a:noFill/>
        </p:spPr>
        <p:txBody>
          <a:bodyPr wrap="none" rtlCol="0">
            <a:spAutoFit/>
          </a:bodyPr>
          <a:lstStyle/>
          <a:p>
            <a:r>
              <a:rPr lang="en-US" dirty="0">
                <a:solidFill>
                  <a:schemeClr val="accent1"/>
                </a:solidFill>
              </a:rPr>
              <a:t>k=?</a:t>
            </a:r>
          </a:p>
        </p:txBody>
      </p:sp>
      <p:sp>
        <p:nvSpPr>
          <p:cNvPr id="83" name="TextBox 82">
            <a:extLst>
              <a:ext uri="{FF2B5EF4-FFF2-40B4-BE49-F238E27FC236}">
                <a16:creationId xmlns:a16="http://schemas.microsoft.com/office/drawing/2014/main" id="{88934593-1608-AE4A-905A-4E195A51F7F5}"/>
              </a:ext>
            </a:extLst>
          </p:cNvPr>
          <p:cNvSpPr txBox="1"/>
          <p:nvPr/>
        </p:nvSpPr>
        <p:spPr>
          <a:xfrm>
            <a:off x="8970628" y="5055504"/>
            <a:ext cx="381601" cy="661720"/>
          </a:xfrm>
          <a:prstGeom prst="rect">
            <a:avLst/>
          </a:prstGeom>
          <a:noFill/>
        </p:spPr>
        <p:txBody>
          <a:bodyPr wrap="square" rtlCol="0">
            <a:spAutoFit/>
          </a:bodyPr>
          <a:lstStyle/>
          <a:p>
            <a:r>
              <a:rPr lang="en-US" sz="3700" dirty="0">
                <a:solidFill>
                  <a:schemeClr val="accent1"/>
                </a:solidFill>
              </a:rPr>
              <a:t>?</a:t>
            </a:r>
          </a:p>
        </p:txBody>
      </p:sp>
    </p:spTree>
    <p:extLst>
      <p:ext uri="{BB962C8B-B14F-4D97-AF65-F5344CB8AC3E}">
        <p14:creationId xmlns:p14="http://schemas.microsoft.com/office/powerpoint/2010/main" val="3163842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1440578"/>
            <a:ext cx="1520982" cy="32592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321813" y="3449376"/>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4677385"/>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2712962"/>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lumMod val="95000"/>
                      </a:schemeClr>
                    </a:solidFill>
                  </a:rPr>
                  <a:t>Simply flip the edges that exist in G and set k to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2712962"/>
                <a:ext cx="9625246" cy="453124"/>
              </a:xfrm>
              <a:prstGeom prst="rect">
                <a:avLst/>
              </a:prstGeom>
              <a:blipFill>
                <a:blip r:embed="rId3"/>
                <a:stretch>
                  <a:fillRect b="-5405"/>
                </a:stretch>
              </a:blipFill>
              <a:ln>
                <a:solidFill>
                  <a:schemeClr val="tx1">
                    <a:lumMod val="95000"/>
                  </a:schemeClr>
                </a:solidFill>
              </a:ln>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B0040974-91DE-3049-B0FC-010E101387A1}"/>
              </a:ext>
            </a:extLst>
          </p:cNvPr>
          <p:cNvGrpSpPr/>
          <p:nvPr/>
        </p:nvGrpSpPr>
        <p:grpSpPr>
          <a:xfrm>
            <a:off x="6730661" y="3449376"/>
            <a:ext cx="4200807" cy="2679826"/>
            <a:chOff x="6730661" y="3449376"/>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344937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4031765"/>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5023080"/>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3491148"/>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3770591"/>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4031765"/>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4031765"/>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5023080"/>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568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928402"/>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315641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1191988"/>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1191988"/>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928402"/>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7832257" y="5546906"/>
                <a:ext cx="3532837" cy="116171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…and if the clique in G is nodes </a:t>
                </a:r>
                <a14:m>
                  <m:oMath xmlns:m="http://schemas.openxmlformats.org/officeDocument/2006/math">
                    <m:sSup>
                      <m:sSupPr>
                        <m:ctrlPr>
                          <a:rPr lang="en-US" sz="1800" b="0" i="1" smtClean="0">
                            <a:solidFill>
                              <a:schemeClr val="tx1">
                                <a:lumMod val="95000"/>
                              </a:schemeClr>
                            </a:solidFill>
                            <a:latin typeface="Cambria Math" panose="02040503050406030204" pitchFamily="18" charset="0"/>
                          </a:rPr>
                        </m:ctrlPr>
                      </m:sSupPr>
                      <m:e>
                        <m:r>
                          <a:rPr lang="en-US" sz="1800" b="0" i="1" smtClean="0">
                            <a:solidFill>
                              <a:schemeClr val="tx1">
                                <a:lumMod val="95000"/>
                              </a:schemeClr>
                            </a:solidFill>
                            <a:latin typeface="Cambria Math" panose="02040503050406030204" pitchFamily="18" charset="0"/>
                          </a:rPr>
                          <m:t>𝑉</m:t>
                        </m:r>
                      </m:e>
                      <m:sup>
                        <m:r>
                          <a:rPr lang="en-US" sz="1800" b="0" i="1" smtClean="0">
                            <a:solidFill>
                              <a:schemeClr val="tx1">
                                <a:lumMod val="95000"/>
                              </a:schemeClr>
                            </a:solidFill>
                            <a:latin typeface="Cambria Math" panose="02040503050406030204" pitchFamily="18" charset="0"/>
                          </a:rPr>
                          <m:t>′</m:t>
                        </m:r>
                      </m:sup>
                    </m:sSup>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oMath>
                </a14:m>
                <a:r>
                  <a:rPr lang="en-US" sz="1800" i="1" dirty="0">
                    <a:solidFill>
                      <a:schemeClr val="tx1">
                        <a:lumMod val="95000"/>
                      </a:schemeClr>
                    </a:solidFill>
                  </a:rPr>
                  <a:t>, then the cover in G’ is exactly the nodes </a:t>
                </a:r>
                <a14:m>
                  <m:oMath xmlns:m="http://schemas.openxmlformats.org/officeDocument/2006/math">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oMath>
                </a14:m>
                <a:endParaRPr lang="en-US" sz="1800" i="1" dirty="0">
                  <a:solidFill>
                    <a:schemeClr val="tx1">
                      <a:lumMod val="95000"/>
                    </a:schemeClr>
                  </a:solidFill>
                </a:endParaRPr>
              </a:p>
            </p:txBody>
          </p:sp>
        </mc:Choice>
        <mc:Fallback xmlns="">
          <p:sp>
            <p:nvSpPr>
              <p:cNvPr id="45" name="Content Placeholder 2">
                <a:extLst>
                  <a:ext uri="{FF2B5EF4-FFF2-40B4-BE49-F238E27FC236}">
                    <a16:creationId xmlns:a16="http://schemas.microsoft.com/office/drawing/2014/main" id="{86E5743B-AB82-E14C-9110-9C8DA9F29266}"/>
                  </a:ext>
                </a:extLst>
              </p:cNvPr>
              <p:cNvSpPr txBox="1">
                <a:spLocks noRot="1" noChangeAspect="1" noMove="1" noResize="1" noEditPoints="1" noAdjustHandles="1" noChangeArrowheads="1" noChangeShapeType="1" noTextEdit="1"/>
              </p:cNvSpPr>
              <p:nvPr/>
            </p:nvSpPr>
            <p:spPr>
              <a:xfrm>
                <a:off x="7832257" y="5546906"/>
                <a:ext cx="3532837" cy="1161711"/>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0C070154-CE15-8B45-B262-A8A0A396DE7A}"/>
              </a:ext>
            </a:extLst>
          </p:cNvPr>
          <p:cNvCxnSpPr/>
          <p:nvPr/>
        </p:nvCxnSpPr>
        <p:spPr>
          <a:xfrm>
            <a:off x="4771176" y="4816444"/>
            <a:ext cx="3172595" cy="9053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0BFC0-BE26-304D-A9CA-EA83B898D3E8}"/>
              </a:ext>
            </a:extLst>
          </p:cNvPr>
          <p:cNvCxnSpPr>
            <a:cxnSpLocks/>
          </p:cNvCxnSpPr>
          <p:nvPr/>
        </p:nvCxnSpPr>
        <p:spPr>
          <a:xfrm flipH="1">
            <a:off x="8682273" y="4816444"/>
            <a:ext cx="148792" cy="7304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865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1:</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204995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clique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k</a:t>
                </a:r>
                <a:br>
                  <a:rPr lang="en-US" sz="1800" i="1" dirty="0">
                    <a:solidFill>
                      <a:schemeClr val="bg1"/>
                    </a:solidFill>
                  </a:rPr>
                </a:br>
                <a:r>
                  <a:rPr lang="en-US" sz="1800" i="1" dirty="0">
                    <a:solidFill>
                      <a:schemeClr val="bg1"/>
                    </a:solidFill>
                  </a:rPr>
                  <a:t>Consider nodes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every edge between nodes in V’ existed (clique), so none of these edges appear in G’</a:t>
                </a:r>
                <a:br>
                  <a:rPr lang="en-US" sz="1800" i="1" dirty="0">
                    <a:solidFill>
                      <a:schemeClr val="bg1"/>
                    </a:solidFill>
                  </a:rPr>
                </a:br>
                <a:r>
                  <a:rPr lang="en-US" sz="1800" i="1" dirty="0">
                    <a:solidFill>
                      <a:schemeClr val="bg1"/>
                    </a:solidFill>
                  </a:rPr>
                  <a:t>Thus every edge in G’ touches a node that was not in the clique, which is the exact set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oMath>
                </a14:m>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2049959"/>
              </a:xfrm>
              <a:prstGeom prst="rect">
                <a:avLst/>
              </a:prstGeom>
              <a:blipFill>
                <a:blip r:embed="rId4"/>
                <a:stretch>
                  <a:fillRect l="-487" r="-162"/>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660552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2:</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17692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cover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𝑉</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br>
                  <a:rPr lang="en-US" sz="1800" i="1" dirty="0">
                    <a:solidFill>
                      <a:schemeClr val="bg1"/>
                    </a:solidFill>
                  </a:rPr>
                </a:br>
                <a:r>
                  <a:rPr lang="en-US" sz="1800" i="1" dirty="0">
                    <a:solidFill>
                      <a:schemeClr val="bg1"/>
                    </a:solidFill>
                  </a:rPr>
                  <a:t>Consider the k nodes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no edge between nodes in V’’ exists, otherwise V’ would not be a vertex cover</a:t>
                </a:r>
                <a:br>
                  <a:rPr lang="en-US" sz="1800" i="1" dirty="0">
                    <a:solidFill>
                      <a:schemeClr val="bg1"/>
                    </a:solidFill>
                  </a:rPr>
                </a:br>
                <a:r>
                  <a:rPr lang="en-US" sz="1800" i="1" dirty="0">
                    <a:solidFill>
                      <a:schemeClr val="bg1"/>
                    </a:solidFill>
                  </a:rPr>
                  <a:t>Thus, in G every edge between nodes in V’’ exists. This is definition of a clique</a:t>
                </a:r>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1769299"/>
              </a:xfrm>
              <a:prstGeom prst="rect">
                <a:avLst/>
              </a:prstGeom>
              <a:blipFill>
                <a:blip r:embed="rId4"/>
                <a:stretch>
                  <a:fillRect l="-649" b="-704"/>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4679883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More On Reductions</a:t>
            </a:r>
          </a:p>
        </p:txBody>
      </p:sp>
    </p:spTree>
    <p:extLst>
      <p:ext uri="{BB962C8B-B14F-4D97-AF65-F5344CB8AC3E}">
        <p14:creationId xmlns:p14="http://schemas.microsoft.com/office/powerpoint/2010/main" val="28567290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9759"/>
            <a:ext cx="9905998" cy="621807"/>
          </a:xfrm>
        </p:spPr>
        <p:txBody>
          <a:bodyPr/>
          <a:lstStyle/>
          <a:p>
            <a:pPr algn="ctr"/>
            <a:r>
              <a:rPr lang="en-US" dirty="0"/>
              <a:t>More reductions!</a:t>
            </a:r>
          </a:p>
        </p:txBody>
      </p:sp>
      <p:sp>
        <p:nvSpPr>
          <p:cNvPr id="6" name="Content Placeholder 5"/>
          <p:cNvSpPr>
            <a:spLocks noGrp="1"/>
          </p:cNvSpPr>
          <p:nvPr>
            <p:ph sz="quarter" idx="2"/>
          </p:nvPr>
        </p:nvSpPr>
        <p:spPr>
          <a:xfrm>
            <a:off x="1984820" y="5459239"/>
            <a:ext cx="6681457" cy="887240"/>
          </a:xfrm>
        </p:spPr>
        <p:txBody>
          <a:bodyPr>
            <a:normAutofit lnSpcReduction="10000"/>
          </a:bodyPr>
          <a:lstStyle/>
          <a:p>
            <a:pPr marL="0" indent="0" algn="ctr">
              <a:buNone/>
            </a:pPr>
            <a:r>
              <a:rPr lang="en-US" dirty="0"/>
              <a:t>The problems were known to be “hard”, but how “hard” was not really quantified until then</a:t>
            </a:r>
          </a:p>
        </p:txBody>
      </p:sp>
      <p:pic>
        <p:nvPicPr>
          <p:cNvPr id="3" name="Picture 2">
            <a:extLst>
              <a:ext uri="{FF2B5EF4-FFF2-40B4-BE49-F238E27FC236}">
                <a16:creationId xmlns:a16="http://schemas.microsoft.com/office/drawing/2014/main" id="{053A41CE-6AC7-6D4C-9923-71EBF1147623}"/>
              </a:ext>
            </a:extLst>
          </p:cNvPr>
          <p:cNvPicPr>
            <a:picLocks noChangeAspect="1"/>
          </p:cNvPicPr>
          <p:nvPr/>
        </p:nvPicPr>
        <p:blipFill>
          <a:blip r:embed="rId2"/>
          <a:stretch>
            <a:fillRect/>
          </a:stretch>
        </p:blipFill>
        <p:spPr>
          <a:xfrm>
            <a:off x="1876183" y="1394246"/>
            <a:ext cx="6915464" cy="3612313"/>
          </a:xfrm>
          <a:prstGeom prst="rect">
            <a:avLst/>
          </a:prstGeom>
        </p:spPr>
      </p:pic>
      <p:sp>
        <p:nvSpPr>
          <p:cNvPr id="9" name="Content Placeholder 5">
            <a:extLst>
              <a:ext uri="{FF2B5EF4-FFF2-40B4-BE49-F238E27FC236}">
                <a16:creationId xmlns:a16="http://schemas.microsoft.com/office/drawing/2014/main" id="{3C73B376-A656-A34B-8BE0-0CA99F755530}"/>
              </a:ext>
            </a:extLst>
          </p:cNvPr>
          <p:cNvSpPr txBox="1">
            <a:spLocks/>
          </p:cNvSpPr>
          <p:nvPr/>
        </p:nvSpPr>
        <p:spPr>
          <a:xfrm>
            <a:off x="9001323" y="2396687"/>
            <a:ext cx="2471595" cy="16074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t>In 1972, Richard Karp showed a number of problems were NP-complete</a:t>
            </a:r>
          </a:p>
        </p:txBody>
      </p:sp>
    </p:spTree>
    <p:extLst>
      <p:ext uri="{BB962C8B-B14F-4D97-AF65-F5344CB8AC3E}">
        <p14:creationId xmlns:p14="http://schemas.microsoft.com/office/powerpoint/2010/main" val="29421953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514" y="392189"/>
            <a:ext cx="4568763" cy="621807"/>
          </a:xfrm>
        </p:spPr>
        <p:txBody>
          <a:bodyPr/>
          <a:lstStyle/>
          <a:p>
            <a:pPr algn="ctr"/>
            <a:r>
              <a:rPr lang="en-US" dirty="0"/>
              <a:t>Does P=NP</a:t>
            </a:r>
          </a:p>
        </p:txBody>
      </p:sp>
      <p:sp>
        <p:nvSpPr>
          <p:cNvPr id="6" name="Content Placeholder 5"/>
          <p:cNvSpPr>
            <a:spLocks noGrp="1"/>
          </p:cNvSpPr>
          <p:nvPr>
            <p:ph sz="quarter" idx="2"/>
          </p:nvPr>
        </p:nvSpPr>
        <p:spPr>
          <a:xfrm>
            <a:off x="1666514" y="1162460"/>
            <a:ext cx="4568763" cy="1261210"/>
          </a:xfrm>
        </p:spPr>
        <p:txBody>
          <a:bodyPr>
            <a:normAutofit fontScale="85000" lnSpcReduction="10000"/>
          </a:bodyPr>
          <a:lstStyle/>
          <a:p>
            <a:pPr marL="0" indent="0" algn="ctr">
              <a:buNone/>
            </a:pPr>
            <a:r>
              <a:rPr lang="en-US" dirty="0"/>
              <a:t>To this day, we still do not know if P and NP are distinctly separate. But, we have a lot of known NP-Complete problems</a:t>
            </a:r>
          </a:p>
        </p:txBody>
      </p:sp>
      <p:grpSp>
        <p:nvGrpSpPr>
          <p:cNvPr id="7" name="Group 6">
            <a:extLst>
              <a:ext uri="{FF2B5EF4-FFF2-40B4-BE49-F238E27FC236}">
                <a16:creationId xmlns:a16="http://schemas.microsoft.com/office/drawing/2014/main" id="{16AEF3A6-D049-9C41-9390-0205B76DB803}"/>
              </a:ext>
            </a:extLst>
          </p:cNvPr>
          <p:cNvGrpSpPr/>
          <p:nvPr/>
        </p:nvGrpSpPr>
        <p:grpSpPr>
          <a:xfrm>
            <a:off x="6696546" y="-4544848"/>
            <a:ext cx="4831624" cy="11113993"/>
            <a:chOff x="5791207" y="-4553901"/>
            <a:chExt cx="4831624"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4831624" cy="11113993"/>
              <a:chOff x="5791207" y="-4553901"/>
              <a:chExt cx="4831624" cy="11113993"/>
            </a:xfrm>
          </p:grpSpPr>
          <p:grpSp>
            <p:nvGrpSpPr>
              <p:cNvPr id="11" name="Group 10">
                <a:extLst>
                  <a:ext uri="{FF2B5EF4-FFF2-40B4-BE49-F238E27FC236}">
                    <a16:creationId xmlns:a16="http://schemas.microsoft.com/office/drawing/2014/main" id="{4C8E8402-2B0C-4546-A447-50BB860C580C}"/>
                  </a:ext>
                </a:extLst>
              </p:cNvPr>
              <p:cNvGrpSpPr/>
              <p:nvPr/>
            </p:nvGrpSpPr>
            <p:grpSpPr>
              <a:xfrm>
                <a:off x="5908350" y="2496096"/>
                <a:ext cx="4714481" cy="4063996"/>
                <a:chOff x="4523051" y="1761068"/>
                <a:chExt cx="4714481" cy="4063996"/>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4523051" y="1854199"/>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4" name="Straight Arrow Connector 13">
                  <a:extLst>
                    <a:ext uri="{FF2B5EF4-FFF2-40B4-BE49-F238E27FC236}">
                      <a16:creationId xmlns:a16="http://schemas.microsoft.com/office/drawing/2014/main" id="{B58A1A83-16DE-D548-AB57-C73704DD3DF1}"/>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4">
                  <a:extLst>
                    <a:ext uri="{FF2B5EF4-FFF2-40B4-BE49-F238E27FC236}">
                      <a16:creationId xmlns:a16="http://schemas.microsoft.com/office/drawing/2014/main" id="{1399D544-852D-DD44-AC4F-159CB45F2EC7}"/>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6" name="Content Placeholder 4">
                  <a:extLst>
                    <a:ext uri="{FF2B5EF4-FFF2-40B4-BE49-F238E27FC236}">
                      <a16:creationId xmlns:a16="http://schemas.microsoft.com/office/drawing/2014/main" id="{23898858-D5F0-4B48-9B3B-82C8118788CB}"/>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1312535" y="4219969"/>
            <a:ext cx="4568763" cy="1261210"/>
          </a:xfrm>
          <a:prstGeom prst="rect">
            <a:avLst/>
          </a:prstGeom>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What would happen if someone found an algorithm to solve one of these famous NP-Complete problems that ran in polynomial time? </a:t>
            </a:r>
          </a:p>
        </p:txBody>
      </p:sp>
      <p:cxnSp>
        <p:nvCxnSpPr>
          <p:cNvPr id="5" name="Straight Connector 4">
            <a:extLst>
              <a:ext uri="{FF2B5EF4-FFF2-40B4-BE49-F238E27FC236}">
                <a16:creationId xmlns:a16="http://schemas.microsoft.com/office/drawing/2014/main" id="{CB687B8C-3ACE-2046-BCE5-A0085BD769B4}"/>
              </a:ext>
            </a:extLst>
          </p:cNvPr>
          <p:cNvCxnSpPr/>
          <p:nvPr/>
        </p:nvCxnSpPr>
        <p:spPr>
          <a:xfrm flipV="1">
            <a:off x="5060887" y="2718818"/>
            <a:ext cx="2996690" cy="13461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78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64361</TotalTime>
  <Words>9615</Words>
  <Application>Microsoft Macintosh PowerPoint</Application>
  <PresentationFormat>Widescreen</PresentationFormat>
  <Paragraphs>1263</Paragraphs>
  <Slides>126</Slides>
  <Notes>5</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126</vt:i4>
      </vt:variant>
    </vt:vector>
  </HeadingPairs>
  <TitlesOfParts>
    <vt:vector size="135" baseType="lpstr">
      <vt:lpstr>Arial</vt:lpstr>
      <vt:lpstr>Calibri</vt:lpstr>
      <vt:lpstr>Cambria Math</vt:lpstr>
      <vt:lpstr>Courier New</vt:lpstr>
      <vt:lpstr>Symbol</vt:lpstr>
      <vt:lpstr>Trebuchet MS</vt:lpstr>
      <vt:lpstr>Tw Cen MT</vt:lpstr>
      <vt:lpstr>Wingdings</vt:lpstr>
      <vt:lpstr>Circuit</vt:lpstr>
      <vt:lpstr>Complexity Theory</vt:lpstr>
      <vt:lpstr>Goals!</vt:lpstr>
      <vt:lpstr>Part 1: Introduction!</vt:lpstr>
      <vt:lpstr>Overview of Theory of Computation</vt:lpstr>
      <vt:lpstr>Part 1: Measuring Time and Space Complexity</vt:lpstr>
      <vt:lpstr>Time Complexity</vt:lpstr>
      <vt:lpstr>Review: Time Complexity</vt:lpstr>
      <vt:lpstr>Quick note on Non-Deterministic Time</vt:lpstr>
      <vt:lpstr>Quick note on Non-Deterministic Time</vt:lpstr>
      <vt:lpstr>Comparing NTM and DTM</vt:lpstr>
      <vt:lpstr>Part 1: Complexity Classes</vt:lpstr>
      <vt:lpstr>Problem Types</vt:lpstr>
      <vt:lpstr>Problem types</vt:lpstr>
      <vt:lpstr>Why Do These Matter?</vt:lpstr>
      <vt:lpstr>Why Do These Matter?</vt:lpstr>
      <vt:lpstr>Why Do These Matter?</vt:lpstr>
      <vt:lpstr>A note on Verification</vt:lpstr>
      <vt:lpstr>Comparing NTM and DTM</vt:lpstr>
      <vt:lpstr>Comparing NTM and DTM</vt:lpstr>
      <vt:lpstr>Comparing NTM and DTM</vt:lpstr>
      <vt:lpstr>Comparing NTM and DTM</vt:lpstr>
      <vt:lpstr>Comparing NTM and DTM</vt:lpstr>
      <vt:lpstr>Complexity Classes (Finally!)</vt:lpstr>
      <vt:lpstr>The class P</vt:lpstr>
      <vt:lpstr>The class NP</vt:lpstr>
      <vt:lpstr>P⊆NP</vt:lpstr>
      <vt:lpstr>P⊆NP</vt:lpstr>
      <vt:lpstr>NP-Hard</vt:lpstr>
      <vt:lpstr>NP-Hard</vt:lpstr>
      <vt:lpstr>NP-Complete</vt:lpstr>
      <vt:lpstr>NP-Complete</vt:lpstr>
      <vt:lpstr>More on Reductions: Mapping Reductions</vt:lpstr>
      <vt:lpstr>What we have already seen</vt:lpstr>
      <vt:lpstr>Mapping Reduction</vt:lpstr>
      <vt:lpstr>Reductions You’ve Probably seen before!</vt:lpstr>
      <vt:lpstr>Runtime Comparison</vt:lpstr>
      <vt:lpstr>Runtime Comparison</vt:lpstr>
      <vt:lpstr>Runtime Comparison</vt:lpstr>
      <vt:lpstr>Runtime Comparison</vt:lpstr>
      <vt:lpstr>Runtime Comparison</vt:lpstr>
      <vt:lpstr>Runtime Comparison</vt:lpstr>
      <vt:lpstr>Runtime Comparison</vt:lpstr>
      <vt:lpstr>Big Picture</vt:lpstr>
      <vt:lpstr>Proving NP-Completeness</vt:lpstr>
      <vt:lpstr>Cook-Levin Theorem</vt:lpstr>
      <vt:lpstr>Cook-Levin Theorem</vt:lpstr>
      <vt:lpstr>Circuit Satisfiability (Circuit-SAT)</vt:lpstr>
      <vt:lpstr>Circuit Satisfiability (Circuit-SAT)</vt:lpstr>
      <vt:lpstr>Circuit-Sat vs SAT</vt:lpstr>
      <vt:lpstr>Proof of the Cook-Levin Theorem</vt:lpstr>
      <vt:lpstr>SAT∈NPC</vt:lpstr>
      <vt:lpstr>SAT∈NPC</vt:lpstr>
      <vt:lpstr>SAT∈NPC</vt:lpstr>
      <vt:lpstr>Sat is NP-Hard</vt:lpstr>
      <vt:lpstr>Sat is NP-Hard</vt:lpstr>
      <vt:lpstr>Sat is NP-Hard</vt:lpstr>
      <vt:lpstr>Variables We Need</vt:lpstr>
      <vt:lpstr>Create a conjunction ‘B’ of…</vt:lpstr>
      <vt:lpstr>Is the reduction Valid?</vt:lpstr>
      <vt:lpstr>SAT∈NPC</vt:lpstr>
      <vt:lpstr>Other NP-Complete Problems (Reductions)</vt:lpstr>
      <vt:lpstr>3-SAT</vt:lpstr>
      <vt:lpstr>3-SAT</vt:lpstr>
      <vt:lpstr>Showing that 3SAT∈NPC</vt:lpstr>
      <vt:lpstr>Showing that 3SAT∈NPC</vt:lpstr>
      <vt:lpstr>Showing that 3SAT∈NPC</vt:lpstr>
      <vt:lpstr>Converting SAT to 3-SAT, step 1</vt:lpstr>
      <vt:lpstr>Converting SAT to 3-SAT, step 2</vt:lpstr>
      <vt:lpstr>Converting SAT to 3-SAT, step 3</vt:lpstr>
      <vt:lpstr>Converting SAT to 3-SAT, step 4 / 5</vt:lpstr>
      <vt:lpstr>Converting SAT to 3-SAT, step 6</vt:lpstr>
      <vt:lpstr>Showing that 3SAT∈NPC</vt:lpstr>
      <vt:lpstr>Cliques</vt:lpstr>
      <vt:lpstr>Clique</vt:lpstr>
      <vt:lpstr>Clique</vt:lpstr>
      <vt:lpstr>Showing that Clique∈NPC</vt:lpstr>
      <vt:lpstr>Showing that Clique∈NPC</vt:lpstr>
      <vt:lpstr>Showing that Clique∈NPC</vt:lpstr>
      <vt:lpstr>3SAT≤_p Clique, Intuition</vt:lpstr>
      <vt:lpstr>3SAT≤_p Clique, Step 1</vt:lpstr>
      <vt:lpstr>3SAT≤_p Clique, Step 1</vt:lpstr>
      <vt:lpstr>3SAT≤_p Clique, Step 2</vt:lpstr>
      <vt:lpstr>3SAT≤_p Clique, Step 2</vt:lpstr>
      <vt:lpstr>3SAT≤_p Clique, Step 3</vt:lpstr>
      <vt:lpstr>3SAT≤_p Clique, Proof</vt:lpstr>
      <vt:lpstr>3SAT≤_p Clique, Proof</vt:lpstr>
      <vt:lpstr>3SAT≤_p Clique, Proof</vt:lpstr>
      <vt:lpstr>Vertex Cover</vt:lpstr>
      <vt:lpstr>Vertex Cover</vt:lpstr>
      <vt:lpstr>Showing that VC∈NPC</vt:lpstr>
      <vt:lpstr>Showing that VC∈NPC</vt:lpstr>
      <vt:lpstr>Showing that VC∈NPC</vt:lpstr>
      <vt:lpstr>Showing that VC∈NPC</vt:lpstr>
      <vt:lpstr>Showing that VC∈NPC</vt:lpstr>
      <vt:lpstr>Showing that VC∈NPC</vt:lpstr>
      <vt:lpstr>Showing that VC∈NPC</vt:lpstr>
      <vt:lpstr>More On Reductions</vt:lpstr>
      <vt:lpstr>More reductions!</vt:lpstr>
      <vt:lpstr>Does P=NP</vt:lpstr>
      <vt:lpstr>PowerPoint Presentation</vt:lpstr>
      <vt:lpstr>Another reduction: 3-Coloring</vt:lpstr>
      <vt:lpstr>3-Coloring</vt:lpstr>
      <vt:lpstr>Showing that 3C∈NPC</vt:lpstr>
      <vt:lpstr>Showing that VC∈NPC</vt:lpstr>
      <vt:lpstr>3SAT≤_p 3C</vt:lpstr>
      <vt:lpstr>3SAT≤_p 3C</vt:lpstr>
      <vt:lpstr>3SAT≤_p 3C</vt:lpstr>
      <vt:lpstr>3SAT≤_p 3C</vt:lpstr>
      <vt:lpstr>3SAT≤_p 3C</vt:lpstr>
      <vt:lpstr>3SAT≤_p 3C</vt:lpstr>
      <vt:lpstr>3SAT≤_p 3C</vt:lpstr>
      <vt:lpstr>3SAT≤_p 3C</vt:lpstr>
      <vt:lpstr>3SAT≤_p 3C</vt:lpstr>
      <vt:lpstr>(VERY informal) proof of reduction</vt:lpstr>
      <vt:lpstr>Co-NP</vt:lpstr>
      <vt:lpstr>Algorithmic Complement</vt:lpstr>
      <vt:lpstr>co-NP</vt:lpstr>
      <vt:lpstr>co-NP examples</vt:lpstr>
      <vt:lpstr>co-NP</vt:lpstr>
      <vt:lpstr>P is closed under complement</vt:lpstr>
      <vt:lpstr>Does NP = co-NP?</vt:lpstr>
      <vt:lpstr>NP and co-NP</vt:lpstr>
      <vt:lpstr>Conclusions / Other Complexity classes</vt:lpstr>
      <vt:lpstr>A couple complexity classes we won’t see:</vt:lpstr>
      <vt:lpstr>Complexity class diagram</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446</cp:revision>
  <dcterms:created xsi:type="dcterms:W3CDTF">2023-02-24T14:15:53Z</dcterms:created>
  <dcterms:modified xsi:type="dcterms:W3CDTF">2024-04-23T13:35:23Z</dcterms:modified>
</cp:coreProperties>
</file>