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129"/>
  </p:notesMasterIdLst>
  <p:sldIdLst>
    <p:sldId id="256" r:id="rId2"/>
    <p:sldId id="272" r:id="rId3"/>
    <p:sldId id="258" r:id="rId4"/>
    <p:sldId id="318" r:id="rId5"/>
    <p:sldId id="462" r:id="rId6"/>
    <p:sldId id="461" r:id="rId7"/>
    <p:sldId id="807" r:id="rId8"/>
    <p:sldId id="464" r:id="rId9"/>
    <p:sldId id="809" r:id="rId10"/>
    <p:sldId id="808" r:id="rId11"/>
    <p:sldId id="463" r:id="rId12"/>
    <p:sldId id="271" r:id="rId13"/>
    <p:sldId id="274" r:id="rId14"/>
    <p:sldId id="810" r:id="rId15"/>
    <p:sldId id="811" r:id="rId16"/>
    <p:sldId id="812" r:id="rId17"/>
    <p:sldId id="872" r:id="rId18"/>
    <p:sldId id="813" r:id="rId19"/>
    <p:sldId id="815" r:id="rId20"/>
    <p:sldId id="816" r:id="rId21"/>
    <p:sldId id="873" r:id="rId22"/>
    <p:sldId id="817" r:id="rId23"/>
    <p:sldId id="277" r:id="rId24"/>
    <p:sldId id="470" r:id="rId25"/>
    <p:sldId id="818" r:id="rId26"/>
    <p:sldId id="819" r:id="rId27"/>
    <p:sldId id="820" r:id="rId28"/>
    <p:sldId id="821" r:id="rId29"/>
    <p:sldId id="822" r:id="rId30"/>
    <p:sldId id="823" r:id="rId31"/>
    <p:sldId id="824" r:id="rId32"/>
    <p:sldId id="466" r:id="rId33"/>
    <p:sldId id="474" r:id="rId34"/>
    <p:sldId id="799" r:id="rId35"/>
    <p:sldId id="833" r:id="rId36"/>
    <p:sldId id="825" r:id="rId37"/>
    <p:sldId id="826" r:id="rId38"/>
    <p:sldId id="827" r:id="rId39"/>
    <p:sldId id="828" r:id="rId40"/>
    <p:sldId id="829" r:id="rId41"/>
    <p:sldId id="830" r:id="rId42"/>
    <p:sldId id="831" r:id="rId43"/>
    <p:sldId id="832" r:id="rId44"/>
    <p:sldId id="835" r:id="rId45"/>
    <p:sldId id="467" r:id="rId46"/>
    <p:sldId id="834" r:id="rId47"/>
    <p:sldId id="295" r:id="rId48"/>
    <p:sldId id="836" r:id="rId49"/>
    <p:sldId id="837" r:id="rId50"/>
    <p:sldId id="838" r:id="rId51"/>
    <p:sldId id="303" r:id="rId52"/>
    <p:sldId id="839" r:id="rId53"/>
    <p:sldId id="840" r:id="rId54"/>
    <p:sldId id="305" r:id="rId55"/>
    <p:sldId id="842" r:id="rId56"/>
    <p:sldId id="843" r:id="rId57"/>
    <p:sldId id="315" r:id="rId58"/>
    <p:sldId id="316" r:id="rId59"/>
    <p:sldId id="317" r:id="rId60"/>
    <p:sldId id="844" r:id="rId61"/>
    <p:sldId id="468" r:id="rId62"/>
    <p:sldId id="322" r:id="rId63"/>
    <p:sldId id="335" r:id="rId64"/>
    <p:sldId id="845" r:id="rId65"/>
    <p:sldId id="846" r:id="rId66"/>
    <p:sldId id="847" r:id="rId67"/>
    <p:sldId id="336" r:id="rId68"/>
    <p:sldId id="339" r:id="rId69"/>
    <p:sldId id="341" r:id="rId70"/>
    <p:sldId id="342" r:id="rId71"/>
    <p:sldId id="344" r:id="rId72"/>
    <p:sldId id="848" r:id="rId73"/>
    <p:sldId id="347" r:id="rId74"/>
    <p:sldId id="348" r:id="rId75"/>
    <p:sldId id="849" r:id="rId76"/>
    <p:sldId id="850" r:id="rId77"/>
    <p:sldId id="851" r:id="rId78"/>
    <p:sldId id="852" r:id="rId79"/>
    <p:sldId id="350" r:id="rId80"/>
    <p:sldId id="853" r:id="rId81"/>
    <p:sldId id="854" r:id="rId82"/>
    <p:sldId id="855" r:id="rId83"/>
    <p:sldId id="856" r:id="rId84"/>
    <p:sldId id="858" r:id="rId85"/>
    <p:sldId id="857" r:id="rId86"/>
    <p:sldId id="859" r:id="rId87"/>
    <p:sldId id="860" r:id="rId88"/>
    <p:sldId id="380" r:id="rId89"/>
    <p:sldId id="383" r:id="rId90"/>
    <p:sldId id="861" r:id="rId91"/>
    <p:sldId id="862" r:id="rId92"/>
    <p:sldId id="863" r:id="rId93"/>
    <p:sldId id="864" r:id="rId94"/>
    <p:sldId id="865" r:id="rId95"/>
    <p:sldId id="866" r:id="rId96"/>
    <p:sldId id="867" r:id="rId97"/>
    <p:sldId id="361" r:id="rId98"/>
    <p:sldId id="360" r:id="rId99"/>
    <p:sldId id="868" r:id="rId100"/>
    <p:sldId id="869" r:id="rId101"/>
    <p:sldId id="874" r:id="rId102"/>
    <p:sldId id="385" r:id="rId103"/>
    <p:sldId id="875" r:id="rId104"/>
    <p:sldId id="876" r:id="rId105"/>
    <p:sldId id="390" r:id="rId106"/>
    <p:sldId id="877" r:id="rId107"/>
    <p:sldId id="878" r:id="rId108"/>
    <p:sldId id="879" r:id="rId109"/>
    <p:sldId id="880" r:id="rId110"/>
    <p:sldId id="881" r:id="rId111"/>
    <p:sldId id="883" r:id="rId112"/>
    <p:sldId id="882" r:id="rId113"/>
    <p:sldId id="884" r:id="rId114"/>
    <p:sldId id="386" r:id="rId115"/>
    <p:sldId id="364" r:id="rId116"/>
    <p:sldId id="365" r:id="rId117"/>
    <p:sldId id="366" r:id="rId118"/>
    <p:sldId id="374" r:id="rId119"/>
    <p:sldId id="369" r:id="rId120"/>
    <p:sldId id="376" r:id="rId121"/>
    <p:sldId id="367" r:id="rId122"/>
    <p:sldId id="368" r:id="rId123"/>
    <p:sldId id="870" r:id="rId124"/>
    <p:sldId id="387" r:id="rId125"/>
    <p:sldId id="375" r:id="rId126"/>
    <p:sldId id="871" r:id="rId127"/>
    <p:sldId id="885" r:id="rId1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81"/>
    <p:restoredTop sz="94913"/>
  </p:normalViewPr>
  <p:slideViewPr>
    <p:cSldViewPr snapToGrid="0" snapToObjects="1">
      <p:cViewPr varScale="1">
        <p:scale>
          <a:sx n="134" d="100"/>
          <a:sy n="134" d="100"/>
        </p:scale>
        <p:origin x="2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11/14/24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414" y="8685894"/>
            <a:ext cx="2972098" cy="456595"/>
          </a:xfrm>
          <a:prstGeom prst="rect">
            <a:avLst/>
          </a:prstGeom>
          <a:ln/>
        </p:spPr>
        <p:txBody>
          <a:bodyPr/>
          <a:lstStyle/>
          <a:p>
            <a:fld id="{51B7C5CC-8735-47F3-8FD6-DF4356A08766}" type="slidenum">
              <a:rPr lang="en-US"/>
              <a:pPr/>
              <a:t>4</a:t>
            </a:fld>
            <a:endParaRPr lang="en-US"/>
          </a:p>
        </p:txBody>
      </p:sp>
      <p:sp>
        <p:nvSpPr>
          <p:cNvPr id="257026" name="Rectangle 2"/>
          <p:cNvSpPr>
            <a:spLocks noGrp="1" noRot="1" noChangeAspect="1" noChangeArrowheads="1" noTextEdit="1"/>
          </p:cNvSpPr>
          <p:nvPr>
            <p:ph type="sldImg"/>
          </p:nvPr>
        </p:nvSpPr>
        <p:spPr>
          <a:xfrm>
            <a:off x="381000" y="687388"/>
            <a:ext cx="6096000" cy="3429000"/>
          </a:xfrm>
          <a:prstGeom prst="rect">
            <a:avLst/>
          </a:prstGeom>
          <a:ln/>
        </p:spPr>
      </p:sp>
      <p:sp>
        <p:nvSpPr>
          <p:cNvPr id="257027" name="Rectangle 3"/>
          <p:cNvSpPr>
            <a:spLocks noGrp="1" noChangeArrowheads="1"/>
          </p:cNvSpPr>
          <p:nvPr>
            <p:ph type="body" idx="1"/>
          </p:nvPr>
        </p:nvSpPr>
        <p:spPr>
          <a:xfrm>
            <a:off x="686099" y="4343704"/>
            <a:ext cx="5485805" cy="4113892"/>
          </a:xfrm>
          <a:prstGeom prst="rect">
            <a:avLst/>
          </a:prstGeom>
        </p:spPr>
        <p:txBody>
          <a:bodyPr/>
          <a:lstStyle/>
          <a:p>
            <a:endParaRPr lang="en-US"/>
          </a:p>
        </p:txBody>
      </p:sp>
    </p:spTree>
    <p:extLst>
      <p:ext uri="{BB962C8B-B14F-4D97-AF65-F5344CB8AC3E}">
        <p14:creationId xmlns:p14="http://schemas.microsoft.com/office/powerpoint/2010/main" val="857418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A43705-C4D8-4248-A7F4-C00F2498CB8E}" type="slidenum">
              <a:rPr lang="en-US" smtClean="0"/>
              <a:pPr/>
              <a:t>47</a:t>
            </a:fld>
            <a:endParaRPr lang="en-US"/>
          </a:p>
        </p:txBody>
      </p:sp>
    </p:spTree>
    <p:extLst>
      <p:ext uri="{BB962C8B-B14F-4D97-AF65-F5344CB8AC3E}">
        <p14:creationId xmlns:p14="http://schemas.microsoft.com/office/powerpoint/2010/main" val="1339351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A43705-C4D8-4248-A7F4-C00F2498CB8E}" type="slidenum">
              <a:rPr lang="en-US" smtClean="0"/>
              <a:pPr/>
              <a:t>48</a:t>
            </a:fld>
            <a:endParaRPr lang="en-US"/>
          </a:p>
        </p:txBody>
      </p:sp>
    </p:spTree>
    <p:extLst>
      <p:ext uri="{BB962C8B-B14F-4D97-AF65-F5344CB8AC3E}">
        <p14:creationId xmlns:p14="http://schemas.microsoft.com/office/powerpoint/2010/main" val="3862327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A43705-C4D8-4248-A7F4-C00F2498CB8E}" type="slidenum">
              <a:rPr lang="en-US" smtClean="0"/>
              <a:pPr/>
              <a:t>49</a:t>
            </a:fld>
            <a:endParaRPr lang="en-US"/>
          </a:p>
        </p:txBody>
      </p:sp>
    </p:spTree>
    <p:extLst>
      <p:ext uri="{BB962C8B-B14F-4D97-AF65-F5344CB8AC3E}">
        <p14:creationId xmlns:p14="http://schemas.microsoft.com/office/powerpoint/2010/main" val="2276734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11/14/24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11/14/24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0.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164.png"/><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image" Target="../media/image165.png"/><Relationship Id="rId1" Type="http://schemas.openxmlformats.org/officeDocument/2006/relationships/slideLayout" Target="../slideLayouts/slideLayout2.xml"/><Relationship Id="rId5" Type="http://schemas.openxmlformats.org/officeDocument/2006/relationships/image" Target="../media/image168.png"/><Relationship Id="rId4" Type="http://schemas.openxmlformats.org/officeDocument/2006/relationships/image" Target="../media/image167.png"/></Relationships>
</file>

<file path=ppt/slides/_rels/slide104.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71.png"/></Relationships>
</file>

<file path=ppt/slides/_rels/slide105.xml.rels><?xml version="1.0" encoding="UTF-8" standalone="yes"?>
<Relationships xmlns="http://schemas.openxmlformats.org/package/2006/relationships"><Relationship Id="rId3" Type="http://schemas.openxmlformats.org/officeDocument/2006/relationships/image" Target="../media/image164.png"/><Relationship Id="rId7" Type="http://schemas.openxmlformats.org/officeDocument/2006/relationships/image" Target="../media/image176.png"/><Relationship Id="rId2" Type="http://schemas.openxmlformats.org/officeDocument/2006/relationships/image" Target="../media/image172.png"/><Relationship Id="rId1" Type="http://schemas.openxmlformats.org/officeDocument/2006/relationships/slideLayout" Target="../slideLayouts/slideLayout4.xml"/><Relationship Id="rId6" Type="http://schemas.openxmlformats.org/officeDocument/2006/relationships/image" Target="../media/image175.png"/><Relationship Id="rId5" Type="http://schemas.openxmlformats.org/officeDocument/2006/relationships/image" Target="../media/image174.png"/><Relationship Id="rId4" Type="http://schemas.openxmlformats.org/officeDocument/2006/relationships/image" Target="../media/image173.png"/></Relationships>
</file>

<file path=ppt/slides/_rels/slide106.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 Id="rId5" Type="http://schemas.openxmlformats.org/officeDocument/2006/relationships/image" Target="../media/image179.png"/><Relationship Id="rId4" Type="http://schemas.openxmlformats.org/officeDocument/2006/relationships/image" Target="../media/image178.png"/></Relationships>
</file>

<file path=ppt/slides/_rels/slide109.xml.rels><?xml version="1.0" encoding="UTF-8" standalone="yes"?>
<Relationships xmlns="http://schemas.openxmlformats.org/package/2006/relationships"><Relationship Id="rId8" Type="http://schemas.openxmlformats.org/officeDocument/2006/relationships/image" Target="../media/image184.png"/><Relationship Id="rId13" Type="http://schemas.openxmlformats.org/officeDocument/2006/relationships/image" Target="../media/image189.png"/><Relationship Id="rId3" Type="http://schemas.openxmlformats.org/officeDocument/2006/relationships/image" Target="../media/image177.png"/><Relationship Id="rId7" Type="http://schemas.openxmlformats.org/officeDocument/2006/relationships/image" Target="../media/image183.png"/><Relationship Id="rId12" Type="http://schemas.openxmlformats.org/officeDocument/2006/relationships/image" Target="../media/image188.png"/><Relationship Id="rId2" Type="http://schemas.openxmlformats.org/officeDocument/2006/relationships/image" Target="../media/image172.png"/><Relationship Id="rId1" Type="http://schemas.openxmlformats.org/officeDocument/2006/relationships/slideLayout" Target="../slideLayouts/slideLayout4.xml"/><Relationship Id="rId6" Type="http://schemas.openxmlformats.org/officeDocument/2006/relationships/image" Target="../media/image182.png"/><Relationship Id="rId11" Type="http://schemas.openxmlformats.org/officeDocument/2006/relationships/image" Target="../media/image187.png"/><Relationship Id="rId5" Type="http://schemas.openxmlformats.org/officeDocument/2006/relationships/image" Target="../media/image181.png"/><Relationship Id="rId10" Type="http://schemas.openxmlformats.org/officeDocument/2006/relationships/image" Target="../media/image186.png"/><Relationship Id="rId4" Type="http://schemas.openxmlformats.org/officeDocument/2006/relationships/image" Target="../media/image180.png"/><Relationship Id="rId9" Type="http://schemas.openxmlformats.org/officeDocument/2006/relationships/image" Target="../media/image18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8" Type="http://schemas.openxmlformats.org/officeDocument/2006/relationships/image" Target="../media/image197.png"/><Relationship Id="rId13" Type="http://schemas.openxmlformats.org/officeDocument/2006/relationships/image" Target="../media/image201.png"/><Relationship Id="rId3" Type="http://schemas.openxmlformats.org/officeDocument/2006/relationships/image" Target="../media/image192.png"/><Relationship Id="rId7" Type="http://schemas.openxmlformats.org/officeDocument/2006/relationships/image" Target="../media/image196.png"/><Relationship Id="rId12" Type="http://schemas.openxmlformats.org/officeDocument/2006/relationships/image" Target="../media/image200.png"/><Relationship Id="rId2" Type="http://schemas.openxmlformats.org/officeDocument/2006/relationships/image" Target="../media/image191.png"/><Relationship Id="rId1" Type="http://schemas.openxmlformats.org/officeDocument/2006/relationships/slideLayout" Target="../slideLayouts/slideLayout4.xml"/><Relationship Id="rId6" Type="http://schemas.openxmlformats.org/officeDocument/2006/relationships/image" Target="../media/image195.png"/><Relationship Id="rId11" Type="http://schemas.openxmlformats.org/officeDocument/2006/relationships/image" Target="../media/image187.png"/><Relationship Id="rId5" Type="http://schemas.openxmlformats.org/officeDocument/2006/relationships/image" Target="../media/image194.png"/><Relationship Id="rId10" Type="http://schemas.openxmlformats.org/officeDocument/2006/relationships/image" Target="../media/image199.png"/><Relationship Id="rId4" Type="http://schemas.openxmlformats.org/officeDocument/2006/relationships/image" Target="../media/image193.png"/><Relationship Id="rId9" Type="http://schemas.openxmlformats.org/officeDocument/2006/relationships/image" Target="../media/image198.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0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hyperlink" Target="https://www.youtube.com/watch?v=oS8m9fSk-W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0.png"/><Relationship Id="rId7" Type="http://schemas.openxmlformats.org/officeDocument/2006/relationships/image" Target="../media/image40.png"/><Relationship Id="rId2" Type="http://schemas.openxmlformats.org/officeDocument/2006/relationships/image" Target="../media/image350.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0.png"/><Relationship Id="rId4" Type="http://schemas.openxmlformats.org/officeDocument/2006/relationships/image" Target="../media/image370.png"/></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5.png"/><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1.png"/><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0.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5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6.png"/></Relationships>
</file>

<file path=ppt/slides/_rels/slide5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5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6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6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2.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7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5" Type="http://schemas.openxmlformats.org/officeDocument/2006/relationships/image" Target="../media/image95.png"/><Relationship Id="rId4" Type="http://schemas.openxmlformats.org/officeDocument/2006/relationships/image" Target="../media/image94.png"/></Relationships>
</file>

<file path=ppt/slides/_rels/slide7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7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7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image" Target="../media/image102.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0.png"/><Relationship Id="rId9" Type="http://schemas.openxmlformats.org/officeDocument/2006/relationships/image" Target="../media/image107.png"/></Relationships>
</file>

<file path=ppt/slides/_rels/slide81.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image" Target="../media/image102.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0.png"/><Relationship Id="rId9" Type="http://schemas.openxmlformats.org/officeDocument/2006/relationships/image" Target="../media/image107.png"/><Relationship Id="rId14" Type="http://schemas.openxmlformats.org/officeDocument/2006/relationships/image" Target="../media/image112.png"/></Relationships>
</file>

<file path=ppt/slides/_rels/slide82.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0.png"/><Relationship Id="rId7" Type="http://schemas.openxmlformats.org/officeDocument/2006/relationships/image" Target="../media/image106.png"/><Relationship Id="rId12" Type="http://schemas.openxmlformats.org/officeDocument/2006/relationships/image" Target="../media/image111.png"/><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05.png"/><Relationship Id="rId11" Type="http://schemas.openxmlformats.org/officeDocument/2006/relationships/image" Target="../media/image110.png"/><Relationship Id="rId5" Type="http://schemas.openxmlformats.org/officeDocument/2006/relationships/image" Target="../media/image104.png"/><Relationship Id="rId10" Type="http://schemas.openxmlformats.org/officeDocument/2006/relationships/image" Target="../media/image109.png"/><Relationship Id="rId4" Type="http://schemas.openxmlformats.org/officeDocument/2006/relationships/image" Target="../media/image103.png"/><Relationship Id="rId9" Type="http://schemas.openxmlformats.org/officeDocument/2006/relationships/image" Target="../media/image108.png"/></Relationships>
</file>

<file path=ppt/slides/_rels/slide83.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0.png"/><Relationship Id="rId7" Type="http://schemas.openxmlformats.org/officeDocument/2006/relationships/image" Target="../media/image106.png"/><Relationship Id="rId12" Type="http://schemas.openxmlformats.org/officeDocument/2006/relationships/image" Target="../media/image111.png"/><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05.png"/><Relationship Id="rId11" Type="http://schemas.openxmlformats.org/officeDocument/2006/relationships/image" Target="../media/image110.png"/><Relationship Id="rId5" Type="http://schemas.openxmlformats.org/officeDocument/2006/relationships/image" Target="../media/image104.png"/><Relationship Id="rId10" Type="http://schemas.openxmlformats.org/officeDocument/2006/relationships/image" Target="../media/image109.png"/><Relationship Id="rId4" Type="http://schemas.openxmlformats.org/officeDocument/2006/relationships/image" Target="../media/image103.png"/><Relationship Id="rId9" Type="http://schemas.openxmlformats.org/officeDocument/2006/relationships/image" Target="../media/image108.png"/></Relationships>
</file>

<file path=ppt/slides/_rels/slide84.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image" Target="../media/image115.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0.png"/><Relationship Id="rId9" Type="http://schemas.openxmlformats.org/officeDocument/2006/relationships/image" Target="../media/image107.png"/></Relationships>
</file>

<file path=ppt/slides/_rels/slide85.xml.rels><?xml version="1.0" encoding="UTF-8" standalone="yes"?>
<Relationships xmlns="http://schemas.openxmlformats.org/package/2006/relationships"><Relationship Id="rId8" Type="http://schemas.openxmlformats.org/officeDocument/2006/relationships/image" Target="../media/image121.png"/><Relationship Id="rId13" Type="http://schemas.openxmlformats.org/officeDocument/2006/relationships/image" Target="../media/image126.png"/><Relationship Id="rId3" Type="http://schemas.openxmlformats.org/officeDocument/2006/relationships/image" Target="../media/image117.png"/><Relationship Id="rId7" Type="http://schemas.openxmlformats.org/officeDocument/2006/relationships/image" Target="../media/image120.png"/><Relationship Id="rId12" Type="http://schemas.openxmlformats.org/officeDocument/2006/relationships/image" Target="../media/image125.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19.png"/><Relationship Id="rId11" Type="http://schemas.openxmlformats.org/officeDocument/2006/relationships/image" Target="../media/image124.png"/><Relationship Id="rId5" Type="http://schemas.openxmlformats.org/officeDocument/2006/relationships/image" Target="../media/image118.png"/><Relationship Id="rId10" Type="http://schemas.openxmlformats.org/officeDocument/2006/relationships/image" Target="../media/image123.png"/><Relationship Id="rId4" Type="http://schemas.openxmlformats.org/officeDocument/2006/relationships/image" Target="../media/image100.png"/><Relationship Id="rId9" Type="http://schemas.openxmlformats.org/officeDocument/2006/relationships/image" Target="../media/image122.png"/></Relationships>
</file>

<file path=ppt/slides/_rels/slide86.xml.rels><?xml version="1.0" encoding="UTF-8" standalone="yes"?>
<Relationships xmlns="http://schemas.openxmlformats.org/package/2006/relationships"><Relationship Id="rId8" Type="http://schemas.openxmlformats.org/officeDocument/2006/relationships/image" Target="../media/image132.png"/><Relationship Id="rId13" Type="http://schemas.openxmlformats.org/officeDocument/2006/relationships/image" Target="../media/image137.png"/><Relationship Id="rId3" Type="http://schemas.openxmlformats.org/officeDocument/2006/relationships/image" Target="../media/image127.png"/><Relationship Id="rId7" Type="http://schemas.openxmlformats.org/officeDocument/2006/relationships/image" Target="../media/image131.png"/><Relationship Id="rId12" Type="http://schemas.openxmlformats.org/officeDocument/2006/relationships/image" Target="../media/image136.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30.png"/><Relationship Id="rId11" Type="http://schemas.openxmlformats.org/officeDocument/2006/relationships/image" Target="../media/image135.png"/><Relationship Id="rId5" Type="http://schemas.openxmlformats.org/officeDocument/2006/relationships/image" Target="../media/image129.png"/><Relationship Id="rId10" Type="http://schemas.openxmlformats.org/officeDocument/2006/relationships/image" Target="../media/image134.png"/><Relationship Id="rId4" Type="http://schemas.openxmlformats.org/officeDocument/2006/relationships/image" Target="../media/image128.png"/><Relationship Id="rId9" Type="http://schemas.openxmlformats.org/officeDocument/2006/relationships/image" Target="../media/image133.png"/><Relationship Id="rId14" Type="http://schemas.openxmlformats.org/officeDocument/2006/relationships/image" Target="../media/image138.png"/></Relationships>
</file>

<file path=ppt/slides/_rels/slide87.xml.rels><?xml version="1.0" encoding="UTF-8" standalone="yes"?>
<Relationships xmlns="http://schemas.openxmlformats.org/package/2006/relationships"><Relationship Id="rId8" Type="http://schemas.openxmlformats.org/officeDocument/2006/relationships/image" Target="../media/image143.png"/><Relationship Id="rId13" Type="http://schemas.openxmlformats.org/officeDocument/2006/relationships/image" Target="../media/image148.png"/><Relationship Id="rId3" Type="http://schemas.openxmlformats.org/officeDocument/2006/relationships/image" Target="../media/image139.png"/><Relationship Id="rId7" Type="http://schemas.openxmlformats.org/officeDocument/2006/relationships/image" Target="../media/image142.png"/><Relationship Id="rId12" Type="http://schemas.openxmlformats.org/officeDocument/2006/relationships/image" Target="../media/image147.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41.png"/><Relationship Id="rId11" Type="http://schemas.openxmlformats.org/officeDocument/2006/relationships/image" Target="../media/image146.png"/><Relationship Id="rId5" Type="http://schemas.openxmlformats.org/officeDocument/2006/relationships/image" Target="../media/image140.png"/><Relationship Id="rId10" Type="http://schemas.openxmlformats.org/officeDocument/2006/relationships/image" Target="../media/image145.png"/><Relationship Id="rId4" Type="http://schemas.openxmlformats.org/officeDocument/2006/relationships/image" Target="../media/image128.png"/><Relationship Id="rId9" Type="http://schemas.openxmlformats.org/officeDocument/2006/relationships/image" Target="../media/image144.png"/><Relationship Id="rId14" Type="http://schemas.openxmlformats.org/officeDocument/2006/relationships/image" Target="../media/image149.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2.xml"/><Relationship Id="rId5" Type="http://schemas.openxmlformats.org/officeDocument/2006/relationships/image" Target="../media/image153.png"/><Relationship Id="rId4" Type="http://schemas.openxmlformats.org/officeDocument/2006/relationships/image" Target="../media/image152.png"/></Relationships>
</file>

<file path=ppt/slides/_rels/slide91.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55.png"/></Relationships>
</file>

<file path=ppt/slides/_rels/slide92.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59.png"/></Relationships>
</file>

<file path=ppt/slides/_rels/slide95.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61.png"/></Relationships>
</file>

<file path=ppt/slides/_rels/slide96.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62.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163.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Complexity Theory</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127569"/>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NTM that runs in time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has an equivalent DTM that runs in time </a:t>
                </a:r>
                <a14:m>
                  <m:oMath xmlns:m="http://schemas.openxmlformats.org/officeDocument/2006/math">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sup>
                    </m:sSup>
                    <m:r>
                      <a:rPr lang="en-US" b="0" i="1" smtClean="0">
                        <a:solidFill>
                          <a:schemeClr val="bg1"/>
                        </a:solidFill>
                        <a:latin typeface="Cambria Math" panose="02040503050406030204" pitchFamily="18" charset="0"/>
                      </a:rPr>
                      <m:t>)</m:t>
                    </m:r>
                  </m:oMath>
                </a14:m>
                <a:r>
                  <a:rPr lang="en-US" dirty="0">
                    <a:solidFill>
                      <a:schemeClr val="bg1"/>
                    </a:solidFill>
                  </a:rPr>
                  <a:t> </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127569"/>
                <a:ext cx="9905999" cy="1089328"/>
              </a:xfrm>
              <a:blipFill>
                <a:blip r:embed="rId2"/>
                <a:stretch>
                  <a:fillRect l="-896" t="-1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7435EA41-11AA-A24B-B09A-C6CE7A122E1A}"/>
                  </a:ext>
                </a:extLst>
              </p:cNvPr>
              <p:cNvSpPr txBox="1">
                <a:spLocks/>
              </p:cNvSpPr>
              <p:nvPr/>
            </p:nvSpPr>
            <p:spPr>
              <a:xfrm>
                <a:off x="10141474" y="2723701"/>
                <a:ext cx="1991258" cy="902572"/>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Here, </a:t>
                </a:r>
                <a14:m>
                  <m:oMath xmlns:m="http://schemas.openxmlformats.org/officeDocument/2006/math">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oMath>
                </a14:m>
                <a:r>
                  <a:rPr lang="en-US" i="1" dirty="0">
                    <a:solidFill>
                      <a:schemeClr val="tx1">
                        <a:lumMod val="95000"/>
                      </a:schemeClr>
                    </a:solidFill>
                  </a:rPr>
                  <a:t> is the longest branch of computation</a:t>
                </a:r>
              </a:p>
            </p:txBody>
          </p:sp>
        </mc:Choice>
        <mc:Fallback xmlns="">
          <p:sp>
            <p:nvSpPr>
              <p:cNvPr id="10" name="Content Placeholder 2">
                <a:extLst>
                  <a:ext uri="{FF2B5EF4-FFF2-40B4-BE49-F238E27FC236}">
                    <a16:creationId xmlns:a16="http://schemas.microsoft.com/office/drawing/2014/main" id="{7435EA41-11AA-A24B-B09A-C6CE7A122E1A}"/>
                  </a:ext>
                </a:extLst>
              </p:cNvPr>
              <p:cNvSpPr txBox="1">
                <a:spLocks noRot="1" noChangeAspect="1" noMove="1" noResize="1" noEditPoints="1" noAdjustHandles="1" noChangeArrowheads="1" noChangeShapeType="1" noTextEdit="1"/>
              </p:cNvSpPr>
              <p:nvPr/>
            </p:nvSpPr>
            <p:spPr>
              <a:xfrm>
                <a:off x="10141474" y="2723701"/>
                <a:ext cx="1991258" cy="902572"/>
              </a:xfrm>
              <a:prstGeom prst="rect">
                <a:avLst/>
              </a:prstGeom>
              <a:blipFill>
                <a:blip r:embed="rId3"/>
                <a:stretch>
                  <a:fillRect t="-1370" b="-4110"/>
                </a:stretch>
              </a:blipFill>
            </p:spPr>
            <p:txBody>
              <a:bodyPr/>
              <a:lstStyle/>
              <a:p>
                <a:r>
                  <a:rPr lang="en-US">
                    <a:noFill/>
                  </a:rPr>
                  <a:t> </a:t>
                </a:r>
              </a:p>
            </p:txBody>
          </p:sp>
        </mc:Fallback>
      </mc:AlternateContent>
      <p:pic>
        <p:nvPicPr>
          <p:cNvPr id="19" name="Picture 18">
            <a:extLst>
              <a:ext uri="{FF2B5EF4-FFF2-40B4-BE49-F238E27FC236}">
                <a16:creationId xmlns:a16="http://schemas.microsoft.com/office/drawing/2014/main" id="{35005C10-7079-4645-B807-A2C38B1E3B26}"/>
              </a:ext>
            </a:extLst>
          </p:cNvPr>
          <p:cNvPicPr>
            <a:picLocks noChangeAspect="1"/>
          </p:cNvPicPr>
          <p:nvPr/>
        </p:nvPicPr>
        <p:blipFill rotWithShape="1">
          <a:blip r:embed="rId4"/>
          <a:srcRect l="45477"/>
          <a:stretch/>
        </p:blipFill>
        <p:spPr>
          <a:xfrm>
            <a:off x="6492341" y="2636806"/>
            <a:ext cx="3649133" cy="3814196"/>
          </a:xfrm>
          <a:prstGeom prst="rect">
            <a:avLst/>
          </a:prstGeom>
        </p:spPr>
      </p:pic>
      <p:cxnSp>
        <p:nvCxnSpPr>
          <p:cNvPr id="20" name="Straight Connector 19">
            <a:extLst>
              <a:ext uri="{FF2B5EF4-FFF2-40B4-BE49-F238E27FC236}">
                <a16:creationId xmlns:a16="http://schemas.microsoft.com/office/drawing/2014/main" id="{CDD03767-2BC2-1546-92BF-436F8A44EB34}"/>
              </a:ext>
            </a:extLst>
          </p:cNvPr>
          <p:cNvCxnSpPr>
            <a:cxnSpLocks/>
          </p:cNvCxnSpPr>
          <p:nvPr/>
        </p:nvCxnSpPr>
        <p:spPr>
          <a:xfrm flipH="1">
            <a:off x="10253133" y="3556755"/>
            <a:ext cx="794279" cy="4568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7BF71A93-B193-6E42-8985-1D9515A8B6FA}"/>
                  </a:ext>
                </a:extLst>
              </p:cNvPr>
              <p:cNvSpPr txBox="1">
                <a:spLocks/>
              </p:cNvSpPr>
              <p:nvPr/>
            </p:nvSpPr>
            <p:spPr>
              <a:xfrm>
                <a:off x="1029754" y="2894480"/>
                <a:ext cx="5350928" cy="639794"/>
              </a:xfrm>
              <a:prstGeom prst="rect">
                <a:avLst/>
              </a:prstGeom>
              <a:noFill/>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let </a:t>
                </a:r>
                <a14:m>
                  <m:oMath xmlns:m="http://schemas.openxmlformats.org/officeDocument/2006/math">
                    <m:r>
                      <a:rPr lang="en-US" b="0" i="1" smtClean="0">
                        <a:solidFill>
                          <a:schemeClr val="tx1">
                            <a:lumMod val="95000"/>
                          </a:schemeClr>
                        </a:solidFill>
                        <a:latin typeface="Cambria Math" panose="02040503050406030204" pitchFamily="18" charset="0"/>
                      </a:rPr>
                      <m:t>𝑏</m:t>
                    </m:r>
                  </m:oMath>
                </a14:m>
                <a:r>
                  <a:rPr lang="en-US" i="1" dirty="0">
                    <a:solidFill>
                      <a:schemeClr val="tx1">
                        <a:lumMod val="95000"/>
                      </a:schemeClr>
                    </a:solidFill>
                  </a:rPr>
                  <a:t> be the maximum number of branches this computation can have</a:t>
                </a:r>
              </a:p>
            </p:txBody>
          </p:sp>
        </mc:Choice>
        <mc:Fallback xmlns="">
          <p:sp>
            <p:nvSpPr>
              <p:cNvPr id="11" name="Content Placeholder 2">
                <a:extLst>
                  <a:ext uri="{FF2B5EF4-FFF2-40B4-BE49-F238E27FC236}">
                    <a16:creationId xmlns:a16="http://schemas.microsoft.com/office/drawing/2014/main" id="{7BF71A93-B193-6E42-8985-1D9515A8B6FA}"/>
                  </a:ext>
                </a:extLst>
              </p:cNvPr>
              <p:cNvSpPr txBox="1">
                <a:spLocks noRot="1" noChangeAspect="1" noMove="1" noResize="1" noEditPoints="1" noAdjustHandles="1" noChangeArrowheads="1" noChangeShapeType="1" noTextEdit="1"/>
              </p:cNvSpPr>
              <p:nvPr/>
            </p:nvSpPr>
            <p:spPr>
              <a:xfrm>
                <a:off x="1029754" y="2894480"/>
                <a:ext cx="5350928" cy="639794"/>
              </a:xfrm>
              <a:prstGeom prst="rect">
                <a:avLst/>
              </a:prstGeom>
              <a:blipFill>
                <a:blip r:embed="rId5"/>
                <a:stretch>
                  <a:fillRect t="-3922" b="-3922"/>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1EE9765C-BC1F-9D4E-9893-0EB64AD307C7}"/>
                  </a:ext>
                </a:extLst>
              </p:cNvPr>
              <p:cNvSpPr txBox="1">
                <a:spLocks/>
              </p:cNvSpPr>
              <p:nvPr/>
            </p:nvSpPr>
            <p:spPr>
              <a:xfrm>
                <a:off x="1029754" y="3666378"/>
                <a:ext cx="5350928" cy="639794"/>
              </a:xfrm>
              <a:prstGeom prst="rect">
                <a:avLst/>
              </a:prstGeom>
              <a:noFill/>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The computation tree has at most </a:t>
                </a:r>
                <a14:m>
                  <m:oMath xmlns:m="http://schemas.openxmlformats.org/officeDocument/2006/math">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oMath>
                </a14:m>
                <a:r>
                  <a:rPr lang="en-US" i="1" dirty="0">
                    <a:solidFill>
                      <a:schemeClr val="tx1">
                        <a:lumMod val="95000"/>
                      </a:schemeClr>
                    </a:solidFill>
                  </a:rPr>
                  <a:t> leaves and each branch to each node has length at most </a:t>
                </a:r>
                <a14:m>
                  <m:oMath xmlns:m="http://schemas.openxmlformats.org/officeDocument/2006/math">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oMath>
                </a14:m>
                <a:endParaRPr lang="en-US" i="1" dirty="0">
                  <a:solidFill>
                    <a:schemeClr val="tx1">
                      <a:lumMod val="95000"/>
                    </a:schemeClr>
                  </a:solidFill>
                </a:endParaRPr>
              </a:p>
            </p:txBody>
          </p:sp>
        </mc:Choice>
        <mc:Fallback xmlns="">
          <p:sp>
            <p:nvSpPr>
              <p:cNvPr id="13" name="Content Placeholder 2">
                <a:extLst>
                  <a:ext uri="{FF2B5EF4-FFF2-40B4-BE49-F238E27FC236}">
                    <a16:creationId xmlns:a16="http://schemas.microsoft.com/office/drawing/2014/main" id="{1EE9765C-BC1F-9D4E-9893-0EB64AD307C7}"/>
                  </a:ext>
                </a:extLst>
              </p:cNvPr>
              <p:cNvSpPr txBox="1">
                <a:spLocks noRot="1" noChangeAspect="1" noMove="1" noResize="1" noEditPoints="1" noAdjustHandles="1" noChangeArrowheads="1" noChangeShapeType="1" noTextEdit="1"/>
              </p:cNvSpPr>
              <p:nvPr/>
            </p:nvSpPr>
            <p:spPr>
              <a:xfrm>
                <a:off x="1029754" y="3666378"/>
                <a:ext cx="5350928" cy="639794"/>
              </a:xfrm>
              <a:prstGeom prst="rect">
                <a:avLst/>
              </a:prstGeom>
              <a:blipFill>
                <a:blip r:embed="rId6"/>
                <a:stretch>
                  <a:fillRect b="-5769"/>
                </a:stretch>
              </a:blipFill>
              <a:ln>
                <a:solidFill>
                  <a:schemeClr val="tx1">
                    <a:lumMod val="95000"/>
                  </a:schemeClr>
                </a:solidFill>
              </a:ln>
            </p:spPr>
            <p:txBody>
              <a:bodyPr/>
              <a:lstStyle/>
              <a:p>
                <a:r>
                  <a:rPr lang="en-US">
                    <a:noFill/>
                  </a:rPr>
                  <a:t> </a:t>
                </a:r>
              </a:p>
            </p:txBody>
          </p:sp>
        </mc:Fallback>
      </mc:AlternateContent>
      <p:sp>
        <p:nvSpPr>
          <p:cNvPr id="15" name="Content Placeholder 2">
            <a:extLst>
              <a:ext uri="{FF2B5EF4-FFF2-40B4-BE49-F238E27FC236}">
                <a16:creationId xmlns:a16="http://schemas.microsoft.com/office/drawing/2014/main" id="{49D567DD-C60B-D045-8324-8407331C8637}"/>
              </a:ext>
            </a:extLst>
          </p:cNvPr>
          <p:cNvSpPr txBox="1">
            <a:spLocks/>
          </p:cNvSpPr>
          <p:nvPr/>
        </p:nvSpPr>
        <p:spPr>
          <a:xfrm>
            <a:off x="1029754" y="4438275"/>
            <a:ext cx="5350928" cy="750515"/>
          </a:xfrm>
          <a:prstGeom prst="rect">
            <a:avLst/>
          </a:prstGeom>
          <a:noFill/>
          <a:ln>
            <a:solidFill>
              <a:schemeClr val="tx1">
                <a:lumMod val="95000"/>
              </a:schemeClr>
            </a:solidFill>
          </a:ln>
        </p:spPr>
        <p:txBody>
          <a:bodyPr vert="horz" lIns="91440" tIns="45720" rIns="91440" bIns="45720" rtlCol="0">
            <a:normAutofit fontScale="5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Construct a DTM with three tapes that simulates this NTM as we did in the Turing Machine section earlier. This machines manually computes / simulates each branch individually.</a:t>
            </a:r>
          </a:p>
        </p:txBody>
      </p: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5D9EFDCD-3F33-2645-A230-A355A02124DC}"/>
                  </a:ext>
                </a:extLst>
              </p:cNvPr>
              <p:cNvSpPr txBox="1">
                <a:spLocks/>
              </p:cNvSpPr>
              <p:nvPr/>
            </p:nvSpPr>
            <p:spPr>
              <a:xfrm>
                <a:off x="1029754" y="5320893"/>
                <a:ext cx="5350928" cy="750515"/>
              </a:xfrm>
              <a:prstGeom prst="rect">
                <a:avLst/>
              </a:prstGeom>
              <a:noFill/>
              <a:ln>
                <a:solidFill>
                  <a:schemeClr val="tx1">
                    <a:lumMod val="95000"/>
                  </a:schemeClr>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Thus, this machine simulates </a:t>
                </a:r>
                <a14:m>
                  <m:oMath xmlns:m="http://schemas.openxmlformats.org/officeDocument/2006/math">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oMath>
                </a14:m>
                <a:r>
                  <a:rPr lang="en-US" i="1" dirty="0">
                    <a:solidFill>
                      <a:schemeClr val="tx1">
                        <a:lumMod val="95000"/>
                      </a:schemeClr>
                    </a:solidFill>
                  </a:rPr>
                  <a:t> branches at </a:t>
                </a:r>
                <a14:m>
                  <m:oMath xmlns:m="http://schemas.openxmlformats.org/officeDocument/2006/math">
                    <m:r>
                      <a:rPr lang="en-US" b="0" i="1" smtClean="0">
                        <a:solidFill>
                          <a:schemeClr val="tx1">
                            <a:lumMod val="95000"/>
                          </a:schemeClr>
                        </a:solidFill>
                        <a:latin typeface="Cambria Math" panose="02040503050406030204" pitchFamily="18" charset="0"/>
                      </a:rPr>
                      <m:t>𝑓</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𝑛</m:t>
                        </m:r>
                      </m:e>
                    </m:d>
                  </m:oMath>
                </a14:m>
                <a:r>
                  <a:rPr lang="en-US" i="1" dirty="0">
                    <a:solidFill>
                      <a:schemeClr val="tx1">
                        <a:lumMod val="95000"/>
                      </a:schemeClr>
                    </a:solidFill>
                  </a:rPr>
                  <a:t> time each for total time </a:t>
                </a:r>
                <a14:m>
                  <m:oMath xmlns:m="http://schemas.openxmlformats.org/officeDocument/2006/math">
                    <m:r>
                      <a:rPr lang="en-US" b="0" i="1" smtClean="0">
                        <a:solidFill>
                          <a:schemeClr val="tx1">
                            <a:lumMod val="95000"/>
                          </a:schemeClr>
                        </a:solidFill>
                        <a:latin typeface="Cambria Math" panose="02040503050406030204" pitchFamily="18" charset="0"/>
                      </a:rPr>
                      <m:t>𝑓</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𝑛</m:t>
                        </m:r>
                      </m:e>
                    </m:d>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𝑂</m:t>
                    </m:r>
                    <m:r>
                      <a:rPr lang="en-US" b="0" i="1" smtClean="0">
                        <a:solidFill>
                          <a:schemeClr val="tx1">
                            <a:lumMod val="95000"/>
                          </a:schemeClr>
                        </a:solidFill>
                        <a:latin typeface="Cambria Math" panose="02040503050406030204" pitchFamily="18" charset="0"/>
                      </a:rPr>
                      <m:t>(</m:t>
                    </m:r>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2</m:t>
                        </m:r>
                      </m:e>
                      <m:sup>
                        <m:r>
                          <a:rPr lang="en-US" b="0" i="1" smtClean="0">
                            <a:solidFill>
                              <a:schemeClr val="tx1">
                                <a:lumMod val="95000"/>
                              </a:schemeClr>
                            </a:solidFill>
                            <a:latin typeface="Cambria Math" panose="02040503050406030204" pitchFamily="18" charset="0"/>
                          </a:rPr>
                          <m:t>𝑂</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r>
                      <a:rPr lang="en-US" b="0" i="1" smtClean="0">
                        <a:solidFill>
                          <a:schemeClr val="tx1">
                            <a:lumMod val="95000"/>
                          </a:schemeClr>
                        </a:solidFill>
                        <a:latin typeface="Cambria Math" panose="02040503050406030204" pitchFamily="18" charset="0"/>
                      </a:rPr>
                      <m:t>)</m:t>
                    </m:r>
                  </m:oMath>
                </a14:m>
                <a:endParaRPr lang="en-US" i="1" dirty="0">
                  <a:solidFill>
                    <a:schemeClr val="tx1">
                      <a:lumMod val="95000"/>
                    </a:schemeClr>
                  </a:solidFill>
                </a:endParaRPr>
              </a:p>
            </p:txBody>
          </p:sp>
        </mc:Choice>
        <mc:Fallback xmlns="">
          <p:sp>
            <p:nvSpPr>
              <p:cNvPr id="16" name="Content Placeholder 2">
                <a:extLst>
                  <a:ext uri="{FF2B5EF4-FFF2-40B4-BE49-F238E27FC236}">
                    <a16:creationId xmlns:a16="http://schemas.microsoft.com/office/drawing/2014/main" id="{5D9EFDCD-3F33-2645-A230-A355A02124DC}"/>
                  </a:ext>
                </a:extLst>
              </p:cNvPr>
              <p:cNvSpPr txBox="1">
                <a:spLocks noRot="1" noChangeAspect="1" noMove="1" noResize="1" noEditPoints="1" noAdjustHandles="1" noChangeArrowheads="1" noChangeShapeType="1" noTextEdit="1"/>
              </p:cNvSpPr>
              <p:nvPr/>
            </p:nvSpPr>
            <p:spPr>
              <a:xfrm>
                <a:off x="1029754" y="5320893"/>
                <a:ext cx="5350928" cy="750515"/>
              </a:xfrm>
              <a:prstGeom prst="rect">
                <a:avLst/>
              </a:prstGeom>
              <a:blipFill>
                <a:blip r:embed="rId7"/>
                <a:stretch>
                  <a:fillRect t="-1639" b="-8197"/>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405150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6AEF3A6-D049-9C41-9390-0205B76DB803}"/>
              </a:ext>
            </a:extLst>
          </p:cNvPr>
          <p:cNvGrpSpPr/>
          <p:nvPr/>
        </p:nvGrpSpPr>
        <p:grpSpPr>
          <a:xfrm>
            <a:off x="587089" y="-4381886"/>
            <a:ext cx="3336261" cy="11113993"/>
            <a:chOff x="5791207" y="-4553901"/>
            <a:chExt cx="3336261" cy="11113993"/>
          </a:xfrm>
        </p:grpSpPr>
        <p:grpSp>
          <p:nvGrpSpPr>
            <p:cNvPr id="8" name="Group 7">
              <a:extLst>
                <a:ext uri="{FF2B5EF4-FFF2-40B4-BE49-F238E27FC236}">
                  <a16:creationId xmlns:a16="http://schemas.microsoft.com/office/drawing/2014/main" id="{2B757B7D-71C3-D546-93F0-F9AC1D34DEDD}"/>
                </a:ext>
              </a:extLst>
            </p:cNvPr>
            <p:cNvGrpSpPr/>
            <p:nvPr/>
          </p:nvGrpSpPr>
          <p:grpSpPr>
            <a:xfrm>
              <a:off x="5791207" y="-4553901"/>
              <a:ext cx="3336261" cy="11113993"/>
              <a:chOff x="5791207" y="-4553901"/>
              <a:chExt cx="3336261" cy="11113993"/>
            </a:xfrm>
          </p:grpSpPr>
          <p:grpSp>
            <p:nvGrpSpPr>
              <p:cNvPr id="13" name="Group 12">
                <a:extLst>
                  <a:ext uri="{FF2B5EF4-FFF2-40B4-BE49-F238E27FC236}">
                    <a16:creationId xmlns:a16="http://schemas.microsoft.com/office/drawing/2014/main" id="{7B71880C-F0A7-1340-9B09-FFA205782A20}"/>
                  </a:ext>
                </a:extLst>
              </p:cNvPr>
              <p:cNvGrpSpPr/>
              <p:nvPr/>
            </p:nvGrpSpPr>
            <p:grpSpPr>
              <a:xfrm>
                <a:off x="5908350" y="2589227"/>
                <a:ext cx="3142722" cy="3970865"/>
                <a:chOff x="4519612" y="1845732"/>
                <a:chExt cx="3142722" cy="3970865"/>
              </a:xfrm>
            </p:grpSpPr>
            <p:sp>
              <p:nvSpPr>
                <p:cNvPr id="17" name="Oval 16">
                  <a:extLst>
                    <a:ext uri="{FF2B5EF4-FFF2-40B4-BE49-F238E27FC236}">
                      <a16:creationId xmlns:a16="http://schemas.microsoft.com/office/drawing/2014/main" id="{ED50801A-C407-114C-81AD-5CD0CD81FDE0}"/>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8" name="Oval 17">
                  <a:extLst>
                    <a:ext uri="{FF2B5EF4-FFF2-40B4-BE49-F238E27FC236}">
                      <a16:creationId xmlns:a16="http://schemas.microsoft.com/office/drawing/2014/main" id="{575E3227-AB57-2745-ACED-233C6840150D}"/>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sp>
            <p:nvSpPr>
              <p:cNvPr id="12" name="Arc 11">
                <a:extLst>
                  <a:ext uri="{FF2B5EF4-FFF2-40B4-BE49-F238E27FC236}">
                    <a16:creationId xmlns:a16="http://schemas.microsoft.com/office/drawing/2014/main" id="{F1869D0D-47F1-5346-B412-FD44F951097C}"/>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10" name="Oval 9">
              <a:extLst>
                <a:ext uri="{FF2B5EF4-FFF2-40B4-BE49-F238E27FC236}">
                  <a16:creationId xmlns:a16="http://schemas.microsoft.com/office/drawing/2014/main" id="{AA24C424-FD57-6D4C-90A9-355C050D3832}"/>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Content Placeholder 5">
            <a:extLst>
              <a:ext uri="{FF2B5EF4-FFF2-40B4-BE49-F238E27FC236}">
                <a16:creationId xmlns:a16="http://schemas.microsoft.com/office/drawing/2014/main" id="{CD110645-B39A-8149-8B8C-318C377AE0A8}"/>
              </a:ext>
            </a:extLst>
          </p:cNvPr>
          <p:cNvSpPr txBox="1">
            <a:spLocks/>
          </p:cNvSpPr>
          <p:nvPr/>
        </p:nvSpPr>
        <p:spPr>
          <a:xfrm>
            <a:off x="4397129" y="1852280"/>
            <a:ext cx="2302436" cy="1370753"/>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t>If someone finds a polynomial time algorithm to ANY np-complete problem, then</a:t>
            </a:r>
          </a:p>
        </p:txBody>
      </p:sp>
      <p:sp>
        <p:nvSpPr>
          <p:cNvPr id="21" name="Right Arrow 20">
            <a:extLst>
              <a:ext uri="{FF2B5EF4-FFF2-40B4-BE49-F238E27FC236}">
                <a16:creationId xmlns:a16="http://schemas.microsoft.com/office/drawing/2014/main" id="{45A1661E-DAC3-494C-8A9F-7B424DB2884C}"/>
              </a:ext>
            </a:extLst>
          </p:cNvPr>
          <p:cNvSpPr/>
          <p:nvPr/>
        </p:nvSpPr>
        <p:spPr>
          <a:xfrm>
            <a:off x="4397129" y="3385996"/>
            <a:ext cx="2230008" cy="380246"/>
          </a:xfrm>
          <a:prstGeom prst="rightArrow">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0BB691EA-1C81-D045-9EFE-1374EE49E69B}"/>
              </a:ext>
            </a:extLst>
          </p:cNvPr>
          <p:cNvGrpSpPr/>
          <p:nvPr/>
        </p:nvGrpSpPr>
        <p:grpSpPr>
          <a:xfrm>
            <a:off x="7498616" y="-4137442"/>
            <a:ext cx="3336261" cy="9547746"/>
            <a:chOff x="5877930" y="-4309457"/>
            <a:chExt cx="3336261" cy="9547746"/>
          </a:xfrm>
        </p:grpSpPr>
        <p:sp>
          <p:nvSpPr>
            <p:cNvPr id="34" name="Oval 33">
              <a:extLst>
                <a:ext uri="{FF2B5EF4-FFF2-40B4-BE49-F238E27FC236}">
                  <a16:creationId xmlns:a16="http://schemas.microsoft.com/office/drawing/2014/main" id="{A402ED03-849A-4F47-9F70-05AAFECF8EC2}"/>
                </a:ext>
              </a:extLst>
            </p:cNvPr>
            <p:cNvSpPr/>
            <p:nvPr/>
          </p:nvSpPr>
          <p:spPr>
            <a:xfrm>
              <a:off x="6255830" y="2889572"/>
              <a:ext cx="2577960" cy="234871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P=NP</a:t>
              </a:r>
            </a:p>
          </p:txBody>
        </p:sp>
        <p:sp>
          <p:nvSpPr>
            <p:cNvPr id="33" name="Arc 32">
              <a:extLst>
                <a:ext uri="{FF2B5EF4-FFF2-40B4-BE49-F238E27FC236}">
                  <a16:creationId xmlns:a16="http://schemas.microsoft.com/office/drawing/2014/main" id="{B155F0A4-2632-E142-B636-00E543BD17EC}"/>
                </a:ext>
              </a:extLst>
            </p:cNvPr>
            <p:cNvSpPr/>
            <p:nvPr/>
          </p:nvSpPr>
          <p:spPr>
            <a:xfrm>
              <a:off x="5877930" y="-4309457"/>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P-Hard</a:t>
              </a:r>
              <a:br>
                <a:rPr lang="en-US" sz="2400" dirty="0">
                  <a:solidFill>
                    <a:schemeClr val="bg1"/>
                  </a:solidFill>
                </a:rPr>
              </a:br>
              <a:r>
                <a:rPr lang="en-US" sz="2400" dirty="0">
                  <a:solidFill>
                    <a:schemeClr val="bg1"/>
                  </a:solidFill>
                </a:rPr>
                <a:t>NP-Hard</a:t>
              </a:r>
            </a:p>
          </p:txBody>
        </p:sp>
      </p:grpSp>
      <p:sp>
        <p:nvSpPr>
          <p:cNvPr id="36" name="Content Placeholder 5">
            <a:extLst>
              <a:ext uri="{FF2B5EF4-FFF2-40B4-BE49-F238E27FC236}">
                <a16:creationId xmlns:a16="http://schemas.microsoft.com/office/drawing/2014/main" id="{D3D1747B-E57D-6F4C-B227-C98B9B25445B}"/>
              </a:ext>
            </a:extLst>
          </p:cNvPr>
          <p:cNvSpPr txBox="1">
            <a:spLocks/>
          </p:cNvSpPr>
          <p:nvPr/>
        </p:nvSpPr>
        <p:spPr>
          <a:xfrm>
            <a:off x="7013115" y="5644141"/>
            <a:ext cx="4304761" cy="932507"/>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t>Suddenly, through various reductions there is a fast (polynomial) algorithm for every NP problem!</a:t>
            </a:r>
          </a:p>
        </p:txBody>
      </p:sp>
    </p:spTree>
    <p:extLst>
      <p:ext uri="{BB962C8B-B14F-4D97-AF65-F5344CB8AC3E}">
        <p14:creationId xmlns:p14="http://schemas.microsoft.com/office/powerpoint/2010/main" val="274433153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Another reduction:</a:t>
            </a:r>
            <a:br>
              <a:rPr lang="en-US" dirty="0"/>
            </a:br>
            <a:r>
              <a:rPr lang="en-US" dirty="0"/>
              <a:t>3-Coloring</a:t>
            </a:r>
          </a:p>
        </p:txBody>
      </p:sp>
    </p:spTree>
    <p:extLst>
      <p:ext uri="{BB962C8B-B14F-4D97-AF65-F5344CB8AC3E}">
        <p14:creationId xmlns:p14="http://schemas.microsoft.com/office/powerpoint/2010/main" val="18787606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8001"/>
            <a:ext cx="9905998" cy="797387"/>
          </a:xfrm>
        </p:spPr>
        <p:txBody>
          <a:bodyPr/>
          <a:lstStyle/>
          <a:p>
            <a:pPr algn="ctr"/>
            <a:r>
              <a:rPr lang="en-US" dirty="0"/>
              <a:t>3-Coloring</a:t>
            </a:r>
          </a:p>
        </p:txBody>
      </p:sp>
      <p:sp>
        <p:nvSpPr>
          <p:cNvPr id="4" name="Content Placeholder 3"/>
          <p:cNvSpPr>
            <a:spLocks noGrp="1"/>
          </p:cNvSpPr>
          <p:nvPr>
            <p:ph sz="quarter" idx="1"/>
          </p:nvPr>
        </p:nvSpPr>
        <p:spPr>
          <a:xfrm>
            <a:off x="1407741" y="1574977"/>
            <a:ext cx="4878389" cy="1523329"/>
          </a:xfrm>
          <a:ln>
            <a:solidFill>
              <a:schemeClr val="tx1">
                <a:lumMod val="95000"/>
              </a:schemeClr>
            </a:solidFill>
          </a:ln>
        </p:spPr>
        <p:txBody>
          <a:bodyPr>
            <a:normAutofit fontScale="70000" lnSpcReduction="20000"/>
          </a:bodyPr>
          <a:lstStyle/>
          <a:p>
            <a:pPr marL="0" indent="0" algn="ctr">
              <a:buNone/>
            </a:pPr>
            <a:r>
              <a:rPr lang="en-US" b="1" i="1" u="sng" dirty="0"/>
              <a:t>Problem Statement</a:t>
            </a:r>
            <a:r>
              <a:rPr lang="en-US" i="1" dirty="0"/>
              <a:t>:</a:t>
            </a:r>
            <a:br>
              <a:rPr lang="en-US" i="1" dirty="0"/>
            </a:br>
            <a:r>
              <a:rPr lang="en-US" i="1" dirty="0"/>
              <a:t>Given graph G, and three colors c1, c2, c3 (not really given as input), c</a:t>
            </a:r>
            <a:r>
              <a:rPr lang="en-US" dirty="0"/>
              <a:t>an we color the graph with these colors such that no adjacent nodes have the same color.</a:t>
            </a:r>
          </a:p>
          <a:p>
            <a:pPr marL="0" indent="0" algn="ctr">
              <a:buNone/>
            </a:pPr>
            <a:endParaRPr lang="en-US" i="1" dirty="0"/>
          </a:p>
        </p:txBody>
      </p:sp>
      <p:pic>
        <p:nvPicPr>
          <p:cNvPr id="1030" name="Picture 6" descr="File:Triangulation 3-coloring.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0803" y="1262903"/>
            <a:ext cx="4476750" cy="471237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Content Placeholder 3">
            <a:extLst>
              <a:ext uri="{FF2B5EF4-FFF2-40B4-BE49-F238E27FC236}">
                <a16:creationId xmlns:a16="http://schemas.microsoft.com/office/drawing/2014/main" id="{B47BCBD2-E8B4-664C-8B6C-6165F5148D17}"/>
              </a:ext>
            </a:extLst>
          </p:cNvPr>
          <p:cNvSpPr txBox="1">
            <a:spLocks/>
          </p:cNvSpPr>
          <p:nvPr/>
        </p:nvSpPr>
        <p:spPr>
          <a:xfrm>
            <a:off x="1962795" y="4886754"/>
            <a:ext cx="5583224" cy="108851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Turns out that 3-Coloring is NP-Complete, and problems like this should start “feeling” NP-Complete to you.</a:t>
            </a:r>
          </a:p>
        </p:txBody>
      </p:sp>
    </p:spTree>
    <p:extLst>
      <p:ext uri="{BB962C8B-B14F-4D97-AF65-F5344CB8AC3E}">
        <p14:creationId xmlns:p14="http://schemas.microsoft.com/office/powerpoint/2010/main" val="224595527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3</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0" smtClean="0">
                        <a:latin typeface="Cambria Math" panose="02040503050406030204" pitchFamily="18" charset="0"/>
                      </a:rPr>
                      <m:t>3</m:t>
                    </m:r>
                    <m:r>
                      <m:rPr>
                        <m:sty m:val="p"/>
                      </m:rPr>
                      <a:rPr lang="en-US" sz="1800" b="0" i="0" smtClean="0">
                        <a:latin typeface="Cambria Math" panose="02040503050406030204" pitchFamily="18" charset="0"/>
                      </a:rPr>
                      <m:t>C</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0" dirty="0">
                    <a:solidFill>
                      <a:schemeClr val="bg1"/>
                    </a:solidFill>
                  </a:rPr>
                  <a:t>3</a:t>
                </a:r>
                <a14:m>
                  <m:oMath xmlns:m="http://schemas.openxmlformats.org/officeDocument/2006/math">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2030075" y="4883440"/>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As usual, this one is pretty simple</a:t>
            </a:r>
          </a:p>
        </p:txBody>
      </p:sp>
      <p:cxnSp>
        <p:nvCxnSpPr>
          <p:cNvPr id="8" name="Straight Connector 7">
            <a:extLst>
              <a:ext uri="{FF2B5EF4-FFF2-40B4-BE49-F238E27FC236}">
                <a16:creationId xmlns:a16="http://schemas.microsoft.com/office/drawing/2014/main" id="{30E16DAD-3F7A-1949-893B-94CA289CB518}"/>
              </a:ext>
            </a:extLst>
          </p:cNvPr>
          <p:cNvCxnSpPr>
            <a:cxnSpLocks/>
          </p:cNvCxnSpPr>
          <p:nvPr/>
        </p:nvCxnSpPr>
        <p:spPr>
          <a:xfrm flipV="1">
            <a:off x="2946664" y="4074059"/>
            <a:ext cx="330690" cy="7345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8411259" y="5375043"/>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Let’s use 3-SAT this time</a:t>
            </a:r>
          </a:p>
        </p:txBody>
      </p:sp>
      <p:cxnSp>
        <p:nvCxnSpPr>
          <p:cNvPr id="13" name="Straight Connector 12">
            <a:extLst>
              <a:ext uri="{FF2B5EF4-FFF2-40B4-BE49-F238E27FC236}">
                <a16:creationId xmlns:a16="http://schemas.microsoft.com/office/drawing/2014/main" id="{C412F500-D627-DD46-A859-2E5854E7A90D}"/>
              </a:ext>
            </a:extLst>
          </p:cNvPr>
          <p:cNvCxnSpPr>
            <a:cxnSpLocks/>
          </p:cNvCxnSpPr>
          <p:nvPr/>
        </p:nvCxnSpPr>
        <p:spPr>
          <a:xfrm flipH="1" flipV="1">
            <a:off x="8682273" y="4146487"/>
            <a:ext cx="645575" cy="11537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43312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3882503" y="1317808"/>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3882503" y="1317808"/>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2916205" y="3637280"/>
                <a:ext cx="6356412" cy="2203991"/>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dirty="0">
                    <a:solidFill>
                      <a:schemeClr val="bg1"/>
                    </a:solidFill>
                  </a:rPr>
                  <a:t>Given graph </a:t>
                </a:r>
                <a14:m>
                  <m:oMath xmlns:m="http://schemas.openxmlformats.org/officeDocument/2006/math">
                    <m:r>
                      <a:rPr lang="en-US" sz="1800" b="1" i="1" smtClean="0">
                        <a:solidFill>
                          <a:schemeClr val="bg1"/>
                        </a:solidFill>
                        <a:latin typeface="Cambria Math" panose="02040503050406030204" pitchFamily="18" charset="0"/>
                      </a:rPr>
                      <m:t>𝑮</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𝑽</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𝑬</m:t>
                    </m:r>
                    <m:r>
                      <a:rPr lang="en-US" sz="1800" b="1" i="1" smtClean="0">
                        <a:solidFill>
                          <a:schemeClr val="bg1"/>
                        </a:solidFill>
                        <a:latin typeface="Cambria Math" panose="02040503050406030204" pitchFamily="18" charset="0"/>
                      </a:rPr>
                      <m:t>)</m:t>
                    </m:r>
                  </m:oMath>
                </a14:m>
                <a:r>
                  <a:rPr lang="en-US" sz="1800" b="1" i="1" dirty="0">
                    <a:solidFill>
                      <a:schemeClr val="bg1"/>
                    </a:solidFill>
                  </a:rPr>
                  <a:t>, and color assignments C for each node in V:</a:t>
                </a:r>
              </a:p>
              <a:p>
                <a:pPr marL="0" indent="0">
                  <a:buFont typeface="Arial" panose="020B0604020202020204" pitchFamily="34" charset="0"/>
                  <a:buNone/>
                </a:pPr>
                <a:r>
                  <a:rPr lang="en-US" sz="1800" i="1" dirty="0">
                    <a:solidFill>
                      <a:schemeClr val="bg1"/>
                    </a:solidFill>
                  </a:rPr>
                  <a:t>Verify that only 3 unique colors exist in C, if not </a:t>
                </a:r>
                <a:r>
                  <a:rPr lang="en-US" sz="1800" i="1" u="sng" dirty="0">
                    <a:solidFill>
                      <a:schemeClr val="bg1"/>
                    </a:solidFill>
                  </a:rPr>
                  <a:t>reject</a:t>
                </a:r>
                <a:br>
                  <a:rPr lang="en-US" sz="1800" i="1" dirty="0">
                    <a:solidFill>
                      <a:schemeClr val="bg1"/>
                    </a:solidFill>
                  </a:rPr>
                </a:br>
                <a:r>
                  <a:rPr lang="en-US" sz="1800" i="1" dirty="0">
                    <a:solidFill>
                      <a:schemeClr val="bg1"/>
                    </a:solidFill>
                  </a:rPr>
                  <a:t>Verify that each node was assigned exactly one color in C, if not </a:t>
                </a:r>
                <a:r>
                  <a:rPr lang="en-US" sz="1800" i="1" u="sng" dirty="0">
                    <a:solidFill>
                      <a:schemeClr val="bg1"/>
                    </a:solidFill>
                  </a:rPr>
                  <a:t>reject</a:t>
                </a:r>
              </a:p>
              <a:p>
                <a:pPr marL="0" indent="0">
                  <a:buFont typeface="Arial" panose="020B0604020202020204" pitchFamily="34" charset="0"/>
                  <a:buNone/>
                </a:pPr>
                <a:r>
                  <a:rPr lang="en-US" sz="1800" i="1" dirty="0">
                    <a:solidFill>
                      <a:schemeClr val="bg1"/>
                    </a:solidFill>
                  </a:rPr>
                  <a:t>For each edge </a:t>
                </a:r>
                <a14:m>
                  <m:oMath xmlns:m="http://schemas.openxmlformats.org/officeDocument/2006/math">
                    <m:r>
                      <a:rPr lang="en-US" sz="1800" b="0" i="1" smtClean="0">
                        <a:solidFill>
                          <a:schemeClr val="bg1"/>
                        </a:solidFill>
                        <a:latin typeface="Cambria Math" panose="02040503050406030204" pitchFamily="18" charset="0"/>
                      </a:rPr>
                      <m:t>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𝑢</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𝐸</m:t>
                    </m:r>
                  </m:oMath>
                </a14:m>
                <a:br>
                  <a:rPr lang="en-US" sz="1800" b="0" i="1" dirty="0">
                    <a:solidFill>
                      <a:schemeClr val="bg1"/>
                    </a:solidFill>
                  </a:rPr>
                </a:br>
                <a:r>
                  <a:rPr lang="en-US" sz="1800" b="0" i="1" dirty="0">
                    <a:solidFill>
                      <a:schemeClr val="bg1"/>
                    </a:solidFill>
                  </a:rPr>
                  <a:t>    Check that </a:t>
                </a:r>
                <a14:m>
                  <m:oMath xmlns:m="http://schemas.openxmlformats.org/officeDocument/2006/math">
                    <m:r>
                      <a:rPr lang="en-US" sz="1800" b="0" i="1" smtClean="0">
                        <a:solidFill>
                          <a:schemeClr val="bg1"/>
                        </a:solidFill>
                        <a:latin typeface="Cambria Math" panose="02040503050406030204" pitchFamily="18" charset="0"/>
                      </a:rPr>
                      <m:t>𝐶</m:t>
                    </m:r>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𝑢</m:t>
                        </m:r>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oMath>
                </a14:m>
                <a:r>
                  <a:rPr lang="en-US" sz="1800" i="1" dirty="0">
                    <a:solidFill>
                      <a:schemeClr val="bg1"/>
                    </a:solidFill>
                  </a:rPr>
                  <a:t>, if not </a:t>
                </a:r>
                <a:r>
                  <a:rPr lang="en-US" sz="1800" i="1" u="sng" dirty="0">
                    <a:solidFill>
                      <a:schemeClr val="bg1"/>
                    </a:solidFill>
                  </a:rPr>
                  <a:t>reject</a:t>
                </a:r>
              </a:p>
              <a:p>
                <a:pPr marL="0" indent="0">
                  <a:buFont typeface="Arial" panose="020B0604020202020204" pitchFamily="34" charset="0"/>
                  <a:buNone/>
                </a:pPr>
                <a:r>
                  <a:rPr lang="en-US" sz="1800" i="1" dirty="0">
                    <a:solidFill>
                      <a:schemeClr val="bg1"/>
                    </a:solidFill>
                  </a:rPr>
                  <a:t>else </a:t>
                </a:r>
                <a:r>
                  <a:rPr lang="en-US" sz="1800" i="1" u="sng" dirty="0">
                    <a:solidFill>
                      <a:schemeClr val="bg1"/>
                    </a:solidFill>
                  </a:rPr>
                  <a:t>accept</a:t>
                </a: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2916205" y="3637280"/>
                <a:ext cx="6356412" cy="2203991"/>
              </a:xfrm>
              <a:prstGeom prst="rect">
                <a:avLst/>
              </a:prstGeom>
              <a:blipFill>
                <a:blip r:embed="rId4"/>
                <a:stretch>
                  <a:fillRect l="-598" b="-1136"/>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378702351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p:pic>
        <p:nvPicPr>
          <p:cNvPr id="1030" name="Picture 6" descr="File:Triangulation 3-coloring.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6294" y="4029773"/>
            <a:ext cx="2513946" cy="2646260"/>
          </a:xfrm>
          <a:prstGeom prst="rect">
            <a:avLst/>
          </a:prstGeom>
          <a:noFill/>
          <a:extLst>
            <a:ext uri="{909E8E84-426E-40dd-AFC4-6F175D3DCCD1}">
              <a14:hiddenFill xmlns:a14="http://schemas.microsoft.com/office/drawing/2010/main" xmlns="">
                <a:solidFill>
                  <a:srgbClr val="FFFFFF"/>
                </a:solidFill>
              </a14:hiddenFill>
            </a:ext>
          </a:extLst>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FE7364-426C-A342-96D0-6A96BE8AAB84}"/>
                  </a:ext>
                </a:extLst>
              </p:cNvPr>
              <p:cNvSpPr txBox="1">
                <a:spLocks/>
              </p:cNvSpPr>
              <p:nvPr/>
            </p:nvSpPr>
            <p:spPr>
              <a:xfrm>
                <a:off x="4695757" y="976414"/>
                <a:ext cx="2797310" cy="1343912"/>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D1FE7364-426C-A342-96D0-6A96BE8AAB84}"/>
                  </a:ext>
                </a:extLst>
              </p:cNvPr>
              <p:cNvSpPr txBox="1">
                <a:spLocks noRot="1" noChangeAspect="1" noMove="1" noResize="1" noEditPoints="1" noAdjustHandles="1" noChangeArrowheads="1" noChangeShapeType="1" noTextEdit="1"/>
              </p:cNvSpPr>
              <p:nvPr/>
            </p:nvSpPr>
            <p:spPr>
              <a:xfrm>
                <a:off x="4695757" y="976414"/>
                <a:ext cx="2797310" cy="1343912"/>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049ED47A-A891-F149-AC14-9DCCDB29D354}"/>
                  </a:ext>
                </a:extLst>
              </p:cNvPr>
              <p:cNvSpPr txBox="1">
                <a:spLocks/>
              </p:cNvSpPr>
              <p:nvPr/>
            </p:nvSpPr>
            <p:spPr>
              <a:xfrm>
                <a:off x="1500326" y="2752188"/>
                <a:ext cx="3620943" cy="983206"/>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Given a </a:t>
                </a:r>
                <a:r>
                  <a:rPr lang="en-US" sz="1800" dirty="0" err="1">
                    <a:solidFill>
                      <a:schemeClr val="bg1"/>
                    </a:solidFill>
                  </a:rPr>
                  <a:t>boolean</a:t>
                </a:r>
                <a:r>
                  <a:rPr lang="en-US" sz="1800" dirty="0">
                    <a:solidFill>
                      <a:schemeClr val="bg1"/>
                    </a:solidFill>
                  </a:rPr>
                  <a:t> formula in 3-CNF </a:t>
                </a:r>
                <a14:m>
                  <m:oMath xmlns:m="http://schemas.openxmlformats.org/officeDocument/2006/math">
                    <m:r>
                      <a:rPr lang="en-US" sz="1800" b="0" i="1" smtClean="0">
                        <a:solidFill>
                          <a:schemeClr val="bg1"/>
                        </a:solidFill>
                        <a:latin typeface="Cambria Math" panose="02040503050406030204" pitchFamily="18" charset="0"/>
                      </a:rPr>
                      <m:t>𝜃</m:t>
                    </m:r>
                  </m:oMath>
                </a14:m>
                <a:r>
                  <a:rPr lang="en-US" sz="1800" dirty="0">
                    <a:solidFill>
                      <a:schemeClr val="bg1"/>
                    </a:solidFill>
                  </a:rPr>
                  <a:t> that we want to test satisfiability on </a:t>
                </a:r>
              </a:p>
            </p:txBody>
          </p:sp>
        </mc:Choice>
        <mc:Fallback xmlns="">
          <p:sp>
            <p:nvSpPr>
              <p:cNvPr id="7" name="Content Placeholder 2">
                <a:extLst>
                  <a:ext uri="{FF2B5EF4-FFF2-40B4-BE49-F238E27FC236}">
                    <a16:creationId xmlns:a16="http://schemas.microsoft.com/office/drawing/2014/main" id="{049ED47A-A891-F149-AC14-9DCCDB29D354}"/>
                  </a:ext>
                </a:extLst>
              </p:cNvPr>
              <p:cNvSpPr txBox="1">
                <a:spLocks noRot="1" noChangeAspect="1" noMove="1" noResize="1" noEditPoints="1" noAdjustHandles="1" noChangeArrowheads="1" noChangeShapeType="1" noTextEdit="1"/>
              </p:cNvSpPr>
              <p:nvPr/>
            </p:nvSpPr>
            <p:spPr>
              <a:xfrm>
                <a:off x="1500326" y="2752188"/>
                <a:ext cx="3620943" cy="983206"/>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C325257B-BDD6-3242-8A40-C4689147578C}"/>
                  </a:ext>
                </a:extLst>
              </p:cNvPr>
              <p:cNvSpPr txBox="1">
                <a:spLocks/>
              </p:cNvSpPr>
              <p:nvPr/>
            </p:nvSpPr>
            <p:spPr>
              <a:xfrm>
                <a:off x="7272789" y="2752188"/>
                <a:ext cx="3779909" cy="983206"/>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graph G that is 3-Colorable if and only if </a:t>
                </a:r>
                <a14:m>
                  <m:oMath xmlns:m="http://schemas.openxmlformats.org/officeDocument/2006/math">
                    <m:r>
                      <a:rPr lang="en-US" sz="1800" b="0" i="1" smtClean="0">
                        <a:solidFill>
                          <a:schemeClr val="bg1"/>
                        </a:solidFill>
                        <a:latin typeface="Cambria Math" panose="02040503050406030204" pitchFamily="18" charset="0"/>
                      </a:rPr>
                      <m:t>𝜃</m:t>
                    </m:r>
                  </m:oMath>
                </a14:m>
                <a:r>
                  <a:rPr lang="en-US" sz="1800" dirty="0">
                    <a:solidFill>
                      <a:schemeClr val="bg1"/>
                    </a:solidFill>
                  </a:rPr>
                  <a:t> is satisfiable</a:t>
                </a:r>
              </a:p>
            </p:txBody>
          </p:sp>
        </mc:Choice>
        <mc:Fallback xmlns="">
          <p:sp>
            <p:nvSpPr>
              <p:cNvPr id="8" name="Content Placeholder 2">
                <a:extLst>
                  <a:ext uri="{FF2B5EF4-FFF2-40B4-BE49-F238E27FC236}">
                    <a16:creationId xmlns:a16="http://schemas.microsoft.com/office/drawing/2014/main" id="{C325257B-BDD6-3242-8A40-C4689147578C}"/>
                  </a:ext>
                </a:extLst>
              </p:cNvPr>
              <p:cNvSpPr txBox="1">
                <a:spLocks noRot="1" noChangeAspect="1" noMove="1" noResize="1" noEditPoints="1" noAdjustHandles="1" noChangeArrowheads="1" noChangeShapeType="1" noTextEdit="1"/>
              </p:cNvSpPr>
              <p:nvPr/>
            </p:nvSpPr>
            <p:spPr>
              <a:xfrm>
                <a:off x="7272789" y="2752188"/>
                <a:ext cx="3779909" cy="983206"/>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9" name="Right Arrow 8">
            <a:extLst>
              <a:ext uri="{FF2B5EF4-FFF2-40B4-BE49-F238E27FC236}">
                <a16:creationId xmlns:a16="http://schemas.microsoft.com/office/drawing/2014/main" id="{B3C26E00-113F-B143-BA4F-6AD594E74E7E}"/>
              </a:ext>
            </a:extLst>
          </p:cNvPr>
          <p:cNvSpPr/>
          <p:nvPr/>
        </p:nvSpPr>
        <p:spPr>
          <a:xfrm>
            <a:off x="5378833" y="3080828"/>
            <a:ext cx="152098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DCC5C666-8BD1-C746-99F8-9DDB2E956931}"/>
              </a:ext>
            </a:extLst>
          </p:cNvPr>
          <p:cNvSpPr/>
          <p:nvPr/>
        </p:nvSpPr>
        <p:spPr>
          <a:xfrm>
            <a:off x="5378833" y="5105879"/>
            <a:ext cx="152098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4210A33-D271-4A49-8C9A-CD9FBAE5F152}"/>
              </a:ext>
            </a:extLst>
          </p:cNvPr>
          <p:cNvSpPr/>
          <p:nvPr/>
        </p:nvSpPr>
        <p:spPr>
          <a:xfrm>
            <a:off x="7123272" y="4005256"/>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CB60F7D4-E838-9C41-9516-4045E286A244}"/>
              </a:ext>
            </a:extLst>
          </p:cNvPr>
          <p:cNvSpPr txBox="1"/>
          <p:nvPr/>
        </p:nvSpPr>
        <p:spPr>
          <a:xfrm>
            <a:off x="10928351" y="4047028"/>
            <a:ext cx="362600" cy="369332"/>
          </a:xfrm>
          <a:prstGeom prst="rect">
            <a:avLst/>
          </a:prstGeom>
          <a:noFill/>
        </p:spPr>
        <p:txBody>
          <a:bodyPr wrap="none" rtlCol="0">
            <a:spAutoFit/>
          </a:bodyPr>
          <a:lstStyle/>
          <a:p>
            <a:r>
              <a:rPr lang="en-US" dirty="0">
                <a:solidFill>
                  <a:schemeClr val="accent1"/>
                </a:solidFill>
              </a:rPr>
              <a:t>G</a:t>
            </a:r>
          </a:p>
        </p:txBody>
      </p: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500326" y="4678529"/>
                <a:ext cx="3620943" cy="1198487"/>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br>
                  <a:rPr lang="en-US" sz="1800" dirty="0">
                    <a:solidFill>
                      <a:schemeClr val="tx1">
                        <a:lumMod val="95000"/>
                      </a:schemeClr>
                    </a:solidFill>
                  </a:rPr>
                </a:br>
                <a14:m>
                  <m:oMathPara xmlns:m="http://schemas.openxmlformats.org/officeDocument/2006/math">
                    <m:oMathParaPr>
                      <m:jc m:val="centerGroup"/>
                    </m:oMathParaPr>
                    <m:oMath xmlns:m="http://schemas.openxmlformats.org/officeDocument/2006/math">
                      <m:r>
                        <a:rPr lang="en-US" sz="1800" b="0" i="1" smtClean="0">
                          <a:solidFill>
                            <a:schemeClr val="tx1">
                              <a:lumMod val="95000"/>
                            </a:schemeClr>
                          </a:solidFill>
                          <a:latin typeface="Cambria Math" panose="02040503050406030204" pitchFamily="18" charset="0"/>
                        </a:rPr>
                        <m:t>𝜃</m:t>
                      </m:r>
                      <m:r>
                        <a:rPr lang="en-US" sz="1800" b="0" i="1" smtClean="0">
                          <a:solidFill>
                            <a:schemeClr val="tx1">
                              <a:lumMod val="95000"/>
                            </a:schemeClr>
                          </a:solidFill>
                          <a:latin typeface="Cambria Math" panose="02040503050406030204" pitchFamily="18" charset="0"/>
                        </a:rPr>
                        <m:t>=</m:t>
                      </m:r>
                      <m:d>
                        <m:dPr>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𝑢</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𝑣</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𝑤</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𝑣</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𝑥</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𝑦</m:t>
                      </m:r>
                      <m:r>
                        <a:rPr lang="en-US" sz="1800" b="0" i="1" smtClean="0">
                          <a:solidFill>
                            <a:schemeClr val="tx1">
                              <a:lumMod val="95000"/>
                            </a:schemeClr>
                          </a:solidFill>
                          <a:latin typeface="Cambria Math" panose="02040503050406030204" pitchFamily="18" charset="0"/>
                        </a:rPr>
                        <m:t>)</m:t>
                      </m:r>
                    </m:oMath>
                  </m:oMathPara>
                </a14:m>
                <a:endParaRPr lang="en-US" sz="1800"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500326" y="4678529"/>
                <a:ext cx="3620943" cy="1198487"/>
              </a:xfrm>
              <a:prstGeom prst="rect">
                <a:avLst/>
              </a:prstGeom>
              <a:blipFill>
                <a:blip r:embed="rId7"/>
                <a:stretch>
                  <a:fillRect/>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71432833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6"/>
            <a:ext cx="5584053" cy="2192787"/>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Model the fact that variables can only be set to True and False.</a:t>
            </a:r>
          </a:p>
          <a:p>
            <a:pPr marL="0" indent="0">
              <a:buFont typeface="Arial" panose="020B0604020202020204" pitchFamily="34" charset="0"/>
              <a:buNone/>
            </a:pPr>
            <a:r>
              <a:rPr lang="en-US" sz="1600" dirty="0">
                <a:solidFill>
                  <a:schemeClr val="tx1">
                    <a:lumMod val="95000"/>
                  </a:schemeClr>
                </a:solidFill>
              </a:rPr>
              <a:t>- 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Tree>
    <p:extLst>
      <p:ext uri="{BB962C8B-B14F-4D97-AF65-F5344CB8AC3E}">
        <p14:creationId xmlns:p14="http://schemas.microsoft.com/office/powerpoint/2010/main" val="49101187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6"/>
            <a:ext cx="5584053" cy="2192787"/>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a:t>
            </a:r>
            <a:r>
              <a:rPr lang="en-US" sz="1600" b="1" i="1" u="sng" dirty="0">
                <a:solidFill>
                  <a:schemeClr val="tx1">
                    <a:lumMod val="95000"/>
                  </a:schemeClr>
                </a:solidFill>
              </a:rPr>
              <a:t>Model the fact that variables can only be set to True and False.</a:t>
            </a:r>
          </a:p>
          <a:p>
            <a:pPr marL="0" indent="0">
              <a:buFont typeface="Arial" panose="020B0604020202020204" pitchFamily="34" charset="0"/>
              <a:buNone/>
            </a:pPr>
            <a:r>
              <a:rPr lang="en-US" sz="1600" dirty="0">
                <a:solidFill>
                  <a:schemeClr val="tx1">
                    <a:lumMod val="95000"/>
                  </a:schemeClr>
                </a:solidFill>
              </a:rPr>
              <a:t>- 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
        <p:nvSpPr>
          <p:cNvPr id="3" name="Oval 2">
            <a:extLst>
              <a:ext uri="{FF2B5EF4-FFF2-40B4-BE49-F238E27FC236}">
                <a16:creationId xmlns:a16="http://schemas.microsoft.com/office/drawing/2014/main" id="{C2B0E7E9-2B6B-6F41-A7CE-24778FF83531}"/>
              </a:ext>
            </a:extLst>
          </p:cNvPr>
          <p:cNvSpPr/>
          <p:nvPr/>
        </p:nvSpPr>
        <p:spPr>
          <a:xfrm>
            <a:off x="2920754" y="3462290"/>
            <a:ext cx="772357" cy="772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T</a:t>
            </a:r>
          </a:p>
        </p:txBody>
      </p:sp>
      <p:sp>
        <p:nvSpPr>
          <p:cNvPr id="8" name="Oval 7">
            <a:extLst>
              <a:ext uri="{FF2B5EF4-FFF2-40B4-BE49-F238E27FC236}">
                <a16:creationId xmlns:a16="http://schemas.microsoft.com/office/drawing/2014/main" id="{0E0B7890-8FA9-9843-ABA4-2CD5EE14A127}"/>
              </a:ext>
            </a:extLst>
          </p:cNvPr>
          <p:cNvSpPr/>
          <p:nvPr/>
        </p:nvSpPr>
        <p:spPr>
          <a:xfrm>
            <a:off x="4466948" y="3462290"/>
            <a:ext cx="772357" cy="77235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F</a:t>
            </a:r>
          </a:p>
        </p:txBody>
      </p:sp>
      <p:sp>
        <p:nvSpPr>
          <p:cNvPr id="9" name="Oval 8">
            <a:extLst>
              <a:ext uri="{FF2B5EF4-FFF2-40B4-BE49-F238E27FC236}">
                <a16:creationId xmlns:a16="http://schemas.microsoft.com/office/drawing/2014/main" id="{13D3E9CA-2491-1D4E-AFF4-AC7E647C9D2E}"/>
              </a:ext>
            </a:extLst>
          </p:cNvPr>
          <p:cNvSpPr/>
          <p:nvPr/>
        </p:nvSpPr>
        <p:spPr>
          <a:xfrm>
            <a:off x="3639735" y="4875320"/>
            <a:ext cx="772357" cy="77235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N</a:t>
            </a:r>
          </a:p>
        </p:txBody>
      </p:sp>
      <p:cxnSp>
        <p:nvCxnSpPr>
          <p:cNvPr id="5" name="Straight Connector 4">
            <a:extLst>
              <a:ext uri="{FF2B5EF4-FFF2-40B4-BE49-F238E27FC236}">
                <a16:creationId xmlns:a16="http://schemas.microsoft.com/office/drawing/2014/main" id="{F534D206-007F-5B49-8147-0A586976EDA5}"/>
              </a:ext>
            </a:extLst>
          </p:cNvPr>
          <p:cNvCxnSpPr>
            <a:stCxn id="3" idx="4"/>
            <a:endCxn id="9" idx="1"/>
          </p:cNvCxnSpPr>
          <p:nvPr/>
        </p:nvCxnSpPr>
        <p:spPr>
          <a:xfrm>
            <a:off x="3306933" y="4234647"/>
            <a:ext cx="445911"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CA2D658-3F80-404A-9A25-BA651A5382EA}"/>
              </a:ext>
            </a:extLst>
          </p:cNvPr>
          <p:cNvCxnSpPr>
            <a:cxnSpLocks/>
            <a:stCxn id="8" idx="4"/>
            <a:endCxn id="9" idx="7"/>
          </p:cNvCxnSpPr>
          <p:nvPr/>
        </p:nvCxnSpPr>
        <p:spPr>
          <a:xfrm flipH="1">
            <a:off x="4298983" y="4234647"/>
            <a:ext cx="554144"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A2F88C-F811-1A4F-9036-A6C9140564B2}"/>
              </a:ext>
            </a:extLst>
          </p:cNvPr>
          <p:cNvCxnSpPr>
            <a:cxnSpLocks/>
            <a:stCxn id="8" idx="2"/>
            <a:endCxn id="3" idx="6"/>
          </p:cNvCxnSpPr>
          <p:nvPr/>
        </p:nvCxnSpPr>
        <p:spPr>
          <a:xfrm flipH="1">
            <a:off x="3693111" y="3848469"/>
            <a:ext cx="773837"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3DA5E89C-87A3-B045-AF16-CD7715BC3546}"/>
              </a:ext>
            </a:extLst>
          </p:cNvPr>
          <p:cNvSpPr txBox="1">
            <a:spLocks/>
          </p:cNvSpPr>
          <p:nvPr/>
        </p:nvSpPr>
        <p:spPr>
          <a:xfrm>
            <a:off x="6977413" y="4028323"/>
            <a:ext cx="4829887" cy="747863"/>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Whatever color these top two nodes are assigned will represent True / False for the remainder of the coloring.</a:t>
            </a:r>
          </a:p>
        </p:txBody>
      </p:sp>
      <p:cxnSp>
        <p:nvCxnSpPr>
          <p:cNvPr id="19" name="Straight Connector 18">
            <a:extLst>
              <a:ext uri="{FF2B5EF4-FFF2-40B4-BE49-F238E27FC236}">
                <a16:creationId xmlns:a16="http://schemas.microsoft.com/office/drawing/2014/main" id="{278E484F-2CE8-FD4D-B3B5-5EA8ED5BAA89}"/>
              </a:ext>
            </a:extLst>
          </p:cNvPr>
          <p:cNvCxnSpPr>
            <a:cxnSpLocks/>
          </p:cNvCxnSpPr>
          <p:nvPr/>
        </p:nvCxnSpPr>
        <p:spPr>
          <a:xfrm flipH="1" flipV="1">
            <a:off x="5703085" y="3959441"/>
            <a:ext cx="1274329" cy="33439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73DB3C1-FBC7-C54C-9E39-A20FB71C424A}"/>
              </a:ext>
            </a:extLst>
          </p:cNvPr>
          <p:cNvCxnSpPr>
            <a:cxnSpLocks/>
          </p:cNvCxnSpPr>
          <p:nvPr/>
        </p:nvCxnSpPr>
        <p:spPr>
          <a:xfrm flipH="1" flipV="1">
            <a:off x="4576055" y="5671350"/>
            <a:ext cx="1127030" cy="3699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E66F7675-406E-A944-B8AE-CA457D9784E5}"/>
              </a:ext>
            </a:extLst>
          </p:cNvPr>
          <p:cNvSpPr txBox="1">
            <a:spLocks/>
          </p:cNvSpPr>
          <p:nvPr/>
        </p:nvSpPr>
        <p:spPr>
          <a:xfrm>
            <a:off x="5712669" y="5760949"/>
            <a:ext cx="4829887" cy="932814"/>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Notice that if we connect a variable (node) to this Neutral node, then that variable MUST take on the color assigned to True or False</a:t>
            </a:r>
          </a:p>
        </p:txBody>
      </p:sp>
    </p:spTree>
    <p:extLst>
      <p:ext uri="{BB962C8B-B14F-4D97-AF65-F5344CB8AC3E}">
        <p14:creationId xmlns:p14="http://schemas.microsoft.com/office/powerpoint/2010/main" val="367654487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7"/>
            <a:ext cx="5584053" cy="1757784"/>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a:t>
            </a:r>
            <a:r>
              <a:rPr lang="en-US" sz="1600" b="1" i="1" u="sng" dirty="0">
                <a:solidFill>
                  <a:schemeClr val="tx1">
                    <a:lumMod val="95000"/>
                  </a:schemeClr>
                </a:solidFill>
              </a:rPr>
              <a:t>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
        <p:nvSpPr>
          <p:cNvPr id="3" name="Oval 2">
            <a:extLst>
              <a:ext uri="{FF2B5EF4-FFF2-40B4-BE49-F238E27FC236}">
                <a16:creationId xmlns:a16="http://schemas.microsoft.com/office/drawing/2014/main" id="{C2B0E7E9-2B6B-6F41-A7CE-24778FF83531}"/>
              </a:ext>
            </a:extLst>
          </p:cNvPr>
          <p:cNvSpPr/>
          <p:nvPr/>
        </p:nvSpPr>
        <p:spPr>
          <a:xfrm>
            <a:off x="2871055" y="2059618"/>
            <a:ext cx="772357" cy="772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T</a:t>
            </a:r>
          </a:p>
        </p:txBody>
      </p:sp>
      <p:sp>
        <p:nvSpPr>
          <p:cNvPr id="8" name="Oval 7">
            <a:extLst>
              <a:ext uri="{FF2B5EF4-FFF2-40B4-BE49-F238E27FC236}">
                <a16:creationId xmlns:a16="http://schemas.microsoft.com/office/drawing/2014/main" id="{0E0B7890-8FA9-9843-ABA4-2CD5EE14A127}"/>
              </a:ext>
            </a:extLst>
          </p:cNvPr>
          <p:cNvSpPr/>
          <p:nvPr/>
        </p:nvSpPr>
        <p:spPr>
          <a:xfrm>
            <a:off x="4417249" y="2059618"/>
            <a:ext cx="772357" cy="77235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F</a:t>
            </a:r>
          </a:p>
        </p:txBody>
      </p:sp>
      <p:sp>
        <p:nvSpPr>
          <p:cNvPr id="9" name="Oval 8">
            <a:extLst>
              <a:ext uri="{FF2B5EF4-FFF2-40B4-BE49-F238E27FC236}">
                <a16:creationId xmlns:a16="http://schemas.microsoft.com/office/drawing/2014/main" id="{13D3E9CA-2491-1D4E-AFF4-AC7E647C9D2E}"/>
              </a:ext>
            </a:extLst>
          </p:cNvPr>
          <p:cNvSpPr/>
          <p:nvPr/>
        </p:nvSpPr>
        <p:spPr>
          <a:xfrm>
            <a:off x="3590036" y="3472648"/>
            <a:ext cx="772357" cy="77235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N</a:t>
            </a:r>
          </a:p>
        </p:txBody>
      </p:sp>
      <p:cxnSp>
        <p:nvCxnSpPr>
          <p:cNvPr id="5" name="Straight Connector 4">
            <a:extLst>
              <a:ext uri="{FF2B5EF4-FFF2-40B4-BE49-F238E27FC236}">
                <a16:creationId xmlns:a16="http://schemas.microsoft.com/office/drawing/2014/main" id="{F534D206-007F-5B49-8147-0A586976EDA5}"/>
              </a:ext>
            </a:extLst>
          </p:cNvPr>
          <p:cNvCxnSpPr>
            <a:stCxn id="3" idx="4"/>
            <a:endCxn id="9" idx="1"/>
          </p:cNvCxnSpPr>
          <p:nvPr/>
        </p:nvCxnSpPr>
        <p:spPr>
          <a:xfrm>
            <a:off x="3257234" y="2831975"/>
            <a:ext cx="445911"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CA2D658-3F80-404A-9A25-BA651A5382EA}"/>
              </a:ext>
            </a:extLst>
          </p:cNvPr>
          <p:cNvCxnSpPr>
            <a:cxnSpLocks/>
            <a:stCxn id="8" idx="4"/>
            <a:endCxn id="9" idx="7"/>
          </p:cNvCxnSpPr>
          <p:nvPr/>
        </p:nvCxnSpPr>
        <p:spPr>
          <a:xfrm flipH="1">
            <a:off x="4249284" y="2831975"/>
            <a:ext cx="554144"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A2F88C-F811-1A4F-9036-A6C9140564B2}"/>
              </a:ext>
            </a:extLst>
          </p:cNvPr>
          <p:cNvCxnSpPr>
            <a:cxnSpLocks/>
            <a:stCxn id="8" idx="2"/>
            <a:endCxn id="3" idx="6"/>
          </p:cNvCxnSpPr>
          <p:nvPr/>
        </p:nvCxnSpPr>
        <p:spPr>
          <a:xfrm flipH="1">
            <a:off x="3643412" y="2445797"/>
            <a:ext cx="773837"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6E71D91C-504B-024A-A299-D7E29264A6C7}"/>
                  </a:ext>
                </a:extLst>
              </p:cNvPr>
              <p:cNvSpPr/>
              <p:nvPr/>
            </p:nvSpPr>
            <p:spPr>
              <a:xfrm>
                <a:off x="2592168" y="4972973"/>
                <a:ext cx="772357" cy="77235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𝑢</m:t>
                      </m:r>
                    </m:oMath>
                  </m:oMathPara>
                </a14:m>
                <a:endParaRPr lang="en-US" sz="2400" dirty="0">
                  <a:solidFill>
                    <a:schemeClr val="bg1"/>
                  </a:solidFill>
                </a:endParaRPr>
              </a:p>
            </p:txBody>
          </p:sp>
        </mc:Choice>
        <mc:Fallback xmlns="">
          <p:sp>
            <p:nvSpPr>
              <p:cNvPr id="16" name="Oval 15">
                <a:extLst>
                  <a:ext uri="{FF2B5EF4-FFF2-40B4-BE49-F238E27FC236}">
                    <a16:creationId xmlns:a16="http://schemas.microsoft.com/office/drawing/2014/main" id="{6E71D91C-504B-024A-A299-D7E29264A6C7}"/>
                  </a:ext>
                </a:extLst>
              </p:cNvPr>
              <p:cNvSpPr>
                <a:spLocks noRot="1" noChangeAspect="1" noMove="1" noResize="1" noEditPoints="1" noAdjustHandles="1" noChangeArrowheads="1" noChangeShapeType="1" noTextEdit="1"/>
              </p:cNvSpPr>
              <p:nvPr/>
            </p:nvSpPr>
            <p:spPr>
              <a:xfrm>
                <a:off x="2592168" y="4972973"/>
                <a:ext cx="772357" cy="772357"/>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60BCECBB-A50F-6B48-857A-233EFA8BBB10}"/>
                  </a:ext>
                </a:extLst>
              </p:cNvPr>
              <p:cNvSpPr/>
              <p:nvPr/>
            </p:nvSpPr>
            <p:spPr>
              <a:xfrm>
                <a:off x="4675310" y="4972973"/>
                <a:ext cx="772357" cy="77235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𝑢</m:t>
                      </m:r>
                    </m:oMath>
                  </m:oMathPara>
                </a14:m>
                <a:endParaRPr lang="en-US" sz="2400" dirty="0">
                  <a:solidFill>
                    <a:schemeClr val="bg1"/>
                  </a:solidFill>
                </a:endParaRPr>
              </a:p>
            </p:txBody>
          </p:sp>
        </mc:Choice>
        <mc:Fallback xmlns="">
          <p:sp>
            <p:nvSpPr>
              <p:cNvPr id="17" name="Oval 16">
                <a:extLst>
                  <a:ext uri="{FF2B5EF4-FFF2-40B4-BE49-F238E27FC236}">
                    <a16:creationId xmlns:a16="http://schemas.microsoft.com/office/drawing/2014/main" id="{60BCECBB-A50F-6B48-857A-233EFA8BBB10}"/>
                  </a:ext>
                </a:extLst>
              </p:cNvPr>
              <p:cNvSpPr>
                <a:spLocks noRot="1" noChangeAspect="1" noMove="1" noResize="1" noEditPoints="1" noAdjustHandles="1" noChangeArrowheads="1" noChangeShapeType="1" noTextEdit="1"/>
              </p:cNvSpPr>
              <p:nvPr/>
            </p:nvSpPr>
            <p:spPr>
              <a:xfrm>
                <a:off x="4675310" y="4972973"/>
                <a:ext cx="772357" cy="772357"/>
              </a:xfrm>
              <a:prstGeom prst="ellipse">
                <a:avLst/>
              </a:prstGeom>
              <a:blipFill>
                <a:blip r:embed="rId5"/>
                <a:stretch>
                  <a:fillRect/>
                </a:stretch>
              </a:blipFill>
            </p:spPr>
            <p:txBody>
              <a:bodyPr/>
              <a:lstStyle/>
              <a:p>
                <a:r>
                  <a:rPr lang="en-US">
                    <a:noFill/>
                  </a:rPr>
                  <a:t> </a:t>
                </a:r>
              </a:p>
            </p:txBody>
          </p:sp>
        </mc:Fallback>
      </mc:AlternateContent>
      <p:cxnSp>
        <p:nvCxnSpPr>
          <p:cNvPr id="20" name="Straight Connector 19">
            <a:extLst>
              <a:ext uri="{FF2B5EF4-FFF2-40B4-BE49-F238E27FC236}">
                <a16:creationId xmlns:a16="http://schemas.microsoft.com/office/drawing/2014/main" id="{0B93648E-88C5-9445-B85A-07982001CF31}"/>
              </a:ext>
            </a:extLst>
          </p:cNvPr>
          <p:cNvCxnSpPr>
            <a:cxnSpLocks/>
            <a:stCxn id="16" idx="6"/>
            <a:endCxn id="17" idx="2"/>
          </p:cNvCxnSpPr>
          <p:nvPr/>
        </p:nvCxnSpPr>
        <p:spPr>
          <a:xfrm>
            <a:off x="3364525" y="5359152"/>
            <a:ext cx="13107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18DA0DC-D7EC-6948-A0A9-BE8FA33A3DD6}"/>
              </a:ext>
            </a:extLst>
          </p:cNvPr>
          <p:cNvCxnSpPr>
            <a:cxnSpLocks/>
            <a:stCxn id="9" idx="3"/>
            <a:endCxn id="16" idx="0"/>
          </p:cNvCxnSpPr>
          <p:nvPr/>
        </p:nvCxnSpPr>
        <p:spPr>
          <a:xfrm flipH="1">
            <a:off x="2978347" y="4131896"/>
            <a:ext cx="724798" cy="841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BAE58A3-7374-9343-8D6F-F73A003D565F}"/>
              </a:ext>
            </a:extLst>
          </p:cNvPr>
          <p:cNvCxnSpPr>
            <a:cxnSpLocks/>
            <a:stCxn id="17" idx="0"/>
            <a:endCxn id="9" idx="5"/>
          </p:cNvCxnSpPr>
          <p:nvPr/>
        </p:nvCxnSpPr>
        <p:spPr>
          <a:xfrm flipH="1" flipV="1">
            <a:off x="4249284" y="4131896"/>
            <a:ext cx="812205" cy="841077"/>
          </a:xfrm>
          <a:prstGeom prst="line">
            <a:avLst/>
          </a:prstGeom>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CE82A2A7-3664-924E-9467-53F6EA265390}"/>
              </a:ext>
            </a:extLst>
          </p:cNvPr>
          <p:cNvSpPr txBox="1">
            <a:spLocks/>
          </p:cNvSpPr>
          <p:nvPr/>
        </p:nvSpPr>
        <p:spPr>
          <a:xfrm>
            <a:off x="4803427" y="6189214"/>
            <a:ext cx="7208060" cy="482354"/>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This variable is connect to the Neutral, so it MUST take the True color or the false color.</a:t>
            </a:r>
          </a:p>
        </p:txBody>
      </p:sp>
      <p:cxnSp>
        <p:nvCxnSpPr>
          <p:cNvPr id="27" name="Straight Connector 26">
            <a:extLst>
              <a:ext uri="{FF2B5EF4-FFF2-40B4-BE49-F238E27FC236}">
                <a16:creationId xmlns:a16="http://schemas.microsoft.com/office/drawing/2014/main" id="{265C8411-BBF6-B140-9B16-0088B1B491DB}"/>
              </a:ext>
            </a:extLst>
          </p:cNvPr>
          <p:cNvCxnSpPr>
            <a:cxnSpLocks/>
            <a:stCxn id="26" idx="1"/>
          </p:cNvCxnSpPr>
          <p:nvPr/>
        </p:nvCxnSpPr>
        <p:spPr>
          <a:xfrm flipH="1" flipV="1">
            <a:off x="3364527" y="5903651"/>
            <a:ext cx="1438900" cy="52674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251AAEA6-C11D-3F4A-A01E-AFF4B15C06CB}"/>
              </a:ext>
            </a:extLst>
          </p:cNvPr>
          <p:cNvSpPr txBox="1">
            <a:spLocks/>
          </p:cNvSpPr>
          <p:nvPr/>
        </p:nvSpPr>
        <p:spPr>
          <a:xfrm>
            <a:off x="6897413" y="3472647"/>
            <a:ext cx="4059621" cy="1020525"/>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This variable cannot take the Neutral color so it must be the opposite of whatever u took. One is true, the other is false.</a:t>
            </a:r>
          </a:p>
        </p:txBody>
      </p:sp>
      <p:cxnSp>
        <p:nvCxnSpPr>
          <p:cNvPr id="34" name="Straight Connector 33">
            <a:extLst>
              <a:ext uri="{FF2B5EF4-FFF2-40B4-BE49-F238E27FC236}">
                <a16:creationId xmlns:a16="http://schemas.microsoft.com/office/drawing/2014/main" id="{72AB9DB0-8887-A34F-A600-67FFE4827FEC}"/>
              </a:ext>
            </a:extLst>
          </p:cNvPr>
          <p:cNvCxnSpPr>
            <a:cxnSpLocks/>
          </p:cNvCxnSpPr>
          <p:nvPr/>
        </p:nvCxnSpPr>
        <p:spPr>
          <a:xfrm flipH="1">
            <a:off x="5607628" y="3986990"/>
            <a:ext cx="1270829" cy="97805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71310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7"/>
            <a:ext cx="5584053" cy="1757784"/>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a:t>
            </a:r>
            <a:r>
              <a:rPr lang="en-US" sz="1600" b="1" i="1" u="sng" dirty="0">
                <a:solidFill>
                  <a:schemeClr val="tx1">
                    <a:lumMod val="95000"/>
                  </a:schemeClr>
                </a:solidFill>
              </a:rPr>
              <a:t>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
        <p:nvSpPr>
          <p:cNvPr id="3" name="Oval 2">
            <a:extLst>
              <a:ext uri="{FF2B5EF4-FFF2-40B4-BE49-F238E27FC236}">
                <a16:creationId xmlns:a16="http://schemas.microsoft.com/office/drawing/2014/main" id="{C2B0E7E9-2B6B-6F41-A7CE-24778FF83531}"/>
              </a:ext>
            </a:extLst>
          </p:cNvPr>
          <p:cNvSpPr/>
          <p:nvPr/>
        </p:nvSpPr>
        <p:spPr>
          <a:xfrm>
            <a:off x="3047517" y="1897155"/>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t>
            </a:r>
          </a:p>
        </p:txBody>
      </p:sp>
      <p:sp>
        <p:nvSpPr>
          <p:cNvPr id="8" name="Oval 7">
            <a:extLst>
              <a:ext uri="{FF2B5EF4-FFF2-40B4-BE49-F238E27FC236}">
                <a16:creationId xmlns:a16="http://schemas.microsoft.com/office/drawing/2014/main" id="{0E0B7890-8FA9-9843-ABA4-2CD5EE14A127}"/>
              </a:ext>
            </a:extLst>
          </p:cNvPr>
          <p:cNvSpPr/>
          <p:nvPr/>
        </p:nvSpPr>
        <p:spPr>
          <a:xfrm>
            <a:off x="3736189" y="1897155"/>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9" name="Oval 8">
            <a:extLst>
              <a:ext uri="{FF2B5EF4-FFF2-40B4-BE49-F238E27FC236}">
                <a16:creationId xmlns:a16="http://schemas.microsoft.com/office/drawing/2014/main" id="{13D3E9CA-2491-1D4E-AFF4-AC7E647C9D2E}"/>
              </a:ext>
            </a:extLst>
          </p:cNvPr>
          <p:cNvSpPr/>
          <p:nvPr/>
        </p:nvSpPr>
        <p:spPr>
          <a:xfrm>
            <a:off x="3369015" y="2500935"/>
            <a:ext cx="430171" cy="430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a:t>
            </a:r>
          </a:p>
        </p:txBody>
      </p:sp>
      <p:cxnSp>
        <p:nvCxnSpPr>
          <p:cNvPr id="5" name="Straight Connector 4">
            <a:extLst>
              <a:ext uri="{FF2B5EF4-FFF2-40B4-BE49-F238E27FC236}">
                <a16:creationId xmlns:a16="http://schemas.microsoft.com/office/drawing/2014/main" id="{F534D206-007F-5B49-8147-0A586976EDA5}"/>
              </a:ext>
            </a:extLst>
          </p:cNvPr>
          <p:cNvCxnSpPr>
            <a:cxnSpLocks/>
            <a:stCxn id="3" idx="4"/>
            <a:endCxn id="9" idx="1"/>
          </p:cNvCxnSpPr>
          <p:nvPr/>
        </p:nvCxnSpPr>
        <p:spPr>
          <a:xfrm>
            <a:off x="3246114" y="2294348"/>
            <a:ext cx="185898" cy="269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CA2D658-3F80-404A-9A25-BA651A5382EA}"/>
              </a:ext>
            </a:extLst>
          </p:cNvPr>
          <p:cNvCxnSpPr>
            <a:cxnSpLocks/>
            <a:stCxn id="8" idx="4"/>
            <a:endCxn id="9" idx="7"/>
          </p:cNvCxnSpPr>
          <p:nvPr/>
        </p:nvCxnSpPr>
        <p:spPr>
          <a:xfrm flipH="1">
            <a:off x="3736189" y="2294348"/>
            <a:ext cx="198597" cy="269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A2F88C-F811-1A4F-9036-A6C9140564B2}"/>
              </a:ext>
            </a:extLst>
          </p:cNvPr>
          <p:cNvCxnSpPr>
            <a:cxnSpLocks/>
            <a:stCxn id="8" idx="2"/>
            <a:endCxn id="3" idx="6"/>
          </p:cNvCxnSpPr>
          <p:nvPr/>
        </p:nvCxnSpPr>
        <p:spPr>
          <a:xfrm flipH="1">
            <a:off x="3444710" y="2095752"/>
            <a:ext cx="291479"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6E71D91C-504B-024A-A299-D7E29264A6C7}"/>
                  </a:ext>
                </a:extLst>
              </p:cNvPr>
              <p:cNvSpPr/>
              <p:nvPr/>
            </p:nvSpPr>
            <p:spPr>
              <a:xfrm>
                <a:off x="2843345" y="3451995"/>
                <a:ext cx="418834" cy="418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6E71D91C-504B-024A-A299-D7E29264A6C7}"/>
                  </a:ext>
                </a:extLst>
              </p:cNvPr>
              <p:cNvSpPr>
                <a:spLocks noRot="1" noChangeAspect="1" noMove="1" noResize="1" noEditPoints="1" noAdjustHandles="1" noChangeArrowheads="1" noChangeShapeType="1" noTextEdit="1"/>
              </p:cNvSpPr>
              <p:nvPr/>
            </p:nvSpPr>
            <p:spPr>
              <a:xfrm>
                <a:off x="2843345" y="3451995"/>
                <a:ext cx="418834" cy="418834"/>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60BCECBB-A50F-6B48-857A-233EFA8BBB10}"/>
                  </a:ext>
                </a:extLst>
              </p:cNvPr>
              <p:cNvSpPr/>
              <p:nvPr/>
            </p:nvSpPr>
            <p:spPr>
              <a:xfrm>
                <a:off x="3736189" y="3420753"/>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17" name="Oval 16">
                <a:extLst>
                  <a:ext uri="{FF2B5EF4-FFF2-40B4-BE49-F238E27FC236}">
                    <a16:creationId xmlns:a16="http://schemas.microsoft.com/office/drawing/2014/main" id="{60BCECBB-A50F-6B48-857A-233EFA8BBB10}"/>
                  </a:ext>
                </a:extLst>
              </p:cNvPr>
              <p:cNvSpPr>
                <a:spLocks noRot="1" noChangeAspect="1" noMove="1" noResize="1" noEditPoints="1" noAdjustHandles="1" noChangeArrowheads="1" noChangeShapeType="1" noTextEdit="1"/>
              </p:cNvSpPr>
              <p:nvPr/>
            </p:nvSpPr>
            <p:spPr>
              <a:xfrm>
                <a:off x="3736189" y="3420753"/>
                <a:ext cx="481317" cy="481317"/>
              </a:xfrm>
              <a:prstGeom prst="ellipse">
                <a:avLst/>
              </a:prstGeom>
              <a:blipFill>
                <a:blip r:embed="rId5"/>
                <a:stretch>
                  <a:fillRect/>
                </a:stretch>
              </a:blipFill>
            </p:spPr>
            <p:txBody>
              <a:bodyPr/>
              <a:lstStyle/>
              <a:p>
                <a:r>
                  <a:rPr lang="en-US">
                    <a:noFill/>
                  </a:rPr>
                  <a:t> </a:t>
                </a:r>
              </a:p>
            </p:txBody>
          </p:sp>
        </mc:Fallback>
      </mc:AlternateContent>
      <p:cxnSp>
        <p:nvCxnSpPr>
          <p:cNvPr id="20" name="Straight Connector 19">
            <a:extLst>
              <a:ext uri="{FF2B5EF4-FFF2-40B4-BE49-F238E27FC236}">
                <a16:creationId xmlns:a16="http://schemas.microsoft.com/office/drawing/2014/main" id="{0B93648E-88C5-9445-B85A-07982001CF31}"/>
              </a:ext>
            </a:extLst>
          </p:cNvPr>
          <p:cNvCxnSpPr>
            <a:cxnSpLocks/>
            <a:stCxn id="16" idx="6"/>
            <a:endCxn id="17" idx="2"/>
          </p:cNvCxnSpPr>
          <p:nvPr/>
        </p:nvCxnSpPr>
        <p:spPr>
          <a:xfrm>
            <a:off x="3262179" y="3661412"/>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18DA0DC-D7EC-6948-A0A9-BE8FA33A3DD6}"/>
              </a:ext>
            </a:extLst>
          </p:cNvPr>
          <p:cNvCxnSpPr>
            <a:cxnSpLocks/>
            <a:stCxn id="9" idx="4"/>
            <a:endCxn id="16" idx="0"/>
          </p:cNvCxnSpPr>
          <p:nvPr/>
        </p:nvCxnSpPr>
        <p:spPr>
          <a:xfrm flipH="1">
            <a:off x="3052762" y="2931106"/>
            <a:ext cx="531339" cy="520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BAE58A3-7374-9343-8D6F-F73A003D565F}"/>
              </a:ext>
            </a:extLst>
          </p:cNvPr>
          <p:cNvCxnSpPr>
            <a:cxnSpLocks/>
            <a:stCxn id="17" idx="0"/>
            <a:endCxn id="9" idx="4"/>
          </p:cNvCxnSpPr>
          <p:nvPr/>
        </p:nvCxnSpPr>
        <p:spPr>
          <a:xfrm flipH="1" flipV="1">
            <a:off x="3584101" y="2931106"/>
            <a:ext cx="392747" cy="48964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B224217-EDB2-A841-BA76-C4B795F98046}"/>
                  </a:ext>
                </a:extLst>
              </p:cNvPr>
              <p:cNvSpPr/>
              <p:nvPr/>
            </p:nvSpPr>
            <p:spPr>
              <a:xfrm>
                <a:off x="2843345" y="4182300"/>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B224217-EDB2-A841-BA76-C4B795F98046}"/>
                  </a:ext>
                </a:extLst>
              </p:cNvPr>
              <p:cNvSpPr>
                <a:spLocks noRot="1" noChangeAspect="1" noMove="1" noResize="1" noEditPoints="1" noAdjustHandles="1" noChangeArrowheads="1" noChangeShapeType="1" noTextEdit="1"/>
              </p:cNvSpPr>
              <p:nvPr/>
            </p:nvSpPr>
            <p:spPr>
              <a:xfrm>
                <a:off x="2843345" y="4182300"/>
                <a:ext cx="418834" cy="418834"/>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Oval 52">
                <a:extLst>
                  <a:ext uri="{FF2B5EF4-FFF2-40B4-BE49-F238E27FC236}">
                    <a16:creationId xmlns:a16="http://schemas.microsoft.com/office/drawing/2014/main" id="{ED18F9F0-79F0-9D49-AC8F-0D816D4A5F6F}"/>
                  </a:ext>
                </a:extLst>
              </p:cNvPr>
              <p:cNvSpPr/>
              <p:nvPr/>
            </p:nvSpPr>
            <p:spPr>
              <a:xfrm>
                <a:off x="3736189" y="4151058"/>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53" name="Oval 52">
                <a:extLst>
                  <a:ext uri="{FF2B5EF4-FFF2-40B4-BE49-F238E27FC236}">
                    <a16:creationId xmlns:a16="http://schemas.microsoft.com/office/drawing/2014/main" id="{ED18F9F0-79F0-9D49-AC8F-0D816D4A5F6F}"/>
                  </a:ext>
                </a:extLst>
              </p:cNvPr>
              <p:cNvSpPr>
                <a:spLocks noRot="1" noChangeAspect="1" noMove="1" noResize="1" noEditPoints="1" noAdjustHandles="1" noChangeArrowheads="1" noChangeShapeType="1" noTextEdit="1"/>
              </p:cNvSpPr>
              <p:nvPr/>
            </p:nvSpPr>
            <p:spPr>
              <a:xfrm>
                <a:off x="3736189" y="4151058"/>
                <a:ext cx="481317" cy="481317"/>
              </a:xfrm>
              <a:prstGeom prst="ellipse">
                <a:avLst/>
              </a:prstGeom>
              <a:blipFill>
                <a:blip r:embed="rId7"/>
                <a:stretch>
                  <a:fillRect/>
                </a:stretch>
              </a:blipFill>
            </p:spPr>
            <p:txBody>
              <a:bodyPr/>
              <a:lstStyle/>
              <a:p>
                <a:r>
                  <a:rPr lang="en-US">
                    <a:noFill/>
                  </a:rPr>
                  <a:t> </a:t>
                </a:r>
              </a:p>
            </p:txBody>
          </p:sp>
        </mc:Fallback>
      </mc:AlternateContent>
      <p:cxnSp>
        <p:nvCxnSpPr>
          <p:cNvPr id="54" name="Straight Connector 53">
            <a:extLst>
              <a:ext uri="{FF2B5EF4-FFF2-40B4-BE49-F238E27FC236}">
                <a16:creationId xmlns:a16="http://schemas.microsoft.com/office/drawing/2014/main" id="{C1EF251B-E381-014C-BC4B-6CDDC3DD65F8}"/>
              </a:ext>
            </a:extLst>
          </p:cNvPr>
          <p:cNvCxnSpPr>
            <a:cxnSpLocks/>
            <a:stCxn id="52" idx="6"/>
            <a:endCxn id="53" idx="2"/>
          </p:cNvCxnSpPr>
          <p:nvPr/>
        </p:nvCxnSpPr>
        <p:spPr>
          <a:xfrm>
            <a:off x="3262179" y="4391717"/>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Oval 54">
                <a:extLst>
                  <a:ext uri="{FF2B5EF4-FFF2-40B4-BE49-F238E27FC236}">
                    <a16:creationId xmlns:a16="http://schemas.microsoft.com/office/drawing/2014/main" id="{6C2D809D-AE02-9648-BCD1-E06A4475D0DA}"/>
                  </a:ext>
                </a:extLst>
              </p:cNvPr>
              <p:cNvSpPr/>
              <p:nvPr/>
            </p:nvSpPr>
            <p:spPr>
              <a:xfrm>
                <a:off x="2843345" y="4873034"/>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55" name="Oval 54">
                <a:extLst>
                  <a:ext uri="{FF2B5EF4-FFF2-40B4-BE49-F238E27FC236}">
                    <a16:creationId xmlns:a16="http://schemas.microsoft.com/office/drawing/2014/main" id="{6C2D809D-AE02-9648-BCD1-E06A4475D0DA}"/>
                  </a:ext>
                </a:extLst>
              </p:cNvPr>
              <p:cNvSpPr>
                <a:spLocks noRot="1" noChangeAspect="1" noMove="1" noResize="1" noEditPoints="1" noAdjustHandles="1" noChangeArrowheads="1" noChangeShapeType="1" noTextEdit="1"/>
              </p:cNvSpPr>
              <p:nvPr/>
            </p:nvSpPr>
            <p:spPr>
              <a:xfrm>
                <a:off x="2843345" y="4873034"/>
                <a:ext cx="418834" cy="418834"/>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Oval 55">
                <a:extLst>
                  <a:ext uri="{FF2B5EF4-FFF2-40B4-BE49-F238E27FC236}">
                    <a16:creationId xmlns:a16="http://schemas.microsoft.com/office/drawing/2014/main" id="{45F19045-56D2-E14F-AFF9-E857CB2BCAB9}"/>
                  </a:ext>
                </a:extLst>
              </p:cNvPr>
              <p:cNvSpPr/>
              <p:nvPr/>
            </p:nvSpPr>
            <p:spPr>
              <a:xfrm>
                <a:off x="3736189" y="4841792"/>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56" name="Oval 55">
                <a:extLst>
                  <a:ext uri="{FF2B5EF4-FFF2-40B4-BE49-F238E27FC236}">
                    <a16:creationId xmlns:a16="http://schemas.microsoft.com/office/drawing/2014/main" id="{45F19045-56D2-E14F-AFF9-E857CB2BCAB9}"/>
                  </a:ext>
                </a:extLst>
              </p:cNvPr>
              <p:cNvSpPr>
                <a:spLocks noRot="1" noChangeAspect="1" noMove="1" noResize="1" noEditPoints="1" noAdjustHandles="1" noChangeArrowheads="1" noChangeShapeType="1" noTextEdit="1"/>
              </p:cNvSpPr>
              <p:nvPr/>
            </p:nvSpPr>
            <p:spPr>
              <a:xfrm>
                <a:off x="3736189" y="4841792"/>
                <a:ext cx="481317" cy="481317"/>
              </a:xfrm>
              <a:prstGeom prst="ellipse">
                <a:avLst/>
              </a:prstGeom>
              <a:blipFill>
                <a:blip r:embed="rId9"/>
                <a:stretch>
                  <a:fillRect/>
                </a:stretch>
              </a:blipFill>
            </p:spPr>
            <p:txBody>
              <a:bodyPr/>
              <a:lstStyle/>
              <a:p>
                <a:r>
                  <a:rPr lang="en-US">
                    <a:noFill/>
                  </a:rPr>
                  <a:t> </a:t>
                </a:r>
              </a:p>
            </p:txBody>
          </p:sp>
        </mc:Fallback>
      </mc:AlternateContent>
      <p:cxnSp>
        <p:nvCxnSpPr>
          <p:cNvPr id="57" name="Straight Connector 56">
            <a:extLst>
              <a:ext uri="{FF2B5EF4-FFF2-40B4-BE49-F238E27FC236}">
                <a16:creationId xmlns:a16="http://schemas.microsoft.com/office/drawing/2014/main" id="{E7850E7B-A87A-3E4D-A1D6-D9C7EDF7B175}"/>
              </a:ext>
            </a:extLst>
          </p:cNvPr>
          <p:cNvCxnSpPr>
            <a:cxnSpLocks/>
            <a:stCxn id="55" idx="6"/>
            <a:endCxn id="56" idx="2"/>
          </p:cNvCxnSpPr>
          <p:nvPr/>
        </p:nvCxnSpPr>
        <p:spPr>
          <a:xfrm>
            <a:off x="3262179" y="5082451"/>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Oval 57">
                <a:extLst>
                  <a:ext uri="{FF2B5EF4-FFF2-40B4-BE49-F238E27FC236}">
                    <a16:creationId xmlns:a16="http://schemas.microsoft.com/office/drawing/2014/main" id="{568B1B1A-43C4-E540-AD2A-3092684399A6}"/>
                  </a:ext>
                </a:extLst>
              </p:cNvPr>
              <p:cNvSpPr/>
              <p:nvPr/>
            </p:nvSpPr>
            <p:spPr>
              <a:xfrm>
                <a:off x="2843345" y="5532526"/>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58" name="Oval 57">
                <a:extLst>
                  <a:ext uri="{FF2B5EF4-FFF2-40B4-BE49-F238E27FC236}">
                    <a16:creationId xmlns:a16="http://schemas.microsoft.com/office/drawing/2014/main" id="{568B1B1A-43C4-E540-AD2A-3092684399A6}"/>
                  </a:ext>
                </a:extLst>
              </p:cNvPr>
              <p:cNvSpPr>
                <a:spLocks noRot="1" noChangeAspect="1" noMove="1" noResize="1" noEditPoints="1" noAdjustHandles="1" noChangeArrowheads="1" noChangeShapeType="1" noTextEdit="1"/>
              </p:cNvSpPr>
              <p:nvPr/>
            </p:nvSpPr>
            <p:spPr>
              <a:xfrm>
                <a:off x="2843345" y="5532526"/>
                <a:ext cx="418834" cy="418834"/>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Oval 58">
                <a:extLst>
                  <a:ext uri="{FF2B5EF4-FFF2-40B4-BE49-F238E27FC236}">
                    <a16:creationId xmlns:a16="http://schemas.microsoft.com/office/drawing/2014/main" id="{41508F40-367D-224D-A3F6-4434D3BAADC9}"/>
                  </a:ext>
                </a:extLst>
              </p:cNvPr>
              <p:cNvSpPr/>
              <p:nvPr/>
            </p:nvSpPr>
            <p:spPr>
              <a:xfrm>
                <a:off x="3736189" y="5501284"/>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59" name="Oval 58">
                <a:extLst>
                  <a:ext uri="{FF2B5EF4-FFF2-40B4-BE49-F238E27FC236}">
                    <a16:creationId xmlns:a16="http://schemas.microsoft.com/office/drawing/2014/main" id="{41508F40-367D-224D-A3F6-4434D3BAADC9}"/>
                  </a:ext>
                </a:extLst>
              </p:cNvPr>
              <p:cNvSpPr>
                <a:spLocks noRot="1" noChangeAspect="1" noMove="1" noResize="1" noEditPoints="1" noAdjustHandles="1" noChangeArrowheads="1" noChangeShapeType="1" noTextEdit="1"/>
              </p:cNvSpPr>
              <p:nvPr/>
            </p:nvSpPr>
            <p:spPr>
              <a:xfrm>
                <a:off x="3736189" y="5501284"/>
                <a:ext cx="481317" cy="481317"/>
              </a:xfrm>
              <a:prstGeom prst="ellipse">
                <a:avLst/>
              </a:prstGeom>
              <a:blipFill>
                <a:blip r:embed="rId11"/>
                <a:stretch>
                  <a:fillRect/>
                </a:stretch>
              </a:blipFill>
            </p:spPr>
            <p:txBody>
              <a:bodyPr/>
              <a:lstStyle/>
              <a:p>
                <a:r>
                  <a:rPr lang="en-US">
                    <a:noFill/>
                  </a:rPr>
                  <a:t> </a:t>
                </a:r>
              </a:p>
            </p:txBody>
          </p:sp>
        </mc:Fallback>
      </mc:AlternateContent>
      <p:cxnSp>
        <p:nvCxnSpPr>
          <p:cNvPr id="60" name="Straight Connector 59">
            <a:extLst>
              <a:ext uri="{FF2B5EF4-FFF2-40B4-BE49-F238E27FC236}">
                <a16:creationId xmlns:a16="http://schemas.microsoft.com/office/drawing/2014/main" id="{4CFAC50B-ACF1-7349-A952-09DCE8474B55}"/>
              </a:ext>
            </a:extLst>
          </p:cNvPr>
          <p:cNvCxnSpPr>
            <a:cxnSpLocks/>
            <a:stCxn id="58" idx="6"/>
            <a:endCxn id="59" idx="2"/>
          </p:cNvCxnSpPr>
          <p:nvPr/>
        </p:nvCxnSpPr>
        <p:spPr>
          <a:xfrm>
            <a:off x="3262179" y="5741943"/>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Oval 60">
                <a:extLst>
                  <a:ext uri="{FF2B5EF4-FFF2-40B4-BE49-F238E27FC236}">
                    <a16:creationId xmlns:a16="http://schemas.microsoft.com/office/drawing/2014/main" id="{55C0B52F-FFD9-0640-9DF9-1FD3D00DE14B}"/>
                  </a:ext>
                </a:extLst>
              </p:cNvPr>
              <p:cNvSpPr/>
              <p:nvPr/>
            </p:nvSpPr>
            <p:spPr>
              <a:xfrm>
                <a:off x="2843345" y="6160776"/>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61" name="Oval 60">
                <a:extLst>
                  <a:ext uri="{FF2B5EF4-FFF2-40B4-BE49-F238E27FC236}">
                    <a16:creationId xmlns:a16="http://schemas.microsoft.com/office/drawing/2014/main" id="{55C0B52F-FFD9-0640-9DF9-1FD3D00DE14B}"/>
                  </a:ext>
                </a:extLst>
              </p:cNvPr>
              <p:cNvSpPr>
                <a:spLocks noRot="1" noChangeAspect="1" noMove="1" noResize="1" noEditPoints="1" noAdjustHandles="1" noChangeArrowheads="1" noChangeShapeType="1" noTextEdit="1"/>
              </p:cNvSpPr>
              <p:nvPr/>
            </p:nvSpPr>
            <p:spPr>
              <a:xfrm>
                <a:off x="2843345" y="6160776"/>
                <a:ext cx="418834" cy="418834"/>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Oval 61">
                <a:extLst>
                  <a:ext uri="{FF2B5EF4-FFF2-40B4-BE49-F238E27FC236}">
                    <a16:creationId xmlns:a16="http://schemas.microsoft.com/office/drawing/2014/main" id="{621FD6A9-C0EF-2F48-8515-99ECC2A71D50}"/>
                  </a:ext>
                </a:extLst>
              </p:cNvPr>
              <p:cNvSpPr/>
              <p:nvPr/>
            </p:nvSpPr>
            <p:spPr>
              <a:xfrm>
                <a:off x="3736189" y="6129534"/>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62" name="Oval 61">
                <a:extLst>
                  <a:ext uri="{FF2B5EF4-FFF2-40B4-BE49-F238E27FC236}">
                    <a16:creationId xmlns:a16="http://schemas.microsoft.com/office/drawing/2014/main" id="{621FD6A9-C0EF-2F48-8515-99ECC2A71D50}"/>
                  </a:ext>
                </a:extLst>
              </p:cNvPr>
              <p:cNvSpPr>
                <a:spLocks noRot="1" noChangeAspect="1" noMove="1" noResize="1" noEditPoints="1" noAdjustHandles="1" noChangeArrowheads="1" noChangeShapeType="1" noTextEdit="1"/>
              </p:cNvSpPr>
              <p:nvPr/>
            </p:nvSpPr>
            <p:spPr>
              <a:xfrm>
                <a:off x="3736189" y="6129534"/>
                <a:ext cx="481317" cy="481317"/>
              </a:xfrm>
              <a:prstGeom prst="ellipse">
                <a:avLst/>
              </a:prstGeom>
              <a:blipFill>
                <a:blip r:embed="rId13"/>
                <a:stretch>
                  <a:fillRect/>
                </a:stretch>
              </a:blipFill>
            </p:spPr>
            <p:txBody>
              <a:bodyPr/>
              <a:lstStyle/>
              <a:p>
                <a:r>
                  <a:rPr lang="en-US">
                    <a:noFill/>
                  </a:rPr>
                  <a:t> </a:t>
                </a:r>
              </a:p>
            </p:txBody>
          </p:sp>
        </mc:Fallback>
      </mc:AlternateContent>
      <p:cxnSp>
        <p:nvCxnSpPr>
          <p:cNvPr id="63" name="Straight Connector 62">
            <a:extLst>
              <a:ext uri="{FF2B5EF4-FFF2-40B4-BE49-F238E27FC236}">
                <a16:creationId xmlns:a16="http://schemas.microsoft.com/office/drawing/2014/main" id="{C57EF34E-9B0A-AB46-839F-C5A371B60495}"/>
              </a:ext>
            </a:extLst>
          </p:cNvPr>
          <p:cNvCxnSpPr>
            <a:cxnSpLocks/>
            <a:stCxn id="61" idx="6"/>
            <a:endCxn id="62" idx="2"/>
          </p:cNvCxnSpPr>
          <p:nvPr/>
        </p:nvCxnSpPr>
        <p:spPr>
          <a:xfrm>
            <a:off x="3262179" y="6370193"/>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D1BCA2C8-8A0F-5045-95C9-B1991DDAEAE2}"/>
              </a:ext>
            </a:extLst>
          </p:cNvPr>
          <p:cNvCxnSpPr>
            <a:stCxn id="52" idx="2"/>
            <a:endCxn id="9" idx="2"/>
          </p:cNvCxnSpPr>
          <p:nvPr/>
        </p:nvCxnSpPr>
        <p:spPr>
          <a:xfrm rot="10800000" flipH="1">
            <a:off x="2843345" y="2716021"/>
            <a:ext cx="525670" cy="1675696"/>
          </a:xfrm>
          <a:prstGeom prst="bentConnector3">
            <a:avLst>
              <a:gd name="adj1" fmla="val -43487"/>
            </a:avLst>
          </a:prstGeom>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3A76BC69-8101-FC44-9911-2744CD509CA5}"/>
              </a:ext>
            </a:extLst>
          </p:cNvPr>
          <p:cNvCxnSpPr>
            <a:cxnSpLocks/>
            <a:stCxn id="55" idx="2"/>
            <a:endCxn id="9" idx="2"/>
          </p:cNvCxnSpPr>
          <p:nvPr/>
        </p:nvCxnSpPr>
        <p:spPr>
          <a:xfrm rot="10800000" flipH="1">
            <a:off x="2843345" y="2716021"/>
            <a:ext cx="525670" cy="2366430"/>
          </a:xfrm>
          <a:prstGeom prst="bentConnector3">
            <a:avLst>
              <a:gd name="adj1" fmla="val -58483"/>
            </a:avLst>
          </a:prstGeom>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F3839CFB-091E-3E4E-937D-532F9A1DE2EC}"/>
              </a:ext>
            </a:extLst>
          </p:cNvPr>
          <p:cNvCxnSpPr>
            <a:cxnSpLocks/>
            <a:stCxn id="58" idx="2"/>
            <a:endCxn id="9" idx="2"/>
          </p:cNvCxnSpPr>
          <p:nvPr/>
        </p:nvCxnSpPr>
        <p:spPr>
          <a:xfrm rot="10800000" flipH="1">
            <a:off x="2843345" y="2716021"/>
            <a:ext cx="525670" cy="3025922"/>
          </a:xfrm>
          <a:prstGeom prst="bentConnector3">
            <a:avLst>
              <a:gd name="adj1" fmla="val -79476"/>
            </a:avLst>
          </a:prstGeom>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A28C89B6-1E47-A847-9075-533718482859}"/>
              </a:ext>
            </a:extLst>
          </p:cNvPr>
          <p:cNvCxnSpPr>
            <a:cxnSpLocks/>
            <a:stCxn id="61" idx="2"/>
            <a:endCxn id="9" idx="2"/>
          </p:cNvCxnSpPr>
          <p:nvPr/>
        </p:nvCxnSpPr>
        <p:spPr>
          <a:xfrm rot="10800000" flipH="1">
            <a:off x="2843345" y="2716021"/>
            <a:ext cx="525670" cy="3654172"/>
          </a:xfrm>
          <a:prstGeom prst="bentConnector3">
            <a:avLst>
              <a:gd name="adj1" fmla="val -107968"/>
            </a:avLst>
          </a:prstGeom>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69FF6040-0858-DF4D-9421-CAB395A24346}"/>
              </a:ext>
            </a:extLst>
          </p:cNvPr>
          <p:cNvCxnSpPr>
            <a:cxnSpLocks/>
            <a:stCxn id="53" idx="6"/>
            <a:endCxn id="9" idx="6"/>
          </p:cNvCxnSpPr>
          <p:nvPr/>
        </p:nvCxnSpPr>
        <p:spPr>
          <a:xfrm flipH="1" flipV="1">
            <a:off x="3799186" y="2716021"/>
            <a:ext cx="418320" cy="1675696"/>
          </a:xfrm>
          <a:prstGeom prst="bentConnector3">
            <a:avLst>
              <a:gd name="adj1" fmla="val -54647"/>
            </a:avLst>
          </a:prstGeom>
        </p:spPr>
        <p:style>
          <a:lnRef idx="1">
            <a:schemeClr val="accent1"/>
          </a:lnRef>
          <a:fillRef idx="0">
            <a:schemeClr val="accent1"/>
          </a:fillRef>
          <a:effectRef idx="0">
            <a:schemeClr val="accent1"/>
          </a:effectRef>
          <a:fontRef idx="minor">
            <a:schemeClr val="tx1"/>
          </a:fontRef>
        </p:style>
      </p:cxnSp>
      <p:cxnSp>
        <p:nvCxnSpPr>
          <p:cNvPr id="83" name="Elbow Connector 82">
            <a:extLst>
              <a:ext uri="{FF2B5EF4-FFF2-40B4-BE49-F238E27FC236}">
                <a16:creationId xmlns:a16="http://schemas.microsoft.com/office/drawing/2014/main" id="{B3F34CE8-FC5E-CB40-860A-88763B5E7ADE}"/>
              </a:ext>
            </a:extLst>
          </p:cNvPr>
          <p:cNvCxnSpPr>
            <a:cxnSpLocks/>
            <a:stCxn id="56" idx="6"/>
            <a:endCxn id="9" idx="6"/>
          </p:cNvCxnSpPr>
          <p:nvPr/>
        </p:nvCxnSpPr>
        <p:spPr>
          <a:xfrm flipH="1" flipV="1">
            <a:off x="3799186" y="2716021"/>
            <a:ext cx="418320" cy="2366430"/>
          </a:xfrm>
          <a:prstGeom prst="bentConnector3">
            <a:avLst>
              <a:gd name="adj1" fmla="val -99872"/>
            </a:avLst>
          </a:prstGeom>
        </p:spPr>
        <p:style>
          <a:lnRef idx="1">
            <a:schemeClr val="accent1"/>
          </a:lnRef>
          <a:fillRef idx="0">
            <a:schemeClr val="accent1"/>
          </a:fillRef>
          <a:effectRef idx="0">
            <a:schemeClr val="accent1"/>
          </a:effectRef>
          <a:fontRef idx="minor">
            <a:schemeClr val="tx1"/>
          </a:fontRef>
        </p:style>
      </p:cxnSp>
      <p:cxnSp>
        <p:nvCxnSpPr>
          <p:cNvPr id="87" name="Elbow Connector 86">
            <a:extLst>
              <a:ext uri="{FF2B5EF4-FFF2-40B4-BE49-F238E27FC236}">
                <a16:creationId xmlns:a16="http://schemas.microsoft.com/office/drawing/2014/main" id="{4F85A84B-23F3-9248-A891-EA9DE61E8391}"/>
              </a:ext>
            </a:extLst>
          </p:cNvPr>
          <p:cNvCxnSpPr>
            <a:cxnSpLocks/>
            <a:stCxn id="59" idx="6"/>
            <a:endCxn id="9" idx="6"/>
          </p:cNvCxnSpPr>
          <p:nvPr/>
        </p:nvCxnSpPr>
        <p:spPr>
          <a:xfrm flipH="1" flipV="1">
            <a:off x="3799186" y="2716021"/>
            <a:ext cx="418320" cy="3025922"/>
          </a:xfrm>
          <a:prstGeom prst="bentConnector3">
            <a:avLst>
              <a:gd name="adj1" fmla="val -143213"/>
            </a:avLst>
          </a:prstGeom>
        </p:spPr>
        <p:style>
          <a:lnRef idx="1">
            <a:schemeClr val="accent1"/>
          </a:lnRef>
          <a:fillRef idx="0">
            <a:schemeClr val="accent1"/>
          </a:fillRef>
          <a:effectRef idx="0">
            <a:schemeClr val="accent1"/>
          </a:effectRef>
          <a:fontRef idx="minor">
            <a:schemeClr val="tx1"/>
          </a:fontRef>
        </p:style>
      </p:cxnSp>
      <p:cxnSp>
        <p:nvCxnSpPr>
          <p:cNvPr id="91" name="Elbow Connector 90">
            <a:extLst>
              <a:ext uri="{FF2B5EF4-FFF2-40B4-BE49-F238E27FC236}">
                <a16:creationId xmlns:a16="http://schemas.microsoft.com/office/drawing/2014/main" id="{8117B5D6-77C2-534A-BD48-37D9A7DB35F3}"/>
              </a:ext>
            </a:extLst>
          </p:cNvPr>
          <p:cNvCxnSpPr>
            <a:cxnSpLocks/>
            <a:stCxn id="62" idx="6"/>
            <a:endCxn id="9" idx="6"/>
          </p:cNvCxnSpPr>
          <p:nvPr/>
        </p:nvCxnSpPr>
        <p:spPr>
          <a:xfrm flipH="1" flipV="1">
            <a:off x="3799186" y="2716021"/>
            <a:ext cx="418320" cy="3654172"/>
          </a:xfrm>
          <a:prstGeom prst="bentConnector3">
            <a:avLst>
              <a:gd name="adj1" fmla="val -179016"/>
            </a:avLst>
          </a:prstGeom>
        </p:spPr>
        <p:style>
          <a:lnRef idx="1">
            <a:schemeClr val="accent1"/>
          </a:lnRef>
          <a:fillRef idx="0">
            <a:schemeClr val="accent1"/>
          </a:fillRef>
          <a:effectRef idx="0">
            <a:schemeClr val="accent1"/>
          </a:effectRef>
          <a:fontRef idx="minor">
            <a:schemeClr val="tx1"/>
          </a:fontRef>
        </p:style>
      </p:cxnSp>
      <p:sp>
        <p:nvSpPr>
          <p:cNvPr id="95" name="Content Placeholder 2">
            <a:extLst>
              <a:ext uri="{FF2B5EF4-FFF2-40B4-BE49-F238E27FC236}">
                <a16:creationId xmlns:a16="http://schemas.microsoft.com/office/drawing/2014/main" id="{A468CFDD-77EF-2B4C-9073-C7E29947247C}"/>
              </a:ext>
            </a:extLst>
          </p:cNvPr>
          <p:cNvSpPr txBox="1">
            <a:spLocks/>
          </p:cNvSpPr>
          <p:nvPr/>
        </p:nvSpPr>
        <p:spPr>
          <a:xfrm>
            <a:off x="7078717" y="5109009"/>
            <a:ext cx="4059621" cy="1020525"/>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So far, so good. By assigning every node one of three colors, we can effectively choose which variables to set to True / False!</a:t>
            </a:r>
          </a:p>
        </p:txBody>
      </p:sp>
      <p:cxnSp>
        <p:nvCxnSpPr>
          <p:cNvPr id="96" name="Straight Connector 95">
            <a:extLst>
              <a:ext uri="{FF2B5EF4-FFF2-40B4-BE49-F238E27FC236}">
                <a16:creationId xmlns:a16="http://schemas.microsoft.com/office/drawing/2014/main" id="{3237BCBE-8026-A843-9DC6-3E16011C16D0}"/>
              </a:ext>
            </a:extLst>
          </p:cNvPr>
          <p:cNvCxnSpPr>
            <a:cxnSpLocks/>
          </p:cNvCxnSpPr>
          <p:nvPr/>
        </p:nvCxnSpPr>
        <p:spPr>
          <a:xfrm flipH="1" flipV="1">
            <a:off x="5620407" y="4632375"/>
            <a:ext cx="1458310" cy="86890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4497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Complexity Classes</a:t>
            </a:r>
          </a:p>
        </p:txBody>
      </p:sp>
    </p:spTree>
    <p:extLst>
      <p:ext uri="{BB962C8B-B14F-4D97-AF65-F5344CB8AC3E}">
        <p14:creationId xmlns:p14="http://schemas.microsoft.com/office/powerpoint/2010/main" val="185122467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8"/>
            <a:ext cx="5584053" cy="851266"/>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endParaRPr lang="en-US" sz="1600" b="1" i="1" u="sng" dirty="0">
              <a:solidFill>
                <a:schemeClr val="tx1">
                  <a:lumMod val="95000"/>
                </a:schemeClr>
              </a:solidFill>
            </a:endParaRPr>
          </a:p>
          <a:p>
            <a:pPr marL="0" indent="0">
              <a:buFont typeface="Arial" panose="020B0604020202020204" pitchFamily="34" charset="0"/>
              <a:buNone/>
            </a:pPr>
            <a:r>
              <a:rPr lang="en-US" sz="1600" dirty="0">
                <a:solidFill>
                  <a:schemeClr val="tx1">
                    <a:lumMod val="95000"/>
                  </a:schemeClr>
                </a:solidFill>
              </a:rPr>
              <a:t>- </a:t>
            </a:r>
            <a:r>
              <a:rPr lang="en-US" sz="1600" b="1" i="1" u="sng" dirty="0">
                <a:solidFill>
                  <a:schemeClr val="tx1">
                    <a:lumMod val="95000"/>
                  </a:schemeClr>
                </a:solidFill>
              </a:rPr>
              <a:t>Model the fact that at least one variable per clause must be chosen.</a:t>
            </a:r>
          </a:p>
        </p:txBody>
      </p:sp>
      <p:sp>
        <p:nvSpPr>
          <p:cNvPr id="38" name="Oval 37">
            <a:extLst>
              <a:ext uri="{FF2B5EF4-FFF2-40B4-BE49-F238E27FC236}">
                <a16:creationId xmlns:a16="http://schemas.microsoft.com/office/drawing/2014/main" id="{3FEA861B-AAE0-9747-9133-793334A5D7B1}"/>
              </a:ext>
            </a:extLst>
          </p:cNvPr>
          <p:cNvSpPr/>
          <p:nvPr/>
        </p:nvSpPr>
        <p:spPr>
          <a:xfrm>
            <a:off x="3633146" y="2515420"/>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41" name="Straight Connector 40">
            <a:extLst>
              <a:ext uri="{FF2B5EF4-FFF2-40B4-BE49-F238E27FC236}">
                <a16:creationId xmlns:a16="http://schemas.microsoft.com/office/drawing/2014/main" id="{4629004D-838F-6147-841C-1AF8333CA8B9}"/>
              </a:ext>
            </a:extLst>
          </p:cNvPr>
          <p:cNvCxnSpPr>
            <a:cxnSpLocks/>
            <a:stCxn id="38" idx="4"/>
            <a:endCxn id="64" idx="0"/>
          </p:cNvCxnSpPr>
          <p:nvPr/>
        </p:nvCxnSpPr>
        <p:spPr>
          <a:xfrm>
            <a:off x="3831743" y="2912613"/>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D90386-7E5A-DA48-83CF-EE364635BE18}"/>
              </a:ext>
            </a:extLst>
          </p:cNvPr>
          <p:cNvCxnSpPr>
            <a:cxnSpLocks/>
            <a:stCxn id="65" idx="3"/>
            <a:endCxn id="64" idx="6"/>
          </p:cNvCxnSpPr>
          <p:nvPr/>
        </p:nvCxnSpPr>
        <p:spPr>
          <a:xfrm flipH="1">
            <a:off x="4034950" y="3165635"/>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8AEEE24-94EC-954B-A0E2-268B7E9FC0CB}"/>
              </a:ext>
            </a:extLst>
          </p:cNvPr>
          <p:cNvCxnSpPr>
            <a:cxnSpLocks/>
            <a:stCxn id="65" idx="1"/>
            <a:endCxn id="38" idx="6"/>
          </p:cNvCxnSpPr>
          <p:nvPr/>
        </p:nvCxnSpPr>
        <p:spPr>
          <a:xfrm flipH="1" flipV="1">
            <a:off x="4030339" y="2714017"/>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D7F6B5DA-5EF5-CD49-BBE6-F0974422D33F}"/>
              </a:ext>
            </a:extLst>
          </p:cNvPr>
          <p:cNvSpPr/>
          <p:nvPr/>
        </p:nvSpPr>
        <p:spPr>
          <a:xfrm>
            <a:off x="3637757" y="3187036"/>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5" name="Oval 64">
            <a:extLst>
              <a:ext uri="{FF2B5EF4-FFF2-40B4-BE49-F238E27FC236}">
                <a16:creationId xmlns:a16="http://schemas.microsoft.com/office/drawing/2014/main" id="{53735A6F-F65E-8744-BD40-2CB9F36FA48A}"/>
              </a:ext>
            </a:extLst>
          </p:cNvPr>
          <p:cNvSpPr/>
          <p:nvPr/>
        </p:nvSpPr>
        <p:spPr>
          <a:xfrm>
            <a:off x="4286189" y="2826610"/>
            <a:ext cx="444858"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out</a:t>
            </a:r>
          </a:p>
        </p:txBody>
      </p:sp>
      <p:cxnSp>
        <p:nvCxnSpPr>
          <p:cNvPr id="66" name="Straight Connector 65">
            <a:extLst>
              <a:ext uri="{FF2B5EF4-FFF2-40B4-BE49-F238E27FC236}">
                <a16:creationId xmlns:a16="http://schemas.microsoft.com/office/drawing/2014/main" id="{51DBB513-E386-3249-8CF6-549EA7A9CBE1}"/>
              </a:ext>
            </a:extLst>
          </p:cNvPr>
          <p:cNvCxnSpPr>
            <a:cxnSpLocks/>
            <a:endCxn id="65" idx="6"/>
          </p:cNvCxnSpPr>
          <p:nvPr/>
        </p:nvCxnSpPr>
        <p:spPr>
          <a:xfrm flipH="1">
            <a:off x="4731047" y="3025206"/>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69" name="Content Placeholder 2">
            <a:extLst>
              <a:ext uri="{FF2B5EF4-FFF2-40B4-BE49-F238E27FC236}">
                <a16:creationId xmlns:a16="http://schemas.microsoft.com/office/drawing/2014/main" id="{73677A56-F559-4D42-8A7D-10921F7B982A}"/>
              </a:ext>
            </a:extLst>
          </p:cNvPr>
          <p:cNvSpPr txBox="1">
            <a:spLocks/>
          </p:cNvSpPr>
          <p:nvPr/>
        </p:nvSpPr>
        <p:spPr>
          <a:xfrm>
            <a:off x="5182393" y="2471215"/>
            <a:ext cx="4401312" cy="1122065"/>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Claim</a:t>
            </a:r>
            <a:r>
              <a:rPr lang="en-US" sz="1400" dirty="0">
                <a:solidFill>
                  <a:schemeClr val="tx1">
                    <a:lumMod val="95000"/>
                  </a:schemeClr>
                </a:solidFill>
              </a:rPr>
              <a:t>:</a:t>
            </a:r>
            <a:br>
              <a:rPr lang="en-US" sz="1400" dirty="0">
                <a:solidFill>
                  <a:schemeClr val="tx1">
                    <a:lumMod val="95000"/>
                  </a:schemeClr>
                </a:solidFill>
              </a:rPr>
            </a:br>
            <a:r>
              <a:rPr lang="en-US" sz="1400" dirty="0">
                <a:solidFill>
                  <a:schemeClr val="tx1">
                    <a:lumMod val="95000"/>
                  </a:schemeClr>
                </a:solidFill>
              </a:rPr>
              <a:t>Three fully-connected nodes can act as an OR gate. The output node can be colored with the True color IFF at least one of the input nodes is colored with the true color.</a:t>
            </a:r>
          </a:p>
        </p:txBody>
      </p:sp>
      <p:sp>
        <p:nvSpPr>
          <p:cNvPr id="70" name="Content Placeholder 2">
            <a:extLst>
              <a:ext uri="{FF2B5EF4-FFF2-40B4-BE49-F238E27FC236}">
                <a16:creationId xmlns:a16="http://schemas.microsoft.com/office/drawing/2014/main" id="{0427819E-6203-8E40-8DE4-D7949F8FDD0F}"/>
              </a:ext>
            </a:extLst>
          </p:cNvPr>
          <p:cNvSpPr txBox="1">
            <a:spLocks/>
          </p:cNvSpPr>
          <p:nvPr/>
        </p:nvSpPr>
        <p:spPr>
          <a:xfrm>
            <a:off x="1890441" y="4609508"/>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73" name="Oval 72">
            <a:extLst>
              <a:ext uri="{FF2B5EF4-FFF2-40B4-BE49-F238E27FC236}">
                <a16:creationId xmlns:a16="http://schemas.microsoft.com/office/drawing/2014/main" id="{6356BE84-CF92-B945-BCE7-3CA63AE0CFCC}"/>
              </a:ext>
            </a:extLst>
          </p:cNvPr>
          <p:cNvSpPr/>
          <p:nvPr/>
        </p:nvSpPr>
        <p:spPr>
          <a:xfrm>
            <a:off x="2622259" y="2521198"/>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1</a:t>
            </a:r>
          </a:p>
        </p:txBody>
      </p:sp>
      <p:sp>
        <p:nvSpPr>
          <p:cNvPr id="74" name="Oval 73">
            <a:extLst>
              <a:ext uri="{FF2B5EF4-FFF2-40B4-BE49-F238E27FC236}">
                <a16:creationId xmlns:a16="http://schemas.microsoft.com/office/drawing/2014/main" id="{A147AC91-5A08-2346-95F7-4141137120CC}"/>
              </a:ext>
            </a:extLst>
          </p:cNvPr>
          <p:cNvSpPr/>
          <p:nvPr/>
        </p:nvSpPr>
        <p:spPr>
          <a:xfrm>
            <a:off x="2626870" y="3192814"/>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2</a:t>
            </a:r>
          </a:p>
        </p:txBody>
      </p:sp>
      <p:cxnSp>
        <p:nvCxnSpPr>
          <p:cNvPr id="75" name="Straight Connector 74">
            <a:extLst>
              <a:ext uri="{FF2B5EF4-FFF2-40B4-BE49-F238E27FC236}">
                <a16:creationId xmlns:a16="http://schemas.microsoft.com/office/drawing/2014/main" id="{098CF43E-029C-0F47-9CF1-214BC388EB6F}"/>
              </a:ext>
            </a:extLst>
          </p:cNvPr>
          <p:cNvCxnSpPr>
            <a:cxnSpLocks/>
            <a:stCxn id="38" idx="2"/>
            <a:endCxn id="73" idx="6"/>
          </p:cNvCxnSpPr>
          <p:nvPr/>
        </p:nvCxnSpPr>
        <p:spPr>
          <a:xfrm flipH="1">
            <a:off x="3019452" y="2714017"/>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3DF2BD0-8B41-E846-96EB-82CE86390DB6}"/>
              </a:ext>
            </a:extLst>
          </p:cNvPr>
          <p:cNvCxnSpPr>
            <a:cxnSpLocks/>
            <a:stCxn id="64" idx="2"/>
            <a:endCxn id="74" idx="6"/>
          </p:cNvCxnSpPr>
          <p:nvPr/>
        </p:nvCxnSpPr>
        <p:spPr>
          <a:xfrm flipH="1">
            <a:off x="3024063" y="3385633"/>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81" name="Content Placeholder 2">
            <a:extLst>
              <a:ext uri="{FF2B5EF4-FFF2-40B4-BE49-F238E27FC236}">
                <a16:creationId xmlns:a16="http://schemas.microsoft.com/office/drawing/2014/main" id="{CC2080DE-DB5D-9441-95A6-F1462E619581}"/>
              </a:ext>
            </a:extLst>
          </p:cNvPr>
          <p:cNvSpPr txBox="1">
            <a:spLocks/>
          </p:cNvSpPr>
          <p:nvPr/>
        </p:nvSpPr>
        <p:spPr>
          <a:xfrm>
            <a:off x="1890440" y="4333150"/>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True / True</a:t>
            </a:r>
          </a:p>
        </p:txBody>
      </p:sp>
      <p:sp>
        <p:nvSpPr>
          <p:cNvPr id="82" name="Oval 81">
            <a:extLst>
              <a:ext uri="{FF2B5EF4-FFF2-40B4-BE49-F238E27FC236}">
                <a16:creationId xmlns:a16="http://schemas.microsoft.com/office/drawing/2014/main" id="{D20D9334-CC1C-8F4C-A1A2-6E842B377580}"/>
              </a:ext>
            </a:extLst>
          </p:cNvPr>
          <p:cNvSpPr/>
          <p:nvPr/>
        </p:nvSpPr>
        <p:spPr>
          <a:xfrm>
            <a:off x="3005156" y="4797087"/>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84" name="Straight Connector 83">
            <a:extLst>
              <a:ext uri="{FF2B5EF4-FFF2-40B4-BE49-F238E27FC236}">
                <a16:creationId xmlns:a16="http://schemas.microsoft.com/office/drawing/2014/main" id="{332E152F-E5F7-7747-AD12-EEAA01CEE66D}"/>
              </a:ext>
            </a:extLst>
          </p:cNvPr>
          <p:cNvCxnSpPr>
            <a:cxnSpLocks/>
            <a:stCxn id="82" idx="4"/>
            <a:endCxn id="88" idx="0"/>
          </p:cNvCxnSpPr>
          <p:nvPr/>
        </p:nvCxnSpPr>
        <p:spPr>
          <a:xfrm>
            <a:off x="3203753" y="51942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49C72EC-8EB6-E74F-84F8-14BF403028E6}"/>
              </a:ext>
            </a:extLst>
          </p:cNvPr>
          <p:cNvCxnSpPr>
            <a:cxnSpLocks/>
            <a:stCxn id="89" idx="3"/>
            <a:endCxn id="88" idx="6"/>
          </p:cNvCxnSpPr>
          <p:nvPr/>
        </p:nvCxnSpPr>
        <p:spPr>
          <a:xfrm flipH="1">
            <a:off x="3406960" y="54473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2E77E7F-9198-F946-94EB-B7FACF611CE2}"/>
              </a:ext>
            </a:extLst>
          </p:cNvPr>
          <p:cNvCxnSpPr>
            <a:cxnSpLocks/>
            <a:stCxn id="89" idx="1"/>
            <a:endCxn id="82" idx="6"/>
          </p:cNvCxnSpPr>
          <p:nvPr/>
        </p:nvCxnSpPr>
        <p:spPr>
          <a:xfrm flipH="1" flipV="1">
            <a:off x="3402349" y="49956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D23FF0DD-9CAB-3D43-BF80-E1C0A9B164E0}"/>
              </a:ext>
            </a:extLst>
          </p:cNvPr>
          <p:cNvSpPr/>
          <p:nvPr/>
        </p:nvSpPr>
        <p:spPr>
          <a:xfrm>
            <a:off x="3009767" y="5468703"/>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89" name="Oval 88">
            <a:extLst>
              <a:ext uri="{FF2B5EF4-FFF2-40B4-BE49-F238E27FC236}">
                <a16:creationId xmlns:a16="http://schemas.microsoft.com/office/drawing/2014/main" id="{4A75D7BA-1399-CD43-9860-69CCAA3594A9}"/>
              </a:ext>
            </a:extLst>
          </p:cNvPr>
          <p:cNvSpPr/>
          <p:nvPr/>
        </p:nvSpPr>
        <p:spPr>
          <a:xfrm>
            <a:off x="3658199" y="5108277"/>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90" name="Straight Connector 89">
            <a:extLst>
              <a:ext uri="{FF2B5EF4-FFF2-40B4-BE49-F238E27FC236}">
                <a16:creationId xmlns:a16="http://schemas.microsoft.com/office/drawing/2014/main" id="{512F9AF3-BC78-8449-A032-37D1ADF711BE}"/>
              </a:ext>
            </a:extLst>
          </p:cNvPr>
          <p:cNvCxnSpPr>
            <a:cxnSpLocks/>
            <a:endCxn id="89" idx="6"/>
          </p:cNvCxnSpPr>
          <p:nvPr/>
        </p:nvCxnSpPr>
        <p:spPr>
          <a:xfrm flipH="1">
            <a:off x="4103057" y="53068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92" name="Oval 91">
            <a:extLst>
              <a:ext uri="{FF2B5EF4-FFF2-40B4-BE49-F238E27FC236}">
                <a16:creationId xmlns:a16="http://schemas.microsoft.com/office/drawing/2014/main" id="{8A5FE4F1-B572-7A41-8EC5-8F8AE6860101}"/>
              </a:ext>
            </a:extLst>
          </p:cNvPr>
          <p:cNvSpPr/>
          <p:nvPr/>
        </p:nvSpPr>
        <p:spPr>
          <a:xfrm>
            <a:off x="1994269" y="4802865"/>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93" name="Oval 92">
            <a:extLst>
              <a:ext uri="{FF2B5EF4-FFF2-40B4-BE49-F238E27FC236}">
                <a16:creationId xmlns:a16="http://schemas.microsoft.com/office/drawing/2014/main" id="{5D7D9142-4555-5949-B2E9-1600EEED5E4D}"/>
              </a:ext>
            </a:extLst>
          </p:cNvPr>
          <p:cNvSpPr/>
          <p:nvPr/>
        </p:nvSpPr>
        <p:spPr>
          <a:xfrm>
            <a:off x="1998880" y="5474481"/>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94" name="Straight Connector 93">
            <a:extLst>
              <a:ext uri="{FF2B5EF4-FFF2-40B4-BE49-F238E27FC236}">
                <a16:creationId xmlns:a16="http://schemas.microsoft.com/office/drawing/2014/main" id="{DA9B48EA-ED3A-494B-B2A2-16E9B262FECB}"/>
              </a:ext>
            </a:extLst>
          </p:cNvPr>
          <p:cNvCxnSpPr>
            <a:cxnSpLocks/>
            <a:stCxn id="82" idx="2"/>
            <a:endCxn id="92" idx="6"/>
          </p:cNvCxnSpPr>
          <p:nvPr/>
        </p:nvCxnSpPr>
        <p:spPr>
          <a:xfrm flipH="1">
            <a:off x="2391462" y="4995684"/>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2190F67-352B-2E49-BB05-7644CE425A12}"/>
              </a:ext>
            </a:extLst>
          </p:cNvPr>
          <p:cNvCxnSpPr>
            <a:cxnSpLocks/>
            <a:stCxn id="88" idx="2"/>
            <a:endCxn id="93" idx="6"/>
          </p:cNvCxnSpPr>
          <p:nvPr/>
        </p:nvCxnSpPr>
        <p:spPr>
          <a:xfrm flipH="1">
            <a:off x="2396073" y="5667300"/>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98" name="Content Placeholder 2">
            <a:extLst>
              <a:ext uri="{FF2B5EF4-FFF2-40B4-BE49-F238E27FC236}">
                <a16:creationId xmlns:a16="http://schemas.microsoft.com/office/drawing/2014/main" id="{E4F12B9F-F679-9F42-AAF0-E2F676F29A99}"/>
              </a:ext>
            </a:extLst>
          </p:cNvPr>
          <p:cNvSpPr txBox="1">
            <a:spLocks/>
          </p:cNvSpPr>
          <p:nvPr/>
        </p:nvSpPr>
        <p:spPr>
          <a:xfrm>
            <a:off x="4692012" y="4609508"/>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99" name="Content Placeholder 2">
            <a:extLst>
              <a:ext uri="{FF2B5EF4-FFF2-40B4-BE49-F238E27FC236}">
                <a16:creationId xmlns:a16="http://schemas.microsoft.com/office/drawing/2014/main" id="{3AD4F509-326B-6649-AAF4-0C0AAD5C5EB5}"/>
              </a:ext>
            </a:extLst>
          </p:cNvPr>
          <p:cNvSpPr txBox="1">
            <a:spLocks/>
          </p:cNvSpPr>
          <p:nvPr/>
        </p:nvSpPr>
        <p:spPr>
          <a:xfrm>
            <a:off x="4692011" y="4333150"/>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True / False</a:t>
            </a:r>
          </a:p>
        </p:txBody>
      </p:sp>
      <p:sp>
        <p:nvSpPr>
          <p:cNvPr id="100" name="Oval 99">
            <a:extLst>
              <a:ext uri="{FF2B5EF4-FFF2-40B4-BE49-F238E27FC236}">
                <a16:creationId xmlns:a16="http://schemas.microsoft.com/office/drawing/2014/main" id="{97470EF6-BFAD-684B-9B9D-63F1297662D5}"/>
              </a:ext>
            </a:extLst>
          </p:cNvPr>
          <p:cNvSpPr/>
          <p:nvPr/>
        </p:nvSpPr>
        <p:spPr>
          <a:xfrm>
            <a:off x="5806727" y="4797087"/>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1" name="Straight Connector 100">
            <a:extLst>
              <a:ext uri="{FF2B5EF4-FFF2-40B4-BE49-F238E27FC236}">
                <a16:creationId xmlns:a16="http://schemas.microsoft.com/office/drawing/2014/main" id="{31027D95-3C31-304E-BD25-A8571530FC86}"/>
              </a:ext>
            </a:extLst>
          </p:cNvPr>
          <p:cNvCxnSpPr>
            <a:cxnSpLocks/>
            <a:stCxn id="100" idx="4"/>
            <a:endCxn id="104" idx="0"/>
          </p:cNvCxnSpPr>
          <p:nvPr/>
        </p:nvCxnSpPr>
        <p:spPr>
          <a:xfrm>
            <a:off x="6005324" y="51942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F1D672C-E8A7-5649-9743-2CFB5499388F}"/>
              </a:ext>
            </a:extLst>
          </p:cNvPr>
          <p:cNvCxnSpPr>
            <a:cxnSpLocks/>
            <a:stCxn id="105" idx="3"/>
            <a:endCxn id="104" idx="6"/>
          </p:cNvCxnSpPr>
          <p:nvPr/>
        </p:nvCxnSpPr>
        <p:spPr>
          <a:xfrm flipH="1">
            <a:off x="6208531" y="54473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95F69FB-4586-2341-BEF5-10395A809E15}"/>
              </a:ext>
            </a:extLst>
          </p:cNvPr>
          <p:cNvCxnSpPr>
            <a:cxnSpLocks/>
            <a:stCxn id="105" idx="1"/>
            <a:endCxn id="100" idx="6"/>
          </p:cNvCxnSpPr>
          <p:nvPr/>
        </p:nvCxnSpPr>
        <p:spPr>
          <a:xfrm flipH="1" flipV="1">
            <a:off x="6203920" y="49956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D1DA8252-159C-7E4F-A698-4541C14511A5}"/>
              </a:ext>
            </a:extLst>
          </p:cNvPr>
          <p:cNvSpPr/>
          <p:nvPr/>
        </p:nvSpPr>
        <p:spPr>
          <a:xfrm>
            <a:off x="5811338" y="5468703"/>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05" name="Oval 104">
            <a:extLst>
              <a:ext uri="{FF2B5EF4-FFF2-40B4-BE49-F238E27FC236}">
                <a16:creationId xmlns:a16="http://schemas.microsoft.com/office/drawing/2014/main" id="{846DDBCC-6C8A-2546-AAAE-B7A994B6618A}"/>
              </a:ext>
            </a:extLst>
          </p:cNvPr>
          <p:cNvSpPr/>
          <p:nvPr/>
        </p:nvSpPr>
        <p:spPr>
          <a:xfrm>
            <a:off x="6459770" y="5108277"/>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06" name="Straight Connector 105">
            <a:extLst>
              <a:ext uri="{FF2B5EF4-FFF2-40B4-BE49-F238E27FC236}">
                <a16:creationId xmlns:a16="http://schemas.microsoft.com/office/drawing/2014/main" id="{D5E132BC-DD11-5E45-92A2-22F83C6BD13E}"/>
              </a:ext>
            </a:extLst>
          </p:cNvPr>
          <p:cNvCxnSpPr>
            <a:cxnSpLocks/>
            <a:endCxn id="105" idx="6"/>
          </p:cNvCxnSpPr>
          <p:nvPr/>
        </p:nvCxnSpPr>
        <p:spPr>
          <a:xfrm flipH="1">
            <a:off x="6904628" y="53068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81F0B342-5087-2648-847D-8BEA135A4DB0}"/>
              </a:ext>
            </a:extLst>
          </p:cNvPr>
          <p:cNvSpPr/>
          <p:nvPr/>
        </p:nvSpPr>
        <p:spPr>
          <a:xfrm>
            <a:off x="4795840" y="4802865"/>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08" name="Oval 107">
            <a:extLst>
              <a:ext uri="{FF2B5EF4-FFF2-40B4-BE49-F238E27FC236}">
                <a16:creationId xmlns:a16="http://schemas.microsoft.com/office/drawing/2014/main" id="{E084D80B-F4DF-194C-B938-88CBD860B0BD}"/>
              </a:ext>
            </a:extLst>
          </p:cNvPr>
          <p:cNvSpPr/>
          <p:nvPr/>
        </p:nvSpPr>
        <p:spPr>
          <a:xfrm>
            <a:off x="4800451" y="5474481"/>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9" name="Straight Connector 108">
            <a:extLst>
              <a:ext uri="{FF2B5EF4-FFF2-40B4-BE49-F238E27FC236}">
                <a16:creationId xmlns:a16="http://schemas.microsoft.com/office/drawing/2014/main" id="{BF28E769-0511-944B-B501-19C382051CF1}"/>
              </a:ext>
            </a:extLst>
          </p:cNvPr>
          <p:cNvCxnSpPr>
            <a:cxnSpLocks/>
            <a:stCxn id="100" idx="2"/>
            <a:endCxn id="107" idx="6"/>
          </p:cNvCxnSpPr>
          <p:nvPr/>
        </p:nvCxnSpPr>
        <p:spPr>
          <a:xfrm flipH="1">
            <a:off x="5193033" y="4995684"/>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2A9CDD7-9665-9541-B4F8-82E12CFFE959}"/>
              </a:ext>
            </a:extLst>
          </p:cNvPr>
          <p:cNvCxnSpPr>
            <a:cxnSpLocks/>
            <a:stCxn id="104" idx="2"/>
            <a:endCxn id="108" idx="6"/>
          </p:cNvCxnSpPr>
          <p:nvPr/>
        </p:nvCxnSpPr>
        <p:spPr>
          <a:xfrm flipH="1">
            <a:off x="5197644" y="5667300"/>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111" name="Content Placeholder 2">
            <a:extLst>
              <a:ext uri="{FF2B5EF4-FFF2-40B4-BE49-F238E27FC236}">
                <a16:creationId xmlns:a16="http://schemas.microsoft.com/office/drawing/2014/main" id="{3C1D39DC-4B62-5A4A-9A98-10560E30E10B}"/>
              </a:ext>
            </a:extLst>
          </p:cNvPr>
          <p:cNvSpPr txBox="1">
            <a:spLocks/>
          </p:cNvSpPr>
          <p:nvPr/>
        </p:nvSpPr>
        <p:spPr>
          <a:xfrm>
            <a:off x="7517232" y="4609507"/>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112" name="Content Placeholder 2">
            <a:extLst>
              <a:ext uri="{FF2B5EF4-FFF2-40B4-BE49-F238E27FC236}">
                <a16:creationId xmlns:a16="http://schemas.microsoft.com/office/drawing/2014/main" id="{F2086DFB-CD1E-FD48-A0A6-6A12837AE97D}"/>
              </a:ext>
            </a:extLst>
          </p:cNvPr>
          <p:cNvSpPr txBox="1">
            <a:spLocks/>
          </p:cNvSpPr>
          <p:nvPr/>
        </p:nvSpPr>
        <p:spPr>
          <a:xfrm>
            <a:off x="7517231" y="4333150"/>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False / False</a:t>
            </a:r>
          </a:p>
        </p:txBody>
      </p:sp>
      <p:sp>
        <p:nvSpPr>
          <p:cNvPr id="113" name="Oval 112">
            <a:extLst>
              <a:ext uri="{FF2B5EF4-FFF2-40B4-BE49-F238E27FC236}">
                <a16:creationId xmlns:a16="http://schemas.microsoft.com/office/drawing/2014/main" id="{6D304552-0BDE-184C-AA90-6F9841511F1B}"/>
              </a:ext>
            </a:extLst>
          </p:cNvPr>
          <p:cNvSpPr/>
          <p:nvPr/>
        </p:nvSpPr>
        <p:spPr>
          <a:xfrm>
            <a:off x="8631947" y="4797087"/>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14" name="Straight Connector 113">
            <a:extLst>
              <a:ext uri="{FF2B5EF4-FFF2-40B4-BE49-F238E27FC236}">
                <a16:creationId xmlns:a16="http://schemas.microsoft.com/office/drawing/2014/main" id="{B66658D1-2DED-7C44-B9BB-8AC1340E6813}"/>
              </a:ext>
            </a:extLst>
          </p:cNvPr>
          <p:cNvCxnSpPr>
            <a:cxnSpLocks/>
            <a:stCxn id="113" idx="4"/>
            <a:endCxn id="117" idx="0"/>
          </p:cNvCxnSpPr>
          <p:nvPr/>
        </p:nvCxnSpPr>
        <p:spPr>
          <a:xfrm>
            <a:off x="8830544" y="51942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7F00EFB1-E1F0-2343-9624-AD62F4957FC4}"/>
              </a:ext>
            </a:extLst>
          </p:cNvPr>
          <p:cNvCxnSpPr>
            <a:cxnSpLocks/>
            <a:stCxn id="118" idx="3"/>
            <a:endCxn id="117" idx="6"/>
          </p:cNvCxnSpPr>
          <p:nvPr/>
        </p:nvCxnSpPr>
        <p:spPr>
          <a:xfrm flipH="1">
            <a:off x="9033751" y="54473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D49DC7D9-2959-D248-ACC1-5A908881CD62}"/>
              </a:ext>
            </a:extLst>
          </p:cNvPr>
          <p:cNvCxnSpPr>
            <a:cxnSpLocks/>
            <a:stCxn id="118" idx="1"/>
            <a:endCxn id="113" idx="6"/>
          </p:cNvCxnSpPr>
          <p:nvPr/>
        </p:nvCxnSpPr>
        <p:spPr>
          <a:xfrm flipH="1" flipV="1">
            <a:off x="9029140" y="49956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945A70D9-2430-B24A-AE38-24D1DA6BD207}"/>
              </a:ext>
            </a:extLst>
          </p:cNvPr>
          <p:cNvSpPr/>
          <p:nvPr/>
        </p:nvSpPr>
        <p:spPr>
          <a:xfrm>
            <a:off x="8636558" y="5468703"/>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18" name="Oval 117">
            <a:extLst>
              <a:ext uri="{FF2B5EF4-FFF2-40B4-BE49-F238E27FC236}">
                <a16:creationId xmlns:a16="http://schemas.microsoft.com/office/drawing/2014/main" id="{80A76B8C-B3D6-3D46-AE65-C6FDED479C07}"/>
              </a:ext>
            </a:extLst>
          </p:cNvPr>
          <p:cNvSpPr/>
          <p:nvPr/>
        </p:nvSpPr>
        <p:spPr>
          <a:xfrm>
            <a:off x="9284990" y="5108277"/>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19" name="Straight Connector 118">
            <a:extLst>
              <a:ext uri="{FF2B5EF4-FFF2-40B4-BE49-F238E27FC236}">
                <a16:creationId xmlns:a16="http://schemas.microsoft.com/office/drawing/2014/main" id="{41EEF12B-6BFA-524E-BD91-B661FBBCC604}"/>
              </a:ext>
            </a:extLst>
          </p:cNvPr>
          <p:cNvCxnSpPr>
            <a:cxnSpLocks/>
            <a:endCxn id="118" idx="6"/>
          </p:cNvCxnSpPr>
          <p:nvPr/>
        </p:nvCxnSpPr>
        <p:spPr>
          <a:xfrm flipH="1">
            <a:off x="9729848" y="53068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20" name="Oval 119">
            <a:extLst>
              <a:ext uri="{FF2B5EF4-FFF2-40B4-BE49-F238E27FC236}">
                <a16:creationId xmlns:a16="http://schemas.microsoft.com/office/drawing/2014/main" id="{A5C7C0BA-ACE5-1849-99F9-0D96FC999414}"/>
              </a:ext>
            </a:extLst>
          </p:cNvPr>
          <p:cNvSpPr/>
          <p:nvPr/>
        </p:nvSpPr>
        <p:spPr>
          <a:xfrm>
            <a:off x="7621060" y="4802865"/>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121" name="Oval 120">
            <a:extLst>
              <a:ext uri="{FF2B5EF4-FFF2-40B4-BE49-F238E27FC236}">
                <a16:creationId xmlns:a16="http://schemas.microsoft.com/office/drawing/2014/main" id="{6C6B7597-33F7-AB43-97A9-2AF25037706A}"/>
              </a:ext>
            </a:extLst>
          </p:cNvPr>
          <p:cNvSpPr/>
          <p:nvPr/>
        </p:nvSpPr>
        <p:spPr>
          <a:xfrm>
            <a:off x="7625671" y="5474481"/>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22" name="Straight Connector 121">
            <a:extLst>
              <a:ext uri="{FF2B5EF4-FFF2-40B4-BE49-F238E27FC236}">
                <a16:creationId xmlns:a16="http://schemas.microsoft.com/office/drawing/2014/main" id="{50AAEC4C-B79F-F046-9D1A-44FAC79B6E64}"/>
              </a:ext>
            </a:extLst>
          </p:cNvPr>
          <p:cNvCxnSpPr>
            <a:cxnSpLocks/>
            <a:stCxn id="113" idx="2"/>
            <a:endCxn id="120" idx="6"/>
          </p:cNvCxnSpPr>
          <p:nvPr/>
        </p:nvCxnSpPr>
        <p:spPr>
          <a:xfrm flipH="1">
            <a:off x="8018253" y="4995684"/>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C355E5C-8D5E-B149-BC52-3D9294AF67C8}"/>
              </a:ext>
            </a:extLst>
          </p:cNvPr>
          <p:cNvCxnSpPr>
            <a:cxnSpLocks/>
            <a:stCxn id="117" idx="2"/>
            <a:endCxn id="121" idx="6"/>
          </p:cNvCxnSpPr>
          <p:nvPr/>
        </p:nvCxnSpPr>
        <p:spPr>
          <a:xfrm flipH="1">
            <a:off x="8022864" y="5667300"/>
            <a:ext cx="613694" cy="577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43344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8"/>
            <a:ext cx="5584053" cy="851266"/>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endParaRPr lang="en-US" sz="1600" b="1" i="1" u="sng" dirty="0">
              <a:solidFill>
                <a:schemeClr val="tx1">
                  <a:lumMod val="95000"/>
                </a:schemeClr>
              </a:solidFill>
            </a:endParaRPr>
          </a:p>
          <a:p>
            <a:pPr marL="0" indent="0">
              <a:buFont typeface="Arial" panose="020B0604020202020204" pitchFamily="34" charset="0"/>
              <a:buNone/>
            </a:pPr>
            <a:r>
              <a:rPr lang="en-US" sz="1600" dirty="0">
                <a:solidFill>
                  <a:schemeClr val="tx1">
                    <a:lumMod val="95000"/>
                  </a:schemeClr>
                </a:solidFill>
              </a:rPr>
              <a:t>- </a:t>
            </a:r>
            <a:r>
              <a:rPr lang="en-US" sz="1600" b="1" i="1" u="sng" dirty="0">
                <a:solidFill>
                  <a:schemeClr val="tx1">
                    <a:lumMod val="95000"/>
                  </a:schemeClr>
                </a:solidFill>
              </a:rPr>
              <a:t>Model the fact that at least one variable per clause must be chosen.</a:t>
            </a:r>
          </a:p>
        </p:txBody>
      </p:sp>
      <p:sp>
        <p:nvSpPr>
          <p:cNvPr id="69" name="Content Placeholder 2">
            <a:extLst>
              <a:ext uri="{FF2B5EF4-FFF2-40B4-BE49-F238E27FC236}">
                <a16:creationId xmlns:a16="http://schemas.microsoft.com/office/drawing/2014/main" id="{73677A56-F559-4D42-8A7D-10921F7B982A}"/>
              </a:ext>
            </a:extLst>
          </p:cNvPr>
          <p:cNvSpPr txBox="1">
            <a:spLocks/>
          </p:cNvSpPr>
          <p:nvPr/>
        </p:nvSpPr>
        <p:spPr>
          <a:xfrm>
            <a:off x="5163918" y="2902826"/>
            <a:ext cx="5596043" cy="2150020"/>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Quick Aside</a:t>
            </a:r>
            <a:r>
              <a:rPr lang="en-US" sz="1400" dirty="0">
                <a:solidFill>
                  <a:schemeClr val="tx1">
                    <a:lumMod val="95000"/>
                  </a:schemeClr>
                </a:solidFill>
              </a:rPr>
              <a:t>:</a:t>
            </a:r>
            <a:br>
              <a:rPr lang="en-US" sz="1400" dirty="0">
                <a:solidFill>
                  <a:schemeClr val="tx1">
                    <a:lumMod val="95000"/>
                  </a:schemeClr>
                </a:solidFill>
              </a:rPr>
            </a:br>
            <a:r>
              <a:rPr lang="en-US" sz="1400" dirty="0">
                <a:solidFill>
                  <a:schemeClr val="tx1">
                    <a:lumMod val="95000"/>
                  </a:schemeClr>
                </a:solidFill>
              </a:rPr>
              <a:t>Notice that in some cases, we can color the output to the neutral color. We will handle this issue in a moment.</a:t>
            </a:r>
          </a:p>
          <a:p>
            <a:pPr marL="0" indent="0">
              <a:buFont typeface="Arial" panose="020B0604020202020204" pitchFamily="34" charset="0"/>
              <a:buNone/>
            </a:pPr>
            <a:r>
              <a:rPr lang="en-US" sz="1400" dirty="0">
                <a:solidFill>
                  <a:schemeClr val="tx1">
                    <a:lumMod val="95000"/>
                  </a:schemeClr>
                </a:solidFill>
              </a:rPr>
              <a:t>But, it is still the case that we CAN color the output True if and only if one of the input nodes is colored True.</a:t>
            </a:r>
          </a:p>
        </p:txBody>
      </p:sp>
      <p:sp>
        <p:nvSpPr>
          <p:cNvPr id="98" name="Content Placeholder 2">
            <a:extLst>
              <a:ext uri="{FF2B5EF4-FFF2-40B4-BE49-F238E27FC236}">
                <a16:creationId xmlns:a16="http://schemas.microsoft.com/office/drawing/2014/main" id="{E4F12B9F-F679-9F42-AAF0-E2F676F29A99}"/>
              </a:ext>
            </a:extLst>
          </p:cNvPr>
          <p:cNvSpPr txBox="1">
            <a:spLocks/>
          </p:cNvSpPr>
          <p:nvPr/>
        </p:nvSpPr>
        <p:spPr>
          <a:xfrm>
            <a:off x="2256236" y="3143313"/>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99" name="Content Placeholder 2">
            <a:extLst>
              <a:ext uri="{FF2B5EF4-FFF2-40B4-BE49-F238E27FC236}">
                <a16:creationId xmlns:a16="http://schemas.microsoft.com/office/drawing/2014/main" id="{3AD4F509-326B-6649-AAF4-0C0AAD5C5EB5}"/>
              </a:ext>
            </a:extLst>
          </p:cNvPr>
          <p:cNvSpPr txBox="1">
            <a:spLocks/>
          </p:cNvSpPr>
          <p:nvPr/>
        </p:nvSpPr>
        <p:spPr>
          <a:xfrm>
            <a:off x="2256235" y="2866955"/>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True / False</a:t>
            </a:r>
          </a:p>
        </p:txBody>
      </p:sp>
      <p:sp>
        <p:nvSpPr>
          <p:cNvPr id="100" name="Oval 99">
            <a:extLst>
              <a:ext uri="{FF2B5EF4-FFF2-40B4-BE49-F238E27FC236}">
                <a16:creationId xmlns:a16="http://schemas.microsoft.com/office/drawing/2014/main" id="{97470EF6-BFAD-684B-9B9D-63F1297662D5}"/>
              </a:ext>
            </a:extLst>
          </p:cNvPr>
          <p:cNvSpPr/>
          <p:nvPr/>
        </p:nvSpPr>
        <p:spPr>
          <a:xfrm>
            <a:off x="3370951" y="3330892"/>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1" name="Straight Connector 100">
            <a:extLst>
              <a:ext uri="{FF2B5EF4-FFF2-40B4-BE49-F238E27FC236}">
                <a16:creationId xmlns:a16="http://schemas.microsoft.com/office/drawing/2014/main" id="{31027D95-3C31-304E-BD25-A8571530FC86}"/>
              </a:ext>
            </a:extLst>
          </p:cNvPr>
          <p:cNvCxnSpPr>
            <a:cxnSpLocks/>
            <a:stCxn id="100" idx="4"/>
            <a:endCxn id="104" idx="0"/>
          </p:cNvCxnSpPr>
          <p:nvPr/>
        </p:nvCxnSpPr>
        <p:spPr>
          <a:xfrm>
            <a:off x="3569548" y="3728085"/>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F1D672C-E8A7-5649-9743-2CFB5499388F}"/>
              </a:ext>
            </a:extLst>
          </p:cNvPr>
          <p:cNvCxnSpPr>
            <a:cxnSpLocks/>
            <a:stCxn id="105" idx="3"/>
            <a:endCxn id="104" idx="6"/>
          </p:cNvCxnSpPr>
          <p:nvPr/>
        </p:nvCxnSpPr>
        <p:spPr>
          <a:xfrm flipH="1">
            <a:off x="3772755" y="3981107"/>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95F69FB-4586-2341-BEF5-10395A809E15}"/>
              </a:ext>
            </a:extLst>
          </p:cNvPr>
          <p:cNvCxnSpPr>
            <a:cxnSpLocks/>
            <a:stCxn id="105" idx="1"/>
            <a:endCxn id="100" idx="6"/>
          </p:cNvCxnSpPr>
          <p:nvPr/>
        </p:nvCxnSpPr>
        <p:spPr>
          <a:xfrm flipH="1" flipV="1">
            <a:off x="3768144" y="3529489"/>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D1DA8252-159C-7E4F-A698-4541C14511A5}"/>
              </a:ext>
            </a:extLst>
          </p:cNvPr>
          <p:cNvSpPr/>
          <p:nvPr/>
        </p:nvSpPr>
        <p:spPr>
          <a:xfrm>
            <a:off x="3375562" y="4002508"/>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05" name="Oval 104">
            <a:extLst>
              <a:ext uri="{FF2B5EF4-FFF2-40B4-BE49-F238E27FC236}">
                <a16:creationId xmlns:a16="http://schemas.microsoft.com/office/drawing/2014/main" id="{846DDBCC-6C8A-2546-AAAE-B7A994B6618A}"/>
              </a:ext>
            </a:extLst>
          </p:cNvPr>
          <p:cNvSpPr/>
          <p:nvPr/>
        </p:nvSpPr>
        <p:spPr>
          <a:xfrm>
            <a:off x="4023994" y="3642082"/>
            <a:ext cx="444858"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cxnSp>
        <p:nvCxnSpPr>
          <p:cNvPr id="106" name="Straight Connector 105">
            <a:extLst>
              <a:ext uri="{FF2B5EF4-FFF2-40B4-BE49-F238E27FC236}">
                <a16:creationId xmlns:a16="http://schemas.microsoft.com/office/drawing/2014/main" id="{D5E132BC-DD11-5E45-92A2-22F83C6BD13E}"/>
              </a:ext>
            </a:extLst>
          </p:cNvPr>
          <p:cNvCxnSpPr>
            <a:cxnSpLocks/>
            <a:endCxn id="105" idx="6"/>
          </p:cNvCxnSpPr>
          <p:nvPr/>
        </p:nvCxnSpPr>
        <p:spPr>
          <a:xfrm flipH="1">
            <a:off x="4468852" y="3840678"/>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81F0B342-5087-2648-847D-8BEA135A4DB0}"/>
              </a:ext>
            </a:extLst>
          </p:cNvPr>
          <p:cNvSpPr/>
          <p:nvPr/>
        </p:nvSpPr>
        <p:spPr>
          <a:xfrm>
            <a:off x="2360064" y="3336670"/>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08" name="Oval 107">
            <a:extLst>
              <a:ext uri="{FF2B5EF4-FFF2-40B4-BE49-F238E27FC236}">
                <a16:creationId xmlns:a16="http://schemas.microsoft.com/office/drawing/2014/main" id="{E084D80B-F4DF-194C-B938-88CBD860B0BD}"/>
              </a:ext>
            </a:extLst>
          </p:cNvPr>
          <p:cNvSpPr/>
          <p:nvPr/>
        </p:nvSpPr>
        <p:spPr>
          <a:xfrm>
            <a:off x="2364675" y="4008286"/>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9" name="Straight Connector 108">
            <a:extLst>
              <a:ext uri="{FF2B5EF4-FFF2-40B4-BE49-F238E27FC236}">
                <a16:creationId xmlns:a16="http://schemas.microsoft.com/office/drawing/2014/main" id="{BF28E769-0511-944B-B501-19C382051CF1}"/>
              </a:ext>
            </a:extLst>
          </p:cNvPr>
          <p:cNvCxnSpPr>
            <a:cxnSpLocks/>
            <a:stCxn id="100" idx="2"/>
            <a:endCxn id="107" idx="6"/>
          </p:cNvCxnSpPr>
          <p:nvPr/>
        </p:nvCxnSpPr>
        <p:spPr>
          <a:xfrm flipH="1">
            <a:off x="2757257" y="3529489"/>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2A9CDD7-9665-9541-B4F8-82E12CFFE959}"/>
              </a:ext>
            </a:extLst>
          </p:cNvPr>
          <p:cNvCxnSpPr>
            <a:cxnSpLocks/>
            <a:stCxn id="104" idx="2"/>
            <a:endCxn id="108" idx="6"/>
          </p:cNvCxnSpPr>
          <p:nvPr/>
        </p:nvCxnSpPr>
        <p:spPr>
          <a:xfrm flipH="1">
            <a:off x="2761868" y="4201105"/>
            <a:ext cx="613694" cy="577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05593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Content Placeholder 2">
            <a:extLst>
              <a:ext uri="{FF2B5EF4-FFF2-40B4-BE49-F238E27FC236}">
                <a16:creationId xmlns:a16="http://schemas.microsoft.com/office/drawing/2014/main" id="{0427819E-6203-8E40-8DE4-D7949F8FDD0F}"/>
              </a:ext>
            </a:extLst>
          </p:cNvPr>
          <p:cNvSpPr txBox="1">
            <a:spLocks/>
          </p:cNvSpPr>
          <p:nvPr/>
        </p:nvSpPr>
        <p:spPr>
          <a:xfrm>
            <a:off x="1818686" y="4903080"/>
            <a:ext cx="4172215" cy="1546297"/>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1206135"/>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1206135"/>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1206137"/>
            <a:ext cx="5584053" cy="851266"/>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endParaRPr lang="en-US" sz="1600" b="1" i="1" u="sng" dirty="0">
              <a:solidFill>
                <a:schemeClr val="tx1">
                  <a:lumMod val="95000"/>
                </a:schemeClr>
              </a:solidFill>
            </a:endParaRPr>
          </a:p>
          <a:p>
            <a:pPr marL="0" indent="0">
              <a:buFont typeface="Arial" panose="020B0604020202020204" pitchFamily="34" charset="0"/>
              <a:buNone/>
            </a:pPr>
            <a:r>
              <a:rPr lang="en-US" sz="1600" dirty="0">
                <a:solidFill>
                  <a:schemeClr val="tx1">
                    <a:lumMod val="95000"/>
                  </a:schemeClr>
                </a:solidFill>
              </a:rPr>
              <a:t>- </a:t>
            </a:r>
            <a:r>
              <a:rPr lang="en-US" sz="1600" b="1" i="1" u="sng" dirty="0">
                <a:solidFill>
                  <a:schemeClr val="tx1">
                    <a:lumMod val="95000"/>
                  </a:schemeClr>
                </a:solidFill>
              </a:rPr>
              <a:t>Model the fact that at least one variable per clause must be chosen.</a:t>
            </a:r>
          </a:p>
        </p:txBody>
      </p:sp>
      <p:sp>
        <p:nvSpPr>
          <p:cNvPr id="38" name="Oval 37">
            <a:extLst>
              <a:ext uri="{FF2B5EF4-FFF2-40B4-BE49-F238E27FC236}">
                <a16:creationId xmlns:a16="http://schemas.microsoft.com/office/drawing/2014/main" id="{3FEA861B-AAE0-9747-9133-793334A5D7B1}"/>
              </a:ext>
            </a:extLst>
          </p:cNvPr>
          <p:cNvSpPr/>
          <p:nvPr/>
        </p:nvSpPr>
        <p:spPr>
          <a:xfrm>
            <a:off x="2953273" y="4958504"/>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41" name="Straight Connector 40">
            <a:extLst>
              <a:ext uri="{FF2B5EF4-FFF2-40B4-BE49-F238E27FC236}">
                <a16:creationId xmlns:a16="http://schemas.microsoft.com/office/drawing/2014/main" id="{4629004D-838F-6147-841C-1AF8333CA8B9}"/>
              </a:ext>
            </a:extLst>
          </p:cNvPr>
          <p:cNvCxnSpPr>
            <a:cxnSpLocks/>
            <a:stCxn id="38" idx="4"/>
            <a:endCxn id="64" idx="0"/>
          </p:cNvCxnSpPr>
          <p:nvPr/>
        </p:nvCxnSpPr>
        <p:spPr>
          <a:xfrm>
            <a:off x="3151870" y="5355697"/>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D90386-7E5A-DA48-83CF-EE364635BE18}"/>
              </a:ext>
            </a:extLst>
          </p:cNvPr>
          <p:cNvCxnSpPr>
            <a:cxnSpLocks/>
            <a:stCxn id="65" idx="3"/>
            <a:endCxn id="64" idx="6"/>
          </p:cNvCxnSpPr>
          <p:nvPr/>
        </p:nvCxnSpPr>
        <p:spPr>
          <a:xfrm flipH="1">
            <a:off x="3355077" y="5608719"/>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8AEEE24-94EC-954B-A0E2-268B7E9FC0CB}"/>
              </a:ext>
            </a:extLst>
          </p:cNvPr>
          <p:cNvCxnSpPr>
            <a:cxnSpLocks/>
            <a:stCxn id="65" idx="1"/>
            <a:endCxn id="38" idx="6"/>
          </p:cNvCxnSpPr>
          <p:nvPr/>
        </p:nvCxnSpPr>
        <p:spPr>
          <a:xfrm flipH="1" flipV="1">
            <a:off x="3350466" y="5157101"/>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D7F6B5DA-5EF5-CD49-BBE6-F0974422D33F}"/>
              </a:ext>
            </a:extLst>
          </p:cNvPr>
          <p:cNvSpPr/>
          <p:nvPr/>
        </p:nvSpPr>
        <p:spPr>
          <a:xfrm>
            <a:off x="2957884" y="5630120"/>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65" name="Oval 64">
            <a:extLst>
              <a:ext uri="{FF2B5EF4-FFF2-40B4-BE49-F238E27FC236}">
                <a16:creationId xmlns:a16="http://schemas.microsoft.com/office/drawing/2014/main" id="{53735A6F-F65E-8744-BD40-2CB9F36FA48A}"/>
              </a:ext>
            </a:extLst>
          </p:cNvPr>
          <p:cNvSpPr/>
          <p:nvPr/>
        </p:nvSpPr>
        <p:spPr>
          <a:xfrm>
            <a:off x="3606316" y="5269694"/>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66" name="Straight Connector 65">
            <a:extLst>
              <a:ext uri="{FF2B5EF4-FFF2-40B4-BE49-F238E27FC236}">
                <a16:creationId xmlns:a16="http://schemas.microsoft.com/office/drawing/2014/main" id="{51DBB513-E386-3249-8CF6-549EA7A9CBE1}"/>
              </a:ext>
            </a:extLst>
          </p:cNvPr>
          <p:cNvCxnSpPr>
            <a:cxnSpLocks/>
            <a:stCxn id="56" idx="2"/>
            <a:endCxn id="65" idx="6"/>
          </p:cNvCxnSpPr>
          <p:nvPr/>
        </p:nvCxnSpPr>
        <p:spPr>
          <a:xfrm flipH="1" flipV="1">
            <a:off x="4051174" y="5468291"/>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69" name="Content Placeholder 2">
            <a:extLst>
              <a:ext uri="{FF2B5EF4-FFF2-40B4-BE49-F238E27FC236}">
                <a16:creationId xmlns:a16="http://schemas.microsoft.com/office/drawing/2014/main" id="{73677A56-F559-4D42-8A7D-10921F7B982A}"/>
              </a:ext>
            </a:extLst>
          </p:cNvPr>
          <p:cNvSpPr txBox="1">
            <a:spLocks/>
          </p:cNvSpPr>
          <p:nvPr/>
        </p:nvSpPr>
        <p:spPr>
          <a:xfrm>
            <a:off x="6309886" y="2857243"/>
            <a:ext cx="4401312" cy="1122065"/>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Corollary</a:t>
            </a:r>
            <a:r>
              <a:rPr lang="en-US" sz="1400" dirty="0">
                <a:solidFill>
                  <a:schemeClr val="tx1">
                    <a:lumMod val="95000"/>
                  </a:schemeClr>
                </a:solidFill>
              </a:rPr>
              <a:t>:</a:t>
            </a:r>
            <a:br>
              <a:rPr lang="en-US" sz="1400" dirty="0">
                <a:solidFill>
                  <a:schemeClr val="tx1">
                    <a:lumMod val="95000"/>
                  </a:schemeClr>
                </a:solidFill>
              </a:rPr>
            </a:br>
            <a:r>
              <a:rPr lang="en-US" sz="1400" dirty="0">
                <a:solidFill>
                  <a:schemeClr val="tx1">
                    <a:lumMod val="95000"/>
                  </a:schemeClr>
                </a:solidFill>
              </a:rPr>
              <a:t>We can combine two of these widgets to produce an OR gate across three variables. The output is colorable as TRUE if and only if one of the three inputs is colored TRUE</a:t>
            </a:r>
          </a:p>
        </p:txBody>
      </p:sp>
      <p:sp>
        <p:nvSpPr>
          <p:cNvPr id="73" name="Oval 72">
            <a:extLst>
              <a:ext uri="{FF2B5EF4-FFF2-40B4-BE49-F238E27FC236}">
                <a16:creationId xmlns:a16="http://schemas.microsoft.com/office/drawing/2014/main" id="{6356BE84-CF92-B945-BCE7-3CA63AE0CFCC}"/>
              </a:ext>
            </a:extLst>
          </p:cNvPr>
          <p:cNvSpPr/>
          <p:nvPr/>
        </p:nvSpPr>
        <p:spPr>
          <a:xfrm>
            <a:off x="1942386" y="4964282"/>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74" name="Oval 73">
            <a:extLst>
              <a:ext uri="{FF2B5EF4-FFF2-40B4-BE49-F238E27FC236}">
                <a16:creationId xmlns:a16="http://schemas.microsoft.com/office/drawing/2014/main" id="{A147AC91-5A08-2346-95F7-4141137120CC}"/>
              </a:ext>
            </a:extLst>
          </p:cNvPr>
          <p:cNvSpPr/>
          <p:nvPr/>
        </p:nvSpPr>
        <p:spPr>
          <a:xfrm>
            <a:off x="1946997" y="5635898"/>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75" name="Straight Connector 74">
            <a:extLst>
              <a:ext uri="{FF2B5EF4-FFF2-40B4-BE49-F238E27FC236}">
                <a16:creationId xmlns:a16="http://schemas.microsoft.com/office/drawing/2014/main" id="{098CF43E-029C-0F47-9CF1-214BC388EB6F}"/>
              </a:ext>
            </a:extLst>
          </p:cNvPr>
          <p:cNvCxnSpPr>
            <a:cxnSpLocks/>
            <a:stCxn id="38" idx="2"/>
            <a:endCxn id="73" idx="6"/>
          </p:cNvCxnSpPr>
          <p:nvPr/>
        </p:nvCxnSpPr>
        <p:spPr>
          <a:xfrm flipH="1">
            <a:off x="2339579" y="5157101"/>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3DF2BD0-8B41-E846-96EB-82CE86390DB6}"/>
              </a:ext>
            </a:extLst>
          </p:cNvPr>
          <p:cNvCxnSpPr>
            <a:cxnSpLocks/>
            <a:stCxn id="64" idx="2"/>
            <a:endCxn id="74" idx="6"/>
          </p:cNvCxnSpPr>
          <p:nvPr/>
        </p:nvCxnSpPr>
        <p:spPr>
          <a:xfrm flipH="1">
            <a:off x="2344190" y="5828717"/>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81" name="Content Placeholder 2">
            <a:extLst>
              <a:ext uri="{FF2B5EF4-FFF2-40B4-BE49-F238E27FC236}">
                <a16:creationId xmlns:a16="http://schemas.microsoft.com/office/drawing/2014/main" id="{CC2080DE-DB5D-9441-95A6-F1462E619581}"/>
              </a:ext>
            </a:extLst>
          </p:cNvPr>
          <p:cNvSpPr txBox="1">
            <a:spLocks/>
          </p:cNvSpPr>
          <p:nvPr/>
        </p:nvSpPr>
        <p:spPr>
          <a:xfrm>
            <a:off x="1818687" y="4584447"/>
            <a:ext cx="417221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Example 1</a:t>
            </a:r>
            <a:r>
              <a:rPr lang="en-US" sz="1400" dirty="0">
                <a:solidFill>
                  <a:schemeClr val="tx1">
                    <a:lumMod val="95000"/>
                  </a:schemeClr>
                </a:solidFill>
              </a:rPr>
              <a:t>: False / False / True</a:t>
            </a:r>
          </a:p>
        </p:txBody>
      </p:sp>
      <p:sp>
        <p:nvSpPr>
          <p:cNvPr id="56" name="Oval 55">
            <a:extLst>
              <a:ext uri="{FF2B5EF4-FFF2-40B4-BE49-F238E27FC236}">
                <a16:creationId xmlns:a16="http://schemas.microsoft.com/office/drawing/2014/main" id="{F90D1B3D-82FD-2B48-AFE0-C4AA6533E750}"/>
              </a:ext>
            </a:extLst>
          </p:cNvPr>
          <p:cNvSpPr/>
          <p:nvPr/>
        </p:nvSpPr>
        <p:spPr>
          <a:xfrm>
            <a:off x="4459704" y="5270129"/>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cxnSp>
        <p:nvCxnSpPr>
          <p:cNvPr id="57" name="Straight Connector 56">
            <a:extLst>
              <a:ext uri="{FF2B5EF4-FFF2-40B4-BE49-F238E27FC236}">
                <a16:creationId xmlns:a16="http://schemas.microsoft.com/office/drawing/2014/main" id="{07C07252-E01E-7147-8819-2C37BC49C059}"/>
              </a:ext>
            </a:extLst>
          </p:cNvPr>
          <p:cNvCxnSpPr>
            <a:cxnSpLocks/>
            <a:stCxn id="56" idx="4"/>
            <a:endCxn id="60" idx="0"/>
          </p:cNvCxnSpPr>
          <p:nvPr/>
        </p:nvCxnSpPr>
        <p:spPr>
          <a:xfrm>
            <a:off x="4658301" y="5667322"/>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8CCC6B0-8CB7-684E-9644-1EFD889756AA}"/>
              </a:ext>
            </a:extLst>
          </p:cNvPr>
          <p:cNvCxnSpPr>
            <a:cxnSpLocks/>
            <a:stCxn id="61" idx="3"/>
            <a:endCxn id="60" idx="6"/>
          </p:cNvCxnSpPr>
          <p:nvPr/>
        </p:nvCxnSpPr>
        <p:spPr>
          <a:xfrm flipH="1">
            <a:off x="4861508" y="5920344"/>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1E2B69-7DDF-D146-9D91-71A1519105DB}"/>
              </a:ext>
            </a:extLst>
          </p:cNvPr>
          <p:cNvCxnSpPr>
            <a:cxnSpLocks/>
            <a:stCxn id="61" idx="1"/>
            <a:endCxn id="56" idx="6"/>
          </p:cNvCxnSpPr>
          <p:nvPr/>
        </p:nvCxnSpPr>
        <p:spPr>
          <a:xfrm flipH="1" flipV="1">
            <a:off x="4856897" y="5468726"/>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E89748E4-5F9B-7940-BF3E-E21928AEFE00}"/>
              </a:ext>
            </a:extLst>
          </p:cNvPr>
          <p:cNvSpPr/>
          <p:nvPr/>
        </p:nvSpPr>
        <p:spPr>
          <a:xfrm>
            <a:off x="4464315" y="5941745"/>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61" name="Oval 60">
            <a:extLst>
              <a:ext uri="{FF2B5EF4-FFF2-40B4-BE49-F238E27FC236}">
                <a16:creationId xmlns:a16="http://schemas.microsoft.com/office/drawing/2014/main" id="{8CB46C03-48E2-F948-A5B8-DBA9F26355C7}"/>
              </a:ext>
            </a:extLst>
          </p:cNvPr>
          <p:cNvSpPr/>
          <p:nvPr/>
        </p:nvSpPr>
        <p:spPr>
          <a:xfrm>
            <a:off x="5112747" y="5581319"/>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62" name="Straight Connector 61">
            <a:extLst>
              <a:ext uri="{FF2B5EF4-FFF2-40B4-BE49-F238E27FC236}">
                <a16:creationId xmlns:a16="http://schemas.microsoft.com/office/drawing/2014/main" id="{3B8CF166-8C86-6D47-BADE-A211E7B3251D}"/>
              </a:ext>
            </a:extLst>
          </p:cNvPr>
          <p:cNvCxnSpPr>
            <a:cxnSpLocks/>
            <a:endCxn id="61" idx="6"/>
          </p:cNvCxnSpPr>
          <p:nvPr/>
        </p:nvCxnSpPr>
        <p:spPr>
          <a:xfrm flipH="1">
            <a:off x="5557605" y="5779915"/>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F9E3B0E-4EDC-3445-93C5-674252B5A17A}"/>
              </a:ext>
            </a:extLst>
          </p:cNvPr>
          <p:cNvSpPr/>
          <p:nvPr/>
        </p:nvSpPr>
        <p:spPr>
          <a:xfrm>
            <a:off x="3620498" y="5941745"/>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68" name="Straight Connector 67">
            <a:extLst>
              <a:ext uri="{FF2B5EF4-FFF2-40B4-BE49-F238E27FC236}">
                <a16:creationId xmlns:a16="http://schemas.microsoft.com/office/drawing/2014/main" id="{BEAB000C-3EE7-FF4D-8E28-502CDFCCC447}"/>
              </a:ext>
            </a:extLst>
          </p:cNvPr>
          <p:cNvCxnSpPr>
            <a:cxnSpLocks/>
            <a:stCxn id="60" idx="2"/>
            <a:endCxn id="63" idx="6"/>
          </p:cNvCxnSpPr>
          <p:nvPr/>
        </p:nvCxnSpPr>
        <p:spPr>
          <a:xfrm flipH="1">
            <a:off x="4017691" y="6140342"/>
            <a:ext cx="446624"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1E7E5B1F-CC12-634C-B4E8-98EED2EDEED4}"/>
              </a:ext>
            </a:extLst>
          </p:cNvPr>
          <p:cNvSpPr/>
          <p:nvPr/>
        </p:nvSpPr>
        <p:spPr>
          <a:xfrm>
            <a:off x="3236547" y="2594546"/>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76" name="Straight Connector 75">
            <a:extLst>
              <a:ext uri="{FF2B5EF4-FFF2-40B4-BE49-F238E27FC236}">
                <a16:creationId xmlns:a16="http://schemas.microsoft.com/office/drawing/2014/main" id="{B9CC9647-A41E-BF46-BDE4-B4A7C220CECD}"/>
              </a:ext>
            </a:extLst>
          </p:cNvPr>
          <p:cNvCxnSpPr>
            <a:cxnSpLocks/>
            <a:stCxn id="72" idx="4"/>
            <a:endCxn id="80" idx="0"/>
          </p:cNvCxnSpPr>
          <p:nvPr/>
        </p:nvCxnSpPr>
        <p:spPr>
          <a:xfrm>
            <a:off x="3435144" y="2991739"/>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B0AAD58-DBF2-B647-9943-0E9BBF9073B8}"/>
              </a:ext>
            </a:extLst>
          </p:cNvPr>
          <p:cNvCxnSpPr>
            <a:cxnSpLocks/>
            <a:stCxn id="83" idx="3"/>
            <a:endCxn id="80" idx="6"/>
          </p:cNvCxnSpPr>
          <p:nvPr/>
        </p:nvCxnSpPr>
        <p:spPr>
          <a:xfrm flipH="1">
            <a:off x="3638351" y="3244761"/>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E4A98B1-AD21-C641-AD82-1ACF92DBC002}"/>
              </a:ext>
            </a:extLst>
          </p:cNvPr>
          <p:cNvCxnSpPr>
            <a:cxnSpLocks/>
            <a:stCxn id="83" idx="1"/>
            <a:endCxn id="72" idx="6"/>
          </p:cNvCxnSpPr>
          <p:nvPr/>
        </p:nvCxnSpPr>
        <p:spPr>
          <a:xfrm flipH="1" flipV="1">
            <a:off x="3633740" y="2793143"/>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48B69121-B75C-BB4C-B246-44C127BD887D}"/>
              </a:ext>
            </a:extLst>
          </p:cNvPr>
          <p:cNvSpPr/>
          <p:nvPr/>
        </p:nvSpPr>
        <p:spPr>
          <a:xfrm>
            <a:off x="3241158" y="3266162"/>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3" name="Oval 82">
            <a:extLst>
              <a:ext uri="{FF2B5EF4-FFF2-40B4-BE49-F238E27FC236}">
                <a16:creationId xmlns:a16="http://schemas.microsoft.com/office/drawing/2014/main" id="{404D5A0C-3FED-344E-BDAD-D2164E54AA3D}"/>
              </a:ext>
            </a:extLst>
          </p:cNvPr>
          <p:cNvSpPr/>
          <p:nvPr/>
        </p:nvSpPr>
        <p:spPr>
          <a:xfrm>
            <a:off x="3889590" y="2905736"/>
            <a:ext cx="444858"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bg1"/>
              </a:solidFill>
            </a:endParaRPr>
          </a:p>
        </p:txBody>
      </p:sp>
      <p:cxnSp>
        <p:nvCxnSpPr>
          <p:cNvPr id="87" name="Straight Connector 86">
            <a:extLst>
              <a:ext uri="{FF2B5EF4-FFF2-40B4-BE49-F238E27FC236}">
                <a16:creationId xmlns:a16="http://schemas.microsoft.com/office/drawing/2014/main" id="{114F8863-DD3D-4145-B915-56B3EF290C36}"/>
              </a:ext>
            </a:extLst>
          </p:cNvPr>
          <p:cNvCxnSpPr>
            <a:cxnSpLocks/>
            <a:stCxn id="126" idx="2"/>
            <a:endCxn id="83" idx="6"/>
          </p:cNvCxnSpPr>
          <p:nvPr/>
        </p:nvCxnSpPr>
        <p:spPr>
          <a:xfrm flipH="1" flipV="1">
            <a:off x="4334448" y="3104333"/>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153500ED-29BB-BF49-9685-94B632CFF12D}"/>
              </a:ext>
            </a:extLst>
          </p:cNvPr>
          <p:cNvSpPr/>
          <p:nvPr/>
        </p:nvSpPr>
        <p:spPr>
          <a:xfrm>
            <a:off x="2225660" y="2600324"/>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1</a:t>
            </a:r>
          </a:p>
        </p:txBody>
      </p:sp>
      <p:sp>
        <p:nvSpPr>
          <p:cNvPr id="96" name="Oval 95">
            <a:extLst>
              <a:ext uri="{FF2B5EF4-FFF2-40B4-BE49-F238E27FC236}">
                <a16:creationId xmlns:a16="http://schemas.microsoft.com/office/drawing/2014/main" id="{D829B712-1554-9D43-9101-4EA6CA5470F5}"/>
              </a:ext>
            </a:extLst>
          </p:cNvPr>
          <p:cNvSpPr/>
          <p:nvPr/>
        </p:nvSpPr>
        <p:spPr>
          <a:xfrm>
            <a:off x="2230271" y="3271940"/>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2</a:t>
            </a:r>
          </a:p>
        </p:txBody>
      </p:sp>
      <p:cxnSp>
        <p:nvCxnSpPr>
          <p:cNvPr id="124" name="Straight Connector 123">
            <a:extLst>
              <a:ext uri="{FF2B5EF4-FFF2-40B4-BE49-F238E27FC236}">
                <a16:creationId xmlns:a16="http://schemas.microsoft.com/office/drawing/2014/main" id="{F20BFB00-1D10-9D46-97D0-911BB4D124A9}"/>
              </a:ext>
            </a:extLst>
          </p:cNvPr>
          <p:cNvCxnSpPr>
            <a:cxnSpLocks/>
            <a:stCxn id="72" idx="2"/>
            <a:endCxn id="95" idx="6"/>
          </p:cNvCxnSpPr>
          <p:nvPr/>
        </p:nvCxnSpPr>
        <p:spPr>
          <a:xfrm flipH="1">
            <a:off x="2622853" y="2793143"/>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1B9587B-C9D9-334D-A393-E52A5166940A}"/>
              </a:ext>
            </a:extLst>
          </p:cNvPr>
          <p:cNvCxnSpPr>
            <a:cxnSpLocks/>
            <a:stCxn id="80" idx="2"/>
            <a:endCxn id="96" idx="6"/>
          </p:cNvCxnSpPr>
          <p:nvPr/>
        </p:nvCxnSpPr>
        <p:spPr>
          <a:xfrm flipH="1">
            <a:off x="2627464" y="3464759"/>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126" name="Oval 125">
            <a:extLst>
              <a:ext uri="{FF2B5EF4-FFF2-40B4-BE49-F238E27FC236}">
                <a16:creationId xmlns:a16="http://schemas.microsoft.com/office/drawing/2014/main" id="{B0B545EB-7465-F041-AA93-B55887490BDA}"/>
              </a:ext>
            </a:extLst>
          </p:cNvPr>
          <p:cNvSpPr/>
          <p:nvPr/>
        </p:nvSpPr>
        <p:spPr>
          <a:xfrm>
            <a:off x="4742978" y="2906171"/>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27" name="Straight Connector 126">
            <a:extLst>
              <a:ext uri="{FF2B5EF4-FFF2-40B4-BE49-F238E27FC236}">
                <a16:creationId xmlns:a16="http://schemas.microsoft.com/office/drawing/2014/main" id="{1A66BE83-923A-2F41-A37E-7FFC9E286A40}"/>
              </a:ext>
            </a:extLst>
          </p:cNvPr>
          <p:cNvCxnSpPr>
            <a:cxnSpLocks/>
            <a:stCxn id="126" idx="4"/>
            <a:endCxn id="130" idx="0"/>
          </p:cNvCxnSpPr>
          <p:nvPr/>
        </p:nvCxnSpPr>
        <p:spPr>
          <a:xfrm>
            <a:off x="4941575" y="3303364"/>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9DC8DB91-F13E-B148-BE86-1F3964479547}"/>
              </a:ext>
            </a:extLst>
          </p:cNvPr>
          <p:cNvCxnSpPr>
            <a:cxnSpLocks/>
            <a:stCxn id="131" idx="3"/>
            <a:endCxn id="130" idx="6"/>
          </p:cNvCxnSpPr>
          <p:nvPr/>
        </p:nvCxnSpPr>
        <p:spPr>
          <a:xfrm flipH="1">
            <a:off x="5144782" y="3556386"/>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FAE2DCA-E6DF-8141-A93E-629786BF0BF4}"/>
              </a:ext>
            </a:extLst>
          </p:cNvPr>
          <p:cNvCxnSpPr>
            <a:cxnSpLocks/>
            <a:stCxn id="131" idx="1"/>
            <a:endCxn id="126" idx="6"/>
          </p:cNvCxnSpPr>
          <p:nvPr/>
        </p:nvCxnSpPr>
        <p:spPr>
          <a:xfrm flipH="1" flipV="1">
            <a:off x="5140171" y="3104768"/>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30" name="Oval 129">
            <a:extLst>
              <a:ext uri="{FF2B5EF4-FFF2-40B4-BE49-F238E27FC236}">
                <a16:creationId xmlns:a16="http://schemas.microsoft.com/office/drawing/2014/main" id="{8B922DB3-1B9D-E849-847A-07E222B35B4F}"/>
              </a:ext>
            </a:extLst>
          </p:cNvPr>
          <p:cNvSpPr/>
          <p:nvPr/>
        </p:nvSpPr>
        <p:spPr>
          <a:xfrm>
            <a:off x="4747589" y="3577787"/>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1" name="Oval 130">
            <a:extLst>
              <a:ext uri="{FF2B5EF4-FFF2-40B4-BE49-F238E27FC236}">
                <a16:creationId xmlns:a16="http://schemas.microsoft.com/office/drawing/2014/main" id="{CF0E3B8D-B042-C049-BF48-6A043CFAE0B8}"/>
              </a:ext>
            </a:extLst>
          </p:cNvPr>
          <p:cNvSpPr/>
          <p:nvPr/>
        </p:nvSpPr>
        <p:spPr>
          <a:xfrm>
            <a:off x="5396021" y="3217361"/>
            <a:ext cx="444858"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out</a:t>
            </a:r>
          </a:p>
        </p:txBody>
      </p:sp>
      <p:cxnSp>
        <p:nvCxnSpPr>
          <p:cNvPr id="132" name="Straight Connector 131">
            <a:extLst>
              <a:ext uri="{FF2B5EF4-FFF2-40B4-BE49-F238E27FC236}">
                <a16:creationId xmlns:a16="http://schemas.microsoft.com/office/drawing/2014/main" id="{DBA41A5B-99E7-C043-951F-FE1B3BC94288}"/>
              </a:ext>
            </a:extLst>
          </p:cNvPr>
          <p:cNvCxnSpPr>
            <a:cxnSpLocks/>
            <a:endCxn id="131" idx="6"/>
          </p:cNvCxnSpPr>
          <p:nvPr/>
        </p:nvCxnSpPr>
        <p:spPr>
          <a:xfrm flipH="1">
            <a:off x="5840879" y="3415957"/>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33" name="Oval 132">
            <a:extLst>
              <a:ext uri="{FF2B5EF4-FFF2-40B4-BE49-F238E27FC236}">
                <a16:creationId xmlns:a16="http://schemas.microsoft.com/office/drawing/2014/main" id="{528CCC59-10CB-C145-ADB0-5B293440AD6C}"/>
              </a:ext>
            </a:extLst>
          </p:cNvPr>
          <p:cNvSpPr/>
          <p:nvPr/>
        </p:nvSpPr>
        <p:spPr>
          <a:xfrm>
            <a:off x="3903772" y="3577787"/>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3</a:t>
            </a:r>
          </a:p>
        </p:txBody>
      </p:sp>
      <p:cxnSp>
        <p:nvCxnSpPr>
          <p:cNvPr id="134" name="Straight Connector 133">
            <a:extLst>
              <a:ext uri="{FF2B5EF4-FFF2-40B4-BE49-F238E27FC236}">
                <a16:creationId xmlns:a16="http://schemas.microsoft.com/office/drawing/2014/main" id="{5800C4E8-4FA3-7F42-882E-CF69AEF3AC7B}"/>
              </a:ext>
            </a:extLst>
          </p:cNvPr>
          <p:cNvCxnSpPr>
            <a:cxnSpLocks/>
            <a:stCxn id="130" idx="2"/>
            <a:endCxn id="133" idx="6"/>
          </p:cNvCxnSpPr>
          <p:nvPr/>
        </p:nvCxnSpPr>
        <p:spPr>
          <a:xfrm flipH="1">
            <a:off x="4300965" y="3776384"/>
            <a:ext cx="446624" cy="0"/>
          </a:xfrm>
          <a:prstGeom prst="line">
            <a:avLst/>
          </a:prstGeom>
        </p:spPr>
        <p:style>
          <a:lnRef idx="1">
            <a:schemeClr val="accent1"/>
          </a:lnRef>
          <a:fillRef idx="0">
            <a:schemeClr val="accent1"/>
          </a:fillRef>
          <a:effectRef idx="0">
            <a:schemeClr val="accent1"/>
          </a:effectRef>
          <a:fontRef idx="minor">
            <a:schemeClr val="tx1"/>
          </a:fontRef>
        </p:style>
      </p:cxnSp>
      <p:sp>
        <p:nvSpPr>
          <p:cNvPr id="135" name="Content Placeholder 2">
            <a:extLst>
              <a:ext uri="{FF2B5EF4-FFF2-40B4-BE49-F238E27FC236}">
                <a16:creationId xmlns:a16="http://schemas.microsoft.com/office/drawing/2014/main" id="{01777EA4-9985-504E-8320-C4F2C807FB06}"/>
              </a:ext>
            </a:extLst>
          </p:cNvPr>
          <p:cNvSpPr txBox="1">
            <a:spLocks/>
          </p:cNvSpPr>
          <p:nvPr/>
        </p:nvSpPr>
        <p:spPr>
          <a:xfrm>
            <a:off x="6428490" y="4893738"/>
            <a:ext cx="4172215" cy="1546297"/>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136" name="Oval 135">
            <a:extLst>
              <a:ext uri="{FF2B5EF4-FFF2-40B4-BE49-F238E27FC236}">
                <a16:creationId xmlns:a16="http://schemas.microsoft.com/office/drawing/2014/main" id="{11419ED9-6D42-2944-917F-BACE0C79B04C}"/>
              </a:ext>
            </a:extLst>
          </p:cNvPr>
          <p:cNvSpPr/>
          <p:nvPr/>
        </p:nvSpPr>
        <p:spPr>
          <a:xfrm>
            <a:off x="7563077" y="4949162"/>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37" name="Straight Connector 136">
            <a:extLst>
              <a:ext uri="{FF2B5EF4-FFF2-40B4-BE49-F238E27FC236}">
                <a16:creationId xmlns:a16="http://schemas.microsoft.com/office/drawing/2014/main" id="{73D6785D-ABEC-694E-9F19-28F040148B49}"/>
              </a:ext>
            </a:extLst>
          </p:cNvPr>
          <p:cNvCxnSpPr>
            <a:cxnSpLocks/>
            <a:stCxn id="136" idx="4"/>
            <a:endCxn id="140" idx="0"/>
          </p:cNvCxnSpPr>
          <p:nvPr/>
        </p:nvCxnSpPr>
        <p:spPr>
          <a:xfrm>
            <a:off x="7761674" y="5346355"/>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F7BD49C-5004-9A47-B6CB-41E829D0A6B1}"/>
              </a:ext>
            </a:extLst>
          </p:cNvPr>
          <p:cNvCxnSpPr>
            <a:cxnSpLocks/>
            <a:stCxn id="141" idx="3"/>
            <a:endCxn id="140" idx="6"/>
          </p:cNvCxnSpPr>
          <p:nvPr/>
        </p:nvCxnSpPr>
        <p:spPr>
          <a:xfrm flipH="1">
            <a:off x="7964881" y="5599377"/>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68ADFE4-BE2F-0B4D-B1C5-F5C3839A2A91}"/>
              </a:ext>
            </a:extLst>
          </p:cNvPr>
          <p:cNvCxnSpPr>
            <a:cxnSpLocks/>
            <a:stCxn id="141" idx="1"/>
            <a:endCxn id="136" idx="6"/>
          </p:cNvCxnSpPr>
          <p:nvPr/>
        </p:nvCxnSpPr>
        <p:spPr>
          <a:xfrm flipH="1" flipV="1">
            <a:off x="7960270" y="5147759"/>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0F550C4B-618E-3842-85CD-D7A74801A6E6}"/>
              </a:ext>
            </a:extLst>
          </p:cNvPr>
          <p:cNvSpPr/>
          <p:nvPr/>
        </p:nvSpPr>
        <p:spPr>
          <a:xfrm>
            <a:off x="7567688" y="5620778"/>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41" name="Oval 140">
            <a:extLst>
              <a:ext uri="{FF2B5EF4-FFF2-40B4-BE49-F238E27FC236}">
                <a16:creationId xmlns:a16="http://schemas.microsoft.com/office/drawing/2014/main" id="{C462F96D-5D82-5540-B5AA-DBBD5325B39B}"/>
              </a:ext>
            </a:extLst>
          </p:cNvPr>
          <p:cNvSpPr/>
          <p:nvPr/>
        </p:nvSpPr>
        <p:spPr>
          <a:xfrm>
            <a:off x="8216120" y="5260352"/>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42" name="Straight Connector 141">
            <a:extLst>
              <a:ext uri="{FF2B5EF4-FFF2-40B4-BE49-F238E27FC236}">
                <a16:creationId xmlns:a16="http://schemas.microsoft.com/office/drawing/2014/main" id="{6EE9E4BB-F4D2-E145-99C9-33DC24A390B6}"/>
              </a:ext>
            </a:extLst>
          </p:cNvPr>
          <p:cNvCxnSpPr>
            <a:cxnSpLocks/>
            <a:stCxn id="148" idx="2"/>
            <a:endCxn id="141" idx="6"/>
          </p:cNvCxnSpPr>
          <p:nvPr/>
        </p:nvCxnSpPr>
        <p:spPr>
          <a:xfrm flipH="1" flipV="1">
            <a:off x="8660978" y="5458949"/>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5DC36792-E4FD-BE41-97C1-87AEDB9F8584}"/>
              </a:ext>
            </a:extLst>
          </p:cNvPr>
          <p:cNvSpPr/>
          <p:nvPr/>
        </p:nvSpPr>
        <p:spPr>
          <a:xfrm>
            <a:off x="6552190" y="4954940"/>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144" name="Oval 143">
            <a:extLst>
              <a:ext uri="{FF2B5EF4-FFF2-40B4-BE49-F238E27FC236}">
                <a16:creationId xmlns:a16="http://schemas.microsoft.com/office/drawing/2014/main" id="{4FEFBCF6-9547-E744-82A2-5B5DE14B4425}"/>
              </a:ext>
            </a:extLst>
          </p:cNvPr>
          <p:cNvSpPr/>
          <p:nvPr/>
        </p:nvSpPr>
        <p:spPr>
          <a:xfrm>
            <a:off x="6556801" y="5626556"/>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45" name="Straight Connector 144">
            <a:extLst>
              <a:ext uri="{FF2B5EF4-FFF2-40B4-BE49-F238E27FC236}">
                <a16:creationId xmlns:a16="http://schemas.microsoft.com/office/drawing/2014/main" id="{C539DFB5-0FE6-9C40-A56C-A12C3CC56E4D}"/>
              </a:ext>
            </a:extLst>
          </p:cNvPr>
          <p:cNvCxnSpPr>
            <a:cxnSpLocks/>
            <a:stCxn id="136" idx="2"/>
            <a:endCxn id="143" idx="6"/>
          </p:cNvCxnSpPr>
          <p:nvPr/>
        </p:nvCxnSpPr>
        <p:spPr>
          <a:xfrm flipH="1">
            <a:off x="6949383" y="5147759"/>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29EE81F-0DA7-5B4D-AB29-09031448B52C}"/>
              </a:ext>
            </a:extLst>
          </p:cNvPr>
          <p:cNvCxnSpPr>
            <a:cxnSpLocks/>
            <a:stCxn id="140" idx="2"/>
            <a:endCxn id="144" idx="6"/>
          </p:cNvCxnSpPr>
          <p:nvPr/>
        </p:nvCxnSpPr>
        <p:spPr>
          <a:xfrm flipH="1">
            <a:off x="6953994" y="5819375"/>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147" name="Content Placeholder 2">
            <a:extLst>
              <a:ext uri="{FF2B5EF4-FFF2-40B4-BE49-F238E27FC236}">
                <a16:creationId xmlns:a16="http://schemas.microsoft.com/office/drawing/2014/main" id="{262FA7C1-7140-E441-B24E-3E19A9B31F6D}"/>
              </a:ext>
            </a:extLst>
          </p:cNvPr>
          <p:cNvSpPr txBox="1">
            <a:spLocks/>
          </p:cNvSpPr>
          <p:nvPr/>
        </p:nvSpPr>
        <p:spPr>
          <a:xfrm>
            <a:off x="6428491" y="4575105"/>
            <a:ext cx="417221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Example 2</a:t>
            </a:r>
            <a:r>
              <a:rPr lang="en-US" sz="1400" dirty="0">
                <a:solidFill>
                  <a:schemeClr val="tx1">
                    <a:lumMod val="95000"/>
                  </a:schemeClr>
                </a:solidFill>
              </a:rPr>
              <a:t>: False / False / False</a:t>
            </a:r>
          </a:p>
        </p:txBody>
      </p:sp>
      <p:sp>
        <p:nvSpPr>
          <p:cNvPr id="148" name="Oval 147">
            <a:extLst>
              <a:ext uri="{FF2B5EF4-FFF2-40B4-BE49-F238E27FC236}">
                <a16:creationId xmlns:a16="http://schemas.microsoft.com/office/drawing/2014/main" id="{1ED3FA2E-1C68-DB4F-87F0-B6A94D3FF60B}"/>
              </a:ext>
            </a:extLst>
          </p:cNvPr>
          <p:cNvSpPr/>
          <p:nvPr/>
        </p:nvSpPr>
        <p:spPr>
          <a:xfrm>
            <a:off x="9069508" y="5260787"/>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cxnSp>
        <p:nvCxnSpPr>
          <p:cNvPr id="149" name="Straight Connector 148">
            <a:extLst>
              <a:ext uri="{FF2B5EF4-FFF2-40B4-BE49-F238E27FC236}">
                <a16:creationId xmlns:a16="http://schemas.microsoft.com/office/drawing/2014/main" id="{A7450BEB-3ADC-6446-B2BF-A796A2CA3314}"/>
              </a:ext>
            </a:extLst>
          </p:cNvPr>
          <p:cNvCxnSpPr>
            <a:cxnSpLocks/>
            <a:stCxn id="148" idx="4"/>
            <a:endCxn id="152" idx="0"/>
          </p:cNvCxnSpPr>
          <p:nvPr/>
        </p:nvCxnSpPr>
        <p:spPr>
          <a:xfrm>
            <a:off x="9268105" y="56579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7700E3A3-D065-104C-BE95-560290467FC5}"/>
              </a:ext>
            </a:extLst>
          </p:cNvPr>
          <p:cNvCxnSpPr>
            <a:cxnSpLocks/>
            <a:stCxn id="153" idx="3"/>
            <a:endCxn id="152" idx="6"/>
          </p:cNvCxnSpPr>
          <p:nvPr/>
        </p:nvCxnSpPr>
        <p:spPr>
          <a:xfrm flipH="1">
            <a:off x="9471312" y="59110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17BEA95-EAD7-F642-9101-26A68CB55B57}"/>
              </a:ext>
            </a:extLst>
          </p:cNvPr>
          <p:cNvCxnSpPr>
            <a:cxnSpLocks/>
            <a:stCxn id="153" idx="1"/>
            <a:endCxn id="148" idx="6"/>
          </p:cNvCxnSpPr>
          <p:nvPr/>
        </p:nvCxnSpPr>
        <p:spPr>
          <a:xfrm flipH="1" flipV="1">
            <a:off x="9466701" y="54593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52" name="Oval 151">
            <a:extLst>
              <a:ext uri="{FF2B5EF4-FFF2-40B4-BE49-F238E27FC236}">
                <a16:creationId xmlns:a16="http://schemas.microsoft.com/office/drawing/2014/main" id="{7A97675C-2354-364A-BB09-ADED1B978199}"/>
              </a:ext>
            </a:extLst>
          </p:cNvPr>
          <p:cNvSpPr/>
          <p:nvPr/>
        </p:nvSpPr>
        <p:spPr>
          <a:xfrm>
            <a:off x="9074119" y="5932403"/>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53" name="Oval 152">
            <a:extLst>
              <a:ext uri="{FF2B5EF4-FFF2-40B4-BE49-F238E27FC236}">
                <a16:creationId xmlns:a16="http://schemas.microsoft.com/office/drawing/2014/main" id="{AC3528B9-E5F6-8141-830D-EFC3EBF1ACBB}"/>
              </a:ext>
            </a:extLst>
          </p:cNvPr>
          <p:cNvSpPr/>
          <p:nvPr/>
        </p:nvSpPr>
        <p:spPr>
          <a:xfrm>
            <a:off x="9722551" y="5571977"/>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54" name="Straight Connector 153">
            <a:extLst>
              <a:ext uri="{FF2B5EF4-FFF2-40B4-BE49-F238E27FC236}">
                <a16:creationId xmlns:a16="http://schemas.microsoft.com/office/drawing/2014/main" id="{E089294C-EC62-844C-8BB3-B24D95AF25BF}"/>
              </a:ext>
            </a:extLst>
          </p:cNvPr>
          <p:cNvCxnSpPr>
            <a:cxnSpLocks/>
            <a:endCxn id="153" idx="6"/>
          </p:cNvCxnSpPr>
          <p:nvPr/>
        </p:nvCxnSpPr>
        <p:spPr>
          <a:xfrm flipH="1">
            <a:off x="10167409" y="57705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55" name="Oval 154">
            <a:extLst>
              <a:ext uri="{FF2B5EF4-FFF2-40B4-BE49-F238E27FC236}">
                <a16:creationId xmlns:a16="http://schemas.microsoft.com/office/drawing/2014/main" id="{BB423F3D-E703-0943-868F-F262BC97BD71}"/>
              </a:ext>
            </a:extLst>
          </p:cNvPr>
          <p:cNvSpPr/>
          <p:nvPr/>
        </p:nvSpPr>
        <p:spPr>
          <a:xfrm>
            <a:off x="8230302" y="5932403"/>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56" name="Straight Connector 155">
            <a:extLst>
              <a:ext uri="{FF2B5EF4-FFF2-40B4-BE49-F238E27FC236}">
                <a16:creationId xmlns:a16="http://schemas.microsoft.com/office/drawing/2014/main" id="{6F31C067-07ED-A14C-BAF2-E27AE81EF9F9}"/>
              </a:ext>
            </a:extLst>
          </p:cNvPr>
          <p:cNvCxnSpPr>
            <a:cxnSpLocks/>
            <a:stCxn id="152" idx="2"/>
            <a:endCxn id="155" idx="6"/>
          </p:cNvCxnSpPr>
          <p:nvPr/>
        </p:nvCxnSpPr>
        <p:spPr>
          <a:xfrm flipH="1">
            <a:off x="8627495" y="6131000"/>
            <a:ext cx="4466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02888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50497"/>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50497"/>
                <a:ext cx="9905998" cy="695377"/>
              </a:xfrm>
              <a:blipFill>
                <a:blip r:embed="rId2"/>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89256" y="789211"/>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89256" y="789211"/>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38" name="Oval 37">
            <a:extLst>
              <a:ext uri="{FF2B5EF4-FFF2-40B4-BE49-F238E27FC236}">
                <a16:creationId xmlns:a16="http://schemas.microsoft.com/office/drawing/2014/main" id="{3FEA861B-AAE0-9747-9133-793334A5D7B1}"/>
              </a:ext>
            </a:extLst>
          </p:cNvPr>
          <p:cNvSpPr/>
          <p:nvPr/>
        </p:nvSpPr>
        <p:spPr>
          <a:xfrm>
            <a:off x="5133460" y="2798374"/>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41" name="Straight Connector 40">
            <a:extLst>
              <a:ext uri="{FF2B5EF4-FFF2-40B4-BE49-F238E27FC236}">
                <a16:creationId xmlns:a16="http://schemas.microsoft.com/office/drawing/2014/main" id="{4629004D-838F-6147-841C-1AF8333CA8B9}"/>
              </a:ext>
            </a:extLst>
          </p:cNvPr>
          <p:cNvCxnSpPr>
            <a:cxnSpLocks/>
            <a:stCxn id="38" idx="4"/>
            <a:endCxn id="64" idx="0"/>
          </p:cNvCxnSpPr>
          <p:nvPr/>
        </p:nvCxnSpPr>
        <p:spPr>
          <a:xfrm>
            <a:off x="5332057" y="3195567"/>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D90386-7E5A-DA48-83CF-EE364635BE18}"/>
              </a:ext>
            </a:extLst>
          </p:cNvPr>
          <p:cNvCxnSpPr>
            <a:cxnSpLocks/>
            <a:stCxn id="65" idx="3"/>
            <a:endCxn id="64" idx="6"/>
          </p:cNvCxnSpPr>
          <p:nvPr/>
        </p:nvCxnSpPr>
        <p:spPr>
          <a:xfrm flipH="1">
            <a:off x="5535264" y="3448589"/>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8AEEE24-94EC-954B-A0E2-268B7E9FC0CB}"/>
              </a:ext>
            </a:extLst>
          </p:cNvPr>
          <p:cNvCxnSpPr>
            <a:cxnSpLocks/>
            <a:stCxn id="65" idx="1"/>
            <a:endCxn id="38" idx="6"/>
          </p:cNvCxnSpPr>
          <p:nvPr/>
        </p:nvCxnSpPr>
        <p:spPr>
          <a:xfrm flipH="1" flipV="1">
            <a:off x="5530653" y="2996971"/>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D7F6B5DA-5EF5-CD49-BBE6-F0974422D33F}"/>
              </a:ext>
            </a:extLst>
          </p:cNvPr>
          <p:cNvSpPr/>
          <p:nvPr/>
        </p:nvSpPr>
        <p:spPr>
          <a:xfrm>
            <a:off x="5138071" y="3469990"/>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65" name="Oval 64">
            <a:extLst>
              <a:ext uri="{FF2B5EF4-FFF2-40B4-BE49-F238E27FC236}">
                <a16:creationId xmlns:a16="http://schemas.microsoft.com/office/drawing/2014/main" id="{53735A6F-F65E-8744-BD40-2CB9F36FA48A}"/>
              </a:ext>
            </a:extLst>
          </p:cNvPr>
          <p:cNvSpPr/>
          <p:nvPr/>
        </p:nvSpPr>
        <p:spPr>
          <a:xfrm>
            <a:off x="5786503" y="3109564"/>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66" name="Straight Connector 65">
            <a:extLst>
              <a:ext uri="{FF2B5EF4-FFF2-40B4-BE49-F238E27FC236}">
                <a16:creationId xmlns:a16="http://schemas.microsoft.com/office/drawing/2014/main" id="{51DBB513-E386-3249-8CF6-549EA7A9CBE1}"/>
              </a:ext>
            </a:extLst>
          </p:cNvPr>
          <p:cNvCxnSpPr>
            <a:cxnSpLocks/>
            <a:stCxn id="56" idx="2"/>
            <a:endCxn id="65" idx="6"/>
          </p:cNvCxnSpPr>
          <p:nvPr/>
        </p:nvCxnSpPr>
        <p:spPr>
          <a:xfrm flipH="1" flipV="1">
            <a:off x="6231361" y="3308161"/>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81" name="Content Placeholder 2">
            <a:extLst>
              <a:ext uri="{FF2B5EF4-FFF2-40B4-BE49-F238E27FC236}">
                <a16:creationId xmlns:a16="http://schemas.microsoft.com/office/drawing/2014/main" id="{CC2080DE-DB5D-9441-95A6-F1462E619581}"/>
              </a:ext>
            </a:extLst>
          </p:cNvPr>
          <p:cNvSpPr txBox="1">
            <a:spLocks/>
          </p:cNvSpPr>
          <p:nvPr/>
        </p:nvSpPr>
        <p:spPr>
          <a:xfrm>
            <a:off x="5724554" y="2599778"/>
            <a:ext cx="86486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Clause 1</a:t>
            </a:r>
            <a:endParaRPr lang="en-US" sz="1400" dirty="0">
              <a:solidFill>
                <a:schemeClr val="tx1">
                  <a:lumMod val="95000"/>
                </a:schemeClr>
              </a:solidFill>
            </a:endParaRPr>
          </a:p>
        </p:txBody>
      </p:sp>
      <p:sp>
        <p:nvSpPr>
          <p:cNvPr id="56" name="Oval 55">
            <a:extLst>
              <a:ext uri="{FF2B5EF4-FFF2-40B4-BE49-F238E27FC236}">
                <a16:creationId xmlns:a16="http://schemas.microsoft.com/office/drawing/2014/main" id="{F90D1B3D-82FD-2B48-AFE0-C4AA6533E750}"/>
              </a:ext>
            </a:extLst>
          </p:cNvPr>
          <p:cNvSpPr/>
          <p:nvPr/>
        </p:nvSpPr>
        <p:spPr>
          <a:xfrm>
            <a:off x="6639891" y="3109999"/>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57" name="Straight Connector 56">
            <a:extLst>
              <a:ext uri="{FF2B5EF4-FFF2-40B4-BE49-F238E27FC236}">
                <a16:creationId xmlns:a16="http://schemas.microsoft.com/office/drawing/2014/main" id="{07C07252-E01E-7147-8819-2C37BC49C059}"/>
              </a:ext>
            </a:extLst>
          </p:cNvPr>
          <p:cNvCxnSpPr>
            <a:cxnSpLocks/>
            <a:stCxn id="56" idx="4"/>
            <a:endCxn id="60" idx="0"/>
          </p:cNvCxnSpPr>
          <p:nvPr/>
        </p:nvCxnSpPr>
        <p:spPr>
          <a:xfrm>
            <a:off x="6838488" y="3507192"/>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8CCC6B0-8CB7-684E-9644-1EFD889756AA}"/>
              </a:ext>
            </a:extLst>
          </p:cNvPr>
          <p:cNvCxnSpPr>
            <a:cxnSpLocks/>
            <a:stCxn id="61" idx="3"/>
            <a:endCxn id="60" idx="6"/>
          </p:cNvCxnSpPr>
          <p:nvPr/>
        </p:nvCxnSpPr>
        <p:spPr>
          <a:xfrm flipH="1">
            <a:off x="7041695" y="3760214"/>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1E2B69-7DDF-D146-9D91-71A1519105DB}"/>
              </a:ext>
            </a:extLst>
          </p:cNvPr>
          <p:cNvCxnSpPr>
            <a:cxnSpLocks/>
            <a:stCxn id="61" idx="1"/>
            <a:endCxn id="56" idx="6"/>
          </p:cNvCxnSpPr>
          <p:nvPr/>
        </p:nvCxnSpPr>
        <p:spPr>
          <a:xfrm flipH="1" flipV="1">
            <a:off x="7037084" y="3308596"/>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E89748E4-5F9B-7940-BF3E-E21928AEFE00}"/>
              </a:ext>
            </a:extLst>
          </p:cNvPr>
          <p:cNvSpPr/>
          <p:nvPr/>
        </p:nvSpPr>
        <p:spPr>
          <a:xfrm>
            <a:off x="6644502" y="3781615"/>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61" name="Oval 60">
            <a:extLst>
              <a:ext uri="{FF2B5EF4-FFF2-40B4-BE49-F238E27FC236}">
                <a16:creationId xmlns:a16="http://schemas.microsoft.com/office/drawing/2014/main" id="{8CB46C03-48E2-F948-A5B8-DBA9F26355C7}"/>
              </a:ext>
            </a:extLst>
          </p:cNvPr>
          <p:cNvSpPr/>
          <p:nvPr/>
        </p:nvSpPr>
        <p:spPr>
          <a:xfrm>
            <a:off x="7292934" y="3421189"/>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36" name="Oval 135">
            <a:extLst>
              <a:ext uri="{FF2B5EF4-FFF2-40B4-BE49-F238E27FC236}">
                <a16:creationId xmlns:a16="http://schemas.microsoft.com/office/drawing/2014/main" id="{11419ED9-6D42-2944-917F-BACE0C79B04C}"/>
              </a:ext>
            </a:extLst>
          </p:cNvPr>
          <p:cNvSpPr/>
          <p:nvPr/>
        </p:nvSpPr>
        <p:spPr>
          <a:xfrm>
            <a:off x="5409359" y="5169474"/>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37" name="Straight Connector 136">
            <a:extLst>
              <a:ext uri="{FF2B5EF4-FFF2-40B4-BE49-F238E27FC236}">
                <a16:creationId xmlns:a16="http://schemas.microsoft.com/office/drawing/2014/main" id="{73D6785D-ABEC-694E-9F19-28F040148B49}"/>
              </a:ext>
            </a:extLst>
          </p:cNvPr>
          <p:cNvCxnSpPr>
            <a:cxnSpLocks/>
            <a:stCxn id="136" idx="4"/>
            <a:endCxn id="140" idx="0"/>
          </p:cNvCxnSpPr>
          <p:nvPr/>
        </p:nvCxnSpPr>
        <p:spPr>
          <a:xfrm>
            <a:off x="5607956" y="5566667"/>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F7BD49C-5004-9A47-B6CB-41E829D0A6B1}"/>
              </a:ext>
            </a:extLst>
          </p:cNvPr>
          <p:cNvCxnSpPr>
            <a:cxnSpLocks/>
            <a:stCxn id="141" idx="3"/>
            <a:endCxn id="140" idx="6"/>
          </p:cNvCxnSpPr>
          <p:nvPr/>
        </p:nvCxnSpPr>
        <p:spPr>
          <a:xfrm flipH="1">
            <a:off x="5811163" y="5819689"/>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68ADFE4-BE2F-0B4D-B1C5-F5C3839A2A91}"/>
              </a:ext>
            </a:extLst>
          </p:cNvPr>
          <p:cNvCxnSpPr>
            <a:cxnSpLocks/>
            <a:stCxn id="141" idx="1"/>
            <a:endCxn id="136" idx="6"/>
          </p:cNvCxnSpPr>
          <p:nvPr/>
        </p:nvCxnSpPr>
        <p:spPr>
          <a:xfrm flipH="1" flipV="1">
            <a:off x="5806552" y="5368071"/>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0F550C4B-618E-3842-85CD-D7A74801A6E6}"/>
              </a:ext>
            </a:extLst>
          </p:cNvPr>
          <p:cNvSpPr/>
          <p:nvPr/>
        </p:nvSpPr>
        <p:spPr>
          <a:xfrm>
            <a:off x="5413970" y="5841090"/>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41" name="Oval 140">
            <a:extLst>
              <a:ext uri="{FF2B5EF4-FFF2-40B4-BE49-F238E27FC236}">
                <a16:creationId xmlns:a16="http://schemas.microsoft.com/office/drawing/2014/main" id="{C462F96D-5D82-5540-B5AA-DBBD5325B39B}"/>
              </a:ext>
            </a:extLst>
          </p:cNvPr>
          <p:cNvSpPr/>
          <p:nvPr/>
        </p:nvSpPr>
        <p:spPr>
          <a:xfrm>
            <a:off x="6062402" y="5480664"/>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42" name="Straight Connector 141">
            <a:extLst>
              <a:ext uri="{FF2B5EF4-FFF2-40B4-BE49-F238E27FC236}">
                <a16:creationId xmlns:a16="http://schemas.microsoft.com/office/drawing/2014/main" id="{6EE9E4BB-F4D2-E145-99C9-33DC24A390B6}"/>
              </a:ext>
            </a:extLst>
          </p:cNvPr>
          <p:cNvCxnSpPr>
            <a:cxnSpLocks/>
            <a:stCxn id="148" idx="2"/>
            <a:endCxn id="141" idx="6"/>
          </p:cNvCxnSpPr>
          <p:nvPr/>
        </p:nvCxnSpPr>
        <p:spPr>
          <a:xfrm flipH="1" flipV="1">
            <a:off x="6507260" y="5679261"/>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147" name="Content Placeholder 2">
            <a:extLst>
              <a:ext uri="{FF2B5EF4-FFF2-40B4-BE49-F238E27FC236}">
                <a16:creationId xmlns:a16="http://schemas.microsoft.com/office/drawing/2014/main" id="{262FA7C1-7140-E441-B24E-3E19A9B31F6D}"/>
              </a:ext>
            </a:extLst>
          </p:cNvPr>
          <p:cNvSpPr txBox="1">
            <a:spLocks/>
          </p:cNvSpPr>
          <p:nvPr/>
        </p:nvSpPr>
        <p:spPr>
          <a:xfrm>
            <a:off x="6200814" y="5024585"/>
            <a:ext cx="87815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Clause 2</a:t>
            </a:r>
            <a:endParaRPr lang="en-US" sz="1400" dirty="0">
              <a:solidFill>
                <a:schemeClr val="tx1">
                  <a:lumMod val="95000"/>
                </a:schemeClr>
              </a:solidFill>
            </a:endParaRPr>
          </a:p>
        </p:txBody>
      </p:sp>
      <p:sp>
        <p:nvSpPr>
          <p:cNvPr id="148" name="Oval 147">
            <a:extLst>
              <a:ext uri="{FF2B5EF4-FFF2-40B4-BE49-F238E27FC236}">
                <a16:creationId xmlns:a16="http://schemas.microsoft.com/office/drawing/2014/main" id="{1ED3FA2E-1C68-DB4F-87F0-B6A94D3FF60B}"/>
              </a:ext>
            </a:extLst>
          </p:cNvPr>
          <p:cNvSpPr/>
          <p:nvPr/>
        </p:nvSpPr>
        <p:spPr>
          <a:xfrm>
            <a:off x="6915790" y="5481099"/>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49" name="Straight Connector 148">
            <a:extLst>
              <a:ext uri="{FF2B5EF4-FFF2-40B4-BE49-F238E27FC236}">
                <a16:creationId xmlns:a16="http://schemas.microsoft.com/office/drawing/2014/main" id="{A7450BEB-3ADC-6446-B2BF-A796A2CA3314}"/>
              </a:ext>
            </a:extLst>
          </p:cNvPr>
          <p:cNvCxnSpPr>
            <a:cxnSpLocks/>
            <a:stCxn id="148" idx="4"/>
            <a:endCxn id="152" idx="0"/>
          </p:cNvCxnSpPr>
          <p:nvPr/>
        </p:nvCxnSpPr>
        <p:spPr>
          <a:xfrm>
            <a:off x="7114387" y="5878292"/>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7700E3A3-D065-104C-BE95-560290467FC5}"/>
              </a:ext>
            </a:extLst>
          </p:cNvPr>
          <p:cNvCxnSpPr>
            <a:cxnSpLocks/>
            <a:stCxn id="153" idx="3"/>
            <a:endCxn id="152" idx="6"/>
          </p:cNvCxnSpPr>
          <p:nvPr/>
        </p:nvCxnSpPr>
        <p:spPr>
          <a:xfrm flipH="1">
            <a:off x="7317594" y="6131314"/>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17BEA95-EAD7-F642-9101-26A68CB55B57}"/>
              </a:ext>
            </a:extLst>
          </p:cNvPr>
          <p:cNvCxnSpPr>
            <a:cxnSpLocks/>
            <a:stCxn id="153" idx="1"/>
            <a:endCxn id="148" idx="6"/>
          </p:cNvCxnSpPr>
          <p:nvPr/>
        </p:nvCxnSpPr>
        <p:spPr>
          <a:xfrm flipH="1" flipV="1">
            <a:off x="7312983" y="5679696"/>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52" name="Oval 151">
            <a:extLst>
              <a:ext uri="{FF2B5EF4-FFF2-40B4-BE49-F238E27FC236}">
                <a16:creationId xmlns:a16="http://schemas.microsoft.com/office/drawing/2014/main" id="{7A97675C-2354-364A-BB09-ADED1B978199}"/>
              </a:ext>
            </a:extLst>
          </p:cNvPr>
          <p:cNvSpPr/>
          <p:nvPr/>
        </p:nvSpPr>
        <p:spPr>
          <a:xfrm>
            <a:off x="6920401" y="6152715"/>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53" name="Oval 152">
            <a:extLst>
              <a:ext uri="{FF2B5EF4-FFF2-40B4-BE49-F238E27FC236}">
                <a16:creationId xmlns:a16="http://schemas.microsoft.com/office/drawing/2014/main" id="{AC3528B9-E5F6-8141-830D-EFC3EBF1ACBB}"/>
              </a:ext>
            </a:extLst>
          </p:cNvPr>
          <p:cNvSpPr/>
          <p:nvPr/>
        </p:nvSpPr>
        <p:spPr>
          <a:xfrm>
            <a:off x="7568833" y="5792289"/>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71" name="Oval 70">
            <a:extLst>
              <a:ext uri="{FF2B5EF4-FFF2-40B4-BE49-F238E27FC236}">
                <a16:creationId xmlns:a16="http://schemas.microsoft.com/office/drawing/2014/main" id="{DFC78942-8F20-D942-9A2A-8630F0560215}"/>
              </a:ext>
            </a:extLst>
          </p:cNvPr>
          <p:cNvSpPr/>
          <p:nvPr/>
        </p:nvSpPr>
        <p:spPr>
          <a:xfrm>
            <a:off x="2085802" y="1836212"/>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t>
            </a:r>
          </a:p>
        </p:txBody>
      </p:sp>
      <p:sp>
        <p:nvSpPr>
          <p:cNvPr id="82" name="Oval 81">
            <a:extLst>
              <a:ext uri="{FF2B5EF4-FFF2-40B4-BE49-F238E27FC236}">
                <a16:creationId xmlns:a16="http://schemas.microsoft.com/office/drawing/2014/main" id="{634DAF19-9FDA-CA42-8857-CCBDA1F8FAD0}"/>
              </a:ext>
            </a:extLst>
          </p:cNvPr>
          <p:cNvSpPr/>
          <p:nvPr/>
        </p:nvSpPr>
        <p:spPr>
          <a:xfrm>
            <a:off x="2774474" y="1836212"/>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84" name="Oval 83">
            <a:extLst>
              <a:ext uri="{FF2B5EF4-FFF2-40B4-BE49-F238E27FC236}">
                <a16:creationId xmlns:a16="http://schemas.microsoft.com/office/drawing/2014/main" id="{9D2D6617-4C20-674F-AE99-A62CA6F6911A}"/>
              </a:ext>
            </a:extLst>
          </p:cNvPr>
          <p:cNvSpPr/>
          <p:nvPr/>
        </p:nvSpPr>
        <p:spPr>
          <a:xfrm>
            <a:off x="2407300" y="2439992"/>
            <a:ext cx="430171" cy="430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a:t>
            </a:r>
          </a:p>
        </p:txBody>
      </p:sp>
      <p:cxnSp>
        <p:nvCxnSpPr>
          <p:cNvPr id="85" name="Straight Connector 84">
            <a:extLst>
              <a:ext uri="{FF2B5EF4-FFF2-40B4-BE49-F238E27FC236}">
                <a16:creationId xmlns:a16="http://schemas.microsoft.com/office/drawing/2014/main" id="{DCABE789-06FF-AC4A-8DCA-5FDFC38F48FA}"/>
              </a:ext>
            </a:extLst>
          </p:cNvPr>
          <p:cNvCxnSpPr>
            <a:cxnSpLocks/>
            <a:stCxn id="71" idx="4"/>
            <a:endCxn id="84" idx="0"/>
          </p:cNvCxnSpPr>
          <p:nvPr/>
        </p:nvCxnSpPr>
        <p:spPr>
          <a:xfrm>
            <a:off x="2284399" y="2233405"/>
            <a:ext cx="337987" cy="206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8F02B33-B997-B146-99D8-4BCD2A2EE12E}"/>
              </a:ext>
            </a:extLst>
          </p:cNvPr>
          <p:cNvCxnSpPr>
            <a:cxnSpLocks/>
            <a:stCxn id="82" idx="4"/>
            <a:endCxn id="84" idx="0"/>
          </p:cNvCxnSpPr>
          <p:nvPr/>
        </p:nvCxnSpPr>
        <p:spPr>
          <a:xfrm flipH="1">
            <a:off x="2622386" y="2233405"/>
            <a:ext cx="350685" cy="206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B1AFF7E-002A-E644-9700-0D3066C40254}"/>
              </a:ext>
            </a:extLst>
          </p:cNvPr>
          <p:cNvCxnSpPr>
            <a:cxnSpLocks/>
            <a:stCxn id="82" idx="2"/>
            <a:endCxn id="71" idx="6"/>
          </p:cNvCxnSpPr>
          <p:nvPr/>
        </p:nvCxnSpPr>
        <p:spPr>
          <a:xfrm flipH="1">
            <a:off x="2482995" y="2034809"/>
            <a:ext cx="291479"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Oval 88">
                <a:extLst>
                  <a:ext uri="{FF2B5EF4-FFF2-40B4-BE49-F238E27FC236}">
                    <a16:creationId xmlns:a16="http://schemas.microsoft.com/office/drawing/2014/main" id="{EE99DA1A-84F8-4440-8F63-DBBD0D400025}"/>
                  </a:ext>
                </a:extLst>
              </p:cNvPr>
              <p:cNvSpPr/>
              <p:nvPr/>
            </p:nvSpPr>
            <p:spPr>
              <a:xfrm>
                <a:off x="1881630" y="3391052"/>
                <a:ext cx="418834" cy="418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89" name="Oval 88">
                <a:extLst>
                  <a:ext uri="{FF2B5EF4-FFF2-40B4-BE49-F238E27FC236}">
                    <a16:creationId xmlns:a16="http://schemas.microsoft.com/office/drawing/2014/main" id="{EE99DA1A-84F8-4440-8F63-DBBD0D400025}"/>
                  </a:ext>
                </a:extLst>
              </p:cNvPr>
              <p:cNvSpPr>
                <a:spLocks noRot="1" noChangeAspect="1" noMove="1" noResize="1" noEditPoints="1" noAdjustHandles="1" noChangeArrowheads="1" noChangeShapeType="1" noTextEdit="1"/>
              </p:cNvSpPr>
              <p:nvPr/>
            </p:nvSpPr>
            <p:spPr>
              <a:xfrm>
                <a:off x="1881630" y="3391052"/>
                <a:ext cx="418834" cy="418834"/>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Oval 89">
                <a:extLst>
                  <a:ext uri="{FF2B5EF4-FFF2-40B4-BE49-F238E27FC236}">
                    <a16:creationId xmlns:a16="http://schemas.microsoft.com/office/drawing/2014/main" id="{0EBE7F3D-70FE-4049-9072-A7DB3DD2F969}"/>
                  </a:ext>
                </a:extLst>
              </p:cNvPr>
              <p:cNvSpPr/>
              <p:nvPr/>
            </p:nvSpPr>
            <p:spPr>
              <a:xfrm>
                <a:off x="2774474" y="3359810"/>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90" name="Oval 89">
                <a:extLst>
                  <a:ext uri="{FF2B5EF4-FFF2-40B4-BE49-F238E27FC236}">
                    <a16:creationId xmlns:a16="http://schemas.microsoft.com/office/drawing/2014/main" id="{0EBE7F3D-70FE-4049-9072-A7DB3DD2F969}"/>
                  </a:ext>
                </a:extLst>
              </p:cNvPr>
              <p:cNvSpPr>
                <a:spLocks noRot="1" noChangeAspect="1" noMove="1" noResize="1" noEditPoints="1" noAdjustHandles="1" noChangeArrowheads="1" noChangeShapeType="1" noTextEdit="1"/>
              </p:cNvSpPr>
              <p:nvPr/>
            </p:nvSpPr>
            <p:spPr>
              <a:xfrm>
                <a:off x="2774474" y="3359810"/>
                <a:ext cx="481317" cy="481317"/>
              </a:xfrm>
              <a:prstGeom prst="ellipse">
                <a:avLst/>
              </a:prstGeom>
              <a:blipFill>
                <a:blip r:embed="rId5"/>
                <a:stretch>
                  <a:fillRect/>
                </a:stretch>
              </a:blipFill>
            </p:spPr>
            <p:txBody>
              <a:bodyPr/>
              <a:lstStyle/>
              <a:p>
                <a:r>
                  <a:rPr lang="en-US">
                    <a:noFill/>
                  </a:rPr>
                  <a:t> </a:t>
                </a:r>
              </a:p>
            </p:txBody>
          </p:sp>
        </mc:Fallback>
      </mc:AlternateContent>
      <p:cxnSp>
        <p:nvCxnSpPr>
          <p:cNvPr id="91" name="Straight Connector 90">
            <a:extLst>
              <a:ext uri="{FF2B5EF4-FFF2-40B4-BE49-F238E27FC236}">
                <a16:creationId xmlns:a16="http://schemas.microsoft.com/office/drawing/2014/main" id="{45382373-C5BC-DC41-8ED5-F47D7B7FF439}"/>
              </a:ext>
            </a:extLst>
          </p:cNvPr>
          <p:cNvCxnSpPr>
            <a:cxnSpLocks/>
            <a:stCxn id="89" idx="6"/>
            <a:endCxn id="90" idx="2"/>
          </p:cNvCxnSpPr>
          <p:nvPr/>
        </p:nvCxnSpPr>
        <p:spPr>
          <a:xfrm>
            <a:off x="2300464" y="3600469"/>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0078080B-35A9-E740-8226-451F6D771739}"/>
              </a:ext>
            </a:extLst>
          </p:cNvPr>
          <p:cNvCxnSpPr>
            <a:cxnSpLocks/>
            <a:stCxn id="84" idx="4"/>
            <a:endCxn id="89" idx="0"/>
          </p:cNvCxnSpPr>
          <p:nvPr/>
        </p:nvCxnSpPr>
        <p:spPr>
          <a:xfrm flipH="1">
            <a:off x="2091047" y="2870163"/>
            <a:ext cx="531339" cy="520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BC37820-F1B3-CB49-90E7-E43E96BCE345}"/>
              </a:ext>
            </a:extLst>
          </p:cNvPr>
          <p:cNvCxnSpPr>
            <a:cxnSpLocks/>
            <a:stCxn id="90" idx="0"/>
            <a:endCxn id="84" idx="4"/>
          </p:cNvCxnSpPr>
          <p:nvPr/>
        </p:nvCxnSpPr>
        <p:spPr>
          <a:xfrm flipH="1" flipV="1">
            <a:off x="2622386" y="2870163"/>
            <a:ext cx="392747" cy="48964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Oval 93">
                <a:extLst>
                  <a:ext uri="{FF2B5EF4-FFF2-40B4-BE49-F238E27FC236}">
                    <a16:creationId xmlns:a16="http://schemas.microsoft.com/office/drawing/2014/main" id="{6E56A045-8B9A-A246-B3D1-A2C93AF999D0}"/>
                  </a:ext>
                </a:extLst>
              </p:cNvPr>
              <p:cNvSpPr/>
              <p:nvPr/>
            </p:nvSpPr>
            <p:spPr>
              <a:xfrm>
                <a:off x="1881630" y="4121357"/>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94" name="Oval 93">
                <a:extLst>
                  <a:ext uri="{FF2B5EF4-FFF2-40B4-BE49-F238E27FC236}">
                    <a16:creationId xmlns:a16="http://schemas.microsoft.com/office/drawing/2014/main" id="{6E56A045-8B9A-A246-B3D1-A2C93AF999D0}"/>
                  </a:ext>
                </a:extLst>
              </p:cNvPr>
              <p:cNvSpPr>
                <a:spLocks noRot="1" noChangeAspect="1" noMove="1" noResize="1" noEditPoints="1" noAdjustHandles="1" noChangeArrowheads="1" noChangeShapeType="1" noTextEdit="1"/>
              </p:cNvSpPr>
              <p:nvPr/>
            </p:nvSpPr>
            <p:spPr>
              <a:xfrm>
                <a:off x="1881630" y="4121357"/>
                <a:ext cx="418834" cy="418834"/>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Oval 96">
                <a:extLst>
                  <a:ext uri="{FF2B5EF4-FFF2-40B4-BE49-F238E27FC236}">
                    <a16:creationId xmlns:a16="http://schemas.microsoft.com/office/drawing/2014/main" id="{EFCD3AD9-5A7A-8841-801B-C116EC9505A1}"/>
                  </a:ext>
                </a:extLst>
              </p:cNvPr>
              <p:cNvSpPr/>
              <p:nvPr/>
            </p:nvSpPr>
            <p:spPr>
              <a:xfrm>
                <a:off x="2774474" y="4090115"/>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97" name="Oval 96">
                <a:extLst>
                  <a:ext uri="{FF2B5EF4-FFF2-40B4-BE49-F238E27FC236}">
                    <a16:creationId xmlns:a16="http://schemas.microsoft.com/office/drawing/2014/main" id="{EFCD3AD9-5A7A-8841-801B-C116EC9505A1}"/>
                  </a:ext>
                </a:extLst>
              </p:cNvPr>
              <p:cNvSpPr>
                <a:spLocks noRot="1" noChangeAspect="1" noMove="1" noResize="1" noEditPoints="1" noAdjustHandles="1" noChangeArrowheads="1" noChangeShapeType="1" noTextEdit="1"/>
              </p:cNvSpPr>
              <p:nvPr/>
            </p:nvSpPr>
            <p:spPr>
              <a:xfrm>
                <a:off x="2774474" y="4090115"/>
                <a:ext cx="481317" cy="481317"/>
              </a:xfrm>
              <a:prstGeom prst="ellipse">
                <a:avLst/>
              </a:prstGeom>
              <a:blipFill>
                <a:blip r:embed="rId7"/>
                <a:stretch>
                  <a:fillRect/>
                </a:stretch>
              </a:blipFill>
            </p:spPr>
            <p:txBody>
              <a:bodyPr/>
              <a:lstStyle/>
              <a:p>
                <a:r>
                  <a:rPr lang="en-US">
                    <a:noFill/>
                  </a:rPr>
                  <a:t> </a:t>
                </a:r>
              </a:p>
            </p:txBody>
          </p:sp>
        </mc:Fallback>
      </mc:AlternateContent>
      <p:cxnSp>
        <p:nvCxnSpPr>
          <p:cNvPr id="98" name="Straight Connector 97">
            <a:extLst>
              <a:ext uri="{FF2B5EF4-FFF2-40B4-BE49-F238E27FC236}">
                <a16:creationId xmlns:a16="http://schemas.microsoft.com/office/drawing/2014/main" id="{71C295BA-02F6-394D-9E4D-32348410BD9F}"/>
              </a:ext>
            </a:extLst>
          </p:cNvPr>
          <p:cNvCxnSpPr>
            <a:cxnSpLocks/>
            <a:stCxn id="94" idx="6"/>
            <a:endCxn id="97" idx="2"/>
          </p:cNvCxnSpPr>
          <p:nvPr/>
        </p:nvCxnSpPr>
        <p:spPr>
          <a:xfrm>
            <a:off x="2300464" y="4330774"/>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Oval 98">
                <a:extLst>
                  <a:ext uri="{FF2B5EF4-FFF2-40B4-BE49-F238E27FC236}">
                    <a16:creationId xmlns:a16="http://schemas.microsoft.com/office/drawing/2014/main" id="{CD7EDEC9-51F7-3F44-B5D8-EBF0844D9719}"/>
                  </a:ext>
                </a:extLst>
              </p:cNvPr>
              <p:cNvSpPr/>
              <p:nvPr/>
            </p:nvSpPr>
            <p:spPr>
              <a:xfrm>
                <a:off x="1881630" y="4812091"/>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99" name="Oval 98">
                <a:extLst>
                  <a:ext uri="{FF2B5EF4-FFF2-40B4-BE49-F238E27FC236}">
                    <a16:creationId xmlns:a16="http://schemas.microsoft.com/office/drawing/2014/main" id="{CD7EDEC9-51F7-3F44-B5D8-EBF0844D9719}"/>
                  </a:ext>
                </a:extLst>
              </p:cNvPr>
              <p:cNvSpPr>
                <a:spLocks noRot="1" noChangeAspect="1" noMove="1" noResize="1" noEditPoints="1" noAdjustHandles="1" noChangeArrowheads="1" noChangeShapeType="1" noTextEdit="1"/>
              </p:cNvSpPr>
              <p:nvPr/>
            </p:nvSpPr>
            <p:spPr>
              <a:xfrm>
                <a:off x="1881630" y="4812091"/>
                <a:ext cx="418834" cy="418834"/>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Oval 99">
                <a:extLst>
                  <a:ext uri="{FF2B5EF4-FFF2-40B4-BE49-F238E27FC236}">
                    <a16:creationId xmlns:a16="http://schemas.microsoft.com/office/drawing/2014/main" id="{540CBF45-7430-FE4E-840D-27FC191564F5}"/>
                  </a:ext>
                </a:extLst>
              </p:cNvPr>
              <p:cNvSpPr/>
              <p:nvPr/>
            </p:nvSpPr>
            <p:spPr>
              <a:xfrm>
                <a:off x="2774474" y="4780849"/>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100" name="Oval 99">
                <a:extLst>
                  <a:ext uri="{FF2B5EF4-FFF2-40B4-BE49-F238E27FC236}">
                    <a16:creationId xmlns:a16="http://schemas.microsoft.com/office/drawing/2014/main" id="{540CBF45-7430-FE4E-840D-27FC191564F5}"/>
                  </a:ext>
                </a:extLst>
              </p:cNvPr>
              <p:cNvSpPr>
                <a:spLocks noRot="1" noChangeAspect="1" noMove="1" noResize="1" noEditPoints="1" noAdjustHandles="1" noChangeArrowheads="1" noChangeShapeType="1" noTextEdit="1"/>
              </p:cNvSpPr>
              <p:nvPr/>
            </p:nvSpPr>
            <p:spPr>
              <a:xfrm>
                <a:off x="2774474" y="4780849"/>
                <a:ext cx="481317" cy="481317"/>
              </a:xfrm>
              <a:prstGeom prst="ellipse">
                <a:avLst/>
              </a:prstGeom>
              <a:blipFill>
                <a:blip r:embed="rId9"/>
                <a:stretch>
                  <a:fillRect/>
                </a:stretch>
              </a:blipFill>
            </p:spPr>
            <p:txBody>
              <a:bodyPr/>
              <a:lstStyle/>
              <a:p>
                <a:r>
                  <a:rPr lang="en-US">
                    <a:noFill/>
                  </a:rPr>
                  <a:t> </a:t>
                </a:r>
              </a:p>
            </p:txBody>
          </p:sp>
        </mc:Fallback>
      </mc:AlternateContent>
      <p:cxnSp>
        <p:nvCxnSpPr>
          <p:cNvPr id="101" name="Straight Connector 100">
            <a:extLst>
              <a:ext uri="{FF2B5EF4-FFF2-40B4-BE49-F238E27FC236}">
                <a16:creationId xmlns:a16="http://schemas.microsoft.com/office/drawing/2014/main" id="{A2A62822-065D-5847-8E7F-80D93DEC75C4}"/>
              </a:ext>
            </a:extLst>
          </p:cNvPr>
          <p:cNvCxnSpPr>
            <a:cxnSpLocks/>
            <a:stCxn id="99" idx="6"/>
            <a:endCxn id="100" idx="2"/>
          </p:cNvCxnSpPr>
          <p:nvPr/>
        </p:nvCxnSpPr>
        <p:spPr>
          <a:xfrm>
            <a:off x="2300464" y="5021508"/>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Oval 101">
                <a:extLst>
                  <a:ext uri="{FF2B5EF4-FFF2-40B4-BE49-F238E27FC236}">
                    <a16:creationId xmlns:a16="http://schemas.microsoft.com/office/drawing/2014/main" id="{7D777A1D-7680-AB43-8B0A-B5FD31F5C578}"/>
                  </a:ext>
                </a:extLst>
              </p:cNvPr>
              <p:cNvSpPr/>
              <p:nvPr/>
            </p:nvSpPr>
            <p:spPr>
              <a:xfrm>
                <a:off x="1881630" y="5471583"/>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102" name="Oval 101">
                <a:extLst>
                  <a:ext uri="{FF2B5EF4-FFF2-40B4-BE49-F238E27FC236}">
                    <a16:creationId xmlns:a16="http://schemas.microsoft.com/office/drawing/2014/main" id="{7D777A1D-7680-AB43-8B0A-B5FD31F5C578}"/>
                  </a:ext>
                </a:extLst>
              </p:cNvPr>
              <p:cNvSpPr>
                <a:spLocks noRot="1" noChangeAspect="1" noMove="1" noResize="1" noEditPoints="1" noAdjustHandles="1" noChangeArrowheads="1" noChangeShapeType="1" noTextEdit="1"/>
              </p:cNvSpPr>
              <p:nvPr/>
            </p:nvSpPr>
            <p:spPr>
              <a:xfrm>
                <a:off x="1881630" y="5471583"/>
                <a:ext cx="418834" cy="418834"/>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Oval 102">
                <a:extLst>
                  <a:ext uri="{FF2B5EF4-FFF2-40B4-BE49-F238E27FC236}">
                    <a16:creationId xmlns:a16="http://schemas.microsoft.com/office/drawing/2014/main" id="{BE233BD6-F008-2041-9A7B-F21E73A7981C}"/>
                  </a:ext>
                </a:extLst>
              </p:cNvPr>
              <p:cNvSpPr/>
              <p:nvPr/>
            </p:nvSpPr>
            <p:spPr>
              <a:xfrm>
                <a:off x="2774474" y="5440341"/>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103" name="Oval 102">
                <a:extLst>
                  <a:ext uri="{FF2B5EF4-FFF2-40B4-BE49-F238E27FC236}">
                    <a16:creationId xmlns:a16="http://schemas.microsoft.com/office/drawing/2014/main" id="{BE233BD6-F008-2041-9A7B-F21E73A7981C}"/>
                  </a:ext>
                </a:extLst>
              </p:cNvPr>
              <p:cNvSpPr>
                <a:spLocks noRot="1" noChangeAspect="1" noMove="1" noResize="1" noEditPoints="1" noAdjustHandles="1" noChangeArrowheads="1" noChangeShapeType="1" noTextEdit="1"/>
              </p:cNvSpPr>
              <p:nvPr/>
            </p:nvSpPr>
            <p:spPr>
              <a:xfrm>
                <a:off x="2774474" y="5440341"/>
                <a:ext cx="481317" cy="481317"/>
              </a:xfrm>
              <a:prstGeom prst="ellipse">
                <a:avLst/>
              </a:prstGeom>
              <a:blipFill>
                <a:blip r:embed="rId11"/>
                <a:stretch>
                  <a:fillRect/>
                </a:stretch>
              </a:blipFill>
            </p:spPr>
            <p:txBody>
              <a:bodyPr/>
              <a:lstStyle/>
              <a:p>
                <a:r>
                  <a:rPr lang="en-US">
                    <a:noFill/>
                  </a:rPr>
                  <a:t> </a:t>
                </a:r>
              </a:p>
            </p:txBody>
          </p:sp>
        </mc:Fallback>
      </mc:AlternateContent>
      <p:cxnSp>
        <p:nvCxnSpPr>
          <p:cNvPr id="104" name="Straight Connector 103">
            <a:extLst>
              <a:ext uri="{FF2B5EF4-FFF2-40B4-BE49-F238E27FC236}">
                <a16:creationId xmlns:a16="http://schemas.microsoft.com/office/drawing/2014/main" id="{2795EF48-2727-BD4F-BFA0-5F9C2C921464}"/>
              </a:ext>
            </a:extLst>
          </p:cNvPr>
          <p:cNvCxnSpPr>
            <a:cxnSpLocks/>
            <a:stCxn id="102" idx="6"/>
            <a:endCxn id="103" idx="2"/>
          </p:cNvCxnSpPr>
          <p:nvPr/>
        </p:nvCxnSpPr>
        <p:spPr>
          <a:xfrm>
            <a:off x="2300464" y="5681000"/>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Oval 104">
                <a:extLst>
                  <a:ext uri="{FF2B5EF4-FFF2-40B4-BE49-F238E27FC236}">
                    <a16:creationId xmlns:a16="http://schemas.microsoft.com/office/drawing/2014/main" id="{5A64BAC8-540F-E84E-89CB-0AE3E626987D}"/>
                  </a:ext>
                </a:extLst>
              </p:cNvPr>
              <p:cNvSpPr/>
              <p:nvPr/>
            </p:nvSpPr>
            <p:spPr>
              <a:xfrm>
                <a:off x="1881630" y="6099833"/>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105" name="Oval 104">
                <a:extLst>
                  <a:ext uri="{FF2B5EF4-FFF2-40B4-BE49-F238E27FC236}">
                    <a16:creationId xmlns:a16="http://schemas.microsoft.com/office/drawing/2014/main" id="{5A64BAC8-540F-E84E-89CB-0AE3E626987D}"/>
                  </a:ext>
                </a:extLst>
              </p:cNvPr>
              <p:cNvSpPr>
                <a:spLocks noRot="1" noChangeAspect="1" noMove="1" noResize="1" noEditPoints="1" noAdjustHandles="1" noChangeArrowheads="1" noChangeShapeType="1" noTextEdit="1"/>
              </p:cNvSpPr>
              <p:nvPr/>
            </p:nvSpPr>
            <p:spPr>
              <a:xfrm>
                <a:off x="1881630" y="6099833"/>
                <a:ext cx="418834" cy="418834"/>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Oval 105">
                <a:extLst>
                  <a:ext uri="{FF2B5EF4-FFF2-40B4-BE49-F238E27FC236}">
                    <a16:creationId xmlns:a16="http://schemas.microsoft.com/office/drawing/2014/main" id="{3CDBDD1A-0A7D-474A-9DE4-7B9B640E760E}"/>
                  </a:ext>
                </a:extLst>
              </p:cNvPr>
              <p:cNvSpPr/>
              <p:nvPr/>
            </p:nvSpPr>
            <p:spPr>
              <a:xfrm>
                <a:off x="2774474" y="6068591"/>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106" name="Oval 105">
                <a:extLst>
                  <a:ext uri="{FF2B5EF4-FFF2-40B4-BE49-F238E27FC236}">
                    <a16:creationId xmlns:a16="http://schemas.microsoft.com/office/drawing/2014/main" id="{3CDBDD1A-0A7D-474A-9DE4-7B9B640E760E}"/>
                  </a:ext>
                </a:extLst>
              </p:cNvPr>
              <p:cNvSpPr>
                <a:spLocks noRot="1" noChangeAspect="1" noMove="1" noResize="1" noEditPoints="1" noAdjustHandles="1" noChangeArrowheads="1" noChangeShapeType="1" noTextEdit="1"/>
              </p:cNvSpPr>
              <p:nvPr/>
            </p:nvSpPr>
            <p:spPr>
              <a:xfrm>
                <a:off x="2774474" y="6068591"/>
                <a:ext cx="481317" cy="481317"/>
              </a:xfrm>
              <a:prstGeom prst="ellipse">
                <a:avLst/>
              </a:prstGeom>
              <a:blipFill>
                <a:blip r:embed="rId13"/>
                <a:stretch>
                  <a:fillRect/>
                </a:stretch>
              </a:blipFill>
            </p:spPr>
            <p:txBody>
              <a:bodyPr/>
              <a:lstStyle/>
              <a:p>
                <a:r>
                  <a:rPr lang="en-US">
                    <a:noFill/>
                  </a:rPr>
                  <a:t> </a:t>
                </a:r>
              </a:p>
            </p:txBody>
          </p:sp>
        </mc:Fallback>
      </mc:AlternateContent>
      <p:cxnSp>
        <p:nvCxnSpPr>
          <p:cNvPr id="107" name="Straight Connector 106">
            <a:extLst>
              <a:ext uri="{FF2B5EF4-FFF2-40B4-BE49-F238E27FC236}">
                <a16:creationId xmlns:a16="http://schemas.microsoft.com/office/drawing/2014/main" id="{16034C63-F23E-2D43-9AD7-820AD52C76A8}"/>
              </a:ext>
            </a:extLst>
          </p:cNvPr>
          <p:cNvCxnSpPr>
            <a:cxnSpLocks/>
            <a:stCxn id="105" idx="6"/>
            <a:endCxn id="106" idx="2"/>
          </p:cNvCxnSpPr>
          <p:nvPr/>
        </p:nvCxnSpPr>
        <p:spPr>
          <a:xfrm>
            <a:off x="2300464" y="6309250"/>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Elbow Connector 107">
            <a:extLst>
              <a:ext uri="{FF2B5EF4-FFF2-40B4-BE49-F238E27FC236}">
                <a16:creationId xmlns:a16="http://schemas.microsoft.com/office/drawing/2014/main" id="{0700ED38-CACE-2B42-A870-FF659127BE91}"/>
              </a:ext>
            </a:extLst>
          </p:cNvPr>
          <p:cNvCxnSpPr>
            <a:stCxn id="94" idx="2"/>
            <a:endCxn id="84" idx="2"/>
          </p:cNvCxnSpPr>
          <p:nvPr/>
        </p:nvCxnSpPr>
        <p:spPr>
          <a:xfrm rot="10800000" flipH="1">
            <a:off x="1881630" y="2655078"/>
            <a:ext cx="525670" cy="1675696"/>
          </a:xfrm>
          <a:prstGeom prst="bentConnector3">
            <a:avLst>
              <a:gd name="adj1" fmla="val -43487"/>
            </a:avLst>
          </a:prstGeom>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3491D77F-CC60-E545-92DB-121E78C36A93}"/>
              </a:ext>
            </a:extLst>
          </p:cNvPr>
          <p:cNvCxnSpPr>
            <a:cxnSpLocks/>
            <a:stCxn id="99" idx="2"/>
            <a:endCxn id="84" idx="2"/>
          </p:cNvCxnSpPr>
          <p:nvPr/>
        </p:nvCxnSpPr>
        <p:spPr>
          <a:xfrm rot="10800000" flipH="1">
            <a:off x="1881630" y="2655078"/>
            <a:ext cx="525670" cy="2366430"/>
          </a:xfrm>
          <a:prstGeom prst="bentConnector3">
            <a:avLst>
              <a:gd name="adj1" fmla="val -58483"/>
            </a:avLst>
          </a:prstGeom>
        </p:spPr>
        <p:style>
          <a:lnRef idx="1">
            <a:schemeClr val="accent1"/>
          </a:lnRef>
          <a:fillRef idx="0">
            <a:schemeClr val="accent1"/>
          </a:fillRef>
          <a:effectRef idx="0">
            <a:schemeClr val="accent1"/>
          </a:effectRef>
          <a:fontRef idx="minor">
            <a:schemeClr val="tx1"/>
          </a:fontRef>
        </p:style>
      </p:cxnSp>
      <p:cxnSp>
        <p:nvCxnSpPr>
          <p:cNvPr id="110" name="Elbow Connector 109">
            <a:extLst>
              <a:ext uri="{FF2B5EF4-FFF2-40B4-BE49-F238E27FC236}">
                <a16:creationId xmlns:a16="http://schemas.microsoft.com/office/drawing/2014/main" id="{149840EC-E1EF-9049-83CF-D5D1FF387E2A}"/>
              </a:ext>
            </a:extLst>
          </p:cNvPr>
          <p:cNvCxnSpPr>
            <a:cxnSpLocks/>
            <a:stCxn id="102" idx="2"/>
            <a:endCxn id="84" idx="2"/>
          </p:cNvCxnSpPr>
          <p:nvPr/>
        </p:nvCxnSpPr>
        <p:spPr>
          <a:xfrm rot="10800000" flipH="1">
            <a:off x="1881630" y="2655078"/>
            <a:ext cx="525670" cy="3025922"/>
          </a:xfrm>
          <a:prstGeom prst="bentConnector3">
            <a:avLst>
              <a:gd name="adj1" fmla="val -79476"/>
            </a:avLst>
          </a:prstGeom>
        </p:spPr>
        <p:style>
          <a:lnRef idx="1">
            <a:schemeClr val="accent1"/>
          </a:lnRef>
          <a:fillRef idx="0">
            <a:schemeClr val="accent1"/>
          </a:fillRef>
          <a:effectRef idx="0">
            <a:schemeClr val="accent1"/>
          </a:effectRef>
          <a:fontRef idx="minor">
            <a:schemeClr val="tx1"/>
          </a:fontRef>
        </p:style>
      </p:cxnSp>
      <p:cxnSp>
        <p:nvCxnSpPr>
          <p:cNvPr id="111" name="Elbow Connector 110">
            <a:extLst>
              <a:ext uri="{FF2B5EF4-FFF2-40B4-BE49-F238E27FC236}">
                <a16:creationId xmlns:a16="http://schemas.microsoft.com/office/drawing/2014/main" id="{05F26797-46C7-5142-B7D6-6639851F297C}"/>
              </a:ext>
            </a:extLst>
          </p:cNvPr>
          <p:cNvCxnSpPr>
            <a:cxnSpLocks/>
            <a:stCxn id="105" idx="2"/>
            <a:endCxn id="84" idx="2"/>
          </p:cNvCxnSpPr>
          <p:nvPr/>
        </p:nvCxnSpPr>
        <p:spPr>
          <a:xfrm rot="10800000" flipH="1">
            <a:off x="1881630" y="2655078"/>
            <a:ext cx="525670" cy="3654172"/>
          </a:xfrm>
          <a:prstGeom prst="bentConnector3">
            <a:avLst>
              <a:gd name="adj1" fmla="val -107968"/>
            </a:avLst>
          </a:prstGeom>
        </p:spPr>
        <p:style>
          <a:lnRef idx="1">
            <a:schemeClr val="accent1"/>
          </a:lnRef>
          <a:fillRef idx="0">
            <a:schemeClr val="accent1"/>
          </a:fillRef>
          <a:effectRef idx="0">
            <a:schemeClr val="accent1"/>
          </a:effectRef>
          <a:fontRef idx="minor">
            <a:schemeClr val="tx1"/>
          </a:fontRef>
        </p:style>
      </p:cxnSp>
      <p:cxnSp>
        <p:nvCxnSpPr>
          <p:cNvPr id="112" name="Elbow Connector 111">
            <a:extLst>
              <a:ext uri="{FF2B5EF4-FFF2-40B4-BE49-F238E27FC236}">
                <a16:creationId xmlns:a16="http://schemas.microsoft.com/office/drawing/2014/main" id="{7EAC24CD-1278-424C-A29B-434B89646D07}"/>
              </a:ext>
            </a:extLst>
          </p:cNvPr>
          <p:cNvCxnSpPr>
            <a:cxnSpLocks/>
            <a:stCxn id="97" idx="6"/>
            <a:endCxn id="84" idx="6"/>
          </p:cNvCxnSpPr>
          <p:nvPr/>
        </p:nvCxnSpPr>
        <p:spPr>
          <a:xfrm flipH="1" flipV="1">
            <a:off x="2837471" y="2655078"/>
            <a:ext cx="418320" cy="1675696"/>
          </a:xfrm>
          <a:prstGeom prst="bentConnector3">
            <a:avLst>
              <a:gd name="adj1" fmla="val -54647"/>
            </a:avLst>
          </a:prstGeom>
        </p:spPr>
        <p:style>
          <a:lnRef idx="1">
            <a:schemeClr val="accent1"/>
          </a:lnRef>
          <a:fillRef idx="0">
            <a:schemeClr val="accent1"/>
          </a:fillRef>
          <a:effectRef idx="0">
            <a:schemeClr val="accent1"/>
          </a:effectRef>
          <a:fontRef idx="minor">
            <a:schemeClr val="tx1"/>
          </a:fontRef>
        </p:style>
      </p:cxnSp>
      <p:cxnSp>
        <p:nvCxnSpPr>
          <p:cNvPr id="113" name="Elbow Connector 112">
            <a:extLst>
              <a:ext uri="{FF2B5EF4-FFF2-40B4-BE49-F238E27FC236}">
                <a16:creationId xmlns:a16="http://schemas.microsoft.com/office/drawing/2014/main" id="{B3F9E346-49DF-3647-8D58-7EE1AE4A8EC6}"/>
              </a:ext>
            </a:extLst>
          </p:cNvPr>
          <p:cNvCxnSpPr>
            <a:cxnSpLocks/>
            <a:stCxn id="100" idx="6"/>
            <a:endCxn id="84" idx="6"/>
          </p:cNvCxnSpPr>
          <p:nvPr/>
        </p:nvCxnSpPr>
        <p:spPr>
          <a:xfrm flipH="1" flipV="1">
            <a:off x="2837471" y="2655078"/>
            <a:ext cx="418320" cy="2366430"/>
          </a:xfrm>
          <a:prstGeom prst="bentConnector3">
            <a:avLst>
              <a:gd name="adj1" fmla="val -99872"/>
            </a:avLst>
          </a:prstGeom>
        </p:spPr>
        <p:style>
          <a:lnRef idx="1">
            <a:schemeClr val="accent1"/>
          </a:lnRef>
          <a:fillRef idx="0">
            <a:schemeClr val="accent1"/>
          </a:fillRef>
          <a:effectRef idx="0">
            <a:schemeClr val="accent1"/>
          </a:effectRef>
          <a:fontRef idx="minor">
            <a:schemeClr val="tx1"/>
          </a:fontRef>
        </p:style>
      </p:cxnSp>
      <p:cxnSp>
        <p:nvCxnSpPr>
          <p:cNvPr id="114" name="Elbow Connector 113">
            <a:extLst>
              <a:ext uri="{FF2B5EF4-FFF2-40B4-BE49-F238E27FC236}">
                <a16:creationId xmlns:a16="http://schemas.microsoft.com/office/drawing/2014/main" id="{3A93FBB5-3AF7-2E40-875F-E74E664F27AF}"/>
              </a:ext>
            </a:extLst>
          </p:cNvPr>
          <p:cNvCxnSpPr>
            <a:cxnSpLocks/>
            <a:stCxn id="103" idx="6"/>
            <a:endCxn id="84" idx="6"/>
          </p:cNvCxnSpPr>
          <p:nvPr/>
        </p:nvCxnSpPr>
        <p:spPr>
          <a:xfrm flipH="1" flipV="1">
            <a:off x="2837471" y="2655078"/>
            <a:ext cx="418320" cy="3025922"/>
          </a:xfrm>
          <a:prstGeom prst="bentConnector3">
            <a:avLst>
              <a:gd name="adj1" fmla="val -143213"/>
            </a:avLst>
          </a:prstGeom>
        </p:spPr>
        <p:style>
          <a:lnRef idx="1">
            <a:schemeClr val="accent1"/>
          </a:lnRef>
          <a:fillRef idx="0">
            <a:schemeClr val="accent1"/>
          </a:fillRef>
          <a:effectRef idx="0">
            <a:schemeClr val="accent1"/>
          </a:effectRef>
          <a:fontRef idx="minor">
            <a:schemeClr val="tx1"/>
          </a:fontRef>
        </p:style>
      </p:cxnSp>
      <p:cxnSp>
        <p:nvCxnSpPr>
          <p:cNvPr id="115" name="Elbow Connector 114">
            <a:extLst>
              <a:ext uri="{FF2B5EF4-FFF2-40B4-BE49-F238E27FC236}">
                <a16:creationId xmlns:a16="http://schemas.microsoft.com/office/drawing/2014/main" id="{D0C8F16D-C7B9-C54F-A3EF-7B51A46507CE}"/>
              </a:ext>
            </a:extLst>
          </p:cNvPr>
          <p:cNvCxnSpPr>
            <a:cxnSpLocks/>
            <a:stCxn id="106" idx="6"/>
            <a:endCxn id="84" idx="6"/>
          </p:cNvCxnSpPr>
          <p:nvPr/>
        </p:nvCxnSpPr>
        <p:spPr>
          <a:xfrm flipH="1" flipV="1">
            <a:off x="2837471" y="2655078"/>
            <a:ext cx="418320" cy="3654172"/>
          </a:xfrm>
          <a:prstGeom prst="bentConnector3">
            <a:avLst>
              <a:gd name="adj1" fmla="val -179016"/>
            </a:avLst>
          </a:prstGeom>
        </p:spPr>
        <p:style>
          <a:lnRef idx="1">
            <a:schemeClr val="accent1"/>
          </a:lnRef>
          <a:fillRef idx="0">
            <a:schemeClr val="accent1"/>
          </a:fillRef>
          <a:effectRef idx="0">
            <a:schemeClr val="accent1"/>
          </a:effectRef>
          <a:fontRef idx="minor">
            <a:schemeClr val="tx1"/>
          </a:fontRef>
        </p:style>
      </p:cxnSp>
      <p:cxnSp>
        <p:nvCxnSpPr>
          <p:cNvPr id="116" name="Elbow Connector 115">
            <a:extLst>
              <a:ext uri="{FF2B5EF4-FFF2-40B4-BE49-F238E27FC236}">
                <a16:creationId xmlns:a16="http://schemas.microsoft.com/office/drawing/2014/main" id="{185C49EB-8DD9-0C42-86C7-80385AD47065}"/>
              </a:ext>
            </a:extLst>
          </p:cNvPr>
          <p:cNvCxnSpPr>
            <a:cxnSpLocks/>
            <a:stCxn id="38" idx="2"/>
            <a:endCxn id="89" idx="7"/>
          </p:cNvCxnSpPr>
          <p:nvPr/>
        </p:nvCxnSpPr>
        <p:spPr>
          <a:xfrm rot="10800000" flipV="1">
            <a:off x="2239128" y="2996971"/>
            <a:ext cx="2894333" cy="45541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17" name="Elbow Connector 116">
            <a:extLst>
              <a:ext uri="{FF2B5EF4-FFF2-40B4-BE49-F238E27FC236}">
                <a16:creationId xmlns:a16="http://schemas.microsoft.com/office/drawing/2014/main" id="{5D370CF0-B24C-3B4A-B490-1D3E23B6BCD2}"/>
              </a:ext>
            </a:extLst>
          </p:cNvPr>
          <p:cNvCxnSpPr>
            <a:cxnSpLocks/>
            <a:stCxn id="64" idx="2"/>
            <a:endCxn id="97" idx="5"/>
          </p:cNvCxnSpPr>
          <p:nvPr/>
        </p:nvCxnSpPr>
        <p:spPr>
          <a:xfrm rot="10800000" flipV="1">
            <a:off x="3185305" y="3668587"/>
            <a:ext cx="1952767" cy="832358"/>
          </a:xfrm>
          <a:prstGeom prst="bentConnector4">
            <a:avLst>
              <a:gd name="adj1" fmla="val 48195"/>
              <a:gd name="adj2" fmla="val 98997"/>
            </a:avLst>
          </a:prstGeom>
        </p:spPr>
        <p:style>
          <a:lnRef idx="1">
            <a:schemeClr val="accent1"/>
          </a:lnRef>
          <a:fillRef idx="0">
            <a:schemeClr val="accent1"/>
          </a:fillRef>
          <a:effectRef idx="0">
            <a:schemeClr val="accent1"/>
          </a:effectRef>
          <a:fontRef idx="minor">
            <a:schemeClr val="tx1"/>
          </a:fontRef>
        </p:style>
      </p:cxnSp>
      <p:cxnSp>
        <p:nvCxnSpPr>
          <p:cNvPr id="118" name="Elbow Connector 117">
            <a:extLst>
              <a:ext uri="{FF2B5EF4-FFF2-40B4-BE49-F238E27FC236}">
                <a16:creationId xmlns:a16="http://schemas.microsoft.com/office/drawing/2014/main" id="{7632A276-D713-634B-ACB0-DB4F3856A5BA}"/>
              </a:ext>
            </a:extLst>
          </p:cNvPr>
          <p:cNvCxnSpPr>
            <a:cxnSpLocks/>
            <a:stCxn id="60" idx="3"/>
            <a:endCxn id="99" idx="0"/>
          </p:cNvCxnSpPr>
          <p:nvPr/>
        </p:nvCxnSpPr>
        <p:spPr>
          <a:xfrm rot="5400000">
            <a:off x="4051134" y="2160554"/>
            <a:ext cx="691451" cy="4611623"/>
          </a:xfrm>
          <a:prstGeom prst="bentConnector3">
            <a:avLst>
              <a:gd name="adj1" fmla="val 77361"/>
            </a:avLst>
          </a:prstGeom>
        </p:spPr>
        <p:style>
          <a:lnRef idx="1">
            <a:schemeClr val="accent1"/>
          </a:lnRef>
          <a:fillRef idx="0">
            <a:schemeClr val="accent1"/>
          </a:fillRef>
          <a:effectRef idx="0">
            <a:schemeClr val="accent1"/>
          </a:effectRef>
          <a:fontRef idx="minor">
            <a:schemeClr val="tx1"/>
          </a:fontRef>
        </p:style>
      </p:cxnSp>
      <p:cxnSp>
        <p:nvCxnSpPr>
          <p:cNvPr id="119" name="Elbow Connector 118">
            <a:extLst>
              <a:ext uri="{FF2B5EF4-FFF2-40B4-BE49-F238E27FC236}">
                <a16:creationId xmlns:a16="http://schemas.microsoft.com/office/drawing/2014/main" id="{85E11B65-2778-BD47-995F-D68D673F2351}"/>
              </a:ext>
            </a:extLst>
          </p:cNvPr>
          <p:cNvCxnSpPr>
            <a:cxnSpLocks/>
            <a:stCxn id="136" idx="2"/>
            <a:endCxn id="94" idx="6"/>
          </p:cNvCxnSpPr>
          <p:nvPr/>
        </p:nvCxnSpPr>
        <p:spPr>
          <a:xfrm rot="10800000">
            <a:off x="2300465" y="4330775"/>
            <a:ext cx="3108895" cy="1037297"/>
          </a:xfrm>
          <a:prstGeom prst="bentConnector3">
            <a:avLst>
              <a:gd name="adj1" fmla="val 94626"/>
            </a:avLst>
          </a:prstGeom>
        </p:spPr>
        <p:style>
          <a:lnRef idx="1">
            <a:schemeClr val="accent1"/>
          </a:lnRef>
          <a:fillRef idx="0">
            <a:schemeClr val="accent1"/>
          </a:fillRef>
          <a:effectRef idx="0">
            <a:schemeClr val="accent1"/>
          </a:effectRef>
          <a:fontRef idx="minor">
            <a:schemeClr val="tx1"/>
          </a:fontRef>
        </p:style>
      </p:cxnSp>
      <p:cxnSp>
        <p:nvCxnSpPr>
          <p:cNvPr id="120" name="Elbow Connector 119">
            <a:extLst>
              <a:ext uri="{FF2B5EF4-FFF2-40B4-BE49-F238E27FC236}">
                <a16:creationId xmlns:a16="http://schemas.microsoft.com/office/drawing/2014/main" id="{673488DE-3EAF-AA4E-8272-A691B1B4D5CE}"/>
              </a:ext>
            </a:extLst>
          </p:cNvPr>
          <p:cNvCxnSpPr>
            <a:cxnSpLocks/>
            <a:stCxn id="140" idx="1"/>
            <a:endCxn id="102" idx="4"/>
          </p:cNvCxnSpPr>
          <p:nvPr/>
        </p:nvCxnSpPr>
        <p:spPr>
          <a:xfrm rot="16200000" flipV="1">
            <a:off x="3777173" y="4204292"/>
            <a:ext cx="8841" cy="3381091"/>
          </a:xfrm>
          <a:prstGeom prst="bentConnector5">
            <a:avLst>
              <a:gd name="adj1" fmla="val 2585680"/>
              <a:gd name="adj2" fmla="val 26780"/>
              <a:gd name="adj3" fmla="val -1237428"/>
            </a:avLst>
          </a:prstGeom>
        </p:spPr>
        <p:style>
          <a:lnRef idx="1">
            <a:schemeClr val="accent1"/>
          </a:lnRef>
          <a:fillRef idx="0">
            <a:schemeClr val="accent1"/>
          </a:fillRef>
          <a:effectRef idx="0">
            <a:schemeClr val="accent1"/>
          </a:effectRef>
          <a:fontRef idx="minor">
            <a:schemeClr val="tx1"/>
          </a:fontRef>
        </p:style>
      </p:cxnSp>
      <p:cxnSp>
        <p:nvCxnSpPr>
          <p:cNvPr id="121" name="Elbow Connector 120">
            <a:extLst>
              <a:ext uri="{FF2B5EF4-FFF2-40B4-BE49-F238E27FC236}">
                <a16:creationId xmlns:a16="http://schemas.microsoft.com/office/drawing/2014/main" id="{659936F9-DDDF-4345-ACB6-549C43A883A2}"/>
              </a:ext>
            </a:extLst>
          </p:cNvPr>
          <p:cNvCxnSpPr>
            <a:cxnSpLocks/>
            <a:stCxn id="152" idx="2"/>
            <a:endCxn id="106" idx="4"/>
          </p:cNvCxnSpPr>
          <p:nvPr/>
        </p:nvCxnSpPr>
        <p:spPr>
          <a:xfrm rot="10800000" flipV="1">
            <a:off x="3015133" y="6351312"/>
            <a:ext cx="3905268" cy="198596"/>
          </a:xfrm>
          <a:prstGeom prst="bentConnector4">
            <a:avLst>
              <a:gd name="adj1" fmla="val 46919"/>
              <a:gd name="adj2" fmla="val 143662"/>
            </a:avLst>
          </a:prstGeom>
        </p:spPr>
        <p:style>
          <a:lnRef idx="1">
            <a:schemeClr val="accent1"/>
          </a:lnRef>
          <a:fillRef idx="0">
            <a:schemeClr val="accent1"/>
          </a:fillRef>
          <a:effectRef idx="0">
            <a:schemeClr val="accent1"/>
          </a:effectRef>
          <a:fontRef idx="minor">
            <a:schemeClr val="tx1"/>
          </a:fontRef>
        </p:style>
      </p:cxnSp>
      <p:cxnSp>
        <p:nvCxnSpPr>
          <p:cNvPr id="157" name="Elbow Connector 156">
            <a:extLst>
              <a:ext uri="{FF2B5EF4-FFF2-40B4-BE49-F238E27FC236}">
                <a16:creationId xmlns:a16="http://schemas.microsoft.com/office/drawing/2014/main" id="{FF47A30A-FAD2-9E49-8BA0-9A186AA1FEEE}"/>
              </a:ext>
            </a:extLst>
          </p:cNvPr>
          <p:cNvCxnSpPr>
            <a:cxnSpLocks/>
            <a:stCxn id="82" idx="6"/>
            <a:endCxn id="61" idx="0"/>
          </p:cNvCxnSpPr>
          <p:nvPr/>
        </p:nvCxnSpPr>
        <p:spPr>
          <a:xfrm>
            <a:off x="3171667" y="2034809"/>
            <a:ext cx="4343696" cy="138638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58" name="Elbow Connector 157">
            <a:extLst>
              <a:ext uri="{FF2B5EF4-FFF2-40B4-BE49-F238E27FC236}">
                <a16:creationId xmlns:a16="http://schemas.microsoft.com/office/drawing/2014/main" id="{E27C5A63-C0A5-6641-8441-FCD1EF844AEB}"/>
              </a:ext>
            </a:extLst>
          </p:cNvPr>
          <p:cNvCxnSpPr>
            <a:cxnSpLocks/>
            <a:stCxn id="84" idx="7"/>
            <a:endCxn id="61" idx="0"/>
          </p:cNvCxnSpPr>
          <p:nvPr/>
        </p:nvCxnSpPr>
        <p:spPr>
          <a:xfrm rot="16200000" flipH="1">
            <a:off x="4685818" y="591645"/>
            <a:ext cx="918200" cy="4740889"/>
          </a:xfrm>
          <a:prstGeom prst="bentConnector3">
            <a:avLst>
              <a:gd name="adj1" fmla="val -12011"/>
            </a:avLst>
          </a:prstGeom>
        </p:spPr>
        <p:style>
          <a:lnRef idx="1">
            <a:schemeClr val="accent1"/>
          </a:lnRef>
          <a:fillRef idx="0">
            <a:schemeClr val="accent1"/>
          </a:fillRef>
          <a:effectRef idx="0">
            <a:schemeClr val="accent1"/>
          </a:effectRef>
          <a:fontRef idx="minor">
            <a:schemeClr val="tx1"/>
          </a:fontRef>
        </p:style>
      </p:cxnSp>
      <p:cxnSp>
        <p:nvCxnSpPr>
          <p:cNvPr id="159" name="Elbow Connector 158">
            <a:extLst>
              <a:ext uri="{FF2B5EF4-FFF2-40B4-BE49-F238E27FC236}">
                <a16:creationId xmlns:a16="http://schemas.microsoft.com/office/drawing/2014/main" id="{4284FAB4-2471-D546-94A5-6251CE99E056}"/>
              </a:ext>
            </a:extLst>
          </p:cNvPr>
          <p:cNvCxnSpPr>
            <a:cxnSpLocks/>
            <a:stCxn id="82" idx="6"/>
            <a:endCxn id="153" idx="6"/>
          </p:cNvCxnSpPr>
          <p:nvPr/>
        </p:nvCxnSpPr>
        <p:spPr>
          <a:xfrm>
            <a:off x="3171667" y="2034809"/>
            <a:ext cx="4842024" cy="3956077"/>
          </a:xfrm>
          <a:prstGeom prst="bentConnector3">
            <a:avLst>
              <a:gd name="adj1" fmla="val 104721"/>
            </a:avLst>
          </a:prstGeom>
        </p:spPr>
        <p:style>
          <a:lnRef idx="1">
            <a:schemeClr val="accent1"/>
          </a:lnRef>
          <a:fillRef idx="0">
            <a:schemeClr val="accent1"/>
          </a:fillRef>
          <a:effectRef idx="0">
            <a:schemeClr val="accent1"/>
          </a:effectRef>
          <a:fontRef idx="minor">
            <a:schemeClr val="tx1"/>
          </a:fontRef>
        </p:style>
      </p:cxnSp>
      <p:cxnSp>
        <p:nvCxnSpPr>
          <p:cNvPr id="160" name="Elbow Connector 159">
            <a:extLst>
              <a:ext uri="{FF2B5EF4-FFF2-40B4-BE49-F238E27FC236}">
                <a16:creationId xmlns:a16="http://schemas.microsoft.com/office/drawing/2014/main" id="{C3388062-5DEC-504D-A7D3-E7033DE9D613}"/>
              </a:ext>
            </a:extLst>
          </p:cNvPr>
          <p:cNvCxnSpPr>
            <a:cxnSpLocks/>
            <a:stCxn id="84" idx="7"/>
            <a:endCxn id="153" idx="7"/>
          </p:cNvCxnSpPr>
          <p:nvPr/>
        </p:nvCxnSpPr>
        <p:spPr>
          <a:xfrm rot="16200000" flipH="1">
            <a:off x="3687774" y="1589689"/>
            <a:ext cx="3347468" cy="5174069"/>
          </a:xfrm>
          <a:prstGeom prst="bentConnector3">
            <a:avLst>
              <a:gd name="adj1" fmla="val -6592"/>
            </a:avLst>
          </a:prstGeom>
        </p:spPr>
        <p:style>
          <a:lnRef idx="1">
            <a:schemeClr val="accent1"/>
          </a:lnRef>
          <a:fillRef idx="0">
            <a:schemeClr val="accent1"/>
          </a:fillRef>
          <a:effectRef idx="0">
            <a:schemeClr val="accent1"/>
          </a:effectRef>
          <a:fontRef idx="minor">
            <a:schemeClr val="tx1"/>
          </a:fontRef>
        </p:style>
      </p:cxnSp>
      <p:sp>
        <p:nvSpPr>
          <p:cNvPr id="161" name="Content Placeholder 2">
            <a:extLst>
              <a:ext uri="{FF2B5EF4-FFF2-40B4-BE49-F238E27FC236}">
                <a16:creationId xmlns:a16="http://schemas.microsoft.com/office/drawing/2014/main" id="{A9FE2989-EFF1-844F-8B53-724BF27401EB}"/>
              </a:ext>
            </a:extLst>
          </p:cNvPr>
          <p:cNvSpPr txBox="1">
            <a:spLocks/>
          </p:cNvSpPr>
          <p:nvPr/>
        </p:nvSpPr>
        <p:spPr>
          <a:xfrm>
            <a:off x="8289608" y="604265"/>
            <a:ext cx="3380992" cy="1231947"/>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Notice that the outputs of the gates are connected to the False and Neutral terminals. This is because we NEED the output of each clause to be colored True!</a:t>
            </a:r>
          </a:p>
        </p:txBody>
      </p:sp>
      <p:cxnSp>
        <p:nvCxnSpPr>
          <p:cNvPr id="40" name="Straight Connector 39">
            <a:extLst>
              <a:ext uri="{FF2B5EF4-FFF2-40B4-BE49-F238E27FC236}">
                <a16:creationId xmlns:a16="http://schemas.microsoft.com/office/drawing/2014/main" id="{F542CE53-92E8-D941-84E0-50945886413E}"/>
              </a:ext>
            </a:extLst>
          </p:cNvPr>
          <p:cNvCxnSpPr>
            <a:cxnSpLocks/>
          </p:cNvCxnSpPr>
          <p:nvPr/>
        </p:nvCxnSpPr>
        <p:spPr>
          <a:xfrm flipH="1">
            <a:off x="7568833" y="1071890"/>
            <a:ext cx="720776" cy="65576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07609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(VERY informal) proof of reduction</a:t>
            </a:r>
          </a:p>
        </p:txBody>
      </p:sp>
      <p:sp>
        <p:nvSpPr>
          <p:cNvPr id="3" name="Slide Number Placeholder 2"/>
          <p:cNvSpPr>
            <a:spLocks noGrp="1"/>
          </p:cNvSpPr>
          <p:nvPr>
            <p:ph type="sldNum" sz="quarter" idx="12"/>
          </p:nvPr>
        </p:nvSpPr>
        <p:spPr/>
        <p:txBody>
          <a:bodyPr/>
          <a:lstStyle/>
          <a:p>
            <a:fld id="{A8D2B1A1-9A82-492A-87A6-500459A044C8}" type="slidenum">
              <a:rPr lang="en-US" smtClean="0"/>
              <a:pPr/>
              <a:t>114</a:t>
            </a:fld>
            <a:endParaRPr lang="en-US"/>
          </a:p>
        </p:txBody>
      </p:sp>
      <p:sp>
        <p:nvSpPr>
          <p:cNvPr id="4" name="Content Placeholder 3"/>
          <p:cNvSpPr>
            <a:spLocks noGrp="1"/>
          </p:cNvSpPr>
          <p:nvPr>
            <p:ph sz="quarter" idx="1"/>
          </p:nvPr>
        </p:nvSpPr>
        <p:spPr/>
        <p:txBody>
          <a:bodyPr>
            <a:normAutofit fontScale="85000" lnSpcReduction="10000"/>
          </a:bodyPr>
          <a:lstStyle/>
          <a:p>
            <a:pPr algn="l"/>
            <a:r>
              <a:rPr lang="en-US" dirty="0"/>
              <a:t>Sat(</a:t>
            </a:r>
            <a:r>
              <a:rPr lang="en-US" dirty="0">
                <a:sym typeface="Symbol" panose="05050102010706020507" pitchFamily="18" charset="2"/>
              </a:rPr>
              <a:t>) </a:t>
            </a:r>
            <a:r>
              <a:rPr lang="en-US" dirty="0">
                <a:sym typeface="Wingdings" panose="05000000000000000000" pitchFamily="2" charset="2"/>
              </a:rPr>
              <a:t> G is 3-Colorable</a:t>
            </a:r>
          </a:p>
          <a:p>
            <a:pPr lvl="1" algn="l"/>
            <a:r>
              <a:rPr lang="en-US" sz="2100" dirty="0">
                <a:sym typeface="Wingdings" panose="05000000000000000000" pitchFamily="2" charset="2"/>
              </a:rPr>
              <a:t>Assume </a:t>
            </a:r>
            <a:r>
              <a:rPr lang="en-US" dirty="0">
                <a:sym typeface="Symbol" panose="05050102010706020507" pitchFamily="18" charset="2"/>
              </a:rPr>
              <a:t> is </a:t>
            </a:r>
            <a:r>
              <a:rPr lang="en-US" dirty="0" err="1">
                <a:sym typeface="Symbol" panose="05050102010706020507" pitchFamily="18" charset="2"/>
              </a:rPr>
              <a:t>satisfiable</a:t>
            </a:r>
            <a:endParaRPr lang="en-US" sz="2100" dirty="0">
              <a:sym typeface="Wingdings" panose="05000000000000000000" pitchFamily="2" charset="2"/>
            </a:endParaRPr>
          </a:p>
          <a:p>
            <a:pPr lvl="1" algn="l"/>
            <a:r>
              <a:rPr lang="en-US" sz="2100" dirty="0">
                <a:sym typeface="Wingdings" panose="05000000000000000000" pitchFamily="2" charset="2"/>
              </a:rPr>
              <a:t>3 colors (true, false, base)</a:t>
            </a:r>
          </a:p>
          <a:p>
            <a:pPr lvl="1" algn="l"/>
            <a:r>
              <a:rPr lang="en-US" sz="2100" dirty="0"/>
              <a:t>Color B,T,F with these colors</a:t>
            </a:r>
          </a:p>
          <a:p>
            <a:pPr lvl="1" algn="l"/>
            <a:r>
              <a:rPr lang="en-US" sz="2100" dirty="0"/>
              <a:t>Color variable nodes with T and F depending on their satisfying values for </a:t>
            </a:r>
            <a:r>
              <a:rPr lang="en-US" dirty="0">
                <a:sym typeface="Symbol" panose="05050102010706020507" pitchFamily="18" charset="2"/>
              </a:rPr>
              <a:t></a:t>
            </a:r>
          </a:p>
          <a:p>
            <a:pPr lvl="1" algn="l"/>
            <a:r>
              <a:rPr lang="en-US" sz="2100" dirty="0"/>
              <a:t>Or gates always colorable so that they represent correct OR (output is true </a:t>
            </a:r>
            <a:r>
              <a:rPr lang="en-US" sz="2100" dirty="0" err="1"/>
              <a:t>iff</a:t>
            </a:r>
            <a:r>
              <a:rPr lang="en-US" sz="2100" dirty="0"/>
              <a:t> one or more inputs true)</a:t>
            </a:r>
          </a:p>
          <a:p>
            <a:pPr lvl="1" algn="l"/>
            <a:r>
              <a:rPr lang="en-US" sz="2100" dirty="0"/>
              <a:t>Thus G is 3-Colorable</a:t>
            </a:r>
          </a:p>
        </p:txBody>
      </p:sp>
      <p:sp>
        <p:nvSpPr>
          <p:cNvPr id="5" name="Content Placeholder 4"/>
          <p:cNvSpPr>
            <a:spLocks noGrp="1"/>
          </p:cNvSpPr>
          <p:nvPr>
            <p:ph sz="quarter" idx="2"/>
          </p:nvPr>
        </p:nvSpPr>
        <p:spPr/>
        <p:txBody>
          <a:bodyPr>
            <a:normAutofit fontScale="85000" lnSpcReduction="10000"/>
          </a:bodyPr>
          <a:lstStyle/>
          <a:p>
            <a:pPr algn="l"/>
            <a:r>
              <a:rPr lang="en-US" dirty="0"/>
              <a:t>G is 3-Colorable </a:t>
            </a:r>
            <a:r>
              <a:rPr lang="en-US" dirty="0">
                <a:sym typeface="Wingdings" panose="05000000000000000000" pitchFamily="2" charset="2"/>
              </a:rPr>
              <a:t> Sat(</a:t>
            </a:r>
            <a:r>
              <a:rPr lang="en-US" dirty="0">
                <a:sym typeface="Symbol" panose="05050102010706020507" pitchFamily="18" charset="2"/>
              </a:rPr>
              <a:t>)</a:t>
            </a:r>
          </a:p>
          <a:p>
            <a:pPr lvl="1" algn="l"/>
            <a:r>
              <a:rPr lang="en-US" sz="2100" dirty="0">
                <a:sym typeface="Symbol" panose="05050102010706020507" pitchFamily="18" charset="2"/>
              </a:rPr>
              <a:t>Assume G is 3-Colorable</a:t>
            </a:r>
          </a:p>
          <a:p>
            <a:pPr lvl="1" algn="l"/>
            <a:r>
              <a:rPr lang="en-US" sz="2100" dirty="0">
                <a:sym typeface="Symbol" panose="05050102010706020507" pitchFamily="18" charset="2"/>
              </a:rPr>
              <a:t>Color the graph</a:t>
            </a:r>
          </a:p>
          <a:p>
            <a:pPr lvl="1" algn="l"/>
            <a:r>
              <a:rPr lang="en-US" sz="2100" dirty="0">
                <a:sym typeface="Symbol" panose="05050102010706020507" pitchFamily="18" charset="2"/>
              </a:rPr>
              <a:t>Let the colors of the B,T,F nodes represent base, true, and false respectively.</a:t>
            </a:r>
          </a:p>
          <a:p>
            <a:pPr lvl="1" algn="l"/>
            <a:r>
              <a:rPr lang="en-US" sz="2100" dirty="0"/>
              <a:t>Re-arrange OR gate colors slightly if necessary so output is always T or F</a:t>
            </a:r>
          </a:p>
          <a:p>
            <a:pPr lvl="1" algn="l"/>
            <a:r>
              <a:rPr lang="en-US" sz="2100" dirty="0"/>
              <a:t>Let variable assignments be the color they were given</a:t>
            </a:r>
          </a:p>
          <a:p>
            <a:pPr lvl="1" algn="l"/>
            <a:r>
              <a:rPr lang="en-US" sz="2100" dirty="0"/>
              <a:t>These assignments satisfy </a:t>
            </a:r>
            <a:r>
              <a:rPr lang="en-US" dirty="0">
                <a:sym typeface="Symbol" panose="05050102010706020507" pitchFamily="18" charset="2"/>
              </a:rPr>
              <a:t></a:t>
            </a:r>
            <a:endParaRPr lang="en-US" sz="2100" dirty="0"/>
          </a:p>
        </p:txBody>
      </p:sp>
    </p:spTree>
    <p:extLst>
      <p:ext uri="{BB962C8B-B14F-4D97-AF65-F5344CB8AC3E}">
        <p14:creationId xmlns:p14="http://schemas.microsoft.com/office/powerpoint/2010/main" val="21092914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Co-NP</a:t>
            </a:r>
          </a:p>
        </p:txBody>
      </p:sp>
    </p:spTree>
    <p:extLst>
      <p:ext uri="{BB962C8B-B14F-4D97-AF65-F5344CB8AC3E}">
        <p14:creationId xmlns:p14="http://schemas.microsoft.com/office/powerpoint/2010/main" val="125544639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Algorithmic Complement</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116</a:t>
            </a:fld>
            <a:endParaRPr lang="en-US"/>
          </a:p>
        </p:txBody>
      </p:sp>
      <p:sp>
        <p:nvSpPr>
          <p:cNvPr id="6" name="Content Placeholder 5"/>
          <p:cNvSpPr>
            <a:spLocks noGrp="1"/>
          </p:cNvSpPr>
          <p:nvPr>
            <p:ph sz="quarter" idx="1"/>
          </p:nvPr>
        </p:nvSpPr>
        <p:spPr/>
        <p:txBody>
          <a:bodyPr/>
          <a:lstStyle/>
          <a:p>
            <a:r>
              <a:rPr lang="en-US" dirty="0"/>
              <a:t>Given a problem X, we can define the complement, X’</a:t>
            </a:r>
          </a:p>
          <a:p>
            <a:pPr lvl="1"/>
            <a:r>
              <a:rPr lang="en-US" dirty="0"/>
              <a:t>Take the decision version of the problem X</a:t>
            </a:r>
          </a:p>
          <a:p>
            <a:pPr lvl="1"/>
            <a:r>
              <a:rPr lang="en-US" dirty="0"/>
              <a:t>Change all the ‘yes’ answers to ‘no’ and visa-versa</a:t>
            </a:r>
          </a:p>
          <a:p>
            <a:r>
              <a:rPr lang="en-US" dirty="0"/>
              <a:t>Consider the problem of if a number is prime</a:t>
            </a:r>
          </a:p>
          <a:p>
            <a:pPr lvl="1"/>
            <a:r>
              <a:rPr lang="en-US" dirty="0"/>
              <a:t>The complement problem is if a number is composite</a:t>
            </a:r>
          </a:p>
        </p:txBody>
      </p:sp>
    </p:spTree>
    <p:extLst>
      <p:ext uri="{BB962C8B-B14F-4D97-AF65-F5344CB8AC3E}">
        <p14:creationId xmlns:p14="http://schemas.microsoft.com/office/powerpoint/2010/main" val="126975798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co-NP</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117</a:t>
            </a:fld>
            <a:endParaRPr lang="en-US"/>
          </a:p>
        </p:txBody>
      </p:sp>
      <p:sp>
        <p:nvSpPr>
          <p:cNvPr id="3" name="Content Placeholder 2"/>
          <p:cNvSpPr>
            <a:spLocks noGrp="1"/>
          </p:cNvSpPr>
          <p:nvPr>
            <p:ph sz="quarter" idx="1"/>
          </p:nvPr>
        </p:nvSpPr>
        <p:spPr/>
        <p:txBody>
          <a:bodyPr>
            <a:normAutofit lnSpcReduction="10000"/>
          </a:bodyPr>
          <a:lstStyle/>
          <a:p>
            <a:r>
              <a:rPr lang="en-US" dirty="0"/>
              <a:t>NP contains the set of problems for which proof of a ‘yes’ solution is easily verifiable</a:t>
            </a:r>
          </a:p>
          <a:p>
            <a:pPr lvl="1"/>
            <a:r>
              <a:rPr lang="en-US" dirty="0"/>
              <a:t>To show a ‘yes’ instance, I just have to show one: exists quantifier</a:t>
            </a:r>
          </a:p>
          <a:p>
            <a:pPr lvl="1"/>
            <a:r>
              <a:rPr lang="en-US" dirty="0"/>
              <a:t>To show no instances, I have to show it’s ‘no’ for all: for all quantifier</a:t>
            </a:r>
          </a:p>
          <a:p>
            <a:pPr lvl="2"/>
            <a:r>
              <a:rPr lang="en-US" dirty="0"/>
              <a:t>To show that there is no </a:t>
            </a:r>
            <a:r>
              <a:rPr lang="en-US" dirty="0" err="1"/>
              <a:t>satisfiable</a:t>
            </a:r>
            <a:r>
              <a:rPr lang="en-US" dirty="0"/>
              <a:t> set of truth values for a SAT problem, you have to show each possible one</a:t>
            </a:r>
          </a:p>
          <a:p>
            <a:r>
              <a:rPr lang="en-US" dirty="0"/>
              <a:t>co-NP contains the set of problems for which proof of </a:t>
            </a:r>
            <a:r>
              <a:rPr lang="en-US" i="1" dirty="0"/>
              <a:t>no</a:t>
            </a:r>
            <a:r>
              <a:rPr lang="en-US" dirty="0"/>
              <a:t> solutions is easily verifiable</a:t>
            </a:r>
          </a:p>
          <a:p>
            <a:pPr lvl="1"/>
            <a:endParaRPr lang="en-US" dirty="0"/>
          </a:p>
        </p:txBody>
      </p:sp>
    </p:spTree>
    <p:extLst>
      <p:ext uri="{BB962C8B-B14F-4D97-AF65-F5344CB8AC3E}">
        <p14:creationId xmlns:p14="http://schemas.microsoft.com/office/powerpoint/2010/main" val="246120996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co-NP examples</a:t>
            </a:r>
            <a:endParaRPr lang="en-US" dirty="0"/>
          </a:p>
        </p:txBody>
      </p:sp>
      <p:sp>
        <p:nvSpPr>
          <p:cNvPr id="4" name="Slide Number Placeholder 3"/>
          <p:cNvSpPr>
            <a:spLocks noGrp="1"/>
          </p:cNvSpPr>
          <p:nvPr>
            <p:ph type="sldNum" sz="quarter" idx="12"/>
          </p:nvPr>
        </p:nvSpPr>
        <p:spPr/>
        <p:txBody>
          <a:bodyPr/>
          <a:lstStyle/>
          <a:p>
            <a:fld id="{A8D2B1A1-9A82-492A-87A6-500459A044C8}" type="slidenum">
              <a:rPr lang="en-US" smtClean="0"/>
              <a:pPr/>
              <a:t>118</a:t>
            </a:fld>
            <a:endParaRPr lang="en-US"/>
          </a:p>
        </p:txBody>
      </p:sp>
      <p:sp>
        <p:nvSpPr>
          <p:cNvPr id="3" name="Content Placeholder 2"/>
          <p:cNvSpPr>
            <a:spLocks noGrp="1"/>
          </p:cNvSpPr>
          <p:nvPr>
            <p:ph sz="quarter" idx="1"/>
          </p:nvPr>
        </p:nvSpPr>
        <p:spPr/>
        <p:txBody>
          <a:bodyPr/>
          <a:lstStyle/>
          <a:p>
            <a:r>
              <a:rPr lang="en-US" dirty="0"/>
              <a:t>SAT: given a expression, is there a </a:t>
            </a:r>
            <a:r>
              <a:rPr lang="en-US" dirty="0" err="1"/>
              <a:t>satisfiable</a:t>
            </a:r>
            <a:r>
              <a:rPr lang="en-US" dirty="0"/>
              <a:t> set of truth assignments?</a:t>
            </a:r>
          </a:p>
          <a:p>
            <a:pPr lvl="1"/>
            <a:r>
              <a:rPr lang="en-US" dirty="0"/>
              <a:t>To prove a ‘yes’ instance, you just (quickly) check a given (correct) answer (polynomial time)</a:t>
            </a:r>
          </a:p>
          <a:p>
            <a:pPr lvl="1"/>
            <a:r>
              <a:rPr lang="en-US" dirty="0"/>
              <a:t>To prove there are no instances, you must show for all (exponential time)</a:t>
            </a:r>
          </a:p>
          <a:p>
            <a:r>
              <a:rPr lang="en-US" dirty="0"/>
              <a:t>co-SAT: given an expression, are there </a:t>
            </a:r>
            <a:r>
              <a:rPr lang="en-US" i="1" dirty="0"/>
              <a:t>no</a:t>
            </a:r>
            <a:r>
              <a:rPr lang="en-US" dirty="0"/>
              <a:t> </a:t>
            </a:r>
            <a:r>
              <a:rPr lang="en-US" dirty="0" err="1"/>
              <a:t>satisfiable</a:t>
            </a:r>
            <a:r>
              <a:rPr lang="en-US" dirty="0"/>
              <a:t> set of truth assignments?</a:t>
            </a:r>
          </a:p>
          <a:p>
            <a:pPr lvl="1"/>
            <a:r>
              <a:rPr lang="en-US" dirty="0"/>
              <a:t>To prove a ‘no’ instance (which means there </a:t>
            </a:r>
            <a:r>
              <a:rPr lang="en-US" i="1" dirty="0"/>
              <a:t>is</a:t>
            </a:r>
            <a:r>
              <a:rPr lang="en-US" dirty="0"/>
              <a:t> a </a:t>
            </a:r>
            <a:r>
              <a:rPr lang="en-US" dirty="0" err="1"/>
              <a:t>satisfiable</a:t>
            </a:r>
            <a:r>
              <a:rPr lang="en-US" dirty="0"/>
              <a:t> truth assignment), we just (quickly) check a given (correct) answer (polynomial time)</a:t>
            </a:r>
          </a:p>
          <a:p>
            <a:pPr lvl="1"/>
            <a:r>
              <a:rPr lang="en-US" dirty="0"/>
              <a:t>To prove ‘yes’, you must show for all (exponential time)</a:t>
            </a:r>
          </a:p>
        </p:txBody>
      </p:sp>
    </p:spTree>
    <p:extLst>
      <p:ext uri="{BB962C8B-B14F-4D97-AF65-F5344CB8AC3E}">
        <p14:creationId xmlns:p14="http://schemas.microsoft.com/office/powerpoint/2010/main" val="356453842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co-NP</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119</a:t>
            </a:fld>
            <a:endParaRPr lang="en-US"/>
          </a:p>
        </p:txBody>
      </p:sp>
      <p:sp>
        <p:nvSpPr>
          <p:cNvPr id="3" name="Content Placeholder 2"/>
          <p:cNvSpPr>
            <a:spLocks noGrp="1"/>
          </p:cNvSpPr>
          <p:nvPr>
            <p:ph sz="quarter" idx="1"/>
          </p:nvPr>
        </p:nvSpPr>
        <p:spPr/>
        <p:txBody>
          <a:bodyPr/>
          <a:lstStyle/>
          <a:p>
            <a:r>
              <a:rPr lang="en-US" dirty="0"/>
              <a:t>Consider subset-sum: given a finite set of integers, is there a non-empty subset which sums to zero?</a:t>
            </a:r>
          </a:p>
          <a:p>
            <a:pPr lvl="1"/>
            <a:r>
              <a:rPr lang="en-US" dirty="0"/>
              <a:t>To prove a ‘yes’, specify the non-empty subset</a:t>
            </a:r>
          </a:p>
          <a:p>
            <a:r>
              <a:rPr lang="en-US" dirty="0"/>
              <a:t>The complement asks, “given a finite set of integers, does every non-empty subset have non-zero sum?”</a:t>
            </a:r>
          </a:p>
          <a:p>
            <a:pPr lvl="1"/>
            <a:r>
              <a:rPr lang="en-US" dirty="0"/>
              <a:t>To prove a ‘no’, specify a non-empty subset</a:t>
            </a:r>
          </a:p>
        </p:txBody>
      </p:sp>
    </p:spTree>
    <p:extLst>
      <p:ext uri="{BB962C8B-B14F-4D97-AF65-F5344CB8AC3E}">
        <p14:creationId xmlns:p14="http://schemas.microsoft.com/office/powerpoint/2010/main" val="3900341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Problem Types</a:t>
            </a:r>
          </a:p>
        </p:txBody>
      </p:sp>
    </p:spTree>
    <p:extLst>
      <p:ext uri="{BB962C8B-B14F-4D97-AF65-F5344CB8AC3E}">
        <p14:creationId xmlns:p14="http://schemas.microsoft.com/office/powerpoint/2010/main" val="163058646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 is closed under complement</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120</a:t>
            </a:fld>
            <a:endParaRPr lang="en-US"/>
          </a:p>
        </p:txBody>
      </p:sp>
      <p:sp>
        <p:nvSpPr>
          <p:cNvPr id="3" name="Content Placeholder 2"/>
          <p:cNvSpPr>
            <a:spLocks noGrp="1"/>
          </p:cNvSpPr>
          <p:nvPr>
            <p:ph sz="quarter" idx="1"/>
          </p:nvPr>
        </p:nvSpPr>
        <p:spPr/>
        <p:txBody>
          <a:bodyPr/>
          <a:lstStyle/>
          <a:p>
            <a:r>
              <a:rPr lang="en-US" dirty="0"/>
              <a:t>Meaning P = P’</a:t>
            </a:r>
          </a:p>
          <a:p>
            <a:r>
              <a:rPr lang="en-US" dirty="0"/>
              <a:t>For problems in P: finding a ‘yes’ instance or finding there are no instances are both polynomial time</a:t>
            </a:r>
          </a:p>
          <a:p>
            <a:r>
              <a:rPr lang="en-US" dirty="0"/>
              <a:t>For problems in P’: finding a ‘no’ instance or finding there are yes instances are both polynomial time</a:t>
            </a:r>
          </a:p>
          <a:p>
            <a:r>
              <a:rPr lang="en-US" dirty="0"/>
              <a:t>For NP/co-NP, one way was exponential</a:t>
            </a:r>
          </a:p>
        </p:txBody>
      </p:sp>
    </p:spTree>
    <p:extLst>
      <p:ext uri="{BB962C8B-B14F-4D97-AF65-F5344CB8AC3E}">
        <p14:creationId xmlns:p14="http://schemas.microsoft.com/office/powerpoint/2010/main" val="253036281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NP = co-NP?</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121</a:t>
            </a:fld>
            <a:endParaRPr lang="en-US"/>
          </a:p>
        </p:txBody>
      </p:sp>
      <p:sp>
        <p:nvSpPr>
          <p:cNvPr id="3" name="Content Placeholder 2"/>
          <p:cNvSpPr>
            <a:spLocks noGrp="1"/>
          </p:cNvSpPr>
          <p:nvPr>
            <p:ph sz="quarter" idx="1"/>
          </p:nvPr>
        </p:nvSpPr>
        <p:spPr/>
        <p:txBody>
          <a:bodyPr/>
          <a:lstStyle/>
          <a:p>
            <a:r>
              <a:rPr lang="en-US" dirty="0"/>
              <a:t>We don’t know for sure</a:t>
            </a:r>
          </a:p>
          <a:p>
            <a:r>
              <a:rPr lang="en-US" dirty="0"/>
              <a:t>We know that P </a:t>
            </a:r>
            <a:r>
              <a:rPr lang="en-US" dirty="0">
                <a:sym typeface="Symbol"/>
              </a:rPr>
              <a:t> NP</a:t>
            </a:r>
          </a:p>
          <a:p>
            <a:r>
              <a:rPr lang="en-US" dirty="0">
                <a:sym typeface="Symbol"/>
              </a:rPr>
              <a:t>Likewise, P  co-NP</a:t>
            </a:r>
          </a:p>
          <a:p>
            <a:pPr lvl="1"/>
            <a:r>
              <a:rPr lang="en-US" dirty="0">
                <a:sym typeface="Symbol"/>
              </a:rPr>
              <a:t>Given a problem in P, it’s complement P’ is also in P</a:t>
            </a:r>
          </a:p>
          <a:p>
            <a:pPr lvl="1"/>
            <a:r>
              <a:rPr lang="en-US" dirty="0">
                <a:sym typeface="Symbol"/>
              </a:rPr>
              <a:t>P’ is in co-NP</a:t>
            </a:r>
          </a:p>
          <a:p>
            <a:pPr lvl="1"/>
            <a:r>
              <a:rPr lang="en-US" dirty="0">
                <a:sym typeface="Symbol"/>
              </a:rPr>
              <a:t>Thus P  co-NP</a:t>
            </a:r>
            <a:endParaRPr lang="en-US" dirty="0"/>
          </a:p>
        </p:txBody>
      </p:sp>
    </p:spTree>
    <p:extLst>
      <p:ext uri="{BB962C8B-B14F-4D97-AF65-F5344CB8AC3E}">
        <p14:creationId xmlns:p14="http://schemas.microsoft.com/office/powerpoint/2010/main" val="211378480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NP and co-NP</a:t>
            </a:r>
            <a:endParaRPr lang="en-US" dirty="0"/>
          </a:p>
        </p:txBody>
      </p:sp>
      <p:sp>
        <p:nvSpPr>
          <p:cNvPr id="4" name="Slide Number Placeholder 3"/>
          <p:cNvSpPr>
            <a:spLocks noGrp="1"/>
          </p:cNvSpPr>
          <p:nvPr>
            <p:ph type="sldNum" sz="quarter" idx="12"/>
          </p:nvPr>
        </p:nvSpPr>
        <p:spPr/>
        <p:txBody>
          <a:bodyPr/>
          <a:lstStyle/>
          <a:p>
            <a:fld id="{A8D2B1A1-9A82-492A-87A6-500459A044C8}" type="slidenum">
              <a:rPr lang="en-US" smtClean="0"/>
              <a:pPr/>
              <a:t>122</a:t>
            </a:fld>
            <a:endParaRPr lang="en-US"/>
          </a:p>
        </p:txBody>
      </p:sp>
      <p:sp>
        <p:nvSpPr>
          <p:cNvPr id="3" name="Content Placeholder 2"/>
          <p:cNvSpPr>
            <a:spLocks noGrp="1"/>
          </p:cNvSpPr>
          <p:nvPr>
            <p:ph sz="quarter" idx="1"/>
          </p:nvPr>
        </p:nvSpPr>
        <p:spPr/>
        <p:txBody>
          <a:bodyPr>
            <a:normAutofit fontScale="55000" lnSpcReduction="20000"/>
          </a:bodyPr>
          <a:lstStyle/>
          <a:p>
            <a:r>
              <a:rPr lang="en-US" dirty="0"/>
              <a:t>We’ll show that if P = NP then NP = co-NP</a:t>
            </a:r>
          </a:p>
          <a:p>
            <a:pPr lvl="1"/>
            <a:r>
              <a:rPr lang="en-US" dirty="0"/>
              <a:t>We don’t think that P = NP, but we can still show the conditional is true</a:t>
            </a:r>
          </a:p>
          <a:p>
            <a:r>
              <a:rPr lang="en-US" dirty="0"/>
              <a:t>Assume P = NP…</a:t>
            </a:r>
          </a:p>
          <a:p>
            <a:r>
              <a:rPr lang="en-US" dirty="0"/>
              <a:t>Let X </a:t>
            </a:r>
            <a:r>
              <a:rPr lang="en-US" dirty="0">
                <a:sym typeface="Symbol"/>
              </a:rPr>
              <a:t>NP</a:t>
            </a:r>
          </a:p>
          <a:p>
            <a:r>
              <a:rPr lang="en-US" dirty="0">
                <a:sym typeface="Symbol"/>
              </a:rPr>
              <a:t>Then, X  P		because P=NP</a:t>
            </a:r>
          </a:p>
          <a:p>
            <a:r>
              <a:rPr lang="en-US" dirty="0">
                <a:sym typeface="Symbol"/>
              </a:rPr>
              <a:t>X’  P 		because P closed under complement</a:t>
            </a:r>
          </a:p>
          <a:p>
            <a:r>
              <a:rPr lang="en-US" dirty="0">
                <a:sym typeface="Symbol"/>
              </a:rPr>
              <a:t>X’  NP		because P=NP</a:t>
            </a:r>
          </a:p>
          <a:p>
            <a:r>
              <a:rPr lang="en-US" dirty="0">
                <a:sym typeface="Symbol"/>
              </a:rPr>
              <a:t>X  co-NP		because definition of co-NP</a:t>
            </a:r>
          </a:p>
          <a:p>
            <a:pPr lvl="1"/>
            <a:r>
              <a:rPr lang="en-US" dirty="0">
                <a:sym typeface="Symbol"/>
              </a:rPr>
              <a:t>Same Exact argument backwards for the other way</a:t>
            </a:r>
          </a:p>
          <a:p>
            <a:endParaRPr lang="en-US" dirty="0">
              <a:sym typeface="Symbol"/>
            </a:endParaRPr>
          </a:p>
          <a:p>
            <a:r>
              <a:rPr lang="en-US" dirty="0">
                <a:sym typeface="Symbol"/>
              </a:rPr>
              <a:t>Thus, if </a:t>
            </a:r>
            <a:r>
              <a:rPr lang="en-US" dirty="0"/>
              <a:t>P = NP then NP = co-NP</a:t>
            </a:r>
          </a:p>
          <a:p>
            <a:endParaRPr lang="en-US" dirty="0"/>
          </a:p>
        </p:txBody>
      </p:sp>
    </p:spTree>
    <p:extLst>
      <p:ext uri="{BB962C8B-B14F-4D97-AF65-F5344CB8AC3E}">
        <p14:creationId xmlns:p14="http://schemas.microsoft.com/office/powerpoint/2010/main" val="314722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down)">
                                      <p:cBhvr>
                                        <p:cTn id="40" dur="500"/>
                                        <p:tgtEl>
                                          <p:spTgt spid="3">
                                            <p:txEl>
                                              <p:pRg st="7" end="7"/>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down)">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wipe(down)">
                                      <p:cBhvr>
                                        <p:cTn id="4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Conclusions / Other Complexity classes</a:t>
            </a:r>
          </a:p>
        </p:txBody>
      </p:sp>
    </p:spTree>
    <p:extLst>
      <p:ext uri="{BB962C8B-B14F-4D97-AF65-F5344CB8AC3E}">
        <p14:creationId xmlns:p14="http://schemas.microsoft.com/office/powerpoint/2010/main" val="92108099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11690"/>
            <a:ext cx="9905998" cy="785739"/>
          </a:xfrm>
        </p:spPr>
        <p:txBody>
          <a:bodyPr>
            <a:normAutofit/>
          </a:bodyPr>
          <a:lstStyle/>
          <a:p>
            <a:r>
              <a:rPr lang="en-US" dirty="0"/>
              <a:t>A couple complexity classes we won’t see:</a:t>
            </a:r>
          </a:p>
        </p:txBody>
      </p:sp>
      <p:sp>
        <p:nvSpPr>
          <p:cNvPr id="4" name="Content Placeholder 3"/>
          <p:cNvSpPr>
            <a:spLocks noGrp="1"/>
          </p:cNvSpPr>
          <p:nvPr>
            <p:ph sz="quarter" idx="1"/>
          </p:nvPr>
        </p:nvSpPr>
        <p:spPr>
          <a:xfrm>
            <a:off x="4271055" y="1277711"/>
            <a:ext cx="3646714" cy="4183970"/>
          </a:xfrm>
          <a:ln>
            <a:solidFill>
              <a:schemeClr val="tx1">
                <a:lumMod val="95000"/>
              </a:schemeClr>
            </a:solidFill>
          </a:ln>
        </p:spPr>
        <p:txBody>
          <a:bodyPr>
            <a:normAutofit fontScale="70000" lnSpcReduction="20000"/>
          </a:bodyPr>
          <a:lstStyle/>
          <a:p>
            <a:r>
              <a:rPr lang="en-US" dirty="0"/>
              <a:t>EXPTIME</a:t>
            </a:r>
          </a:p>
          <a:p>
            <a:pPr lvl="1"/>
            <a:r>
              <a:rPr lang="en-US" dirty="0"/>
              <a:t>Deterministic exponential time</a:t>
            </a:r>
          </a:p>
          <a:p>
            <a:r>
              <a:rPr lang="en-US" dirty="0"/>
              <a:t>NEXPTIME</a:t>
            </a:r>
          </a:p>
          <a:p>
            <a:pPr lvl="1"/>
            <a:r>
              <a:rPr lang="en-US" dirty="0"/>
              <a:t>Non-Deterministic exponential time</a:t>
            </a:r>
          </a:p>
          <a:p>
            <a:r>
              <a:rPr lang="en-US" dirty="0"/>
              <a:t>PSPACE</a:t>
            </a:r>
          </a:p>
          <a:p>
            <a:pPr lvl="1"/>
            <a:r>
              <a:rPr lang="en-US" dirty="0"/>
              <a:t>Deterministic Polynomial Space</a:t>
            </a:r>
          </a:p>
          <a:p>
            <a:r>
              <a:rPr lang="en-US" dirty="0"/>
              <a:t>NPSPACE</a:t>
            </a:r>
          </a:p>
          <a:p>
            <a:pPr lvl="1"/>
            <a:r>
              <a:rPr lang="en-US" dirty="0"/>
              <a:t>Non-Deterministic Polynomial Space</a:t>
            </a:r>
          </a:p>
          <a:p>
            <a:r>
              <a:rPr lang="en-US" dirty="0"/>
              <a:t>EXPSPACE</a:t>
            </a:r>
          </a:p>
          <a:p>
            <a:pPr lvl="1"/>
            <a:r>
              <a:rPr lang="en-US" dirty="0"/>
              <a:t>Deterministic Exponential Space</a:t>
            </a:r>
          </a:p>
          <a:p>
            <a:r>
              <a:rPr lang="en-US" dirty="0"/>
              <a:t>NEXPSPACE</a:t>
            </a:r>
          </a:p>
          <a:p>
            <a:pPr lvl="1"/>
            <a:r>
              <a:rPr lang="en-US" dirty="0"/>
              <a:t>Non-Deterministic Exponential Space</a:t>
            </a:r>
          </a:p>
        </p:txBody>
      </p:sp>
      <p:sp>
        <p:nvSpPr>
          <p:cNvPr id="5" name="Content Placeholder 3">
            <a:extLst>
              <a:ext uri="{FF2B5EF4-FFF2-40B4-BE49-F238E27FC236}">
                <a16:creationId xmlns:a16="http://schemas.microsoft.com/office/drawing/2014/main" id="{1FE1F52F-C8DE-6547-98A1-CA6DE7B60063}"/>
              </a:ext>
            </a:extLst>
          </p:cNvPr>
          <p:cNvSpPr txBox="1">
            <a:spLocks/>
          </p:cNvSpPr>
          <p:nvPr/>
        </p:nvSpPr>
        <p:spPr>
          <a:xfrm>
            <a:off x="1435327" y="5751169"/>
            <a:ext cx="5956074" cy="88559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PSPACE = NPSPACE and EXPSPACE = NEXPSPACE</a:t>
            </a:r>
          </a:p>
          <a:p>
            <a:pPr marL="0" indent="0">
              <a:buFont typeface="Arial" panose="020B0604020202020204" pitchFamily="34" charset="0"/>
              <a:buNone/>
            </a:pPr>
            <a:r>
              <a:rPr lang="en-US" dirty="0"/>
              <a:t>(WOAH! That’s pretty cool!)</a:t>
            </a:r>
          </a:p>
        </p:txBody>
      </p:sp>
    </p:spTree>
    <p:extLst>
      <p:ext uri="{BB962C8B-B14F-4D97-AF65-F5344CB8AC3E}">
        <p14:creationId xmlns:p14="http://schemas.microsoft.com/office/powerpoint/2010/main" val="363510047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29"/>
            <a:ext cx="9905998" cy="658021"/>
          </a:xfrm>
        </p:spPr>
        <p:txBody>
          <a:bodyPr/>
          <a:lstStyle/>
          <a:p>
            <a:pPr algn="ctr"/>
            <a:r>
              <a:rPr lang="en-US" dirty="0"/>
              <a:t>Complexity class diagram</a:t>
            </a:r>
          </a:p>
        </p:txBody>
      </p:sp>
      <p:pic>
        <p:nvPicPr>
          <p:cNvPr id="1026" name="Picture 2"/>
          <p:cNvPicPr>
            <a:picLocks noChangeAspect="1" noChangeArrowheads="1"/>
          </p:cNvPicPr>
          <p:nvPr/>
        </p:nvPicPr>
        <p:blipFill>
          <a:blip r:embed="rId2" cstate="print"/>
          <a:srcRect/>
          <a:stretch>
            <a:fillRect/>
          </a:stretch>
        </p:blipFill>
        <p:spPr bwMode="auto">
          <a:xfrm>
            <a:off x="3042263" y="1011725"/>
            <a:ext cx="6104297" cy="5504453"/>
          </a:xfrm>
          <a:prstGeom prst="rect">
            <a:avLst/>
          </a:prstGeom>
          <a:noFill/>
          <a:ln w="9525">
            <a:noFill/>
            <a:miter lim="800000"/>
            <a:headEnd/>
            <a:tailEnd/>
          </a:ln>
        </p:spPr>
      </p:pic>
    </p:spTree>
    <p:extLst>
      <p:ext uri="{BB962C8B-B14F-4D97-AF65-F5344CB8AC3E}">
        <p14:creationId xmlns:p14="http://schemas.microsoft.com/office/powerpoint/2010/main" val="245442222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283030"/>
            <a:ext cx="9905998" cy="860425"/>
          </a:xfrm>
        </p:spPr>
        <p:txBody>
          <a:bodyPr/>
          <a:lstStyle/>
          <a:p>
            <a:pPr algn="ctr"/>
            <a:r>
              <a:rPr lang="en-US" dirty="0"/>
              <a:t>Conclusions!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885939"/>
            <a:ext cx="9905999" cy="933457"/>
          </a:xfrm>
          <a:solidFill>
            <a:schemeClr val="tx1">
              <a:lumMod val="95000"/>
            </a:schemeClr>
          </a:solidFill>
        </p:spPr>
        <p:txBody>
          <a:bodyPr>
            <a:normAutofit lnSpcReduction="10000"/>
          </a:bodyPr>
          <a:lstStyle/>
          <a:p>
            <a:pPr marL="0" indent="0">
              <a:buNone/>
            </a:pPr>
            <a:r>
              <a:rPr lang="en-US" dirty="0">
                <a:solidFill>
                  <a:schemeClr val="bg1"/>
                </a:solidFill>
              </a:rPr>
              <a:t>1. Problem types (function, decision, verification), runtimes of DTMs and NTMs, relationships between DTM and NTM runtimes for types of problems.</a:t>
            </a:r>
          </a:p>
        </p:txBody>
      </p:sp>
      <p:sp>
        <p:nvSpPr>
          <p:cNvPr id="4" name="Content Placeholder 2">
            <a:extLst>
              <a:ext uri="{FF2B5EF4-FFF2-40B4-BE49-F238E27FC236}">
                <a16:creationId xmlns:a16="http://schemas.microsoft.com/office/drawing/2014/main" id="{C3CBD30C-EB51-C249-A8FC-E343315276A6}"/>
              </a:ext>
            </a:extLst>
          </p:cNvPr>
          <p:cNvSpPr txBox="1">
            <a:spLocks/>
          </p:cNvSpPr>
          <p:nvPr/>
        </p:nvSpPr>
        <p:spPr>
          <a:xfrm>
            <a:off x="1141412" y="2979434"/>
            <a:ext cx="9905999" cy="99384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2. The basic complexity classes (P, NP, NP-Hard, NPC) and how they relate to one another.</a:t>
            </a:r>
          </a:p>
        </p:txBody>
      </p:sp>
      <p:sp>
        <p:nvSpPr>
          <p:cNvPr id="5" name="Content Placeholder 2">
            <a:extLst>
              <a:ext uri="{FF2B5EF4-FFF2-40B4-BE49-F238E27FC236}">
                <a16:creationId xmlns:a16="http://schemas.microsoft.com/office/drawing/2014/main" id="{B98087DF-8BCB-3D46-8C8D-7FA120BFB404}"/>
              </a:ext>
            </a:extLst>
          </p:cNvPr>
          <p:cNvSpPr txBox="1">
            <a:spLocks/>
          </p:cNvSpPr>
          <p:nvPr/>
        </p:nvSpPr>
        <p:spPr>
          <a:xfrm>
            <a:off x="1141411" y="4156766"/>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3. What a reduction is and how it is used to compare the difficulty of two different problems.</a:t>
            </a:r>
          </a:p>
        </p:txBody>
      </p:sp>
      <p:sp>
        <p:nvSpPr>
          <p:cNvPr id="7" name="Content Placeholder 2">
            <a:extLst>
              <a:ext uri="{FF2B5EF4-FFF2-40B4-BE49-F238E27FC236}">
                <a16:creationId xmlns:a16="http://schemas.microsoft.com/office/drawing/2014/main" id="{DE7B2B08-3EDA-9046-8963-2B96D0B684BC}"/>
              </a:ext>
            </a:extLst>
          </p:cNvPr>
          <p:cNvSpPr txBox="1">
            <a:spLocks/>
          </p:cNvSpPr>
          <p:nvPr/>
        </p:nvSpPr>
        <p:spPr>
          <a:xfrm>
            <a:off x="1141411" y="1421754"/>
            <a:ext cx="9905999" cy="4941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In this module, we learned:</a:t>
            </a:r>
          </a:p>
        </p:txBody>
      </p:sp>
      <p:sp>
        <p:nvSpPr>
          <p:cNvPr id="8" name="Content Placeholder 2">
            <a:extLst>
              <a:ext uri="{FF2B5EF4-FFF2-40B4-BE49-F238E27FC236}">
                <a16:creationId xmlns:a16="http://schemas.microsoft.com/office/drawing/2014/main" id="{14652770-133A-FE4D-9ADA-CC814F8894E1}"/>
              </a:ext>
            </a:extLst>
          </p:cNvPr>
          <p:cNvSpPr txBox="1">
            <a:spLocks/>
          </p:cNvSpPr>
          <p:nvPr/>
        </p:nvSpPr>
        <p:spPr>
          <a:xfrm>
            <a:off x="1141410" y="5429578"/>
            <a:ext cx="9905999" cy="56844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4. How to prove that a problem is NP-Complete.</a:t>
            </a:r>
          </a:p>
        </p:txBody>
      </p:sp>
    </p:spTree>
    <p:extLst>
      <p:ext uri="{BB962C8B-B14F-4D97-AF65-F5344CB8AC3E}">
        <p14:creationId xmlns:p14="http://schemas.microsoft.com/office/powerpoint/2010/main" val="370817217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74E41-47B5-E447-BD83-034530D71311}"/>
              </a:ext>
            </a:extLst>
          </p:cNvPr>
          <p:cNvSpPr>
            <a:spLocks noGrp="1"/>
          </p:cNvSpPr>
          <p:nvPr>
            <p:ph type="title"/>
          </p:nvPr>
        </p:nvSpPr>
        <p:spPr>
          <a:xfrm>
            <a:off x="1141413" y="497138"/>
            <a:ext cx="9905998" cy="797588"/>
          </a:xfrm>
        </p:spPr>
        <p:txBody>
          <a:bodyPr/>
          <a:lstStyle/>
          <a:p>
            <a:pPr algn="ctr"/>
            <a:r>
              <a:rPr lang="en-US" dirty="0"/>
              <a:t>If we have time</a:t>
            </a:r>
          </a:p>
        </p:txBody>
      </p:sp>
      <p:sp>
        <p:nvSpPr>
          <p:cNvPr id="3" name="Content Placeholder 2">
            <a:extLst>
              <a:ext uri="{FF2B5EF4-FFF2-40B4-BE49-F238E27FC236}">
                <a16:creationId xmlns:a16="http://schemas.microsoft.com/office/drawing/2014/main" id="{9360A790-AAF3-5D47-B0B2-879953829CCE}"/>
              </a:ext>
            </a:extLst>
          </p:cNvPr>
          <p:cNvSpPr>
            <a:spLocks noGrp="1"/>
          </p:cNvSpPr>
          <p:nvPr>
            <p:ph idx="1"/>
          </p:nvPr>
        </p:nvSpPr>
        <p:spPr/>
        <p:txBody>
          <a:bodyPr/>
          <a:lstStyle/>
          <a:p>
            <a:pPr marL="0" indent="0">
              <a:buNone/>
            </a:pPr>
            <a:r>
              <a:rPr lang="en-US" dirty="0">
                <a:hlinkClick r:id="rId2"/>
              </a:rPr>
              <a:t>https://www.youtube.com/watch?v=oS8m9fSk-Wk</a:t>
            </a:r>
            <a:endParaRPr lang="en-US" dirty="0"/>
          </a:p>
          <a:p>
            <a:pPr marL="0" indent="0">
              <a:buNone/>
            </a:pPr>
            <a:endParaRPr lang="en-US" dirty="0"/>
          </a:p>
        </p:txBody>
      </p:sp>
    </p:spTree>
    <p:extLst>
      <p:ext uri="{BB962C8B-B14F-4D97-AF65-F5344CB8AC3E}">
        <p14:creationId xmlns:p14="http://schemas.microsoft.com/office/powerpoint/2010/main" val="4107411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Problem types</a:t>
            </a:r>
          </a:p>
        </p:txBody>
      </p:sp>
      <p:sp>
        <p:nvSpPr>
          <p:cNvPr id="6" name="Content Placeholder 5"/>
          <p:cNvSpPr>
            <a:spLocks noGrp="1"/>
          </p:cNvSpPr>
          <p:nvPr>
            <p:ph sz="quarter" idx="1"/>
          </p:nvPr>
        </p:nvSpPr>
        <p:spPr>
          <a:xfrm>
            <a:off x="862012" y="1007534"/>
            <a:ext cx="10508721" cy="626536"/>
          </a:xfrm>
        </p:spPr>
        <p:txBody>
          <a:bodyPr>
            <a:normAutofit fontScale="92500"/>
          </a:bodyPr>
          <a:lstStyle/>
          <a:p>
            <a:pPr marL="0" indent="0" algn="ctr">
              <a:buNone/>
            </a:pPr>
            <a:r>
              <a:rPr lang="en-US" dirty="0"/>
              <a:t>Given a problem we want to solve, there are three important variations of that problem</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3877734"/>
            <a:ext cx="3176588" cy="2015065"/>
          </a:xfrm>
          <a:prstGeom prst="rect">
            <a:avLst/>
          </a:prstGeom>
          <a:solidFill>
            <a:schemeClr val="tx1">
              <a:lumMod val="95000"/>
            </a:schemeClr>
          </a:solid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weight of the path P (or maybe the list of nodes to visit) that minimizes the sum of the weights of the edges along P.</a:t>
            </a:r>
          </a:p>
        </p:txBody>
      </p:sp>
      <p:sp>
        <p:nvSpPr>
          <p:cNvPr id="8" name="Content Placeholder 5">
            <a:extLst>
              <a:ext uri="{FF2B5EF4-FFF2-40B4-BE49-F238E27FC236}">
                <a16:creationId xmlns:a16="http://schemas.microsoft.com/office/drawing/2014/main" id="{ABA708E6-19C2-9347-AA6B-BE5FA90D47DC}"/>
              </a:ext>
            </a:extLst>
          </p:cNvPr>
          <p:cNvSpPr txBox="1">
            <a:spLocks/>
          </p:cNvSpPr>
          <p:nvPr/>
        </p:nvSpPr>
        <p:spPr>
          <a:xfrm>
            <a:off x="862012" y="1981221"/>
            <a:ext cx="10508721" cy="965207"/>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b="1" i="1" u="sng" dirty="0"/>
              <a:t>Traveling Salesperson Problem</a:t>
            </a:r>
            <a:r>
              <a:rPr lang="en-US" dirty="0"/>
              <a:t>: Given a weighted graph G and start node s, find the minimum weight path starting and ending at s that visits every node exactly once.</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3877734"/>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total weight less than or equal to k?</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3877734"/>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k?</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3259667"/>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3251199"/>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3251199"/>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Tree>
    <p:extLst>
      <p:ext uri="{BB962C8B-B14F-4D97-AF65-F5344CB8AC3E}">
        <p14:creationId xmlns:p14="http://schemas.microsoft.com/office/powerpoint/2010/main" val="267341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Why Do These Matter?</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weight of the path P (list of nodes to visit in order) that minimizes the sum of the weights of the edges along P.</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total weight less than k?</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k?</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1134531"/>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1126063"/>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2123543" y="4851397"/>
            <a:ext cx="3523723" cy="12954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If you can solve the decision problem you can also solve the function problem Why?</a:t>
            </a:r>
          </a:p>
        </p:txBody>
      </p:sp>
      <p:cxnSp>
        <p:nvCxnSpPr>
          <p:cNvPr id="15" name="Straight Connector 14">
            <a:extLst>
              <a:ext uri="{FF2B5EF4-FFF2-40B4-BE49-F238E27FC236}">
                <a16:creationId xmlns:a16="http://schemas.microsoft.com/office/drawing/2014/main" id="{7CEDBD6D-46ED-FD44-B640-46B6AE3D5C8E}"/>
              </a:ext>
            </a:extLst>
          </p:cNvPr>
          <p:cNvCxnSpPr>
            <a:cxnSpLocks/>
          </p:cNvCxnSpPr>
          <p:nvPr/>
        </p:nvCxnSpPr>
        <p:spPr>
          <a:xfrm flipH="1">
            <a:off x="4631268" y="3928533"/>
            <a:ext cx="905932" cy="92286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48F24A-F889-6341-BC9F-558A13195AD0}"/>
              </a:ext>
            </a:extLst>
          </p:cNvPr>
          <p:cNvCxnSpPr>
            <a:cxnSpLocks/>
          </p:cNvCxnSpPr>
          <p:nvPr/>
        </p:nvCxnSpPr>
        <p:spPr>
          <a:xfrm>
            <a:off x="2683933" y="3928533"/>
            <a:ext cx="465667" cy="10159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Content Placeholder 5">
            <a:extLst>
              <a:ext uri="{FF2B5EF4-FFF2-40B4-BE49-F238E27FC236}">
                <a16:creationId xmlns:a16="http://schemas.microsoft.com/office/drawing/2014/main" id="{51D5513D-27E6-754B-B2FD-825E4C2ECC92}"/>
              </a:ext>
            </a:extLst>
          </p:cNvPr>
          <p:cNvSpPr txBox="1">
            <a:spLocks/>
          </p:cNvSpPr>
          <p:nvPr/>
        </p:nvSpPr>
        <p:spPr>
          <a:xfrm>
            <a:off x="6207656" y="4389965"/>
            <a:ext cx="3523723" cy="2180168"/>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solidFill>
                  <a:schemeClr val="accent1"/>
                </a:solidFill>
              </a:rPr>
              <a:t>Because if you can solve the decision problem, you can repeatedly invoke it with lower values of k until the Yes responses change to No</a:t>
            </a:r>
          </a:p>
        </p:txBody>
      </p:sp>
    </p:spTree>
    <p:extLst>
      <p:ext uri="{BB962C8B-B14F-4D97-AF65-F5344CB8AC3E}">
        <p14:creationId xmlns:p14="http://schemas.microsoft.com/office/powerpoint/2010/main" val="1970412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Why Do These Matter?</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weight of the path P (list of nodes to visit in order) that minimizes the sum of the weights of the edges along P.</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total weight less than k?</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k?</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1134531"/>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1126063"/>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5959736" y="4876797"/>
            <a:ext cx="3523723" cy="12954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If you can solve the verification problem, does it help you solve the decision problem?</a:t>
            </a:r>
          </a:p>
        </p:txBody>
      </p:sp>
      <p:cxnSp>
        <p:nvCxnSpPr>
          <p:cNvPr id="15" name="Straight Connector 14">
            <a:extLst>
              <a:ext uri="{FF2B5EF4-FFF2-40B4-BE49-F238E27FC236}">
                <a16:creationId xmlns:a16="http://schemas.microsoft.com/office/drawing/2014/main" id="{7CEDBD6D-46ED-FD44-B640-46B6AE3D5C8E}"/>
              </a:ext>
            </a:extLst>
          </p:cNvPr>
          <p:cNvCxnSpPr>
            <a:cxnSpLocks/>
          </p:cNvCxnSpPr>
          <p:nvPr/>
        </p:nvCxnSpPr>
        <p:spPr>
          <a:xfrm flipH="1">
            <a:off x="8467461" y="3953933"/>
            <a:ext cx="905932" cy="92286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48F24A-F889-6341-BC9F-558A13195AD0}"/>
              </a:ext>
            </a:extLst>
          </p:cNvPr>
          <p:cNvCxnSpPr>
            <a:cxnSpLocks/>
          </p:cNvCxnSpPr>
          <p:nvPr/>
        </p:nvCxnSpPr>
        <p:spPr>
          <a:xfrm>
            <a:off x="6520126" y="3953933"/>
            <a:ext cx="465667" cy="10159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5">
            <a:extLst>
              <a:ext uri="{FF2B5EF4-FFF2-40B4-BE49-F238E27FC236}">
                <a16:creationId xmlns:a16="http://schemas.microsoft.com/office/drawing/2014/main" id="{75E4974E-7D14-8640-9A14-FB77A5C11C95}"/>
              </a:ext>
            </a:extLst>
          </p:cNvPr>
          <p:cNvSpPr txBox="1">
            <a:spLocks/>
          </p:cNvSpPr>
          <p:nvPr/>
        </p:nvSpPr>
        <p:spPr>
          <a:xfrm>
            <a:off x="2039669" y="4229096"/>
            <a:ext cx="3523723" cy="2324104"/>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Answer: Yes! If verifier exists, we can call the verifier over and over again with possible paths until we get a Yes response. We will see soon though that this is usually NOT efficient</a:t>
            </a:r>
          </a:p>
        </p:txBody>
      </p:sp>
    </p:spTree>
    <p:extLst>
      <p:ext uri="{BB962C8B-B14F-4D97-AF65-F5344CB8AC3E}">
        <p14:creationId xmlns:p14="http://schemas.microsoft.com/office/powerpoint/2010/main" val="3901985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Why Do These Matter?</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weight of the path P (list of nodes to visit in order) that minimizes the sum of the weights of the edges along P.</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total weight less than k?</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k?</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1134531"/>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1126063"/>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5959736" y="4876797"/>
            <a:ext cx="3523723" cy="12954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We will focus on these two from now on because Turing machines return Yes/No answers.</a:t>
            </a:r>
          </a:p>
        </p:txBody>
      </p:sp>
      <p:cxnSp>
        <p:nvCxnSpPr>
          <p:cNvPr id="15" name="Straight Connector 14">
            <a:extLst>
              <a:ext uri="{FF2B5EF4-FFF2-40B4-BE49-F238E27FC236}">
                <a16:creationId xmlns:a16="http://schemas.microsoft.com/office/drawing/2014/main" id="{7CEDBD6D-46ED-FD44-B640-46B6AE3D5C8E}"/>
              </a:ext>
            </a:extLst>
          </p:cNvPr>
          <p:cNvCxnSpPr>
            <a:cxnSpLocks/>
          </p:cNvCxnSpPr>
          <p:nvPr/>
        </p:nvCxnSpPr>
        <p:spPr>
          <a:xfrm flipH="1">
            <a:off x="8467461" y="3953933"/>
            <a:ext cx="905932" cy="92286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48F24A-F889-6341-BC9F-558A13195AD0}"/>
              </a:ext>
            </a:extLst>
          </p:cNvPr>
          <p:cNvCxnSpPr>
            <a:cxnSpLocks/>
          </p:cNvCxnSpPr>
          <p:nvPr/>
        </p:nvCxnSpPr>
        <p:spPr>
          <a:xfrm>
            <a:off x="6520126" y="3953933"/>
            <a:ext cx="465667" cy="10159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380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A note on Verification</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k?</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mc:AlternateContent xmlns:mc="http://schemas.openxmlformats.org/markup-compatibility/2006" xmlns:a14="http://schemas.microsoft.com/office/drawing/2010/main">
        <mc:Choice Requires="a14">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1438103" y="2760130"/>
                <a:ext cx="6059977" cy="3250277"/>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solidFill>
                      <a:schemeClr val="tx1">
                        <a:lumMod val="95000"/>
                      </a:schemeClr>
                    </a:solidFill>
                  </a:rPr>
                  <a:t>Verification is technically more general than “given a solution, verify it if works”.</a:t>
                </a:r>
              </a:p>
              <a:p>
                <a:pPr marL="0" indent="0">
                  <a:buNone/>
                </a:pPr>
                <a:endParaRPr lang="en-US" sz="2000" dirty="0">
                  <a:solidFill>
                    <a:schemeClr val="tx1">
                      <a:lumMod val="95000"/>
                    </a:schemeClr>
                  </a:solidFill>
                </a:endParaRPr>
              </a:p>
              <a:p>
                <a:pPr marL="0" indent="0">
                  <a:buNone/>
                </a:pPr>
                <a:r>
                  <a:rPr lang="en-US" sz="2000" b="1" i="1" u="sng" dirty="0">
                    <a:solidFill>
                      <a:schemeClr val="tx1">
                        <a:lumMod val="95000"/>
                      </a:schemeClr>
                    </a:solidFill>
                  </a:rPr>
                  <a:t>Formal Definition</a:t>
                </a:r>
                <a:r>
                  <a:rPr lang="en-US" sz="2000" dirty="0">
                    <a:solidFill>
                      <a:schemeClr val="tx1">
                        <a:lumMod val="95000"/>
                      </a:schemeClr>
                    </a:solidFill>
                  </a:rPr>
                  <a:t>: Given a string w and certificate c, use c as proof to verify that w is in the language. </a:t>
                </a:r>
              </a:p>
              <a:p>
                <a:pPr marL="0" indent="0">
                  <a:buNone/>
                </a:pPr>
                <a:r>
                  <a:rPr lang="en-US" sz="2000" dirty="0">
                    <a:solidFill>
                      <a:schemeClr val="tx1">
                        <a:lumMod val="95000"/>
                      </a:schemeClr>
                    </a:solidFill>
                  </a:rPr>
                  <a:t>Given a language A, a verifier V is correct if and only if </a:t>
                </a:r>
                <a14:m>
                  <m:oMath xmlns:m="http://schemas.openxmlformats.org/officeDocument/2006/math">
                    <m:r>
                      <a:rPr lang="en-US" sz="2000" b="0" i="1" smtClean="0">
                        <a:solidFill>
                          <a:schemeClr val="tx1">
                            <a:lumMod val="95000"/>
                          </a:schemeClr>
                        </a:solidFill>
                        <a:latin typeface="Cambria Math" panose="02040503050406030204" pitchFamily="18" charset="0"/>
                      </a:rPr>
                      <m:t>𝑤</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𝐴</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𝑐</m:t>
                    </m:r>
                    <m:r>
                      <a:rPr lang="en-US" sz="2000" b="0" i="1" smtClean="0">
                        <a:solidFill>
                          <a:schemeClr val="tx1">
                            <a:lumMod val="95000"/>
                          </a:schemeClr>
                        </a:solidFill>
                        <a:latin typeface="Cambria Math" panose="02040503050406030204" pitchFamily="18" charset="0"/>
                      </a:rPr>
                      <m:t> | </m:t>
                    </m:r>
                    <m:r>
                      <a:rPr lang="en-US" sz="2000" b="0" i="1" smtClean="0">
                        <a:solidFill>
                          <a:schemeClr val="tx1">
                            <a:lumMod val="95000"/>
                          </a:schemeClr>
                        </a:solidFill>
                        <a:latin typeface="Cambria Math" panose="02040503050406030204" pitchFamily="18" charset="0"/>
                      </a:rPr>
                      <m:t>𝑉</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𝑤</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𝑐</m:t>
                    </m:r>
                    <m:r>
                      <a:rPr lang="en-US" sz="2000" b="0" i="1" smtClean="0">
                        <a:solidFill>
                          <a:schemeClr val="tx1">
                            <a:lumMod val="95000"/>
                          </a:schemeClr>
                        </a:solidFill>
                        <a:latin typeface="Cambria Math" panose="02040503050406030204" pitchFamily="18" charset="0"/>
                      </a:rPr>
                      <m:t>)</m:t>
                    </m:r>
                  </m:oMath>
                </a14:m>
                <a:r>
                  <a:rPr lang="en-US" sz="2000" dirty="0">
                    <a:solidFill>
                      <a:schemeClr val="tx1">
                        <a:lumMod val="95000"/>
                      </a:schemeClr>
                    </a:solidFill>
                  </a:rPr>
                  <a:t> accepts</a:t>
                </a:r>
              </a:p>
            </p:txBody>
          </p:sp>
        </mc:Choice>
        <mc:Fallback xmlns="">
          <p:sp>
            <p:nvSpPr>
              <p:cNvPr id="14" name="Content Placeholder 5">
                <a:extLst>
                  <a:ext uri="{FF2B5EF4-FFF2-40B4-BE49-F238E27FC236}">
                    <a16:creationId xmlns:a16="http://schemas.microsoft.com/office/drawing/2014/main" id="{C3EBCF12-1FD8-F641-A6C4-7F593DE1AB61}"/>
                  </a:ext>
                </a:extLst>
              </p:cNvPr>
              <p:cNvSpPr txBox="1">
                <a:spLocks noRot="1" noChangeAspect="1" noMove="1" noResize="1" noEditPoints="1" noAdjustHandles="1" noChangeArrowheads="1" noChangeShapeType="1" noTextEdit="1"/>
              </p:cNvSpPr>
              <p:nvPr/>
            </p:nvSpPr>
            <p:spPr>
              <a:xfrm>
                <a:off x="1438103" y="2760130"/>
                <a:ext cx="6059977" cy="3250277"/>
              </a:xfrm>
              <a:prstGeom prst="rect">
                <a:avLst/>
              </a:prstGeom>
              <a:blipFill>
                <a:blip r:embed="rId2"/>
                <a:stretch>
                  <a:fillRect l="-835"/>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1783356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127569"/>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0C1D73BF-42AC-884D-8672-B2AA1D5E4609}"/>
                  </a:ext>
                </a:extLst>
              </p:cNvPr>
              <p:cNvSpPr txBox="1">
                <a:spLocks/>
              </p:cNvSpPr>
              <p:nvPr/>
            </p:nvSpPr>
            <p:spPr>
              <a:xfrm>
                <a:off x="2242037" y="3039533"/>
                <a:ext cx="2444263" cy="1328357"/>
              </a:xfrm>
              <a:prstGeom prst="rect">
                <a:avLst/>
              </a:prstGeom>
              <a:no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Here, polynomial time means the runtime of the machine is worst-case </a:t>
                </a:r>
                <a14:m>
                  <m:oMath xmlns:m="http://schemas.openxmlformats.org/officeDocument/2006/math">
                    <m:r>
                      <m:rPr>
                        <m:sty m:val="p"/>
                      </m:rPr>
                      <a:rPr lang="en-US" b="0" i="0" smtClean="0">
                        <a:solidFill>
                          <a:schemeClr val="tx1">
                            <a:lumMod val="95000"/>
                          </a:schemeClr>
                        </a:solidFill>
                        <a:latin typeface="Cambria Math" panose="02040503050406030204" pitchFamily="18" charset="0"/>
                      </a:rPr>
                      <m:t>Θ</m:t>
                    </m:r>
                    <m:r>
                      <a:rPr lang="en-US" b="0" i="1" smtClean="0">
                        <a:solidFill>
                          <a:schemeClr val="tx1">
                            <a:lumMod val="95000"/>
                          </a:schemeClr>
                        </a:solidFill>
                        <a:latin typeface="Cambria Math" panose="02040503050406030204" pitchFamily="18" charset="0"/>
                      </a:rPr>
                      <m:t>(</m:t>
                    </m:r>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𝑛</m:t>
                        </m:r>
                      </m:e>
                      <m:sup>
                        <m:r>
                          <a:rPr lang="en-US" b="0" i="1" smtClean="0">
                            <a:solidFill>
                              <a:schemeClr val="tx1">
                                <a:lumMod val="95000"/>
                              </a:schemeClr>
                            </a:solidFill>
                            <a:latin typeface="Cambria Math" panose="02040503050406030204" pitchFamily="18" charset="0"/>
                          </a:rPr>
                          <m:t>𝑐</m:t>
                        </m:r>
                      </m:sup>
                    </m:sSup>
                    <m:r>
                      <a:rPr lang="en-US" b="0" i="1" smtClean="0">
                        <a:solidFill>
                          <a:schemeClr val="tx1">
                            <a:lumMod val="95000"/>
                          </a:schemeClr>
                        </a:solidFill>
                        <a:latin typeface="Cambria Math" panose="02040503050406030204" pitchFamily="18" charset="0"/>
                      </a:rPr>
                      <m:t>)</m:t>
                    </m:r>
                  </m:oMath>
                </a14:m>
                <a:r>
                  <a:rPr lang="en-US" i="1" dirty="0">
                    <a:solidFill>
                      <a:schemeClr val="tx1">
                        <a:lumMod val="95000"/>
                      </a:schemeClr>
                    </a:solidFill>
                  </a:rPr>
                  <a:t> for </a:t>
                </a:r>
                <a14:m>
                  <m:oMath xmlns:m="http://schemas.openxmlformats.org/officeDocument/2006/math">
                    <m:r>
                      <a:rPr lang="en-US" b="0" i="1" smtClean="0">
                        <a:solidFill>
                          <a:schemeClr val="tx1">
                            <a:lumMod val="95000"/>
                          </a:schemeClr>
                        </a:solidFill>
                        <a:latin typeface="Cambria Math" panose="02040503050406030204" pitchFamily="18" charset="0"/>
                      </a:rPr>
                      <m:t>𝑐</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𝒩</m:t>
                    </m:r>
                  </m:oMath>
                </a14:m>
                <a:endParaRPr lang="en-US" i="1" dirty="0">
                  <a:solidFill>
                    <a:schemeClr val="tx1">
                      <a:lumMod val="95000"/>
                    </a:schemeClr>
                  </a:solidFill>
                </a:endParaRPr>
              </a:p>
            </p:txBody>
          </p:sp>
        </mc:Choice>
        <mc:Fallback xmlns="">
          <p:sp>
            <p:nvSpPr>
              <p:cNvPr id="12" name="Content Placeholder 2">
                <a:extLst>
                  <a:ext uri="{FF2B5EF4-FFF2-40B4-BE49-F238E27FC236}">
                    <a16:creationId xmlns:a16="http://schemas.microsoft.com/office/drawing/2014/main" id="{0C1D73BF-42AC-884D-8672-B2AA1D5E4609}"/>
                  </a:ext>
                </a:extLst>
              </p:cNvPr>
              <p:cNvSpPr txBox="1">
                <a:spLocks noRot="1" noChangeAspect="1" noMove="1" noResize="1" noEditPoints="1" noAdjustHandles="1" noChangeArrowheads="1" noChangeShapeType="1" noTextEdit="1"/>
              </p:cNvSpPr>
              <p:nvPr/>
            </p:nvSpPr>
            <p:spPr>
              <a:xfrm>
                <a:off x="2242037" y="3039533"/>
                <a:ext cx="2444263" cy="1328357"/>
              </a:xfrm>
              <a:prstGeom prst="rect">
                <a:avLst/>
              </a:prstGeom>
              <a:blipFill>
                <a:blip r:embed="rId2"/>
                <a:stretch>
                  <a:fillRect l="-2073" t="-1887" r="-2591" b="-6604"/>
                </a:stretch>
              </a:blipFill>
            </p:spPr>
            <p:txBody>
              <a:bodyPr/>
              <a:lstStyle/>
              <a:p>
                <a:r>
                  <a:rPr lang="en-US">
                    <a:noFill/>
                  </a:rPr>
                  <a:t> </a:t>
                </a:r>
              </a:p>
            </p:txBody>
          </p:sp>
        </mc:Fallback>
      </mc:AlternateContent>
      <p:cxnSp>
        <p:nvCxnSpPr>
          <p:cNvPr id="14" name="Straight Connector 13">
            <a:extLst>
              <a:ext uri="{FF2B5EF4-FFF2-40B4-BE49-F238E27FC236}">
                <a16:creationId xmlns:a16="http://schemas.microsoft.com/office/drawing/2014/main" id="{0ADBD8E5-5916-254F-B8D4-827AE106A5D4}"/>
              </a:ext>
            </a:extLst>
          </p:cNvPr>
          <p:cNvCxnSpPr>
            <a:cxnSpLocks/>
          </p:cNvCxnSpPr>
          <p:nvPr/>
        </p:nvCxnSpPr>
        <p:spPr>
          <a:xfrm flipH="1">
            <a:off x="4174067" y="2358504"/>
            <a:ext cx="1024466" cy="68102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7552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958234"/>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872645FA-F846-D944-AFBD-6BCCE6F63588}"/>
              </a:ext>
            </a:extLst>
          </p:cNvPr>
          <p:cNvSpPr txBox="1">
            <a:spLocks/>
          </p:cNvSpPr>
          <p:nvPr/>
        </p:nvSpPr>
        <p:spPr>
          <a:xfrm>
            <a:off x="1141411" y="2183278"/>
            <a:ext cx="9905999" cy="856253"/>
          </a:xfrm>
          <a:prstGeom prst="rect">
            <a:avLst/>
          </a:prstGeom>
          <a:noFill/>
          <a:ln>
            <a:solidFill>
              <a:schemeClr val="tx1">
                <a:lumMod val="95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tx1">
                    <a:lumMod val="95000"/>
                  </a:schemeClr>
                </a:solidFill>
              </a:rPr>
              <a:t>Direction 1</a:t>
            </a:r>
            <a:r>
              <a:rPr lang="en-US" i="1" dirty="0">
                <a:solidFill>
                  <a:schemeClr val="tx1">
                    <a:lumMod val="95000"/>
                  </a:schemeClr>
                </a:solidFill>
              </a:rPr>
              <a:t>: If a problem is verifiable by a DTM in polynomial time, then it is solvable in polynomial time by an NTM.</a:t>
            </a:r>
          </a:p>
        </p:txBody>
      </p:sp>
      <p:sp>
        <p:nvSpPr>
          <p:cNvPr id="7" name="Content Placeholder 2">
            <a:extLst>
              <a:ext uri="{FF2B5EF4-FFF2-40B4-BE49-F238E27FC236}">
                <a16:creationId xmlns:a16="http://schemas.microsoft.com/office/drawing/2014/main" id="{8F2DBBDB-3767-D445-8A1D-2F5E310CFF85}"/>
              </a:ext>
            </a:extLst>
          </p:cNvPr>
          <p:cNvSpPr txBox="1">
            <a:spLocks/>
          </p:cNvSpPr>
          <p:nvPr/>
        </p:nvSpPr>
        <p:spPr>
          <a:xfrm>
            <a:off x="1471614" y="3448885"/>
            <a:ext cx="2423055" cy="1508189"/>
          </a:xfrm>
          <a:prstGeom prst="rect">
            <a:avLst/>
          </a:prstGeom>
          <a:noFill/>
          <a:ln>
            <a:solidFill>
              <a:schemeClr val="tx1">
                <a:lumMod val="95000"/>
              </a:schemeClr>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tx1">
                    <a:lumMod val="95000"/>
                  </a:schemeClr>
                </a:solidFill>
              </a:rPr>
              <a:t>Given: P is verifiable by a DTM. Thus, the DTM that verifies instances of this problem exists</a:t>
            </a:r>
          </a:p>
        </p:txBody>
      </p:sp>
      <p:grpSp>
        <p:nvGrpSpPr>
          <p:cNvPr id="10" name="Group 9">
            <a:extLst>
              <a:ext uri="{FF2B5EF4-FFF2-40B4-BE49-F238E27FC236}">
                <a16:creationId xmlns:a16="http://schemas.microsoft.com/office/drawing/2014/main" id="{85BDEB2E-2AC5-C047-BD04-AF59503D164E}"/>
              </a:ext>
            </a:extLst>
          </p:cNvPr>
          <p:cNvGrpSpPr/>
          <p:nvPr/>
        </p:nvGrpSpPr>
        <p:grpSpPr>
          <a:xfrm>
            <a:off x="1120579" y="5400295"/>
            <a:ext cx="3125124" cy="708247"/>
            <a:chOff x="1006609" y="5434162"/>
            <a:chExt cx="3125124" cy="708247"/>
          </a:xfrm>
        </p:grpSpPr>
        <p:sp>
          <p:nvSpPr>
            <p:cNvPr id="8" name="Content Placeholder 2">
              <a:extLst>
                <a:ext uri="{FF2B5EF4-FFF2-40B4-BE49-F238E27FC236}">
                  <a16:creationId xmlns:a16="http://schemas.microsoft.com/office/drawing/2014/main" id="{487DFADF-91B5-764D-B8FD-496048620774}"/>
                </a:ext>
              </a:extLst>
            </p:cNvPr>
            <p:cNvSpPr txBox="1">
              <a:spLocks/>
            </p:cNvSpPr>
            <p:nvPr/>
          </p:nvSpPr>
          <p:spPr>
            <a:xfrm>
              <a:off x="1904999" y="5434162"/>
              <a:ext cx="1168401" cy="708247"/>
            </a:xfrm>
            <a:prstGeom prst="rect">
              <a:avLst/>
            </a:prstGeom>
            <a:solidFill>
              <a:schemeClr val="accent1"/>
            </a:solidFill>
            <a:ln>
              <a:solidFill>
                <a:schemeClr val="tx1">
                  <a:lumMod val="95000"/>
                </a:schemeClr>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600" i="1" dirty="0">
                  <a:solidFill>
                    <a:schemeClr val="bg1"/>
                  </a:solidFill>
                </a:rPr>
                <a:t>DTM Verifier for P</a:t>
              </a:r>
            </a:p>
          </p:txBody>
        </p:sp>
        <p:cxnSp>
          <p:nvCxnSpPr>
            <p:cNvPr id="5" name="Straight Arrow Connector 4">
              <a:extLst>
                <a:ext uri="{FF2B5EF4-FFF2-40B4-BE49-F238E27FC236}">
                  <a16:creationId xmlns:a16="http://schemas.microsoft.com/office/drawing/2014/main" id="{A6060608-01B9-0E48-A593-DE62A8570CE3}"/>
                </a:ext>
              </a:extLst>
            </p:cNvPr>
            <p:cNvCxnSpPr>
              <a:cxnSpLocks/>
              <a:endCxn id="8" idx="1"/>
            </p:cNvCxnSpPr>
            <p:nvPr/>
          </p:nvCxnSpPr>
          <p:spPr>
            <a:xfrm>
              <a:off x="1608667"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1BB85C2F-F9B4-8145-83FA-FAF1BF2E4554}"/>
                </a:ext>
              </a:extLst>
            </p:cNvPr>
            <p:cNvSpPr txBox="1">
              <a:spLocks/>
            </p:cNvSpPr>
            <p:nvPr/>
          </p:nvSpPr>
          <p:spPr>
            <a:xfrm>
              <a:off x="1006609" y="5567433"/>
              <a:ext cx="689238" cy="509438"/>
            </a:xfrm>
            <a:prstGeom prst="rect">
              <a:avLst/>
            </a:prstGeom>
            <a:noFill/>
            <a:ln>
              <a:noFill/>
            </a:ln>
          </p:spPr>
          <p:txBody>
            <a:bodyPr vert="horz" lIns="91440" tIns="45720" rIns="91440" bIns="45720" rtlCol="0">
              <a:normAutofit fontScale="4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Potential solution s</a:t>
              </a:r>
            </a:p>
          </p:txBody>
        </p:sp>
        <p:cxnSp>
          <p:nvCxnSpPr>
            <p:cNvPr id="13" name="Straight Arrow Connector 12">
              <a:extLst>
                <a:ext uri="{FF2B5EF4-FFF2-40B4-BE49-F238E27FC236}">
                  <a16:creationId xmlns:a16="http://schemas.microsoft.com/office/drawing/2014/main" id="{A1E53ABC-8216-874F-B2B0-E67EEF528CCB}"/>
                </a:ext>
              </a:extLst>
            </p:cNvPr>
            <p:cNvCxnSpPr>
              <a:cxnSpLocks/>
            </p:cNvCxnSpPr>
            <p:nvPr/>
          </p:nvCxnSpPr>
          <p:spPr>
            <a:xfrm>
              <a:off x="3073400"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F9C412CE-E6DD-0E4D-BBB7-DF9ADE459D7E}"/>
                </a:ext>
              </a:extLst>
            </p:cNvPr>
            <p:cNvSpPr txBox="1">
              <a:spLocks/>
            </p:cNvSpPr>
            <p:nvPr/>
          </p:nvSpPr>
          <p:spPr>
            <a:xfrm>
              <a:off x="3369732" y="5434162"/>
              <a:ext cx="762001" cy="708247"/>
            </a:xfrm>
            <a:prstGeom prst="rect">
              <a:avLst/>
            </a:prstGeom>
            <a:noFill/>
            <a:ln>
              <a:noFill/>
            </a:ln>
          </p:spPr>
          <p:txBody>
            <a:bodyPr vert="horz" lIns="91440" tIns="45720" rIns="91440" bIns="45720" rtlCol="0">
              <a:normAutofit fontScale="5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Yes/No</a:t>
              </a:r>
              <a:br>
                <a:rPr lang="en-US" i="1" dirty="0">
                  <a:solidFill>
                    <a:schemeClr val="accent1"/>
                  </a:solidFill>
                </a:rPr>
              </a:br>
              <a:r>
                <a:rPr lang="en-US" i="1" dirty="0">
                  <a:solidFill>
                    <a:schemeClr val="accent1"/>
                  </a:solidFill>
                </a:rPr>
                <a:t>s is valid solution</a:t>
              </a:r>
            </a:p>
          </p:txBody>
        </p:sp>
      </p:grpSp>
      <p:sp>
        <p:nvSpPr>
          <p:cNvPr id="16" name="Right Arrow 15">
            <a:extLst>
              <a:ext uri="{FF2B5EF4-FFF2-40B4-BE49-F238E27FC236}">
                <a16:creationId xmlns:a16="http://schemas.microsoft.com/office/drawing/2014/main" id="{F530DFE5-C915-C64A-8DCB-36B6A5A5419C}"/>
              </a:ext>
            </a:extLst>
          </p:cNvPr>
          <p:cNvSpPr/>
          <p:nvPr/>
        </p:nvSpPr>
        <p:spPr>
          <a:xfrm>
            <a:off x="4360330" y="4436533"/>
            <a:ext cx="1007533" cy="347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CF8E4685-10A5-2546-AD42-32F1DC7F478C}"/>
              </a:ext>
            </a:extLst>
          </p:cNvPr>
          <p:cNvGrpSpPr/>
          <p:nvPr/>
        </p:nvGrpSpPr>
        <p:grpSpPr>
          <a:xfrm>
            <a:off x="5493280" y="3448884"/>
            <a:ext cx="4768320" cy="2934983"/>
            <a:chOff x="5704948" y="3448884"/>
            <a:chExt cx="4768320" cy="2934983"/>
          </a:xfrm>
        </p:grpSpPr>
        <p:sp>
          <p:nvSpPr>
            <p:cNvPr id="17" name="Content Placeholder 2">
              <a:extLst>
                <a:ext uri="{FF2B5EF4-FFF2-40B4-BE49-F238E27FC236}">
                  <a16:creationId xmlns:a16="http://schemas.microsoft.com/office/drawing/2014/main" id="{F6F76596-4772-3846-8B02-7F3DC6CE87CA}"/>
                </a:ext>
              </a:extLst>
            </p:cNvPr>
            <p:cNvSpPr txBox="1">
              <a:spLocks/>
            </p:cNvSpPr>
            <p:nvPr/>
          </p:nvSpPr>
          <p:spPr>
            <a:xfrm>
              <a:off x="5704948" y="3448884"/>
              <a:ext cx="4768320" cy="2934983"/>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i="1" dirty="0">
                  <a:solidFill>
                    <a:schemeClr val="accent1"/>
                  </a:solidFill>
                </a:rPr>
                <a:t>NTM Solver for P</a:t>
              </a:r>
            </a:p>
          </p:txBody>
        </p:sp>
        <p:grpSp>
          <p:nvGrpSpPr>
            <p:cNvPr id="25" name="Group 24">
              <a:extLst>
                <a:ext uri="{FF2B5EF4-FFF2-40B4-BE49-F238E27FC236}">
                  <a16:creationId xmlns:a16="http://schemas.microsoft.com/office/drawing/2014/main" id="{6ED48A7E-E50D-B64A-84B7-F41E034FAB72}"/>
                </a:ext>
              </a:extLst>
            </p:cNvPr>
            <p:cNvGrpSpPr/>
            <p:nvPr/>
          </p:nvGrpSpPr>
          <p:grpSpPr>
            <a:xfrm>
              <a:off x="8830734" y="3712723"/>
              <a:ext cx="1476441" cy="507189"/>
              <a:chOff x="8610600" y="4003295"/>
              <a:chExt cx="1476441" cy="507189"/>
            </a:xfrm>
          </p:grpSpPr>
          <p:sp>
            <p:nvSpPr>
              <p:cNvPr id="19" name="Content Placeholder 2">
                <a:extLst>
                  <a:ext uri="{FF2B5EF4-FFF2-40B4-BE49-F238E27FC236}">
                    <a16:creationId xmlns:a16="http://schemas.microsoft.com/office/drawing/2014/main" id="{3005F34F-3C6D-0D4D-8B2E-1CD7851040DC}"/>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22" name="Straight Arrow Connector 21">
                <a:extLst>
                  <a:ext uri="{FF2B5EF4-FFF2-40B4-BE49-F238E27FC236}">
                    <a16:creationId xmlns:a16="http://schemas.microsoft.com/office/drawing/2014/main" id="{A34F51F5-29DC-9E41-91D2-4C5CCBDF2323}"/>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845BDDFC-ACD6-1448-8B43-A34CA7A8063E}"/>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No</a:t>
                </a:r>
              </a:p>
            </p:txBody>
          </p:sp>
        </p:grpSp>
        <p:grpSp>
          <p:nvGrpSpPr>
            <p:cNvPr id="26" name="Group 25">
              <a:extLst>
                <a:ext uri="{FF2B5EF4-FFF2-40B4-BE49-F238E27FC236}">
                  <a16:creationId xmlns:a16="http://schemas.microsoft.com/office/drawing/2014/main" id="{45A91EE9-FF99-5940-A1DF-F3344F387E1D}"/>
                </a:ext>
              </a:extLst>
            </p:cNvPr>
            <p:cNvGrpSpPr/>
            <p:nvPr/>
          </p:nvGrpSpPr>
          <p:grpSpPr>
            <a:xfrm>
              <a:off x="8830734" y="4356505"/>
              <a:ext cx="1476441" cy="507189"/>
              <a:chOff x="8610600" y="4003295"/>
              <a:chExt cx="1476441" cy="507189"/>
            </a:xfrm>
          </p:grpSpPr>
          <p:sp>
            <p:nvSpPr>
              <p:cNvPr id="27" name="Content Placeholder 2">
                <a:extLst>
                  <a:ext uri="{FF2B5EF4-FFF2-40B4-BE49-F238E27FC236}">
                    <a16:creationId xmlns:a16="http://schemas.microsoft.com/office/drawing/2014/main" id="{94745A37-E682-E640-A0BA-9B87F094C414}"/>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28" name="Straight Arrow Connector 27">
                <a:extLst>
                  <a:ext uri="{FF2B5EF4-FFF2-40B4-BE49-F238E27FC236}">
                    <a16:creationId xmlns:a16="http://schemas.microsoft.com/office/drawing/2014/main" id="{A0F7358B-F5D2-944D-B1F0-F1ACB39881D7}"/>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2B611E9E-65A4-2648-A160-8EDBD5E5AD75}"/>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No</a:t>
                </a:r>
              </a:p>
            </p:txBody>
          </p:sp>
        </p:grpSp>
        <p:grpSp>
          <p:nvGrpSpPr>
            <p:cNvPr id="30" name="Group 29">
              <a:extLst>
                <a:ext uri="{FF2B5EF4-FFF2-40B4-BE49-F238E27FC236}">
                  <a16:creationId xmlns:a16="http://schemas.microsoft.com/office/drawing/2014/main" id="{6FA2B27B-6B05-7C49-B76A-D9A12494DF94}"/>
                </a:ext>
              </a:extLst>
            </p:cNvPr>
            <p:cNvGrpSpPr/>
            <p:nvPr/>
          </p:nvGrpSpPr>
          <p:grpSpPr>
            <a:xfrm>
              <a:off x="8830734" y="4991206"/>
              <a:ext cx="1476441" cy="507189"/>
              <a:chOff x="8610600" y="4003295"/>
              <a:chExt cx="1476441" cy="507189"/>
            </a:xfrm>
          </p:grpSpPr>
          <p:sp>
            <p:nvSpPr>
              <p:cNvPr id="31" name="Content Placeholder 2">
                <a:extLst>
                  <a:ext uri="{FF2B5EF4-FFF2-40B4-BE49-F238E27FC236}">
                    <a16:creationId xmlns:a16="http://schemas.microsoft.com/office/drawing/2014/main" id="{DC2242B4-0616-0544-9482-504AE8A47FBF}"/>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32" name="Straight Arrow Connector 31">
                <a:extLst>
                  <a:ext uri="{FF2B5EF4-FFF2-40B4-BE49-F238E27FC236}">
                    <a16:creationId xmlns:a16="http://schemas.microsoft.com/office/drawing/2014/main" id="{F8E05D63-4A88-5146-8218-6600F1A8B15C}"/>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CF88A7C6-D64C-5A4D-9811-FB2301DCDA74}"/>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Yes</a:t>
                </a:r>
              </a:p>
            </p:txBody>
          </p:sp>
        </p:grpSp>
        <p:grpSp>
          <p:nvGrpSpPr>
            <p:cNvPr id="34" name="Group 33">
              <a:extLst>
                <a:ext uri="{FF2B5EF4-FFF2-40B4-BE49-F238E27FC236}">
                  <a16:creationId xmlns:a16="http://schemas.microsoft.com/office/drawing/2014/main" id="{F88D1CA9-0E5E-AB41-A4D7-85B7C1F34A32}"/>
                </a:ext>
              </a:extLst>
            </p:cNvPr>
            <p:cNvGrpSpPr/>
            <p:nvPr/>
          </p:nvGrpSpPr>
          <p:grpSpPr>
            <a:xfrm>
              <a:off x="8830734" y="5654153"/>
              <a:ext cx="1476441" cy="507189"/>
              <a:chOff x="8610600" y="4003295"/>
              <a:chExt cx="1476441" cy="507189"/>
            </a:xfrm>
          </p:grpSpPr>
          <p:sp>
            <p:nvSpPr>
              <p:cNvPr id="35" name="Content Placeholder 2">
                <a:extLst>
                  <a:ext uri="{FF2B5EF4-FFF2-40B4-BE49-F238E27FC236}">
                    <a16:creationId xmlns:a16="http://schemas.microsoft.com/office/drawing/2014/main" id="{B391BE7F-271F-9646-AC1A-C64580FC6FF1}"/>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36" name="Straight Arrow Connector 35">
                <a:extLst>
                  <a:ext uri="{FF2B5EF4-FFF2-40B4-BE49-F238E27FC236}">
                    <a16:creationId xmlns:a16="http://schemas.microsoft.com/office/drawing/2014/main" id="{123CEA14-8830-5E4F-9B01-7C7DC37BF4D9}"/>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45C1817-2E60-9144-90FF-FA727159026A}"/>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No</a:t>
                </a:r>
              </a:p>
            </p:txBody>
          </p:sp>
        </p:grpSp>
        <p:sp>
          <p:nvSpPr>
            <p:cNvPr id="38" name="Oval 37">
              <a:extLst>
                <a:ext uri="{FF2B5EF4-FFF2-40B4-BE49-F238E27FC236}">
                  <a16:creationId xmlns:a16="http://schemas.microsoft.com/office/drawing/2014/main" id="{783D49A2-74C2-454C-843C-20894ADD410F}"/>
                </a:ext>
              </a:extLst>
            </p:cNvPr>
            <p:cNvSpPr/>
            <p:nvPr/>
          </p:nvSpPr>
          <p:spPr>
            <a:xfrm>
              <a:off x="6094410" y="4794143"/>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Content Placeholder 2">
              <a:extLst>
                <a:ext uri="{FF2B5EF4-FFF2-40B4-BE49-F238E27FC236}">
                  <a16:creationId xmlns:a16="http://schemas.microsoft.com/office/drawing/2014/main" id="{CF658392-2B60-034C-A031-C1145B8593CD}"/>
                </a:ext>
              </a:extLst>
            </p:cNvPr>
            <p:cNvSpPr txBox="1">
              <a:spLocks/>
            </p:cNvSpPr>
            <p:nvPr/>
          </p:nvSpPr>
          <p:spPr>
            <a:xfrm>
              <a:off x="7163594" y="3890838"/>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1</a:t>
              </a:r>
            </a:p>
          </p:txBody>
        </p:sp>
        <p:sp>
          <p:nvSpPr>
            <p:cNvPr id="40" name="Content Placeholder 2">
              <a:extLst>
                <a:ext uri="{FF2B5EF4-FFF2-40B4-BE49-F238E27FC236}">
                  <a16:creationId xmlns:a16="http://schemas.microsoft.com/office/drawing/2014/main" id="{91A93A20-9AE0-434E-94A2-7D6CDC74FE77}"/>
                </a:ext>
              </a:extLst>
            </p:cNvPr>
            <p:cNvSpPr txBox="1">
              <a:spLocks/>
            </p:cNvSpPr>
            <p:nvPr/>
          </p:nvSpPr>
          <p:spPr>
            <a:xfrm>
              <a:off x="7163593" y="4398027"/>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2</a:t>
              </a:r>
            </a:p>
          </p:txBody>
        </p:sp>
        <p:sp>
          <p:nvSpPr>
            <p:cNvPr id="41" name="Content Placeholder 2">
              <a:extLst>
                <a:ext uri="{FF2B5EF4-FFF2-40B4-BE49-F238E27FC236}">
                  <a16:creationId xmlns:a16="http://schemas.microsoft.com/office/drawing/2014/main" id="{BB815415-A928-F14B-A087-369BF2C37195}"/>
                </a:ext>
              </a:extLst>
            </p:cNvPr>
            <p:cNvSpPr txBox="1">
              <a:spLocks/>
            </p:cNvSpPr>
            <p:nvPr/>
          </p:nvSpPr>
          <p:spPr>
            <a:xfrm>
              <a:off x="7163593" y="4991206"/>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3</a:t>
              </a:r>
            </a:p>
          </p:txBody>
        </p:sp>
        <p:sp>
          <p:nvSpPr>
            <p:cNvPr id="42" name="Content Placeholder 2">
              <a:extLst>
                <a:ext uri="{FF2B5EF4-FFF2-40B4-BE49-F238E27FC236}">
                  <a16:creationId xmlns:a16="http://schemas.microsoft.com/office/drawing/2014/main" id="{F79EF20A-F7E4-9245-83E4-090951CA4C09}"/>
                </a:ext>
              </a:extLst>
            </p:cNvPr>
            <p:cNvSpPr txBox="1">
              <a:spLocks/>
            </p:cNvSpPr>
            <p:nvPr/>
          </p:nvSpPr>
          <p:spPr>
            <a:xfrm>
              <a:off x="7208208" y="5674913"/>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4</a:t>
              </a:r>
            </a:p>
          </p:txBody>
        </p:sp>
        <p:cxnSp>
          <p:nvCxnSpPr>
            <p:cNvPr id="44" name="Straight Connector 43">
              <a:extLst>
                <a:ext uri="{FF2B5EF4-FFF2-40B4-BE49-F238E27FC236}">
                  <a16:creationId xmlns:a16="http://schemas.microsoft.com/office/drawing/2014/main" id="{531869C3-EDD5-F244-A014-5E9AFBFB2152}"/>
                </a:ext>
              </a:extLst>
            </p:cNvPr>
            <p:cNvCxnSpPr>
              <a:stCxn id="38" idx="7"/>
              <a:endCxn id="39" idx="1"/>
            </p:cNvCxnSpPr>
            <p:nvPr/>
          </p:nvCxnSpPr>
          <p:spPr>
            <a:xfrm flipV="1">
              <a:off x="6372550" y="4123672"/>
              <a:ext cx="791044" cy="71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4493433-C28B-7843-9D5C-687E4CC1336A}"/>
                </a:ext>
              </a:extLst>
            </p:cNvPr>
            <p:cNvCxnSpPr>
              <a:cxnSpLocks/>
              <a:endCxn id="40" idx="1"/>
            </p:cNvCxnSpPr>
            <p:nvPr/>
          </p:nvCxnSpPr>
          <p:spPr>
            <a:xfrm flipV="1">
              <a:off x="6420271" y="4630861"/>
              <a:ext cx="743322" cy="306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DC15A42-8449-4947-9122-477E635E411C}"/>
                </a:ext>
              </a:extLst>
            </p:cNvPr>
            <p:cNvCxnSpPr>
              <a:cxnSpLocks/>
              <a:stCxn id="38" idx="6"/>
              <a:endCxn id="41" idx="1"/>
            </p:cNvCxnSpPr>
            <p:nvPr/>
          </p:nvCxnSpPr>
          <p:spPr>
            <a:xfrm>
              <a:off x="6420271" y="4957074"/>
              <a:ext cx="743322" cy="26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B084FD9-5EA6-894B-9182-06D50C9CA329}"/>
                </a:ext>
              </a:extLst>
            </p:cNvPr>
            <p:cNvCxnSpPr>
              <a:cxnSpLocks/>
              <a:stCxn id="38" idx="5"/>
              <a:endCxn id="42" idx="1"/>
            </p:cNvCxnSpPr>
            <p:nvPr/>
          </p:nvCxnSpPr>
          <p:spPr>
            <a:xfrm>
              <a:off x="6372550" y="5072283"/>
              <a:ext cx="835658" cy="8354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1FCE52D-47C0-784B-ADAB-ABCA4F21B167}"/>
                </a:ext>
              </a:extLst>
            </p:cNvPr>
            <p:cNvCxnSpPr>
              <a:cxnSpLocks/>
              <a:stCxn id="39" idx="3"/>
              <a:endCxn id="19" idx="1"/>
            </p:cNvCxnSpPr>
            <p:nvPr/>
          </p:nvCxnSpPr>
          <p:spPr>
            <a:xfrm flipV="1">
              <a:off x="7925595" y="3966318"/>
              <a:ext cx="905139" cy="157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A1F7EA7-132E-604E-A960-0E2CF363CF51}"/>
                </a:ext>
              </a:extLst>
            </p:cNvPr>
            <p:cNvCxnSpPr>
              <a:cxnSpLocks/>
              <a:stCxn id="40" idx="3"/>
              <a:endCxn id="27" idx="1"/>
            </p:cNvCxnSpPr>
            <p:nvPr/>
          </p:nvCxnSpPr>
          <p:spPr>
            <a:xfrm flipV="1">
              <a:off x="7925594" y="4610100"/>
              <a:ext cx="905140" cy="20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733E080-2029-4748-8BE8-C54C7915F98B}"/>
                </a:ext>
              </a:extLst>
            </p:cNvPr>
            <p:cNvCxnSpPr>
              <a:cxnSpLocks/>
              <a:stCxn id="41" idx="3"/>
              <a:endCxn id="31" idx="1"/>
            </p:cNvCxnSpPr>
            <p:nvPr/>
          </p:nvCxnSpPr>
          <p:spPr>
            <a:xfrm>
              <a:off x="7925594" y="5224040"/>
              <a:ext cx="905140" cy="20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4EC4368-E66F-7045-92B7-FBAAF61CB3EC}"/>
                </a:ext>
              </a:extLst>
            </p:cNvPr>
            <p:cNvCxnSpPr>
              <a:cxnSpLocks/>
              <a:stCxn id="42" idx="3"/>
              <a:endCxn id="35" idx="1"/>
            </p:cNvCxnSpPr>
            <p:nvPr/>
          </p:nvCxnSpPr>
          <p:spPr>
            <a:xfrm>
              <a:off x="7970209" y="5907747"/>
              <a:ext cx="860525" cy="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Content Placeholder 2">
                  <a:extLst>
                    <a:ext uri="{FF2B5EF4-FFF2-40B4-BE49-F238E27FC236}">
                      <a16:creationId xmlns:a16="http://schemas.microsoft.com/office/drawing/2014/main" id="{BEEB360F-C8F7-F04F-BAEA-E0F5EF5FB917}"/>
                    </a:ext>
                  </a:extLst>
                </p:cNvPr>
                <p:cNvSpPr txBox="1">
                  <a:spLocks/>
                </p:cNvSpPr>
                <p:nvPr/>
              </p:nvSpPr>
              <p:spPr>
                <a:xfrm>
                  <a:off x="6606342" y="4133717"/>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6" name="Content Placeholder 2">
                  <a:extLst>
                    <a:ext uri="{FF2B5EF4-FFF2-40B4-BE49-F238E27FC236}">
                      <a16:creationId xmlns:a16="http://schemas.microsoft.com/office/drawing/2014/main" id="{BEEB360F-C8F7-F04F-BAEA-E0F5EF5FB917}"/>
                    </a:ext>
                  </a:extLst>
                </p:cNvPr>
                <p:cNvSpPr txBox="1">
                  <a:spLocks noRot="1" noChangeAspect="1" noMove="1" noResize="1" noEditPoints="1" noAdjustHandles="1" noChangeArrowheads="1" noChangeShapeType="1" noTextEdit="1"/>
                </p:cNvSpPr>
                <p:nvPr/>
              </p:nvSpPr>
              <p:spPr>
                <a:xfrm>
                  <a:off x="6606342" y="4133717"/>
                  <a:ext cx="247983" cy="413549"/>
                </a:xfrm>
                <a:prstGeom prst="rect">
                  <a:avLst/>
                </a:prstGeom>
                <a:blipFill>
                  <a:blip r:embed="rId2"/>
                  <a:stretch>
                    <a:fillRect l="-526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Content Placeholder 2">
                  <a:extLst>
                    <a:ext uri="{FF2B5EF4-FFF2-40B4-BE49-F238E27FC236}">
                      <a16:creationId xmlns:a16="http://schemas.microsoft.com/office/drawing/2014/main" id="{0C330A06-E966-454F-AC41-095B619AAA51}"/>
                    </a:ext>
                  </a:extLst>
                </p:cNvPr>
                <p:cNvSpPr txBox="1">
                  <a:spLocks/>
                </p:cNvSpPr>
                <p:nvPr/>
              </p:nvSpPr>
              <p:spPr>
                <a:xfrm>
                  <a:off x="6905520" y="4380594"/>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7" name="Content Placeholder 2">
                  <a:extLst>
                    <a:ext uri="{FF2B5EF4-FFF2-40B4-BE49-F238E27FC236}">
                      <a16:creationId xmlns:a16="http://schemas.microsoft.com/office/drawing/2014/main" id="{0C330A06-E966-454F-AC41-095B619AAA51}"/>
                    </a:ext>
                  </a:extLst>
                </p:cNvPr>
                <p:cNvSpPr txBox="1">
                  <a:spLocks noRot="1" noChangeAspect="1" noMove="1" noResize="1" noEditPoints="1" noAdjustHandles="1" noChangeArrowheads="1" noChangeShapeType="1" noTextEdit="1"/>
                </p:cNvSpPr>
                <p:nvPr/>
              </p:nvSpPr>
              <p:spPr>
                <a:xfrm>
                  <a:off x="6905520" y="4380594"/>
                  <a:ext cx="247983" cy="413549"/>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Content Placeholder 2">
                  <a:extLst>
                    <a:ext uri="{FF2B5EF4-FFF2-40B4-BE49-F238E27FC236}">
                      <a16:creationId xmlns:a16="http://schemas.microsoft.com/office/drawing/2014/main" id="{5E4C13B2-737C-9F48-B48E-8CA8DBC9CFFB}"/>
                    </a:ext>
                  </a:extLst>
                </p:cNvPr>
                <p:cNvSpPr txBox="1">
                  <a:spLocks/>
                </p:cNvSpPr>
                <p:nvPr/>
              </p:nvSpPr>
              <p:spPr>
                <a:xfrm>
                  <a:off x="6813926" y="4820202"/>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8" name="Content Placeholder 2">
                  <a:extLst>
                    <a:ext uri="{FF2B5EF4-FFF2-40B4-BE49-F238E27FC236}">
                      <a16:creationId xmlns:a16="http://schemas.microsoft.com/office/drawing/2014/main" id="{5E4C13B2-737C-9F48-B48E-8CA8DBC9CFFB}"/>
                    </a:ext>
                  </a:extLst>
                </p:cNvPr>
                <p:cNvSpPr txBox="1">
                  <a:spLocks noRot="1" noChangeAspect="1" noMove="1" noResize="1" noEditPoints="1" noAdjustHandles="1" noChangeArrowheads="1" noChangeShapeType="1" noTextEdit="1"/>
                </p:cNvSpPr>
                <p:nvPr/>
              </p:nvSpPr>
              <p:spPr>
                <a:xfrm>
                  <a:off x="6813926" y="4820202"/>
                  <a:ext cx="247983" cy="413549"/>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Content Placeholder 2">
                  <a:extLst>
                    <a:ext uri="{FF2B5EF4-FFF2-40B4-BE49-F238E27FC236}">
                      <a16:creationId xmlns:a16="http://schemas.microsoft.com/office/drawing/2014/main" id="{7CD5758C-5676-8346-8A6C-253CEC960704}"/>
                    </a:ext>
                  </a:extLst>
                </p:cNvPr>
                <p:cNvSpPr txBox="1">
                  <a:spLocks/>
                </p:cNvSpPr>
                <p:nvPr/>
              </p:nvSpPr>
              <p:spPr>
                <a:xfrm>
                  <a:off x="6763521" y="5203496"/>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9" name="Content Placeholder 2">
                  <a:extLst>
                    <a:ext uri="{FF2B5EF4-FFF2-40B4-BE49-F238E27FC236}">
                      <a16:creationId xmlns:a16="http://schemas.microsoft.com/office/drawing/2014/main" id="{7CD5758C-5676-8346-8A6C-253CEC960704}"/>
                    </a:ext>
                  </a:extLst>
                </p:cNvPr>
                <p:cNvSpPr txBox="1">
                  <a:spLocks noRot="1" noChangeAspect="1" noMove="1" noResize="1" noEditPoints="1" noAdjustHandles="1" noChangeArrowheads="1" noChangeShapeType="1" noTextEdit="1"/>
                </p:cNvSpPr>
                <p:nvPr/>
              </p:nvSpPr>
              <p:spPr>
                <a:xfrm>
                  <a:off x="6763521" y="5203496"/>
                  <a:ext cx="247983" cy="413549"/>
                </a:xfrm>
                <a:prstGeom prst="rect">
                  <a:avLst/>
                </a:prstGeom>
                <a:blipFill>
                  <a:blip r:embed="rId4"/>
                  <a:stretch>
                    <a:fillRect l="-5263"/>
                  </a:stretch>
                </a:blipFill>
                <a:ln>
                  <a:noFill/>
                </a:ln>
              </p:spPr>
              <p:txBody>
                <a:bodyPr/>
                <a:lstStyle/>
                <a:p>
                  <a:r>
                    <a:rPr lang="en-US">
                      <a:noFill/>
                    </a:rPr>
                    <a:t> </a:t>
                  </a:r>
                </a:p>
              </p:txBody>
            </p:sp>
          </mc:Fallback>
        </mc:AlternateContent>
      </p:grpSp>
    </p:spTree>
    <p:extLst>
      <p:ext uri="{BB962C8B-B14F-4D97-AF65-F5344CB8AC3E}">
        <p14:creationId xmlns:p14="http://schemas.microsoft.com/office/powerpoint/2010/main" val="379821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Goals!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1. Measuring Time and Space complexity of algorithms on Turing Machines (You already know a lot of this!)</a:t>
            </a:r>
          </a:p>
        </p:txBody>
      </p:sp>
      <p:sp>
        <p:nvSpPr>
          <p:cNvPr id="4" name="Content Placeholder 2">
            <a:extLst>
              <a:ext uri="{FF2B5EF4-FFF2-40B4-BE49-F238E27FC236}">
                <a16:creationId xmlns:a16="http://schemas.microsoft.com/office/drawing/2014/main" id="{C3CBD30C-EB51-C249-A8FC-E343315276A6}"/>
              </a:ext>
            </a:extLst>
          </p:cNvPr>
          <p:cNvSpPr txBox="1">
            <a:spLocks/>
          </p:cNvSpPr>
          <p:nvPr/>
        </p:nvSpPr>
        <p:spPr>
          <a:xfrm>
            <a:off x="1141412" y="2848808"/>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2. Introducing the most famous complexity classes (P, NP, NP-Hard, etc.)</a:t>
            </a:r>
          </a:p>
        </p:txBody>
      </p:sp>
      <p:sp>
        <p:nvSpPr>
          <p:cNvPr id="5" name="Content Placeholder 2">
            <a:extLst>
              <a:ext uri="{FF2B5EF4-FFF2-40B4-BE49-F238E27FC236}">
                <a16:creationId xmlns:a16="http://schemas.microsoft.com/office/drawing/2014/main" id="{B98087DF-8BCB-3D46-8C8D-7FA120BFB404}"/>
              </a:ext>
            </a:extLst>
          </p:cNvPr>
          <p:cNvSpPr txBox="1">
            <a:spLocks/>
          </p:cNvSpPr>
          <p:nvPr/>
        </p:nvSpPr>
        <p:spPr>
          <a:xfrm>
            <a:off x="1141412" y="4138245"/>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3. Showing how a difficult a problem is through the use of mapping reductions (you’ve already seen some of this in DSA2)!</a:t>
            </a:r>
          </a:p>
        </p:txBody>
      </p:sp>
    </p:spTree>
    <p:extLst>
      <p:ext uri="{BB962C8B-B14F-4D97-AF65-F5344CB8AC3E}">
        <p14:creationId xmlns:p14="http://schemas.microsoft.com/office/powerpoint/2010/main" val="298724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958234"/>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872645FA-F846-D944-AFBD-6BCCE6F63588}"/>
              </a:ext>
            </a:extLst>
          </p:cNvPr>
          <p:cNvSpPr txBox="1">
            <a:spLocks/>
          </p:cNvSpPr>
          <p:nvPr/>
        </p:nvSpPr>
        <p:spPr>
          <a:xfrm>
            <a:off x="1141411" y="2183278"/>
            <a:ext cx="9905999" cy="856253"/>
          </a:xfrm>
          <a:prstGeom prst="rect">
            <a:avLst/>
          </a:prstGeom>
          <a:noFill/>
          <a:ln>
            <a:solidFill>
              <a:schemeClr val="tx1">
                <a:lumMod val="95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tx1">
                    <a:lumMod val="95000"/>
                  </a:schemeClr>
                </a:solidFill>
              </a:rPr>
              <a:t>Direction 2 (Harder)</a:t>
            </a:r>
            <a:r>
              <a:rPr lang="en-US" i="1" dirty="0">
                <a:solidFill>
                  <a:schemeClr val="tx1">
                    <a:lumMod val="95000"/>
                  </a:schemeClr>
                </a:solidFill>
              </a:rPr>
              <a:t>: If a problem is solvable by an NTM in polynomial time, then it is verifiable in polynomial time by a DTM.</a:t>
            </a:r>
          </a:p>
        </p:txBody>
      </p:sp>
      <p:sp>
        <p:nvSpPr>
          <p:cNvPr id="7" name="Content Placeholder 2">
            <a:extLst>
              <a:ext uri="{FF2B5EF4-FFF2-40B4-BE49-F238E27FC236}">
                <a16:creationId xmlns:a16="http://schemas.microsoft.com/office/drawing/2014/main" id="{8F2DBBDB-3767-D445-8A1D-2F5E310CFF85}"/>
              </a:ext>
            </a:extLst>
          </p:cNvPr>
          <p:cNvSpPr txBox="1">
            <a:spLocks/>
          </p:cNvSpPr>
          <p:nvPr/>
        </p:nvSpPr>
        <p:spPr>
          <a:xfrm>
            <a:off x="1217612" y="3448885"/>
            <a:ext cx="2423055" cy="1508189"/>
          </a:xfrm>
          <a:prstGeom prst="rect">
            <a:avLst/>
          </a:prstGeom>
          <a:noFill/>
          <a:ln>
            <a:solidFill>
              <a:schemeClr val="tx1">
                <a:lumMod val="95000"/>
              </a:schemeClr>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tx1">
                    <a:lumMod val="95000"/>
                  </a:schemeClr>
                </a:solidFill>
              </a:rPr>
              <a:t>Given: P is solvable by an NTM. Thus, the NTM that exists</a:t>
            </a:r>
          </a:p>
        </p:txBody>
      </p:sp>
      <p:grpSp>
        <p:nvGrpSpPr>
          <p:cNvPr id="10" name="Group 9">
            <a:extLst>
              <a:ext uri="{FF2B5EF4-FFF2-40B4-BE49-F238E27FC236}">
                <a16:creationId xmlns:a16="http://schemas.microsoft.com/office/drawing/2014/main" id="{85BDEB2E-2AC5-C047-BD04-AF59503D164E}"/>
              </a:ext>
            </a:extLst>
          </p:cNvPr>
          <p:cNvGrpSpPr/>
          <p:nvPr/>
        </p:nvGrpSpPr>
        <p:grpSpPr>
          <a:xfrm>
            <a:off x="928818" y="5266162"/>
            <a:ext cx="3125124" cy="775982"/>
            <a:chOff x="1006609" y="5434162"/>
            <a:chExt cx="3125124" cy="775982"/>
          </a:xfrm>
        </p:grpSpPr>
        <p:sp>
          <p:nvSpPr>
            <p:cNvPr id="8" name="Content Placeholder 2">
              <a:extLst>
                <a:ext uri="{FF2B5EF4-FFF2-40B4-BE49-F238E27FC236}">
                  <a16:creationId xmlns:a16="http://schemas.microsoft.com/office/drawing/2014/main" id="{487DFADF-91B5-764D-B8FD-496048620774}"/>
                </a:ext>
              </a:extLst>
            </p:cNvPr>
            <p:cNvSpPr txBox="1">
              <a:spLocks/>
            </p:cNvSpPr>
            <p:nvPr/>
          </p:nvSpPr>
          <p:spPr>
            <a:xfrm>
              <a:off x="1904999" y="5434162"/>
              <a:ext cx="1168401" cy="708247"/>
            </a:xfrm>
            <a:prstGeom prst="rect">
              <a:avLst/>
            </a:prstGeom>
            <a:solidFill>
              <a:schemeClr val="accent1"/>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600" i="1" dirty="0">
                  <a:solidFill>
                    <a:schemeClr val="bg1"/>
                  </a:solidFill>
                </a:rPr>
                <a:t>NTM Solver for P</a:t>
              </a:r>
            </a:p>
          </p:txBody>
        </p:sp>
        <p:cxnSp>
          <p:nvCxnSpPr>
            <p:cNvPr id="5" name="Straight Arrow Connector 4">
              <a:extLst>
                <a:ext uri="{FF2B5EF4-FFF2-40B4-BE49-F238E27FC236}">
                  <a16:creationId xmlns:a16="http://schemas.microsoft.com/office/drawing/2014/main" id="{A6060608-01B9-0E48-A593-DE62A8570CE3}"/>
                </a:ext>
              </a:extLst>
            </p:cNvPr>
            <p:cNvCxnSpPr>
              <a:cxnSpLocks/>
              <a:endCxn id="8" idx="1"/>
            </p:cNvCxnSpPr>
            <p:nvPr/>
          </p:nvCxnSpPr>
          <p:spPr>
            <a:xfrm>
              <a:off x="1608667"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1BB85C2F-F9B4-8145-83FA-FAF1BF2E4554}"/>
                </a:ext>
              </a:extLst>
            </p:cNvPr>
            <p:cNvSpPr txBox="1">
              <a:spLocks/>
            </p:cNvSpPr>
            <p:nvPr/>
          </p:nvSpPr>
          <p:spPr>
            <a:xfrm>
              <a:off x="1006609" y="5567433"/>
              <a:ext cx="689238" cy="509438"/>
            </a:xfrm>
            <a:prstGeom prst="rect">
              <a:avLst/>
            </a:prstGeom>
            <a:noFill/>
            <a:ln>
              <a:no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Input</a:t>
              </a:r>
            </a:p>
          </p:txBody>
        </p:sp>
        <p:cxnSp>
          <p:nvCxnSpPr>
            <p:cNvPr id="13" name="Straight Arrow Connector 12">
              <a:extLst>
                <a:ext uri="{FF2B5EF4-FFF2-40B4-BE49-F238E27FC236}">
                  <a16:creationId xmlns:a16="http://schemas.microsoft.com/office/drawing/2014/main" id="{A1E53ABC-8216-874F-B2B0-E67EEF528CCB}"/>
                </a:ext>
              </a:extLst>
            </p:cNvPr>
            <p:cNvCxnSpPr>
              <a:cxnSpLocks/>
            </p:cNvCxnSpPr>
            <p:nvPr/>
          </p:nvCxnSpPr>
          <p:spPr>
            <a:xfrm>
              <a:off x="3073400"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F9C412CE-E6DD-0E4D-BBB7-DF9ADE459D7E}"/>
                </a:ext>
              </a:extLst>
            </p:cNvPr>
            <p:cNvSpPr txBox="1">
              <a:spLocks/>
            </p:cNvSpPr>
            <p:nvPr/>
          </p:nvSpPr>
          <p:spPr>
            <a:xfrm>
              <a:off x="3369732" y="5501897"/>
              <a:ext cx="762001" cy="708247"/>
            </a:xfrm>
            <a:prstGeom prst="rect">
              <a:avLst/>
            </a:prstGeom>
            <a:noFill/>
            <a:ln>
              <a:no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Yes/No</a:t>
              </a:r>
              <a:br>
                <a:rPr lang="en-US" i="1" dirty="0">
                  <a:solidFill>
                    <a:schemeClr val="accent1"/>
                  </a:solidFill>
                </a:rPr>
              </a:br>
              <a:r>
                <a:rPr lang="en-US" i="1" dirty="0">
                  <a:solidFill>
                    <a:schemeClr val="accent1"/>
                  </a:solidFill>
                </a:rPr>
                <a:t>decision</a:t>
              </a:r>
            </a:p>
          </p:txBody>
        </p:sp>
      </p:grpSp>
      <p:sp>
        <p:nvSpPr>
          <p:cNvPr id="16" name="Right Arrow 15">
            <a:extLst>
              <a:ext uri="{FF2B5EF4-FFF2-40B4-BE49-F238E27FC236}">
                <a16:creationId xmlns:a16="http://schemas.microsoft.com/office/drawing/2014/main" id="{F530DFE5-C915-C64A-8DCB-36B6A5A5419C}"/>
              </a:ext>
            </a:extLst>
          </p:cNvPr>
          <p:cNvSpPr/>
          <p:nvPr/>
        </p:nvSpPr>
        <p:spPr>
          <a:xfrm>
            <a:off x="4106328" y="4436533"/>
            <a:ext cx="1007533" cy="347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498655C9-6266-3542-9652-B36716B49D8E}"/>
              </a:ext>
            </a:extLst>
          </p:cNvPr>
          <p:cNvGrpSpPr/>
          <p:nvPr/>
        </p:nvGrpSpPr>
        <p:grpSpPr>
          <a:xfrm>
            <a:off x="5239278" y="3448884"/>
            <a:ext cx="4768320" cy="2934983"/>
            <a:chOff x="5239278" y="3448884"/>
            <a:chExt cx="4768320" cy="2934983"/>
          </a:xfrm>
        </p:grpSpPr>
        <p:sp>
          <p:nvSpPr>
            <p:cNvPr id="17" name="Content Placeholder 2">
              <a:extLst>
                <a:ext uri="{FF2B5EF4-FFF2-40B4-BE49-F238E27FC236}">
                  <a16:creationId xmlns:a16="http://schemas.microsoft.com/office/drawing/2014/main" id="{F6F76596-4772-3846-8B02-7F3DC6CE87CA}"/>
                </a:ext>
              </a:extLst>
            </p:cNvPr>
            <p:cNvSpPr txBox="1">
              <a:spLocks/>
            </p:cNvSpPr>
            <p:nvPr/>
          </p:nvSpPr>
          <p:spPr>
            <a:xfrm>
              <a:off x="5239278" y="3448884"/>
              <a:ext cx="4768320" cy="2934983"/>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i="1" dirty="0">
                  <a:solidFill>
                    <a:schemeClr val="accent1"/>
                  </a:solidFill>
                </a:rPr>
                <a:t>NTM Solver for P</a:t>
              </a:r>
            </a:p>
          </p:txBody>
        </p:sp>
        <p:sp>
          <p:nvSpPr>
            <p:cNvPr id="38" name="Oval 37">
              <a:extLst>
                <a:ext uri="{FF2B5EF4-FFF2-40B4-BE49-F238E27FC236}">
                  <a16:creationId xmlns:a16="http://schemas.microsoft.com/office/drawing/2014/main" id="{783D49A2-74C2-454C-843C-20894ADD410F}"/>
                </a:ext>
              </a:extLst>
            </p:cNvPr>
            <p:cNvSpPr/>
            <p:nvPr/>
          </p:nvSpPr>
          <p:spPr>
            <a:xfrm>
              <a:off x="5628740" y="4794143"/>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a:extLst>
                <a:ext uri="{FF2B5EF4-FFF2-40B4-BE49-F238E27FC236}">
                  <a16:creationId xmlns:a16="http://schemas.microsoft.com/office/drawing/2014/main" id="{531869C3-EDD5-F244-A014-5E9AFBFB2152}"/>
                </a:ext>
              </a:extLst>
            </p:cNvPr>
            <p:cNvCxnSpPr>
              <a:cxnSpLocks/>
              <a:stCxn id="38" idx="7"/>
            </p:cNvCxnSpPr>
            <p:nvPr/>
          </p:nvCxnSpPr>
          <p:spPr>
            <a:xfrm flipV="1">
              <a:off x="5906880" y="4123672"/>
              <a:ext cx="791044" cy="71819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4493433-C28B-7843-9D5C-687E4CC1336A}"/>
                </a:ext>
              </a:extLst>
            </p:cNvPr>
            <p:cNvCxnSpPr>
              <a:cxnSpLocks/>
            </p:cNvCxnSpPr>
            <p:nvPr/>
          </p:nvCxnSpPr>
          <p:spPr>
            <a:xfrm flipV="1">
              <a:off x="5954601" y="4630861"/>
              <a:ext cx="743322" cy="306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DC15A42-8449-4947-9122-477E635E411C}"/>
                </a:ext>
              </a:extLst>
            </p:cNvPr>
            <p:cNvCxnSpPr>
              <a:cxnSpLocks/>
              <a:stCxn id="38" idx="6"/>
            </p:cNvCxnSpPr>
            <p:nvPr/>
          </p:nvCxnSpPr>
          <p:spPr>
            <a:xfrm>
              <a:off x="5954601" y="4957074"/>
              <a:ext cx="743322" cy="26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B084FD9-5EA6-894B-9182-06D50C9CA329}"/>
                </a:ext>
              </a:extLst>
            </p:cNvPr>
            <p:cNvCxnSpPr>
              <a:cxnSpLocks/>
              <a:stCxn id="38" idx="5"/>
            </p:cNvCxnSpPr>
            <p:nvPr/>
          </p:nvCxnSpPr>
          <p:spPr>
            <a:xfrm>
              <a:off x="5906880" y="5072283"/>
              <a:ext cx="835658" cy="835464"/>
            </a:xfrm>
            <a:prstGeom prst="line">
              <a:avLst/>
            </a:prstGeom>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844238F0-1FAA-5648-B8CB-95671BC6FE4D}"/>
                </a:ext>
              </a:extLst>
            </p:cNvPr>
            <p:cNvSpPr/>
            <p:nvPr/>
          </p:nvSpPr>
          <p:spPr>
            <a:xfrm>
              <a:off x="6660410" y="3934722"/>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32839298-BFCC-DB41-9A6D-16BC684D6D96}"/>
                </a:ext>
              </a:extLst>
            </p:cNvPr>
            <p:cNvSpPr/>
            <p:nvPr/>
          </p:nvSpPr>
          <p:spPr>
            <a:xfrm>
              <a:off x="6697923" y="4436533"/>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A4530AF3-03D4-CA4C-B357-4BFCBA6E90D2}"/>
                </a:ext>
              </a:extLst>
            </p:cNvPr>
            <p:cNvSpPr/>
            <p:nvPr/>
          </p:nvSpPr>
          <p:spPr>
            <a:xfrm>
              <a:off x="6705024" y="507357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580E87B4-26C3-394C-8C36-537E02986FD2}"/>
                </a:ext>
              </a:extLst>
            </p:cNvPr>
            <p:cNvSpPr/>
            <p:nvPr/>
          </p:nvSpPr>
          <p:spPr>
            <a:xfrm>
              <a:off x="6678297" y="580890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Connector 54">
              <a:extLst>
                <a:ext uri="{FF2B5EF4-FFF2-40B4-BE49-F238E27FC236}">
                  <a16:creationId xmlns:a16="http://schemas.microsoft.com/office/drawing/2014/main" id="{39539CF7-6CB5-824A-AB18-264126A00F21}"/>
                </a:ext>
              </a:extLst>
            </p:cNvPr>
            <p:cNvCxnSpPr>
              <a:cxnSpLocks/>
            </p:cNvCxnSpPr>
            <p:nvPr/>
          </p:nvCxnSpPr>
          <p:spPr>
            <a:xfrm flipV="1">
              <a:off x="6976064" y="3843496"/>
              <a:ext cx="907195" cy="221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4362EE4-1E31-DA44-9A0B-49FC591B8182}"/>
                </a:ext>
              </a:extLst>
            </p:cNvPr>
            <p:cNvCxnSpPr>
              <a:cxnSpLocks/>
            </p:cNvCxnSpPr>
            <p:nvPr/>
          </p:nvCxnSpPr>
          <p:spPr>
            <a:xfrm>
              <a:off x="6976064" y="4072052"/>
              <a:ext cx="1195543" cy="23270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A560387-B1E8-0942-840B-A528F825F867}"/>
                </a:ext>
              </a:extLst>
            </p:cNvPr>
            <p:cNvCxnSpPr>
              <a:cxnSpLocks/>
            </p:cNvCxnSpPr>
            <p:nvPr/>
          </p:nvCxnSpPr>
          <p:spPr>
            <a:xfrm>
              <a:off x="7023784" y="4570471"/>
              <a:ext cx="405877" cy="28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1F0EA61-2B6F-8B48-88C0-F455E13FDF16}"/>
                </a:ext>
              </a:extLst>
            </p:cNvPr>
            <p:cNvCxnSpPr>
              <a:cxnSpLocks/>
            </p:cNvCxnSpPr>
            <p:nvPr/>
          </p:nvCxnSpPr>
          <p:spPr>
            <a:xfrm>
              <a:off x="7012224" y="5224040"/>
              <a:ext cx="611214" cy="9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2728A9D-6369-4040-AB6D-E38904D4AA60}"/>
                </a:ext>
              </a:extLst>
            </p:cNvPr>
            <p:cNvCxnSpPr>
              <a:cxnSpLocks/>
            </p:cNvCxnSpPr>
            <p:nvPr/>
          </p:nvCxnSpPr>
          <p:spPr>
            <a:xfrm flipV="1">
              <a:off x="7004158" y="5642895"/>
              <a:ext cx="619280" cy="326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D3BA1AF-E3C2-024D-AFE0-EC9F70BE70E6}"/>
                </a:ext>
              </a:extLst>
            </p:cNvPr>
            <p:cNvCxnSpPr>
              <a:cxnSpLocks/>
              <a:stCxn id="53" idx="6"/>
            </p:cNvCxnSpPr>
            <p:nvPr/>
          </p:nvCxnSpPr>
          <p:spPr>
            <a:xfrm>
              <a:off x="7004158" y="5971836"/>
              <a:ext cx="619280" cy="162930"/>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82CCC728-AEE6-9D42-B3E6-7893C9751E08}"/>
                </a:ext>
              </a:extLst>
            </p:cNvPr>
            <p:cNvSpPr/>
            <p:nvPr/>
          </p:nvSpPr>
          <p:spPr>
            <a:xfrm>
              <a:off x="7823900" y="366269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a:extLst>
                <a:ext uri="{FF2B5EF4-FFF2-40B4-BE49-F238E27FC236}">
                  <a16:creationId xmlns:a16="http://schemas.microsoft.com/office/drawing/2014/main" id="{C6BC744E-8F26-814A-8BBA-DAA9D11E00FC}"/>
                </a:ext>
              </a:extLst>
            </p:cNvPr>
            <p:cNvSpPr/>
            <p:nvPr/>
          </p:nvSpPr>
          <p:spPr>
            <a:xfrm>
              <a:off x="8081542" y="4156907"/>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a:extLst>
                <a:ext uri="{FF2B5EF4-FFF2-40B4-BE49-F238E27FC236}">
                  <a16:creationId xmlns:a16="http://schemas.microsoft.com/office/drawing/2014/main" id="{47CE7013-F2B2-EA4E-8E8D-CE60D57D497F}"/>
                </a:ext>
              </a:extLst>
            </p:cNvPr>
            <p:cNvSpPr/>
            <p:nvPr/>
          </p:nvSpPr>
          <p:spPr>
            <a:xfrm>
              <a:off x="7365526" y="442335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a:t>
              </a:r>
            </a:p>
          </p:txBody>
        </p:sp>
        <p:sp>
          <p:nvSpPr>
            <p:cNvPr id="73" name="Oval 72">
              <a:extLst>
                <a:ext uri="{FF2B5EF4-FFF2-40B4-BE49-F238E27FC236}">
                  <a16:creationId xmlns:a16="http://schemas.microsoft.com/office/drawing/2014/main" id="{4E8190FB-F97A-5B48-BAA5-FC10F5450786}"/>
                </a:ext>
              </a:extLst>
            </p:cNvPr>
            <p:cNvSpPr/>
            <p:nvPr/>
          </p:nvSpPr>
          <p:spPr>
            <a:xfrm>
              <a:off x="7540682" y="507775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sp>
          <p:nvSpPr>
            <p:cNvPr id="74" name="Oval 73">
              <a:extLst>
                <a:ext uri="{FF2B5EF4-FFF2-40B4-BE49-F238E27FC236}">
                  <a16:creationId xmlns:a16="http://schemas.microsoft.com/office/drawing/2014/main" id="{D034DDB6-A1F8-4444-AEC6-5B2234C2F83D}"/>
                </a:ext>
              </a:extLst>
            </p:cNvPr>
            <p:cNvSpPr/>
            <p:nvPr/>
          </p:nvSpPr>
          <p:spPr>
            <a:xfrm>
              <a:off x="7498039" y="549234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71AB3CAB-37F0-4943-9590-8461EC4F9045}"/>
                </a:ext>
              </a:extLst>
            </p:cNvPr>
            <p:cNvSpPr/>
            <p:nvPr/>
          </p:nvSpPr>
          <p:spPr>
            <a:xfrm>
              <a:off x="7565397" y="5980351"/>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6" name="Straight Connector 75">
              <a:extLst>
                <a:ext uri="{FF2B5EF4-FFF2-40B4-BE49-F238E27FC236}">
                  <a16:creationId xmlns:a16="http://schemas.microsoft.com/office/drawing/2014/main" id="{C15F2FEA-73A9-DD4A-95BE-A65FE5CA2106}"/>
                </a:ext>
              </a:extLst>
            </p:cNvPr>
            <p:cNvCxnSpPr>
              <a:cxnSpLocks/>
            </p:cNvCxnSpPr>
            <p:nvPr/>
          </p:nvCxnSpPr>
          <p:spPr>
            <a:xfrm>
              <a:off x="7813094" y="5636975"/>
              <a:ext cx="608488" cy="5920"/>
            </a:xfrm>
            <a:prstGeom prst="line">
              <a:avLst/>
            </a:prstGeom>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5AAFB585-FEE0-E347-ABA2-E70B861CF04B}"/>
                </a:ext>
              </a:extLst>
            </p:cNvPr>
            <p:cNvSpPr/>
            <p:nvPr/>
          </p:nvSpPr>
          <p:spPr>
            <a:xfrm>
              <a:off x="8384068" y="5457354"/>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8" name="Straight Connector 77">
              <a:extLst>
                <a:ext uri="{FF2B5EF4-FFF2-40B4-BE49-F238E27FC236}">
                  <a16:creationId xmlns:a16="http://schemas.microsoft.com/office/drawing/2014/main" id="{6C80C18C-406A-EA49-BA0A-873CF311990E}"/>
                </a:ext>
              </a:extLst>
            </p:cNvPr>
            <p:cNvCxnSpPr>
              <a:cxnSpLocks/>
            </p:cNvCxnSpPr>
            <p:nvPr/>
          </p:nvCxnSpPr>
          <p:spPr>
            <a:xfrm flipV="1">
              <a:off x="8117338" y="3756606"/>
              <a:ext cx="975860" cy="46290"/>
            </a:xfrm>
            <a:prstGeom prst="line">
              <a:avLst/>
            </a:prstGeom>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A4C27557-C095-4B47-AD2C-6ECE05FA06D4}"/>
                </a:ext>
              </a:extLst>
            </p:cNvPr>
            <p:cNvSpPr/>
            <p:nvPr/>
          </p:nvSpPr>
          <p:spPr>
            <a:xfrm>
              <a:off x="9009236" y="359367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80" name="Straight Connector 79">
              <a:extLst>
                <a:ext uri="{FF2B5EF4-FFF2-40B4-BE49-F238E27FC236}">
                  <a16:creationId xmlns:a16="http://schemas.microsoft.com/office/drawing/2014/main" id="{490DF474-1A5B-1A48-A697-E6292E36DAC5}"/>
                </a:ext>
              </a:extLst>
            </p:cNvPr>
            <p:cNvCxnSpPr>
              <a:cxnSpLocks/>
            </p:cNvCxnSpPr>
            <p:nvPr/>
          </p:nvCxnSpPr>
          <p:spPr>
            <a:xfrm>
              <a:off x="8326816" y="4366758"/>
              <a:ext cx="940637" cy="24334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8C732528-7369-CD46-94E3-7C41494C4D8B}"/>
                </a:ext>
              </a:extLst>
            </p:cNvPr>
            <p:cNvSpPr/>
            <p:nvPr/>
          </p:nvSpPr>
          <p:spPr>
            <a:xfrm>
              <a:off x="9189631" y="4494090"/>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grpSp>
      <p:sp>
        <p:nvSpPr>
          <p:cNvPr id="82" name="Content Placeholder 2">
            <a:extLst>
              <a:ext uri="{FF2B5EF4-FFF2-40B4-BE49-F238E27FC236}">
                <a16:creationId xmlns:a16="http://schemas.microsoft.com/office/drawing/2014/main" id="{D6F20701-7A5C-8B4B-A73B-4A79B2545E7D}"/>
              </a:ext>
            </a:extLst>
          </p:cNvPr>
          <p:cNvSpPr txBox="1">
            <a:spLocks/>
          </p:cNvSpPr>
          <p:nvPr/>
        </p:nvSpPr>
        <p:spPr>
          <a:xfrm>
            <a:off x="10176156" y="3445662"/>
            <a:ext cx="1765409" cy="1502741"/>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Purple path that leads to Yes is a certificate for P. Why?</a:t>
            </a:r>
          </a:p>
        </p:txBody>
      </p:sp>
    </p:spTree>
    <p:extLst>
      <p:ext uri="{BB962C8B-B14F-4D97-AF65-F5344CB8AC3E}">
        <p14:creationId xmlns:p14="http://schemas.microsoft.com/office/powerpoint/2010/main" val="209827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8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958234"/>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872645FA-F846-D944-AFBD-6BCCE6F63588}"/>
              </a:ext>
            </a:extLst>
          </p:cNvPr>
          <p:cNvSpPr txBox="1">
            <a:spLocks/>
          </p:cNvSpPr>
          <p:nvPr/>
        </p:nvSpPr>
        <p:spPr>
          <a:xfrm>
            <a:off x="1141411" y="2183278"/>
            <a:ext cx="9905999" cy="856253"/>
          </a:xfrm>
          <a:prstGeom prst="rect">
            <a:avLst/>
          </a:prstGeom>
          <a:noFill/>
          <a:ln>
            <a:solidFill>
              <a:schemeClr val="tx1">
                <a:lumMod val="95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tx1">
                    <a:lumMod val="95000"/>
                  </a:schemeClr>
                </a:solidFill>
              </a:rPr>
              <a:t>Direction 2 (Harder)</a:t>
            </a:r>
            <a:r>
              <a:rPr lang="en-US" i="1" dirty="0">
                <a:solidFill>
                  <a:schemeClr val="tx1">
                    <a:lumMod val="95000"/>
                  </a:schemeClr>
                </a:solidFill>
              </a:rPr>
              <a:t>: If a problem is solvable by an NTM in polynomial time, then it is verifiable in polynomial time by a DTM.</a:t>
            </a:r>
          </a:p>
        </p:txBody>
      </p:sp>
      <p:grpSp>
        <p:nvGrpSpPr>
          <p:cNvPr id="47" name="Group 46">
            <a:extLst>
              <a:ext uri="{FF2B5EF4-FFF2-40B4-BE49-F238E27FC236}">
                <a16:creationId xmlns:a16="http://schemas.microsoft.com/office/drawing/2014/main" id="{498655C9-6266-3542-9652-B36716B49D8E}"/>
              </a:ext>
            </a:extLst>
          </p:cNvPr>
          <p:cNvGrpSpPr/>
          <p:nvPr/>
        </p:nvGrpSpPr>
        <p:grpSpPr>
          <a:xfrm>
            <a:off x="792277" y="3365757"/>
            <a:ext cx="4768320" cy="2934983"/>
            <a:chOff x="5239278" y="3448884"/>
            <a:chExt cx="4768320" cy="2934983"/>
          </a:xfrm>
        </p:grpSpPr>
        <p:sp>
          <p:nvSpPr>
            <p:cNvPr id="17" name="Content Placeholder 2">
              <a:extLst>
                <a:ext uri="{FF2B5EF4-FFF2-40B4-BE49-F238E27FC236}">
                  <a16:creationId xmlns:a16="http://schemas.microsoft.com/office/drawing/2014/main" id="{F6F76596-4772-3846-8B02-7F3DC6CE87CA}"/>
                </a:ext>
              </a:extLst>
            </p:cNvPr>
            <p:cNvSpPr txBox="1">
              <a:spLocks/>
            </p:cNvSpPr>
            <p:nvPr/>
          </p:nvSpPr>
          <p:spPr>
            <a:xfrm>
              <a:off x="5239278" y="3448884"/>
              <a:ext cx="4768320" cy="2934983"/>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i="1" dirty="0">
                  <a:solidFill>
                    <a:schemeClr val="accent1"/>
                  </a:solidFill>
                </a:rPr>
                <a:t>NTM Solver for P</a:t>
              </a:r>
            </a:p>
          </p:txBody>
        </p:sp>
        <p:sp>
          <p:nvSpPr>
            <p:cNvPr id="38" name="Oval 37">
              <a:extLst>
                <a:ext uri="{FF2B5EF4-FFF2-40B4-BE49-F238E27FC236}">
                  <a16:creationId xmlns:a16="http://schemas.microsoft.com/office/drawing/2014/main" id="{783D49A2-74C2-454C-843C-20894ADD410F}"/>
                </a:ext>
              </a:extLst>
            </p:cNvPr>
            <p:cNvSpPr/>
            <p:nvPr/>
          </p:nvSpPr>
          <p:spPr>
            <a:xfrm>
              <a:off x="5628740" y="4794143"/>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a:extLst>
                <a:ext uri="{FF2B5EF4-FFF2-40B4-BE49-F238E27FC236}">
                  <a16:creationId xmlns:a16="http://schemas.microsoft.com/office/drawing/2014/main" id="{531869C3-EDD5-F244-A014-5E9AFBFB2152}"/>
                </a:ext>
              </a:extLst>
            </p:cNvPr>
            <p:cNvCxnSpPr>
              <a:cxnSpLocks/>
              <a:stCxn id="38" idx="7"/>
            </p:cNvCxnSpPr>
            <p:nvPr/>
          </p:nvCxnSpPr>
          <p:spPr>
            <a:xfrm flipV="1">
              <a:off x="5906880" y="4123672"/>
              <a:ext cx="791044" cy="71819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4493433-C28B-7843-9D5C-687E4CC1336A}"/>
                </a:ext>
              </a:extLst>
            </p:cNvPr>
            <p:cNvCxnSpPr>
              <a:cxnSpLocks/>
            </p:cNvCxnSpPr>
            <p:nvPr/>
          </p:nvCxnSpPr>
          <p:spPr>
            <a:xfrm flipV="1">
              <a:off x="5954601" y="4630861"/>
              <a:ext cx="743322" cy="306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DC15A42-8449-4947-9122-477E635E411C}"/>
                </a:ext>
              </a:extLst>
            </p:cNvPr>
            <p:cNvCxnSpPr>
              <a:cxnSpLocks/>
              <a:stCxn id="38" idx="6"/>
            </p:cNvCxnSpPr>
            <p:nvPr/>
          </p:nvCxnSpPr>
          <p:spPr>
            <a:xfrm>
              <a:off x="5954601" y="4957074"/>
              <a:ext cx="743322" cy="26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B084FD9-5EA6-894B-9182-06D50C9CA329}"/>
                </a:ext>
              </a:extLst>
            </p:cNvPr>
            <p:cNvCxnSpPr>
              <a:cxnSpLocks/>
              <a:stCxn id="38" idx="5"/>
            </p:cNvCxnSpPr>
            <p:nvPr/>
          </p:nvCxnSpPr>
          <p:spPr>
            <a:xfrm>
              <a:off x="5906880" y="5072283"/>
              <a:ext cx="835658" cy="835464"/>
            </a:xfrm>
            <a:prstGeom prst="line">
              <a:avLst/>
            </a:prstGeom>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844238F0-1FAA-5648-B8CB-95671BC6FE4D}"/>
                </a:ext>
              </a:extLst>
            </p:cNvPr>
            <p:cNvSpPr/>
            <p:nvPr/>
          </p:nvSpPr>
          <p:spPr>
            <a:xfrm>
              <a:off x="6660410" y="3934722"/>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32839298-BFCC-DB41-9A6D-16BC684D6D96}"/>
                </a:ext>
              </a:extLst>
            </p:cNvPr>
            <p:cNvSpPr/>
            <p:nvPr/>
          </p:nvSpPr>
          <p:spPr>
            <a:xfrm>
              <a:off x="6697923" y="4436533"/>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A4530AF3-03D4-CA4C-B357-4BFCBA6E90D2}"/>
                </a:ext>
              </a:extLst>
            </p:cNvPr>
            <p:cNvSpPr/>
            <p:nvPr/>
          </p:nvSpPr>
          <p:spPr>
            <a:xfrm>
              <a:off x="6705024" y="507357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580E87B4-26C3-394C-8C36-537E02986FD2}"/>
                </a:ext>
              </a:extLst>
            </p:cNvPr>
            <p:cNvSpPr/>
            <p:nvPr/>
          </p:nvSpPr>
          <p:spPr>
            <a:xfrm>
              <a:off x="6678297" y="580890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Connector 54">
              <a:extLst>
                <a:ext uri="{FF2B5EF4-FFF2-40B4-BE49-F238E27FC236}">
                  <a16:creationId xmlns:a16="http://schemas.microsoft.com/office/drawing/2014/main" id="{39539CF7-6CB5-824A-AB18-264126A00F21}"/>
                </a:ext>
              </a:extLst>
            </p:cNvPr>
            <p:cNvCxnSpPr>
              <a:cxnSpLocks/>
            </p:cNvCxnSpPr>
            <p:nvPr/>
          </p:nvCxnSpPr>
          <p:spPr>
            <a:xfrm flipV="1">
              <a:off x="6976064" y="3843496"/>
              <a:ext cx="907195" cy="221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4362EE4-1E31-DA44-9A0B-49FC591B8182}"/>
                </a:ext>
              </a:extLst>
            </p:cNvPr>
            <p:cNvCxnSpPr>
              <a:cxnSpLocks/>
            </p:cNvCxnSpPr>
            <p:nvPr/>
          </p:nvCxnSpPr>
          <p:spPr>
            <a:xfrm>
              <a:off x="6976064" y="4072052"/>
              <a:ext cx="1195543" cy="23270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A560387-B1E8-0942-840B-A528F825F867}"/>
                </a:ext>
              </a:extLst>
            </p:cNvPr>
            <p:cNvCxnSpPr>
              <a:cxnSpLocks/>
            </p:cNvCxnSpPr>
            <p:nvPr/>
          </p:nvCxnSpPr>
          <p:spPr>
            <a:xfrm>
              <a:off x="7023784" y="4570471"/>
              <a:ext cx="405877" cy="28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1F0EA61-2B6F-8B48-88C0-F455E13FDF16}"/>
                </a:ext>
              </a:extLst>
            </p:cNvPr>
            <p:cNvCxnSpPr>
              <a:cxnSpLocks/>
            </p:cNvCxnSpPr>
            <p:nvPr/>
          </p:nvCxnSpPr>
          <p:spPr>
            <a:xfrm>
              <a:off x="7012224" y="5224040"/>
              <a:ext cx="611214" cy="9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2728A9D-6369-4040-AB6D-E38904D4AA60}"/>
                </a:ext>
              </a:extLst>
            </p:cNvPr>
            <p:cNvCxnSpPr>
              <a:cxnSpLocks/>
            </p:cNvCxnSpPr>
            <p:nvPr/>
          </p:nvCxnSpPr>
          <p:spPr>
            <a:xfrm flipV="1">
              <a:off x="7004158" y="5642895"/>
              <a:ext cx="619280" cy="326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D3BA1AF-E3C2-024D-AFE0-EC9F70BE70E6}"/>
                </a:ext>
              </a:extLst>
            </p:cNvPr>
            <p:cNvCxnSpPr>
              <a:cxnSpLocks/>
              <a:stCxn id="53" idx="6"/>
            </p:cNvCxnSpPr>
            <p:nvPr/>
          </p:nvCxnSpPr>
          <p:spPr>
            <a:xfrm>
              <a:off x="7004158" y="5971836"/>
              <a:ext cx="619280" cy="162930"/>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82CCC728-AEE6-9D42-B3E6-7893C9751E08}"/>
                </a:ext>
              </a:extLst>
            </p:cNvPr>
            <p:cNvSpPr/>
            <p:nvPr/>
          </p:nvSpPr>
          <p:spPr>
            <a:xfrm>
              <a:off x="7823900" y="366269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a:extLst>
                <a:ext uri="{FF2B5EF4-FFF2-40B4-BE49-F238E27FC236}">
                  <a16:creationId xmlns:a16="http://schemas.microsoft.com/office/drawing/2014/main" id="{C6BC744E-8F26-814A-8BBA-DAA9D11E00FC}"/>
                </a:ext>
              </a:extLst>
            </p:cNvPr>
            <p:cNvSpPr/>
            <p:nvPr/>
          </p:nvSpPr>
          <p:spPr>
            <a:xfrm>
              <a:off x="8081542" y="4156907"/>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a:extLst>
                <a:ext uri="{FF2B5EF4-FFF2-40B4-BE49-F238E27FC236}">
                  <a16:creationId xmlns:a16="http://schemas.microsoft.com/office/drawing/2014/main" id="{47CE7013-F2B2-EA4E-8E8D-CE60D57D497F}"/>
                </a:ext>
              </a:extLst>
            </p:cNvPr>
            <p:cNvSpPr/>
            <p:nvPr/>
          </p:nvSpPr>
          <p:spPr>
            <a:xfrm>
              <a:off x="7365526" y="442335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a:t>
              </a:r>
            </a:p>
          </p:txBody>
        </p:sp>
        <p:sp>
          <p:nvSpPr>
            <p:cNvPr id="73" name="Oval 72">
              <a:extLst>
                <a:ext uri="{FF2B5EF4-FFF2-40B4-BE49-F238E27FC236}">
                  <a16:creationId xmlns:a16="http://schemas.microsoft.com/office/drawing/2014/main" id="{4E8190FB-F97A-5B48-BAA5-FC10F5450786}"/>
                </a:ext>
              </a:extLst>
            </p:cNvPr>
            <p:cNvSpPr/>
            <p:nvPr/>
          </p:nvSpPr>
          <p:spPr>
            <a:xfrm>
              <a:off x="7540682" y="507775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sp>
          <p:nvSpPr>
            <p:cNvPr id="74" name="Oval 73">
              <a:extLst>
                <a:ext uri="{FF2B5EF4-FFF2-40B4-BE49-F238E27FC236}">
                  <a16:creationId xmlns:a16="http://schemas.microsoft.com/office/drawing/2014/main" id="{D034DDB6-A1F8-4444-AEC6-5B2234C2F83D}"/>
                </a:ext>
              </a:extLst>
            </p:cNvPr>
            <p:cNvSpPr/>
            <p:nvPr/>
          </p:nvSpPr>
          <p:spPr>
            <a:xfrm>
              <a:off x="7498039" y="549234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71AB3CAB-37F0-4943-9590-8461EC4F9045}"/>
                </a:ext>
              </a:extLst>
            </p:cNvPr>
            <p:cNvSpPr/>
            <p:nvPr/>
          </p:nvSpPr>
          <p:spPr>
            <a:xfrm>
              <a:off x="7565397" y="5980351"/>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6" name="Straight Connector 75">
              <a:extLst>
                <a:ext uri="{FF2B5EF4-FFF2-40B4-BE49-F238E27FC236}">
                  <a16:creationId xmlns:a16="http://schemas.microsoft.com/office/drawing/2014/main" id="{C15F2FEA-73A9-DD4A-95BE-A65FE5CA2106}"/>
                </a:ext>
              </a:extLst>
            </p:cNvPr>
            <p:cNvCxnSpPr>
              <a:cxnSpLocks/>
            </p:cNvCxnSpPr>
            <p:nvPr/>
          </p:nvCxnSpPr>
          <p:spPr>
            <a:xfrm>
              <a:off x="7813094" y="5636975"/>
              <a:ext cx="608488" cy="5920"/>
            </a:xfrm>
            <a:prstGeom prst="line">
              <a:avLst/>
            </a:prstGeom>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5AAFB585-FEE0-E347-ABA2-E70B861CF04B}"/>
                </a:ext>
              </a:extLst>
            </p:cNvPr>
            <p:cNvSpPr/>
            <p:nvPr/>
          </p:nvSpPr>
          <p:spPr>
            <a:xfrm>
              <a:off x="8384068" y="5457354"/>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8" name="Straight Connector 77">
              <a:extLst>
                <a:ext uri="{FF2B5EF4-FFF2-40B4-BE49-F238E27FC236}">
                  <a16:creationId xmlns:a16="http://schemas.microsoft.com/office/drawing/2014/main" id="{6C80C18C-406A-EA49-BA0A-873CF311990E}"/>
                </a:ext>
              </a:extLst>
            </p:cNvPr>
            <p:cNvCxnSpPr>
              <a:cxnSpLocks/>
            </p:cNvCxnSpPr>
            <p:nvPr/>
          </p:nvCxnSpPr>
          <p:spPr>
            <a:xfrm flipV="1">
              <a:off x="8117338" y="3756606"/>
              <a:ext cx="975860" cy="46290"/>
            </a:xfrm>
            <a:prstGeom prst="line">
              <a:avLst/>
            </a:prstGeom>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A4C27557-C095-4B47-AD2C-6ECE05FA06D4}"/>
                </a:ext>
              </a:extLst>
            </p:cNvPr>
            <p:cNvSpPr/>
            <p:nvPr/>
          </p:nvSpPr>
          <p:spPr>
            <a:xfrm>
              <a:off x="9009236" y="359367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80" name="Straight Connector 79">
              <a:extLst>
                <a:ext uri="{FF2B5EF4-FFF2-40B4-BE49-F238E27FC236}">
                  <a16:creationId xmlns:a16="http://schemas.microsoft.com/office/drawing/2014/main" id="{490DF474-1A5B-1A48-A697-E6292E36DAC5}"/>
                </a:ext>
              </a:extLst>
            </p:cNvPr>
            <p:cNvCxnSpPr>
              <a:cxnSpLocks/>
            </p:cNvCxnSpPr>
            <p:nvPr/>
          </p:nvCxnSpPr>
          <p:spPr>
            <a:xfrm>
              <a:off x="8326816" y="4366758"/>
              <a:ext cx="940637" cy="24334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8C732528-7369-CD46-94E3-7C41494C4D8B}"/>
                </a:ext>
              </a:extLst>
            </p:cNvPr>
            <p:cNvSpPr/>
            <p:nvPr/>
          </p:nvSpPr>
          <p:spPr>
            <a:xfrm>
              <a:off x="9189631" y="4494090"/>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grpSp>
      <p:sp>
        <p:nvSpPr>
          <p:cNvPr id="82" name="Content Placeholder 2">
            <a:extLst>
              <a:ext uri="{FF2B5EF4-FFF2-40B4-BE49-F238E27FC236}">
                <a16:creationId xmlns:a16="http://schemas.microsoft.com/office/drawing/2014/main" id="{D6F20701-7A5C-8B4B-A73B-4A79B2545E7D}"/>
              </a:ext>
            </a:extLst>
          </p:cNvPr>
          <p:cNvSpPr txBox="1">
            <a:spLocks/>
          </p:cNvSpPr>
          <p:nvPr/>
        </p:nvSpPr>
        <p:spPr>
          <a:xfrm>
            <a:off x="5729154" y="3362535"/>
            <a:ext cx="6008417" cy="2938205"/>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b="1" i="1" u="sng" dirty="0">
                <a:solidFill>
                  <a:schemeClr val="tx1">
                    <a:lumMod val="95000"/>
                  </a:schemeClr>
                </a:solidFill>
              </a:rPr>
              <a:t>Verifier for this language</a:t>
            </a:r>
            <a:r>
              <a:rPr lang="en-US" sz="1800" i="1" dirty="0">
                <a:solidFill>
                  <a:schemeClr val="tx1">
                    <a:lumMod val="95000"/>
                  </a:schemeClr>
                </a:solidFill>
              </a:rPr>
              <a:t>:</a:t>
            </a:r>
          </a:p>
          <a:p>
            <a:pPr marL="0" indent="0">
              <a:buNone/>
            </a:pPr>
            <a:r>
              <a:rPr lang="en-US" sz="1800" i="1" dirty="0">
                <a:solidFill>
                  <a:schemeClr val="tx1">
                    <a:lumMod val="95000"/>
                  </a:schemeClr>
                </a:solidFill>
              </a:rPr>
              <a:t>    Given w (input) and c (list of which branch to take at each step</a:t>
            </a:r>
          </a:p>
          <a:p>
            <a:pPr marL="0" indent="0">
              <a:buNone/>
            </a:pPr>
            <a:r>
              <a:rPr lang="en-US" sz="1800" i="1" dirty="0">
                <a:solidFill>
                  <a:schemeClr val="tx1">
                    <a:lumMod val="95000"/>
                  </a:schemeClr>
                </a:solidFill>
              </a:rPr>
              <a:t>    Simulate P</a:t>
            </a:r>
          </a:p>
          <a:p>
            <a:pPr marL="0" indent="0">
              <a:buNone/>
            </a:pPr>
            <a:r>
              <a:rPr lang="en-US" sz="1800" i="1" dirty="0">
                <a:solidFill>
                  <a:schemeClr val="tx1">
                    <a:lumMod val="95000"/>
                  </a:schemeClr>
                </a:solidFill>
              </a:rPr>
              <a:t>    At each step, check c to see which branch to take</a:t>
            </a:r>
          </a:p>
          <a:p>
            <a:pPr marL="0" indent="0">
              <a:buNone/>
            </a:pPr>
            <a:r>
              <a:rPr lang="en-US" sz="1800" i="1" dirty="0">
                <a:solidFill>
                  <a:schemeClr val="tx1">
                    <a:lumMod val="95000"/>
                  </a:schemeClr>
                </a:solidFill>
              </a:rPr>
              <a:t>    Accept </a:t>
            </a:r>
            <a:r>
              <a:rPr lang="en-US" sz="1800" i="1" dirty="0" err="1">
                <a:solidFill>
                  <a:schemeClr val="tx1">
                    <a:lumMod val="95000"/>
                  </a:schemeClr>
                </a:solidFill>
              </a:rPr>
              <a:t>iff</a:t>
            </a:r>
            <a:r>
              <a:rPr lang="en-US" sz="1800" i="1" dirty="0">
                <a:solidFill>
                  <a:schemeClr val="tx1">
                    <a:lumMod val="95000"/>
                  </a:schemeClr>
                </a:solidFill>
              </a:rPr>
              <a:t> P accepts</a:t>
            </a:r>
          </a:p>
        </p:txBody>
      </p:sp>
    </p:spTree>
    <p:extLst>
      <p:ext uri="{BB962C8B-B14F-4D97-AF65-F5344CB8AC3E}">
        <p14:creationId xmlns:p14="http://schemas.microsoft.com/office/powerpoint/2010/main" val="371535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914970"/>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6E84FC97-49C1-DE43-BDF5-EBF8381FB359}"/>
              </a:ext>
            </a:extLst>
          </p:cNvPr>
          <p:cNvSpPr txBox="1">
            <a:spLocks/>
          </p:cNvSpPr>
          <p:nvPr/>
        </p:nvSpPr>
        <p:spPr>
          <a:xfrm>
            <a:off x="1886479" y="3543839"/>
            <a:ext cx="4251856" cy="1550522"/>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This theorem is critical to remember! It will be very important in a moment.</a:t>
            </a:r>
          </a:p>
        </p:txBody>
      </p:sp>
    </p:spTree>
    <p:extLst>
      <p:ext uri="{BB962C8B-B14F-4D97-AF65-F5344CB8AC3E}">
        <p14:creationId xmlns:p14="http://schemas.microsoft.com/office/powerpoint/2010/main" val="1362091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Complexity Classes (Finally!)</a:t>
            </a:r>
          </a:p>
        </p:txBody>
      </p:sp>
    </p:spTree>
    <p:extLst>
      <p:ext uri="{BB962C8B-B14F-4D97-AF65-F5344CB8AC3E}">
        <p14:creationId xmlns:p14="http://schemas.microsoft.com/office/powerpoint/2010/main" val="874120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262917"/>
            <a:ext cx="9905998" cy="668415"/>
          </a:xfrm>
        </p:spPr>
        <p:txBody>
          <a:bodyPr/>
          <a:lstStyle/>
          <a:p>
            <a:pPr algn="ctr"/>
            <a:r>
              <a:rPr lang="en-US" dirty="0"/>
              <a:t>The class P</a:t>
            </a:r>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4247883" y="3392487"/>
                <a:ext cx="3693055" cy="2339446"/>
              </a:xfrm>
              <a:ln>
                <a:solidFill>
                  <a:schemeClr val="tx1">
                    <a:lumMod val="95000"/>
                  </a:schemeClr>
                </a:solidFill>
              </a:ln>
            </p:spPr>
            <p:txBody>
              <a:bodyPr>
                <a:normAutofit/>
              </a:bodyPr>
              <a:lstStyle/>
              <a:p>
                <a:pPr marL="0" indent="0">
                  <a:buNone/>
                </a:pPr>
                <a:r>
                  <a:rPr lang="en-US" dirty="0"/>
                  <a:t>The class P is the set of all problems that can be solved by a deterministic Turing machine in time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𝑐</m:t>
                        </m:r>
                      </m:sup>
                    </m:sSup>
                    <m:r>
                      <a:rPr lang="en-US" b="0" i="1" smtClean="0">
                        <a:latin typeface="Cambria Math" panose="02040503050406030204" pitchFamily="18" charset="0"/>
                      </a:rPr>
                      <m:t>)</m:t>
                    </m:r>
                  </m:oMath>
                </a14:m>
                <a:r>
                  <a:rPr lang="en-US" dirty="0"/>
                  <a:t> such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𝒩</m:t>
                    </m:r>
                  </m:oMath>
                </a14:m>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4247883" y="3392487"/>
                <a:ext cx="3693055" cy="2339446"/>
              </a:xfrm>
              <a:blipFill>
                <a:blip r:embed="rId2"/>
                <a:stretch>
                  <a:fillRect l="-2389" r="-2048" b="-1613"/>
                </a:stretch>
              </a:blipFill>
              <a:ln>
                <a:solidFill>
                  <a:schemeClr val="tx1">
                    <a:lumMod val="95000"/>
                  </a:schemeClr>
                </a:solidFill>
              </a:ln>
            </p:spPr>
            <p:txBody>
              <a:bodyPr/>
              <a:lstStyle/>
              <a:p>
                <a:r>
                  <a:rPr lang="en-US">
                    <a:noFill/>
                  </a:rPr>
                  <a:t> </a:t>
                </a:r>
              </a:p>
            </p:txBody>
          </p:sp>
        </mc:Fallback>
      </mc:AlternateContent>
      <p:sp>
        <p:nvSpPr>
          <p:cNvPr id="2" name="Oval 1">
            <a:extLst>
              <a:ext uri="{FF2B5EF4-FFF2-40B4-BE49-F238E27FC236}">
                <a16:creationId xmlns:a16="http://schemas.microsoft.com/office/drawing/2014/main" id="{D4A1DF55-6DAA-0D4D-9919-563E750571CE}"/>
              </a:ext>
            </a:extLst>
          </p:cNvPr>
          <p:cNvSpPr/>
          <p:nvPr/>
        </p:nvSpPr>
        <p:spPr>
          <a:xfrm>
            <a:off x="5417078" y="1888065"/>
            <a:ext cx="1354667" cy="135466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sp>
        <p:nvSpPr>
          <p:cNvPr id="7" name="Content Placeholder 4">
            <a:extLst>
              <a:ext uri="{FF2B5EF4-FFF2-40B4-BE49-F238E27FC236}">
                <a16:creationId xmlns:a16="http://schemas.microsoft.com/office/drawing/2014/main" id="{E066397C-E79B-7544-B34D-AEE6BE19F905}"/>
              </a:ext>
            </a:extLst>
          </p:cNvPr>
          <p:cNvSpPr txBox="1">
            <a:spLocks/>
          </p:cNvSpPr>
          <p:nvPr/>
        </p:nvSpPr>
        <p:spPr>
          <a:xfrm>
            <a:off x="1973528" y="1106221"/>
            <a:ext cx="2091267" cy="95673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u="sng" dirty="0"/>
              <a:t>Important</a:t>
            </a:r>
            <a:r>
              <a:rPr lang="en-US" sz="1600" i="1" dirty="0"/>
              <a:t>: P is a set of problems (not solutions, not algorithms)</a:t>
            </a:r>
          </a:p>
        </p:txBody>
      </p:sp>
      <p:cxnSp>
        <p:nvCxnSpPr>
          <p:cNvPr id="8" name="Straight Connector 7">
            <a:extLst>
              <a:ext uri="{FF2B5EF4-FFF2-40B4-BE49-F238E27FC236}">
                <a16:creationId xmlns:a16="http://schemas.microsoft.com/office/drawing/2014/main" id="{FFD31A87-2724-4949-A594-9C4BC49D3348}"/>
              </a:ext>
            </a:extLst>
          </p:cNvPr>
          <p:cNvCxnSpPr/>
          <p:nvPr/>
        </p:nvCxnSpPr>
        <p:spPr>
          <a:xfrm>
            <a:off x="3750733" y="1888065"/>
            <a:ext cx="1430867" cy="5334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4">
            <a:extLst>
              <a:ext uri="{FF2B5EF4-FFF2-40B4-BE49-F238E27FC236}">
                <a16:creationId xmlns:a16="http://schemas.microsoft.com/office/drawing/2014/main" id="{855D8499-6DDD-C44D-BA77-BBC4670AF955}"/>
              </a:ext>
            </a:extLst>
          </p:cNvPr>
          <p:cNvSpPr txBox="1">
            <a:spLocks/>
          </p:cNvSpPr>
          <p:nvPr/>
        </p:nvSpPr>
        <p:spPr>
          <a:xfrm>
            <a:off x="8200228" y="1234808"/>
            <a:ext cx="3856305" cy="282919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Example problems in this set include</a:t>
            </a:r>
            <a:r>
              <a:rPr lang="en-US" sz="1600" i="1" dirty="0"/>
              <a:t>:</a:t>
            </a:r>
          </a:p>
          <a:p>
            <a:pPr marL="0" indent="0">
              <a:buFont typeface="Arial" panose="020B0604020202020204" pitchFamily="34" charset="0"/>
              <a:buNone/>
            </a:pPr>
            <a:r>
              <a:rPr lang="en-US" sz="1600" i="1" dirty="0"/>
              <a:t>Sorting a list of numbers</a:t>
            </a:r>
            <a:br>
              <a:rPr lang="en-US" sz="1600" i="1" dirty="0"/>
            </a:br>
            <a:r>
              <a:rPr lang="en-US" sz="1600" i="1" dirty="0"/>
              <a:t>Inserting into a binary tree</a:t>
            </a:r>
            <a:br>
              <a:rPr lang="en-US" sz="1600" i="1" dirty="0"/>
            </a:br>
            <a:r>
              <a:rPr lang="en-US" sz="1600" i="1" dirty="0"/>
              <a:t>Computing the average of a list of numbers</a:t>
            </a:r>
            <a:br>
              <a:rPr lang="en-US" sz="1600" i="1" dirty="0"/>
            </a:br>
            <a:r>
              <a:rPr lang="en-US" sz="1600" i="1" dirty="0"/>
              <a:t>Printing “hello world”</a:t>
            </a:r>
            <a:br>
              <a:rPr lang="en-US" sz="1600" i="1" dirty="0"/>
            </a:br>
            <a:r>
              <a:rPr lang="en-US" sz="1600" i="1" dirty="0"/>
              <a:t>Find() in a hash table</a:t>
            </a:r>
            <a:br>
              <a:rPr lang="en-US" sz="1600" i="1" dirty="0"/>
            </a:br>
            <a:r>
              <a:rPr lang="en-US" sz="1600" i="1" dirty="0"/>
              <a:t>…and many more</a:t>
            </a:r>
            <a:br>
              <a:rPr lang="en-US" sz="1600" i="1" dirty="0"/>
            </a:br>
            <a:endParaRPr lang="en-US" sz="1600" i="1" dirty="0"/>
          </a:p>
        </p:txBody>
      </p:sp>
      <p:cxnSp>
        <p:nvCxnSpPr>
          <p:cNvPr id="10" name="Straight Connector 9">
            <a:extLst>
              <a:ext uri="{FF2B5EF4-FFF2-40B4-BE49-F238E27FC236}">
                <a16:creationId xmlns:a16="http://schemas.microsoft.com/office/drawing/2014/main" id="{850DBD04-1501-8043-A417-E14621FC9938}"/>
              </a:ext>
            </a:extLst>
          </p:cNvPr>
          <p:cNvCxnSpPr>
            <a:cxnSpLocks/>
          </p:cNvCxnSpPr>
          <p:nvPr/>
        </p:nvCxnSpPr>
        <p:spPr>
          <a:xfrm flipV="1">
            <a:off x="6771745" y="1573213"/>
            <a:ext cx="1352282" cy="32913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4725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262917"/>
            <a:ext cx="9905998" cy="668415"/>
          </a:xfrm>
        </p:spPr>
        <p:txBody>
          <a:bodyPr/>
          <a:lstStyle/>
          <a:p>
            <a:pPr algn="ctr"/>
            <a:r>
              <a:rPr lang="en-US" dirty="0"/>
              <a:t>The class NP</a:t>
            </a:r>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3923108" y="4080935"/>
                <a:ext cx="4342605" cy="1975381"/>
              </a:xfrm>
              <a:ln>
                <a:solidFill>
                  <a:schemeClr val="tx1">
                    <a:lumMod val="95000"/>
                  </a:schemeClr>
                </a:solidFill>
              </a:ln>
            </p:spPr>
            <p:txBody>
              <a:bodyPr>
                <a:normAutofit/>
              </a:bodyPr>
              <a:lstStyle/>
              <a:p>
                <a:pPr marL="0" indent="0">
                  <a:buNone/>
                </a:pPr>
                <a:r>
                  <a:rPr lang="en-US" dirty="0"/>
                  <a:t>The class NP is the set of all problems that can be solved by a </a:t>
                </a:r>
                <a:r>
                  <a:rPr lang="en-US" b="1" u="sng" dirty="0"/>
                  <a:t>non-deterministic</a:t>
                </a:r>
                <a:r>
                  <a:rPr lang="en-US" dirty="0"/>
                  <a:t> Turing machine in time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𝑐</m:t>
                        </m:r>
                      </m:sup>
                    </m:sSup>
                    <m:r>
                      <a:rPr lang="en-US" b="0" i="1" smtClean="0">
                        <a:latin typeface="Cambria Math" panose="02040503050406030204" pitchFamily="18" charset="0"/>
                      </a:rPr>
                      <m:t>)</m:t>
                    </m:r>
                  </m:oMath>
                </a14:m>
                <a:r>
                  <a:rPr lang="en-US" dirty="0"/>
                  <a:t> such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𝒩</m:t>
                    </m:r>
                  </m:oMath>
                </a14:m>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3923108" y="4080935"/>
                <a:ext cx="4342605" cy="1975381"/>
              </a:xfrm>
              <a:blipFill>
                <a:blip r:embed="rId2"/>
                <a:stretch>
                  <a:fillRect l="-2035" r="-1744"/>
                </a:stretch>
              </a:blipFill>
              <a:ln>
                <a:solidFill>
                  <a:schemeClr val="tx1">
                    <a:lumMod val="95000"/>
                  </a:schemeClr>
                </a:solidFill>
              </a:ln>
            </p:spPr>
            <p:txBody>
              <a:bodyPr/>
              <a:lstStyle/>
              <a:p>
                <a:r>
                  <a:rPr lang="en-US">
                    <a:noFill/>
                  </a:rPr>
                  <a:t> </a:t>
                </a:r>
              </a:p>
            </p:txBody>
          </p:sp>
        </mc:Fallback>
      </mc:AlternateContent>
      <p:sp>
        <p:nvSpPr>
          <p:cNvPr id="2" name="Oval 1">
            <a:extLst>
              <a:ext uri="{FF2B5EF4-FFF2-40B4-BE49-F238E27FC236}">
                <a16:creationId xmlns:a16="http://schemas.microsoft.com/office/drawing/2014/main" id="{D4A1DF55-6DAA-0D4D-9919-563E750571CE}"/>
              </a:ext>
            </a:extLst>
          </p:cNvPr>
          <p:cNvSpPr/>
          <p:nvPr/>
        </p:nvSpPr>
        <p:spPr>
          <a:xfrm>
            <a:off x="5417078" y="2277532"/>
            <a:ext cx="1354667" cy="135466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NP</a:t>
            </a:r>
          </a:p>
        </p:txBody>
      </p:sp>
      <p:sp>
        <p:nvSpPr>
          <p:cNvPr id="7" name="Content Placeholder 4">
            <a:extLst>
              <a:ext uri="{FF2B5EF4-FFF2-40B4-BE49-F238E27FC236}">
                <a16:creationId xmlns:a16="http://schemas.microsoft.com/office/drawing/2014/main" id="{E066397C-E79B-7544-B34D-AEE6BE19F905}"/>
              </a:ext>
            </a:extLst>
          </p:cNvPr>
          <p:cNvSpPr txBox="1">
            <a:spLocks/>
          </p:cNvSpPr>
          <p:nvPr/>
        </p:nvSpPr>
        <p:spPr>
          <a:xfrm>
            <a:off x="732105" y="695657"/>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u="sng" dirty="0"/>
              <a:t>Remember</a:t>
            </a:r>
            <a:r>
              <a:rPr lang="en-US" sz="1600" i="1" dirty="0"/>
              <a:t>: We also showed that any NTM solver has an equivalent exponential time DTM. So all problems in NP are solvable in exponential time. </a:t>
            </a:r>
          </a:p>
        </p:txBody>
      </p:sp>
      <p:cxnSp>
        <p:nvCxnSpPr>
          <p:cNvPr id="8" name="Straight Connector 7">
            <a:extLst>
              <a:ext uri="{FF2B5EF4-FFF2-40B4-BE49-F238E27FC236}">
                <a16:creationId xmlns:a16="http://schemas.microsoft.com/office/drawing/2014/main" id="{FFD31A87-2724-4949-A594-9C4BC49D3348}"/>
              </a:ext>
            </a:extLst>
          </p:cNvPr>
          <p:cNvCxnSpPr/>
          <p:nvPr/>
        </p:nvCxnSpPr>
        <p:spPr>
          <a:xfrm>
            <a:off x="3750733" y="1888065"/>
            <a:ext cx="1430867" cy="5334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4">
            <a:extLst>
              <a:ext uri="{FF2B5EF4-FFF2-40B4-BE49-F238E27FC236}">
                <a16:creationId xmlns:a16="http://schemas.microsoft.com/office/drawing/2014/main" id="{855D8499-6DDD-C44D-BA77-BBC4670AF955}"/>
              </a:ext>
            </a:extLst>
          </p:cNvPr>
          <p:cNvSpPr txBox="1">
            <a:spLocks/>
          </p:cNvSpPr>
          <p:nvPr/>
        </p:nvSpPr>
        <p:spPr>
          <a:xfrm>
            <a:off x="8200228" y="1234808"/>
            <a:ext cx="3856305" cy="26937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Example problems in this set include</a:t>
            </a:r>
            <a:r>
              <a:rPr lang="en-US" sz="1600" i="1" dirty="0"/>
              <a:t>:</a:t>
            </a:r>
          </a:p>
          <a:p>
            <a:pPr marL="0" indent="0">
              <a:buFont typeface="Arial" panose="020B0604020202020204" pitchFamily="34" charset="0"/>
              <a:buNone/>
            </a:pPr>
            <a:r>
              <a:rPr lang="en-US" sz="1600" i="1" dirty="0"/>
              <a:t>Everything in P (will prove shortly)</a:t>
            </a:r>
            <a:br>
              <a:rPr lang="en-US" sz="1600" i="1" dirty="0"/>
            </a:br>
            <a:r>
              <a:rPr lang="en-US" sz="1600" i="1" dirty="0"/>
              <a:t>Traveling Salesperson Problem</a:t>
            </a:r>
            <a:br>
              <a:rPr lang="en-US" sz="1600" i="1" dirty="0"/>
            </a:br>
            <a:r>
              <a:rPr lang="en-US" sz="1600" i="1" dirty="0"/>
              <a:t>Circuit Satisfiability</a:t>
            </a:r>
            <a:br>
              <a:rPr lang="en-US" sz="1600" i="1" dirty="0"/>
            </a:br>
            <a:r>
              <a:rPr lang="en-US" sz="1600" i="1" dirty="0"/>
              <a:t>Vertex Cover</a:t>
            </a:r>
            <a:br>
              <a:rPr lang="en-US" sz="1600" i="1" dirty="0"/>
            </a:br>
            <a:r>
              <a:rPr lang="en-US" sz="1600" i="1" dirty="0"/>
              <a:t>Independent Set</a:t>
            </a:r>
            <a:br>
              <a:rPr lang="en-US" sz="1600" i="1" dirty="0"/>
            </a:br>
            <a:r>
              <a:rPr lang="en-US" sz="1600" i="1" dirty="0"/>
              <a:t>Subset Sum</a:t>
            </a:r>
            <a:br>
              <a:rPr lang="en-US" sz="1600" i="1" dirty="0"/>
            </a:br>
            <a:r>
              <a:rPr lang="en-US" sz="1600" i="1" dirty="0"/>
              <a:t>…and many more</a:t>
            </a:r>
          </a:p>
        </p:txBody>
      </p:sp>
      <p:cxnSp>
        <p:nvCxnSpPr>
          <p:cNvPr id="10" name="Straight Connector 9">
            <a:extLst>
              <a:ext uri="{FF2B5EF4-FFF2-40B4-BE49-F238E27FC236}">
                <a16:creationId xmlns:a16="http://schemas.microsoft.com/office/drawing/2014/main" id="{850DBD04-1501-8043-A417-E14621FC9938}"/>
              </a:ext>
            </a:extLst>
          </p:cNvPr>
          <p:cNvCxnSpPr>
            <a:cxnSpLocks/>
          </p:cNvCxnSpPr>
          <p:nvPr/>
        </p:nvCxnSpPr>
        <p:spPr>
          <a:xfrm flipV="1">
            <a:off x="6771745" y="1573214"/>
            <a:ext cx="1352282" cy="84825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4">
            <a:extLst>
              <a:ext uri="{FF2B5EF4-FFF2-40B4-BE49-F238E27FC236}">
                <a16:creationId xmlns:a16="http://schemas.microsoft.com/office/drawing/2014/main" id="{3448D927-13CC-1C4D-A5A0-138503F3AB66}"/>
              </a:ext>
            </a:extLst>
          </p:cNvPr>
          <p:cNvSpPr txBox="1">
            <a:spLocks/>
          </p:cNvSpPr>
          <p:nvPr/>
        </p:nvSpPr>
        <p:spPr>
          <a:xfrm>
            <a:off x="732105" y="3632199"/>
            <a:ext cx="2828663" cy="1642538"/>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u="sng" dirty="0"/>
              <a:t>Equivalent Definition</a:t>
            </a:r>
            <a:r>
              <a:rPr lang="en-US" sz="1600" i="1" dirty="0"/>
              <a:t>: By our recently proved theorem, this also means these problems can be verified in polynomial time using a deterministic Turing machine!</a:t>
            </a:r>
          </a:p>
        </p:txBody>
      </p:sp>
      <p:cxnSp>
        <p:nvCxnSpPr>
          <p:cNvPr id="12" name="Straight Connector 11">
            <a:extLst>
              <a:ext uri="{FF2B5EF4-FFF2-40B4-BE49-F238E27FC236}">
                <a16:creationId xmlns:a16="http://schemas.microsoft.com/office/drawing/2014/main" id="{16812782-8974-4B40-98B0-A26D654A6D04}"/>
              </a:ext>
            </a:extLst>
          </p:cNvPr>
          <p:cNvCxnSpPr>
            <a:cxnSpLocks/>
          </p:cNvCxnSpPr>
          <p:nvPr/>
        </p:nvCxnSpPr>
        <p:spPr>
          <a:xfrm flipV="1">
            <a:off x="3369733" y="3014130"/>
            <a:ext cx="1929606" cy="87206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526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3"/>
              <p:cNvSpPr>
                <a:spLocks noGrp="1"/>
              </p:cNvSpPr>
              <p:nvPr>
                <p:ph type="title"/>
              </p:nvPr>
            </p:nvSpPr>
            <p:spPr>
              <a:xfrm>
                <a:off x="1141413" y="262917"/>
                <a:ext cx="9905998" cy="668415"/>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𝑁𝑃</m:t>
                      </m:r>
                    </m:oMath>
                  </m:oMathPara>
                </a14:m>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xfrm>
                <a:off x="1141413" y="262917"/>
                <a:ext cx="9905998" cy="668415"/>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9084499" y="3010184"/>
                <a:ext cx="2596212" cy="1035586"/>
              </a:xfrm>
              <a:ln>
                <a:solidFill>
                  <a:schemeClr val="tx1">
                    <a:lumMod val="95000"/>
                  </a:schemeClr>
                </a:solidFill>
              </a:ln>
            </p:spPr>
            <p:txBody>
              <a:bodyPr>
                <a:normAutofit/>
              </a:bodyPr>
              <a:lstStyle/>
              <a:p>
                <a:pPr marL="0" indent="0">
                  <a:buNone/>
                </a:pPr>
                <a:r>
                  <a:rPr lang="en-US" dirty="0"/>
                  <a:t>Is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𝑁𝑃</m:t>
                    </m:r>
                  </m:oMath>
                </a14:m>
                <a:r>
                  <a:rPr lang="en-US" dirty="0"/>
                  <a:t>? This is still unknown today!</a:t>
                </a:r>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9084499" y="3010184"/>
                <a:ext cx="2596212" cy="1035586"/>
              </a:xfrm>
              <a:blipFill>
                <a:blip r:embed="rId3"/>
                <a:stretch>
                  <a:fillRect l="-2899" r="-483" b="-1190"/>
                </a:stretch>
              </a:blipFill>
              <a:ln>
                <a:solidFill>
                  <a:schemeClr val="tx1">
                    <a:lumMod val="95000"/>
                  </a:schemeClr>
                </a:solidFill>
              </a:ln>
            </p:spPr>
            <p:txBody>
              <a:bodyPr/>
              <a:lstStyle/>
              <a:p>
                <a:r>
                  <a:rPr lang="en-US">
                    <a:noFill/>
                  </a:rPr>
                  <a:t> </a:t>
                </a:r>
              </a:p>
            </p:txBody>
          </p:sp>
        </mc:Fallback>
      </mc:AlternateContent>
      <p:sp>
        <p:nvSpPr>
          <p:cNvPr id="11" name="Content Placeholder 4">
            <a:extLst>
              <a:ext uri="{FF2B5EF4-FFF2-40B4-BE49-F238E27FC236}">
                <a16:creationId xmlns:a16="http://schemas.microsoft.com/office/drawing/2014/main" id="{3448D927-13CC-1C4D-A5A0-138503F3AB66}"/>
              </a:ext>
            </a:extLst>
          </p:cNvPr>
          <p:cNvSpPr txBox="1">
            <a:spLocks/>
          </p:cNvSpPr>
          <p:nvPr/>
        </p:nvSpPr>
        <p:spPr>
          <a:xfrm>
            <a:off x="988048" y="2689777"/>
            <a:ext cx="2832007" cy="1676401"/>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Everything in P can be solved in polynomial time by a DTM, so it can definitely be verified as well (just ignore the certificate and solve the problem directly)</a:t>
            </a:r>
          </a:p>
        </p:txBody>
      </p:sp>
      <p:grpSp>
        <p:nvGrpSpPr>
          <p:cNvPr id="20" name="Group 19">
            <a:extLst>
              <a:ext uri="{FF2B5EF4-FFF2-40B4-BE49-F238E27FC236}">
                <a16:creationId xmlns:a16="http://schemas.microsoft.com/office/drawing/2014/main" id="{81CE101F-D131-5E4B-B329-8B3F728A41A4}"/>
              </a:ext>
            </a:extLst>
          </p:cNvPr>
          <p:cNvGrpSpPr/>
          <p:nvPr/>
        </p:nvGrpSpPr>
        <p:grpSpPr>
          <a:xfrm>
            <a:off x="3989015" y="1454948"/>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23" name="Content Placeholder 4">
            <a:extLst>
              <a:ext uri="{FF2B5EF4-FFF2-40B4-BE49-F238E27FC236}">
                <a16:creationId xmlns:a16="http://schemas.microsoft.com/office/drawing/2014/main" id="{1D1CA701-6607-7E4F-856B-6053AF5505F9}"/>
              </a:ext>
            </a:extLst>
          </p:cNvPr>
          <p:cNvSpPr txBox="1">
            <a:spLocks/>
          </p:cNvSpPr>
          <p:nvPr/>
        </p:nvSpPr>
        <p:spPr>
          <a:xfrm>
            <a:off x="988048" y="2345554"/>
            <a:ext cx="2832007" cy="344223"/>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Proof:</a:t>
            </a:r>
          </a:p>
        </p:txBody>
      </p:sp>
    </p:spTree>
    <p:extLst>
      <p:ext uri="{BB962C8B-B14F-4D97-AF65-F5344CB8AC3E}">
        <p14:creationId xmlns:p14="http://schemas.microsoft.com/office/powerpoint/2010/main" val="1093037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3"/>
              <p:cNvSpPr>
                <a:spLocks noGrp="1"/>
              </p:cNvSpPr>
              <p:nvPr>
                <p:ph type="title"/>
              </p:nvPr>
            </p:nvSpPr>
            <p:spPr>
              <a:xfrm>
                <a:off x="1141413" y="262917"/>
                <a:ext cx="9905998" cy="668415"/>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𝑁𝑃</m:t>
                      </m:r>
                    </m:oMath>
                  </m:oMathPara>
                </a14:m>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xfrm>
                <a:off x="1141413" y="262917"/>
                <a:ext cx="9905998" cy="668415"/>
              </a:xfrm>
              <a:blipFill>
                <a:blip r:embed="rId2"/>
                <a:stretch>
                  <a:fillRect/>
                </a:stretch>
              </a:blipFill>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81CE101F-D131-5E4B-B329-8B3F728A41A4}"/>
              </a:ext>
            </a:extLst>
          </p:cNvPr>
          <p:cNvGrpSpPr/>
          <p:nvPr/>
        </p:nvGrpSpPr>
        <p:grpSpPr>
          <a:xfrm>
            <a:off x="5437569" y="1744659"/>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16" name="Content Placeholder 4">
            <a:extLst>
              <a:ext uri="{FF2B5EF4-FFF2-40B4-BE49-F238E27FC236}">
                <a16:creationId xmlns:a16="http://schemas.microsoft.com/office/drawing/2014/main" id="{3BEB5F83-FE3A-8245-91A4-E21E1020472F}"/>
              </a:ext>
            </a:extLst>
          </p:cNvPr>
          <p:cNvSpPr txBox="1">
            <a:spLocks/>
          </p:cNvSpPr>
          <p:nvPr/>
        </p:nvSpPr>
        <p:spPr>
          <a:xfrm>
            <a:off x="1213097" y="4565842"/>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It is true that we DO NOT know if there are actually any unique problems in NP (that are not also in P). </a:t>
            </a:r>
          </a:p>
        </p:txBody>
      </p:sp>
      <p:cxnSp>
        <p:nvCxnSpPr>
          <p:cNvPr id="17" name="Straight Connector 16">
            <a:extLst>
              <a:ext uri="{FF2B5EF4-FFF2-40B4-BE49-F238E27FC236}">
                <a16:creationId xmlns:a16="http://schemas.microsoft.com/office/drawing/2014/main" id="{A8B23BFE-72AD-684A-949E-4D647D62BDE8}"/>
              </a:ext>
            </a:extLst>
          </p:cNvPr>
          <p:cNvCxnSpPr>
            <a:cxnSpLocks/>
          </p:cNvCxnSpPr>
          <p:nvPr/>
        </p:nvCxnSpPr>
        <p:spPr>
          <a:xfrm flipV="1">
            <a:off x="4291343" y="4565842"/>
            <a:ext cx="1105480" cy="3139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44A26CC7-079F-374B-8C92-959E199970CA}"/>
                  </a:ext>
                </a:extLst>
              </p:cNvPr>
              <p:cNvSpPr txBox="1">
                <a:spLocks/>
              </p:cNvSpPr>
              <p:nvPr/>
            </p:nvSpPr>
            <p:spPr>
              <a:xfrm>
                <a:off x="1192724" y="1138957"/>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We are interested in finding the hardest problem in NP (at the VERY top of the bubble). Why? It is the MOST likely to not be in P if </a:t>
                </a:r>
                <a14:m>
                  <m:oMath xmlns:m="http://schemas.openxmlformats.org/officeDocument/2006/math">
                    <m:r>
                      <a:rPr lang="en-US" sz="1600" b="0" i="1" smtClean="0">
                        <a:latin typeface="Cambria Math" panose="02040503050406030204" pitchFamily="18" charset="0"/>
                      </a:rPr>
                      <m:t>𝑃</m:t>
                    </m:r>
                    <m:r>
                      <a:rPr lang="en-US" sz="1600" b="0" i="1" smtClean="0">
                        <a:latin typeface="Cambria Math" panose="02040503050406030204" pitchFamily="18" charset="0"/>
                      </a:rPr>
                      <m:t>≠</m:t>
                    </m:r>
                    <m:r>
                      <a:rPr lang="en-US" sz="1600" b="0" i="1" smtClean="0">
                        <a:latin typeface="Cambria Math" panose="02040503050406030204" pitchFamily="18" charset="0"/>
                      </a:rPr>
                      <m:t>𝑁𝑃</m:t>
                    </m:r>
                  </m:oMath>
                </a14:m>
                <a:endParaRPr lang="en-US" sz="1600" i="1" dirty="0"/>
              </a:p>
            </p:txBody>
          </p:sp>
        </mc:Choice>
        <mc:Fallback xmlns="">
          <p:sp>
            <p:nvSpPr>
              <p:cNvPr id="21" name="Content Placeholder 4">
                <a:extLst>
                  <a:ext uri="{FF2B5EF4-FFF2-40B4-BE49-F238E27FC236}">
                    <a16:creationId xmlns:a16="http://schemas.microsoft.com/office/drawing/2014/main" id="{44A26CC7-079F-374B-8C92-959E199970CA}"/>
                  </a:ext>
                </a:extLst>
              </p:cNvPr>
              <p:cNvSpPr txBox="1">
                <a:spLocks noRot="1" noChangeAspect="1" noMove="1" noResize="1" noEditPoints="1" noAdjustHandles="1" noChangeArrowheads="1" noChangeShapeType="1" noTextEdit="1"/>
              </p:cNvSpPr>
              <p:nvPr/>
            </p:nvSpPr>
            <p:spPr>
              <a:xfrm>
                <a:off x="1192724" y="1138957"/>
                <a:ext cx="3226596" cy="1368822"/>
              </a:xfrm>
              <a:prstGeom prst="rect">
                <a:avLst/>
              </a:prstGeom>
              <a:blipFill>
                <a:blip r:embed="rId3"/>
                <a:stretch>
                  <a:fillRect/>
                </a:stretch>
              </a:blipFill>
              <a:ln>
                <a:noFill/>
              </a:ln>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382282BA-4C43-BD4B-94F3-054E7C20C489}"/>
              </a:ext>
            </a:extLst>
          </p:cNvPr>
          <p:cNvCxnSpPr>
            <a:cxnSpLocks/>
          </p:cNvCxnSpPr>
          <p:nvPr/>
        </p:nvCxnSpPr>
        <p:spPr>
          <a:xfrm>
            <a:off x="4291343" y="1530036"/>
            <a:ext cx="2580237" cy="30775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1119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262917"/>
            <a:ext cx="9905998" cy="668415"/>
          </a:xfrm>
        </p:spPr>
        <p:txBody>
          <a:bodyPr/>
          <a:lstStyle/>
          <a:p>
            <a:pPr algn="ctr"/>
            <a:r>
              <a:rPr lang="en-US" dirty="0"/>
              <a:t>NP-Hard</a:t>
            </a:r>
          </a:p>
        </p:txBody>
      </p:sp>
      <p:grpSp>
        <p:nvGrpSpPr>
          <p:cNvPr id="20" name="Group 19">
            <a:extLst>
              <a:ext uri="{FF2B5EF4-FFF2-40B4-BE49-F238E27FC236}">
                <a16:creationId xmlns:a16="http://schemas.microsoft.com/office/drawing/2014/main" id="{81CE101F-D131-5E4B-B329-8B3F728A41A4}"/>
              </a:ext>
            </a:extLst>
          </p:cNvPr>
          <p:cNvGrpSpPr/>
          <p:nvPr/>
        </p:nvGrpSpPr>
        <p:grpSpPr>
          <a:xfrm>
            <a:off x="5437569" y="1744659"/>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16" name="Content Placeholder 4">
            <a:extLst>
              <a:ext uri="{FF2B5EF4-FFF2-40B4-BE49-F238E27FC236}">
                <a16:creationId xmlns:a16="http://schemas.microsoft.com/office/drawing/2014/main" id="{3BEB5F83-FE3A-8245-91A4-E21E1020472F}"/>
              </a:ext>
            </a:extLst>
          </p:cNvPr>
          <p:cNvSpPr txBox="1">
            <a:spLocks/>
          </p:cNvSpPr>
          <p:nvPr/>
        </p:nvSpPr>
        <p:spPr>
          <a:xfrm>
            <a:off x="1112652" y="3823222"/>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NP-Hard problems are defined to be all problems that are this hard OR harder.</a:t>
            </a:r>
          </a:p>
        </p:txBody>
      </p:sp>
      <p:cxnSp>
        <p:nvCxnSpPr>
          <p:cNvPr id="17" name="Straight Connector 16">
            <a:extLst>
              <a:ext uri="{FF2B5EF4-FFF2-40B4-BE49-F238E27FC236}">
                <a16:creationId xmlns:a16="http://schemas.microsoft.com/office/drawing/2014/main" id="{A8B23BFE-72AD-684A-949E-4D647D62BDE8}"/>
              </a:ext>
            </a:extLst>
          </p:cNvPr>
          <p:cNvCxnSpPr>
            <a:cxnSpLocks/>
          </p:cNvCxnSpPr>
          <p:nvPr/>
        </p:nvCxnSpPr>
        <p:spPr>
          <a:xfrm flipV="1">
            <a:off x="2625505" y="2842788"/>
            <a:ext cx="200890" cy="93386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Content Placeholder 4">
            <a:extLst>
              <a:ext uri="{FF2B5EF4-FFF2-40B4-BE49-F238E27FC236}">
                <a16:creationId xmlns:a16="http://schemas.microsoft.com/office/drawing/2014/main" id="{44A26CC7-079F-374B-8C92-959E199970CA}"/>
              </a:ext>
            </a:extLst>
          </p:cNvPr>
          <p:cNvSpPr txBox="1">
            <a:spLocks/>
          </p:cNvSpPr>
          <p:nvPr/>
        </p:nvSpPr>
        <p:spPr>
          <a:xfrm>
            <a:off x="1872132" y="2049753"/>
            <a:ext cx="2355130" cy="69883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Suppose we have find the hardest problem in NP</a:t>
            </a:r>
          </a:p>
        </p:txBody>
      </p:sp>
      <p:cxnSp>
        <p:nvCxnSpPr>
          <p:cNvPr id="22" name="Straight Connector 21">
            <a:extLst>
              <a:ext uri="{FF2B5EF4-FFF2-40B4-BE49-F238E27FC236}">
                <a16:creationId xmlns:a16="http://schemas.microsoft.com/office/drawing/2014/main" id="{382282BA-4C43-BD4B-94F3-054E7C20C489}"/>
              </a:ext>
            </a:extLst>
          </p:cNvPr>
          <p:cNvCxnSpPr>
            <a:cxnSpLocks/>
          </p:cNvCxnSpPr>
          <p:nvPr/>
        </p:nvCxnSpPr>
        <p:spPr>
          <a:xfrm flipV="1">
            <a:off x="4088723" y="1837790"/>
            <a:ext cx="2782857" cy="56137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667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51072" y="813235"/>
            <a:ext cx="2506589" cy="668415"/>
          </a:xfrm>
        </p:spPr>
        <p:txBody>
          <a:bodyPr/>
          <a:lstStyle/>
          <a:p>
            <a:pPr algn="ctr"/>
            <a:r>
              <a:rPr lang="en-US" dirty="0"/>
              <a:t>NP-Hard</a:t>
            </a:r>
          </a:p>
        </p:txBody>
      </p:sp>
      <p:grpSp>
        <p:nvGrpSpPr>
          <p:cNvPr id="10" name="Group 9">
            <a:extLst>
              <a:ext uri="{FF2B5EF4-FFF2-40B4-BE49-F238E27FC236}">
                <a16:creationId xmlns:a16="http://schemas.microsoft.com/office/drawing/2014/main" id="{5B371892-3A55-864A-BE74-1F51EA687C93}"/>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23" name="Content Placeholder 4">
            <a:extLst>
              <a:ext uri="{FF2B5EF4-FFF2-40B4-BE49-F238E27FC236}">
                <a16:creationId xmlns:a16="http://schemas.microsoft.com/office/drawing/2014/main" id="{A6AB8359-241B-7744-9BEA-5C88AC4D9DD7}"/>
              </a:ext>
            </a:extLst>
          </p:cNvPr>
          <p:cNvSpPr txBox="1">
            <a:spLocks/>
          </p:cNvSpPr>
          <p:nvPr/>
        </p:nvSpPr>
        <p:spPr>
          <a:xfrm>
            <a:off x="2322497" y="1147442"/>
            <a:ext cx="1838778" cy="636521"/>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Goes up to indefinite difficulty.</a:t>
            </a:r>
          </a:p>
        </p:txBody>
      </p:sp>
      <p:cxnSp>
        <p:nvCxnSpPr>
          <p:cNvPr id="24" name="Straight Connector 23">
            <a:extLst>
              <a:ext uri="{FF2B5EF4-FFF2-40B4-BE49-F238E27FC236}">
                <a16:creationId xmlns:a16="http://schemas.microsoft.com/office/drawing/2014/main" id="{2225A669-08BE-344E-89BF-97B3BC6A8ED9}"/>
              </a:ext>
            </a:extLst>
          </p:cNvPr>
          <p:cNvCxnSpPr>
            <a:cxnSpLocks/>
          </p:cNvCxnSpPr>
          <p:nvPr/>
        </p:nvCxnSpPr>
        <p:spPr>
          <a:xfrm flipV="1">
            <a:off x="3938257" y="461728"/>
            <a:ext cx="1702052" cy="68571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548143" y="3756104"/>
            <a:ext cx="2613132" cy="130478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Note that NP-Hard and NP intersect here. Problems in this intersection are the hardest problems in NP</a:t>
            </a:r>
          </a:p>
        </p:txBody>
      </p:sp>
      <p:cxnSp>
        <p:nvCxnSpPr>
          <p:cNvPr id="26" name="Straight Connector 25">
            <a:extLst>
              <a:ext uri="{FF2B5EF4-FFF2-40B4-BE49-F238E27FC236}">
                <a16:creationId xmlns:a16="http://schemas.microsoft.com/office/drawing/2014/main" id="{EDA96E10-036D-F441-9C5D-5414C32DF908}"/>
              </a:ext>
            </a:extLst>
          </p:cNvPr>
          <p:cNvCxnSpPr>
            <a:cxnSpLocks/>
          </p:cNvCxnSpPr>
          <p:nvPr/>
        </p:nvCxnSpPr>
        <p:spPr>
          <a:xfrm flipV="1">
            <a:off x="3715239" y="2589227"/>
            <a:ext cx="3065807" cy="116687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50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Introduction!</a:t>
            </a:r>
          </a:p>
        </p:txBody>
      </p:sp>
    </p:spTree>
    <p:extLst>
      <p:ext uri="{BB962C8B-B14F-4D97-AF65-F5344CB8AC3E}">
        <p14:creationId xmlns:p14="http://schemas.microsoft.com/office/powerpoint/2010/main" val="4149752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0525" y="242867"/>
            <a:ext cx="4652864" cy="668415"/>
          </a:xfrm>
        </p:spPr>
        <p:txBody>
          <a:bodyPr/>
          <a:lstStyle/>
          <a:p>
            <a:pPr algn="ctr"/>
            <a:r>
              <a:rPr lang="en-US" dirty="0"/>
              <a:t>NP-Complete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487868" y="1660884"/>
            <a:ext cx="2613132" cy="130478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This section (purple) is the set of NP-Complete problems. The hardest problems in NP</a:t>
            </a:r>
          </a:p>
        </p:txBody>
      </p:sp>
      <p:cxnSp>
        <p:nvCxnSpPr>
          <p:cNvPr id="26" name="Straight Connector 25">
            <a:extLst>
              <a:ext uri="{FF2B5EF4-FFF2-40B4-BE49-F238E27FC236}">
                <a16:creationId xmlns:a16="http://schemas.microsoft.com/office/drawing/2014/main" id="{EDA96E10-036D-F441-9C5D-5414C32DF908}"/>
              </a:ext>
            </a:extLst>
          </p:cNvPr>
          <p:cNvCxnSpPr>
            <a:cxnSpLocks/>
            <a:endCxn id="7" idx="2"/>
          </p:cNvCxnSpPr>
          <p:nvPr/>
        </p:nvCxnSpPr>
        <p:spPr>
          <a:xfrm>
            <a:off x="3948252" y="2437904"/>
            <a:ext cx="3203986" cy="21159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1434D04-07D6-194D-B81F-9C6112208B1F}"/>
              </a:ext>
            </a:extLst>
          </p:cNvPr>
          <p:cNvGrpSpPr/>
          <p:nvPr/>
        </p:nvGrpSpPr>
        <p:grpSpPr>
          <a:xfrm>
            <a:off x="5791207"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048233" y="3715269"/>
            <a:ext cx="4651890" cy="1943147"/>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chemeClr val="bg1"/>
                </a:solidFill>
              </a:rPr>
              <a:t>Definition</a:t>
            </a:r>
            <a:r>
              <a:rPr lang="en-US" sz="2000" i="1" dirty="0">
                <a:solidFill>
                  <a:schemeClr val="bg1"/>
                </a:solidFill>
              </a:rPr>
              <a:t>: A problem is </a:t>
            </a:r>
            <a:r>
              <a:rPr lang="en-US" sz="2000" b="1" i="1" dirty="0">
                <a:solidFill>
                  <a:schemeClr val="bg1"/>
                </a:solidFill>
              </a:rPr>
              <a:t>NP-Complete</a:t>
            </a:r>
            <a:r>
              <a:rPr lang="en-US" sz="2000" i="1" dirty="0">
                <a:solidFill>
                  <a:schemeClr val="bg1"/>
                </a:solidFill>
              </a:rPr>
              <a:t> if and only if the problem:</a:t>
            </a:r>
          </a:p>
          <a:p>
            <a:pPr marL="342900" indent="-342900">
              <a:buFont typeface="Arial" panose="020B0604020202020204" pitchFamily="34" charset="0"/>
              <a:buAutoNum type="arabicPeriod"/>
            </a:pPr>
            <a:r>
              <a:rPr lang="en-US" sz="2000" i="1" dirty="0">
                <a:solidFill>
                  <a:schemeClr val="bg1"/>
                </a:solidFill>
              </a:rPr>
              <a:t>Is in NP</a:t>
            </a:r>
          </a:p>
          <a:p>
            <a:pPr marL="342900" indent="-342900">
              <a:buFont typeface="Arial" panose="020B0604020202020204" pitchFamily="34" charset="0"/>
              <a:buAutoNum type="arabicPeriod"/>
            </a:pPr>
            <a:r>
              <a:rPr lang="en-US" sz="2000" i="1" dirty="0">
                <a:solidFill>
                  <a:schemeClr val="bg1"/>
                </a:solidFill>
              </a:rPr>
              <a:t>Is NP-Hard</a:t>
            </a:r>
          </a:p>
        </p:txBody>
      </p:sp>
    </p:spTree>
    <p:extLst>
      <p:ext uri="{BB962C8B-B14F-4D97-AF65-F5344CB8AC3E}">
        <p14:creationId xmlns:p14="http://schemas.microsoft.com/office/powerpoint/2010/main" val="827764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0525" y="242867"/>
            <a:ext cx="4652864" cy="668415"/>
          </a:xfrm>
        </p:spPr>
        <p:txBody>
          <a:bodyPr/>
          <a:lstStyle/>
          <a:p>
            <a:pPr algn="ctr"/>
            <a:r>
              <a:rPr lang="en-US" dirty="0"/>
              <a:t>NP-Complete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047375" y="1616234"/>
            <a:ext cx="4651890"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A different definition of NP-Complete</a:t>
            </a:r>
          </a:p>
        </p:txBody>
      </p:sp>
      <p:grpSp>
        <p:nvGrpSpPr>
          <p:cNvPr id="11" name="Group 10">
            <a:extLst>
              <a:ext uri="{FF2B5EF4-FFF2-40B4-BE49-F238E27FC236}">
                <a16:creationId xmlns:a16="http://schemas.microsoft.com/office/drawing/2014/main" id="{11434D04-07D6-194D-B81F-9C6112208B1F}"/>
              </a:ext>
            </a:extLst>
          </p:cNvPr>
          <p:cNvGrpSpPr/>
          <p:nvPr/>
        </p:nvGrpSpPr>
        <p:grpSpPr>
          <a:xfrm>
            <a:off x="5791207"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047375" y="1999830"/>
                <a:ext cx="4651890" cy="85187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chemeClr val="bg1"/>
                    </a:solidFill>
                  </a:rPr>
                  <a:t>Definition</a:t>
                </a:r>
                <a:r>
                  <a:rPr lang="en-US" sz="2000" i="1" dirty="0">
                    <a:solidFill>
                      <a:schemeClr val="bg1"/>
                    </a:solidFill>
                  </a:rPr>
                  <a:t>: A problem A is </a:t>
                </a:r>
                <a:r>
                  <a:rPr lang="en-US" sz="2000" b="1" i="1" dirty="0">
                    <a:solidFill>
                      <a:schemeClr val="bg1"/>
                    </a:solidFill>
                  </a:rPr>
                  <a:t>NP-Complete</a:t>
                </a:r>
                <a:r>
                  <a:rPr lang="en-US" sz="2000" i="1" dirty="0">
                    <a:solidFill>
                      <a:schemeClr val="bg1"/>
                    </a:solidFill>
                  </a:rPr>
                  <a:t> if and only if </a:t>
                </a:r>
                <a14:m>
                  <m:oMath xmlns:m="http://schemas.openxmlformats.org/officeDocument/2006/math">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𝐵</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𝑁𝑃</m:t>
                    </m:r>
                    <m:r>
                      <a:rPr lang="en-US" sz="2000" b="0" i="1" smtClean="0">
                        <a:solidFill>
                          <a:schemeClr val="bg1"/>
                        </a:solidFill>
                        <a:latin typeface="Cambria Math" panose="02040503050406030204" pitchFamily="18" charset="0"/>
                      </a:rPr>
                      <m:t>,  </m:t>
                    </m:r>
                    <m:r>
                      <a:rPr lang="en-US" sz="2000" b="0" i="1" smtClean="0">
                        <a:solidFill>
                          <a:schemeClr val="bg1"/>
                        </a:solidFill>
                        <a:latin typeface="Cambria Math" panose="02040503050406030204" pitchFamily="18" charset="0"/>
                      </a:rPr>
                      <m:t>𝐵</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a:rPr lang="en-US" sz="2000" b="0" i="1" smtClean="0">
                            <a:solidFill>
                              <a:schemeClr val="bg1"/>
                            </a:solidFill>
                            <a:latin typeface="Cambria Math" panose="02040503050406030204" pitchFamily="18" charset="0"/>
                          </a:rPr>
                          <m:t>𝑝</m:t>
                        </m:r>
                      </m:sub>
                    </m:sSub>
                    <m:r>
                      <a:rPr lang="en-US" sz="2000" b="0" i="1" smtClean="0">
                        <a:solidFill>
                          <a:schemeClr val="bg1"/>
                        </a:solidFill>
                        <a:latin typeface="Cambria Math" panose="02040503050406030204" pitchFamily="18" charset="0"/>
                      </a:rPr>
                      <m:t>𝐴</m:t>
                    </m:r>
                  </m:oMath>
                </a14:m>
                <a:endParaRPr lang="en-US" sz="2000" i="1" dirty="0">
                  <a:solidFill>
                    <a:schemeClr val="bg1"/>
                  </a:solidFill>
                </a:endParaRP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1047375" y="1999830"/>
                <a:ext cx="4651890" cy="851874"/>
              </a:xfrm>
              <a:prstGeom prst="rect">
                <a:avLst/>
              </a:prstGeom>
              <a:blipFill>
                <a:blip r:embed="rId2"/>
                <a:stretch>
                  <a:fillRect l="-1084" b="-5714"/>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Content Placeholder 4">
                <a:extLst>
                  <a:ext uri="{FF2B5EF4-FFF2-40B4-BE49-F238E27FC236}">
                    <a16:creationId xmlns:a16="http://schemas.microsoft.com/office/drawing/2014/main" id="{002365C9-43F9-C746-B90C-0DE6E5BFE4B0}"/>
                  </a:ext>
                </a:extLst>
              </p:cNvPr>
              <p:cNvSpPr txBox="1">
                <a:spLocks/>
              </p:cNvSpPr>
              <p:nvPr/>
            </p:nvSpPr>
            <p:spPr>
              <a:xfrm>
                <a:off x="1197138" y="4002590"/>
                <a:ext cx="3296881" cy="1338955"/>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 xmlns:m="http://schemas.openxmlformats.org/officeDocument/2006/math">
                    <m:r>
                      <a:rPr lang="en-US" sz="1600" b="0" i="1" smtClean="0">
                        <a:latin typeface="Cambria Math" panose="02040503050406030204" pitchFamily="18" charset="0"/>
                      </a:rPr>
                      <m:t>𝐵</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m:t>
                        </m:r>
                      </m:e>
                      <m:sub>
                        <m:r>
                          <a:rPr lang="en-US" sz="1600" b="0" i="1" smtClean="0">
                            <a:latin typeface="Cambria Math" panose="02040503050406030204" pitchFamily="18" charset="0"/>
                          </a:rPr>
                          <m:t>𝑝</m:t>
                        </m:r>
                      </m:sub>
                    </m:sSub>
                    <m:r>
                      <a:rPr lang="en-US" sz="1600" b="0" i="1" smtClean="0">
                        <a:latin typeface="Cambria Math" panose="02040503050406030204" pitchFamily="18" charset="0"/>
                      </a:rPr>
                      <m:t>𝐴</m:t>
                    </m:r>
                  </m:oMath>
                </a14:m>
                <a:r>
                  <a:rPr lang="en-US" sz="1600" i="1" dirty="0"/>
                  <a:t> means that problem A is harder than problem B, shown through a </a:t>
                </a:r>
                <a:r>
                  <a:rPr lang="en-US" sz="1600" b="1" i="1" u="sng" dirty="0"/>
                  <a:t>reduction</a:t>
                </a:r>
                <a:r>
                  <a:rPr lang="en-US" sz="1600" i="1" dirty="0"/>
                  <a:t>, which we will see in a moment.</a:t>
                </a:r>
              </a:p>
            </p:txBody>
          </p:sp>
        </mc:Choice>
        <mc:Fallback xmlns="">
          <p:sp>
            <p:nvSpPr>
              <p:cNvPr id="17" name="Content Placeholder 4">
                <a:extLst>
                  <a:ext uri="{FF2B5EF4-FFF2-40B4-BE49-F238E27FC236}">
                    <a16:creationId xmlns:a16="http://schemas.microsoft.com/office/drawing/2014/main" id="{002365C9-43F9-C746-B90C-0DE6E5BFE4B0}"/>
                  </a:ext>
                </a:extLst>
              </p:cNvPr>
              <p:cNvSpPr txBox="1">
                <a:spLocks noRot="1" noChangeAspect="1" noMove="1" noResize="1" noEditPoints="1" noAdjustHandles="1" noChangeArrowheads="1" noChangeShapeType="1" noTextEdit="1"/>
              </p:cNvSpPr>
              <p:nvPr/>
            </p:nvSpPr>
            <p:spPr>
              <a:xfrm>
                <a:off x="1197138" y="4002590"/>
                <a:ext cx="3296881" cy="1338955"/>
              </a:xfrm>
              <a:prstGeom prst="rect">
                <a:avLst/>
              </a:prstGeom>
              <a:blipFill>
                <a:blip r:embed="rId3"/>
                <a:stretch>
                  <a:fillRect l="-766"/>
                </a:stretch>
              </a:blipFill>
              <a:ln>
                <a:noFill/>
              </a:ln>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0757FA3D-9EC4-A748-9BAF-9415D236B50D}"/>
              </a:ext>
            </a:extLst>
          </p:cNvPr>
          <p:cNvCxnSpPr>
            <a:cxnSpLocks/>
          </p:cNvCxnSpPr>
          <p:nvPr/>
        </p:nvCxnSpPr>
        <p:spPr>
          <a:xfrm flipV="1">
            <a:off x="2845578" y="2996697"/>
            <a:ext cx="830129" cy="107988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640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More on Reductions:</a:t>
            </a:r>
            <a:br>
              <a:rPr lang="en-US" dirty="0"/>
            </a:br>
            <a:r>
              <a:rPr lang="en-US" dirty="0"/>
              <a:t>Mapping Reductions</a:t>
            </a:r>
          </a:p>
        </p:txBody>
      </p:sp>
    </p:spTree>
    <p:extLst>
      <p:ext uri="{BB962C8B-B14F-4D97-AF65-F5344CB8AC3E}">
        <p14:creationId xmlns:p14="http://schemas.microsoft.com/office/powerpoint/2010/main" val="2956497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we have already seen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097647"/>
            <a:ext cx="9905999" cy="1089328"/>
          </a:xfrm>
          <a:solidFill>
            <a:schemeClr val="tx1">
              <a:lumMod val="95000"/>
            </a:schemeClr>
          </a:solidFill>
        </p:spPr>
        <p:txBody>
          <a:bodyPr/>
          <a:lstStyle/>
          <a:p>
            <a:pPr marL="0" indent="0" algn="ctr">
              <a:buNone/>
            </a:pPr>
            <a:r>
              <a:rPr lang="en-US" b="1" i="1" u="sng" dirty="0">
                <a:solidFill>
                  <a:schemeClr val="bg1"/>
                </a:solidFill>
              </a:rPr>
              <a:t>Reduction</a:t>
            </a:r>
            <a:r>
              <a:rPr lang="en-US" dirty="0">
                <a:solidFill>
                  <a:schemeClr val="bg1"/>
                </a:solidFill>
              </a:rPr>
              <a:t>: A reduction exists between problems </a:t>
            </a:r>
            <a:r>
              <a:rPr lang="en-US" b="1" i="1" dirty="0">
                <a:solidFill>
                  <a:schemeClr val="bg1"/>
                </a:solidFill>
              </a:rPr>
              <a:t>A</a:t>
            </a:r>
            <a:r>
              <a:rPr lang="en-US" dirty="0">
                <a:solidFill>
                  <a:schemeClr val="bg1"/>
                </a:solidFill>
              </a:rPr>
              <a:t> and </a:t>
            </a:r>
            <a:r>
              <a:rPr lang="en-US" b="1" i="1" dirty="0">
                <a:solidFill>
                  <a:schemeClr val="bg1"/>
                </a:solidFill>
              </a:rPr>
              <a:t>B</a:t>
            </a:r>
            <a:r>
              <a:rPr lang="en-US" dirty="0">
                <a:solidFill>
                  <a:schemeClr val="bg1"/>
                </a:solidFill>
              </a:rPr>
              <a:t> if a solution to </a:t>
            </a:r>
            <a:r>
              <a:rPr lang="en-US" b="1" i="1" dirty="0">
                <a:solidFill>
                  <a:schemeClr val="bg1"/>
                </a:solidFill>
              </a:rPr>
              <a:t>B</a:t>
            </a:r>
            <a:r>
              <a:rPr lang="en-US" dirty="0">
                <a:solidFill>
                  <a:schemeClr val="bg1"/>
                </a:solidFill>
              </a:rPr>
              <a:t> can be used to develop a solution for </a:t>
            </a:r>
            <a:r>
              <a:rPr lang="en-US" b="1" i="1" dirty="0">
                <a:solidFill>
                  <a:schemeClr val="bg1"/>
                </a:solidFill>
              </a:rPr>
              <a:t>A</a:t>
            </a:r>
            <a:r>
              <a:rPr lang="en-US" dirty="0">
                <a:solidFill>
                  <a:schemeClr val="bg1"/>
                </a:solidFill>
              </a:rPr>
              <a:t>.</a:t>
            </a:r>
          </a:p>
        </p:txBody>
      </p:sp>
      <p:sp>
        <p:nvSpPr>
          <p:cNvPr id="5" name="Content Placeholder 2">
            <a:extLst>
              <a:ext uri="{FF2B5EF4-FFF2-40B4-BE49-F238E27FC236}">
                <a16:creationId xmlns:a16="http://schemas.microsoft.com/office/drawing/2014/main" id="{C14889EB-EF30-2147-B73E-154EFBCBA4CA}"/>
              </a:ext>
            </a:extLst>
          </p:cNvPr>
          <p:cNvSpPr txBox="1">
            <a:spLocks/>
          </p:cNvSpPr>
          <p:nvPr/>
        </p:nvSpPr>
        <p:spPr>
          <a:xfrm>
            <a:off x="2248316" y="2276208"/>
            <a:ext cx="3422567" cy="487850"/>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Problem </a:t>
            </a:r>
            <a:r>
              <a:rPr lang="en-US" b="1" i="1" dirty="0">
                <a:solidFill>
                  <a:schemeClr val="tx1">
                    <a:lumMod val="95000"/>
                  </a:schemeClr>
                </a:solidFill>
              </a:rPr>
              <a:t>A</a:t>
            </a:r>
          </a:p>
        </p:txBody>
      </p:sp>
      <p:sp>
        <p:nvSpPr>
          <p:cNvPr id="7" name="Content Placeholder 2">
            <a:extLst>
              <a:ext uri="{FF2B5EF4-FFF2-40B4-BE49-F238E27FC236}">
                <a16:creationId xmlns:a16="http://schemas.microsoft.com/office/drawing/2014/main" id="{BAF2A420-8040-0345-9243-05F400115AE0}"/>
              </a:ext>
            </a:extLst>
          </p:cNvPr>
          <p:cNvSpPr txBox="1">
            <a:spLocks/>
          </p:cNvSpPr>
          <p:nvPr/>
        </p:nvSpPr>
        <p:spPr>
          <a:xfrm>
            <a:off x="2248316" y="2706066"/>
            <a:ext cx="3422567" cy="279368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chemeClr val="tx1">
                  <a:lumMod val="95000"/>
                </a:schemeClr>
              </a:solidFill>
            </a:endParaRPr>
          </a:p>
        </p:txBody>
      </p:sp>
      <p:sp>
        <p:nvSpPr>
          <p:cNvPr id="8" name="Content Placeholder 2">
            <a:extLst>
              <a:ext uri="{FF2B5EF4-FFF2-40B4-BE49-F238E27FC236}">
                <a16:creationId xmlns:a16="http://schemas.microsoft.com/office/drawing/2014/main" id="{D8ED63A6-57CF-2748-B5CC-98712E6FDFDB}"/>
              </a:ext>
            </a:extLst>
          </p:cNvPr>
          <p:cNvSpPr txBox="1">
            <a:spLocks/>
          </p:cNvSpPr>
          <p:nvPr/>
        </p:nvSpPr>
        <p:spPr>
          <a:xfrm>
            <a:off x="2416759" y="2866487"/>
            <a:ext cx="3069640" cy="512264"/>
          </a:xfrm>
          <a:prstGeom prst="rect">
            <a:avLst/>
          </a:prstGeom>
          <a:solidFill>
            <a:schemeClr val="accent1"/>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Solve problem B</a:t>
            </a:r>
          </a:p>
        </p:txBody>
      </p:sp>
      <p:sp>
        <p:nvSpPr>
          <p:cNvPr id="9" name="Content Placeholder 2">
            <a:extLst>
              <a:ext uri="{FF2B5EF4-FFF2-40B4-BE49-F238E27FC236}">
                <a16:creationId xmlns:a16="http://schemas.microsoft.com/office/drawing/2014/main" id="{B6822740-1797-444A-9543-A770D02028A2}"/>
              </a:ext>
            </a:extLst>
          </p:cNvPr>
          <p:cNvSpPr txBox="1">
            <a:spLocks/>
          </p:cNvSpPr>
          <p:nvPr/>
        </p:nvSpPr>
        <p:spPr>
          <a:xfrm>
            <a:off x="2416759" y="3489201"/>
            <a:ext cx="3069640" cy="512264"/>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Do easy work</a:t>
            </a:r>
          </a:p>
        </p:txBody>
      </p:sp>
      <p:sp>
        <p:nvSpPr>
          <p:cNvPr id="10" name="Content Placeholder 2">
            <a:extLst>
              <a:ext uri="{FF2B5EF4-FFF2-40B4-BE49-F238E27FC236}">
                <a16:creationId xmlns:a16="http://schemas.microsoft.com/office/drawing/2014/main" id="{E582851D-81F1-3B4A-BD49-BCE334138F19}"/>
              </a:ext>
            </a:extLst>
          </p:cNvPr>
          <p:cNvSpPr txBox="1">
            <a:spLocks/>
          </p:cNvSpPr>
          <p:nvPr/>
        </p:nvSpPr>
        <p:spPr>
          <a:xfrm>
            <a:off x="2416759" y="4136900"/>
            <a:ext cx="3069640" cy="512264"/>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Do more easy work</a:t>
            </a:r>
          </a:p>
        </p:txBody>
      </p:sp>
      <p:sp>
        <p:nvSpPr>
          <p:cNvPr id="11" name="Content Placeholder 2">
            <a:extLst>
              <a:ext uri="{FF2B5EF4-FFF2-40B4-BE49-F238E27FC236}">
                <a16:creationId xmlns:a16="http://schemas.microsoft.com/office/drawing/2014/main" id="{5746BE0E-7AF6-384F-B630-60A05BF791D7}"/>
              </a:ext>
            </a:extLst>
          </p:cNvPr>
          <p:cNvSpPr txBox="1">
            <a:spLocks/>
          </p:cNvSpPr>
          <p:nvPr/>
        </p:nvSpPr>
        <p:spPr>
          <a:xfrm>
            <a:off x="2424779" y="4784599"/>
            <a:ext cx="3069640" cy="512264"/>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2" name="Content Placeholder 2">
            <a:extLst>
              <a:ext uri="{FF2B5EF4-FFF2-40B4-BE49-F238E27FC236}">
                <a16:creationId xmlns:a16="http://schemas.microsoft.com/office/drawing/2014/main" id="{4C4CBEC9-814C-8C49-986A-DF5F1C8532A1}"/>
              </a:ext>
            </a:extLst>
          </p:cNvPr>
          <p:cNvSpPr txBox="1">
            <a:spLocks/>
          </p:cNvSpPr>
          <p:nvPr/>
        </p:nvSpPr>
        <p:spPr>
          <a:xfrm>
            <a:off x="7207752" y="3273501"/>
            <a:ext cx="3123364" cy="487850"/>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Problem </a:t>
            </a:r>
            <a:r>
              <a:rPr lang="en-US" b="1" i="1" dirty="0">
                <a:solidFill>
                  <a:schemeClr val="tx1">
                    <a:lumMod val="95000"/>
                  </a:schemeClr>
                </a:solidFill>
              </a:rPr>
              <a:t>B</a:t>
            </a:r>
          </a:p>
        </p:txBody>
      </p:sp>
      <p:sp>
        <p:nvSpPr>
          <p:cNvPr id="14" name="Content Placeholder 2">
            <a:extLst>
              <a:ext uri="{FF2B5EF4-FFF2-40B4-BE49-F238E27FC236}">
                <a16:creationId xmlns:a16="http://schemas.microsoft.com/office/drawing/2014/main" id="{22DF8AE6-EC2C-E644-AA73-9F6A7AC2B113}"/>
              </a:ext>
            </a:extLst>
          </p:cNvPr>
          <p:cNvSpPr txBox="1">
            <a:spLocks/>
          </p:cNvSpPr>
          <p:nvPr/>
        </p:nvSpPr>
        <p:spPr>
          <a:xfrm>
            <a:off x="7253455" y="3745333"/>
            <a:ext cx="3069640" cy="512264"/>
          </a:xfrm>
          <a:prstGeom prst="rect">
            <a:avLst/>
          </a:prstGeom>
          <a:solidFill>
            <a:schemeClr val="accent1"/>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Solve problem B</a:t>
            </a:r>
          </a:p>
        </p:txBody>
      </p:sp>
      <p:sp>
        <p:nvSpPr>
          <p:cNvPr id="18" name="Right Arrow 17">
            <a:extLst>
              <a:ext uri="{FF2B5EF4-FFF2-40B4-BE49-F238E27FC236}">
                <a16:creationId xmlns:a16="http://schemas.microsoft.com/office/drawing/2014/main" id="{CE71C290-A4EB-B348-B14E-9071BDA78B93}"/>
              </a:ext>
            </a:extLst>
          </p:cNvPr>
          <p:cNvSpPr/>
          <p:nvPr/>
        </p:nvSpPr>
        <p:spPr>
          <a:xfrm>
            <a:off x="5839326" y="3931662"/>
            <a:ext cx="1106906" cy="230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5A1F5251-11D8-9B44-B6F0-EE471C79653C}"/>
              </a:ext>
            </a:extLst>
          </p:cNvPr>
          <p:cNvSpPr txBox="1">
            <a:spLocks/>
          </p:cNvSpPr>
          <p:nvPr/>
        </p:nvSpPr>
        <p:spPr>
          <a:xfrm>
            <a:off x="5807239" y="3672459"/>
            <a:ext cx="1114930" cy="353069"/>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Reduces to</a:t>
            </a:r>
            <a:endParaRPr lang="en-US" dirty="0">
              <a:solidFill>
                <a:schemeClr val="tx1">
                  <a:lumMod val="95000"/>
                </a:schemeClr>
              </a:solidFill>
            </a:endParaRPr>
          </a:p>
        </p:txBody>
      </p:sp>
      <p:sp>
        <p:nvSpPr>
          <p:cNvPr id="15" name="Content Placeholder 4">
            <a:extLst>
              <a:ext uri="{FF2B5EF4-FFF2-40B4-BE49-F238E27FC236}">
                <a16:creationId xmlns:a16="http://schemas.microsoft.com/office/drawing/2014/main" id="{00A66E6B-05AE-DF47-AD72-921EEBE6834C}"/>
              </a:ext>
            </a:extLst>
          </p:cNvPr>
          <p:cNvSpPr txBox="1">
            <a:spLocks/>
          </p:cNvSpPr>
          <p:nvPr/>
        </p:nvSpPr>
        <p:spPr>
          <a:xfrm>
            <a:off x="7750530" y="5499747"/>
            <a:ext cx="3296881" cy="1078130"/>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This kind of reduction involves the decidability of Problems A and B. If B is decidable then A is decidable!</a:t>
            </a:r>
          </a:p>
        </p:txBody>
      </p:sp>
      <p:cxnSp>
        <p:nvCxnSpPr>
          <p:cNvPr id="16" name="Straight Connector 15">
            <a:extLst>
              <a:ext uri="{FF2B5EF4-FFF2-40B4-BE49-F238E27FC236}">
                <a16:creationId xmlns:a16="http://schemas.microsoft.com/office/drawing/2014/main" id="{BBBAD594-8A20-A34D-A7A0-28F0F9161B40}"/>
              </a:ext>
            </a:extLst>
          </p:cNvPr>
          <p:cNvCxnSpPr>
            <a:cxnSpLocks/>
          </p:cNvCxnSpPr>
          <p:nvPr/>
        </p:nvCxnSpPr>
        <p:spPr>
          <a:xfrm flipV="1">
            <a:off x="8229600" y="4481465"/>
            <a:ext cx="253498" cy="101828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949D9AE-DC76-A049-B9F7-EA804B1777E6}"/>
              </a:ext>
            </a:extLst>
          </p:cNvPr>
          <p:cNvCxnSpPr>
            <a:cxnSpLocks/>
          </p:cNvCxnSpPr>
          <p:nvPr/>
        </p:nvCxnSpPr>
        <p:spPr>
          <a:xfrm flipH="1" flipV="1">
            <a:off x="5839326" y="5003501"/>
            <a:ext cx="2308793" cy="49624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3070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Mapping Reduction</a:t>
            </a:r>
            <a:endParaRPr lang="en-US" dirty="0">
              <a:solidFill>
                <a:srgbClr val="FFA7FF"/>
              </a:solidFill>
            </a:endParaRPr>
          </a:p>
        </p:txBody>
      </p:sp>
      <mc:AlternateContent xmlns:mc="http://schemas.openxmlformats.org/markup-compatibility/2006" xmlns:a14="http://schemas.microsoft.com/office/drawing/2010/main">
        <mc:Choice Requires="a14">
          <p:sp>
            <p:nvSpPr>
              <p:cNvPr id="3" name="TextBox 2"/>
              <p:cNvSpPr txBox="1"/>
              <p:nvPr/>
            </p:nvSpPr>
            <p:spPr>
              <a:xfrm>
                <a:off x="232775" y="2051517"/>
                <a:ext cx="1938100" cy="1200329"/>
              </a:xfrm>
              <a:prstGeom prst="rect">
                <a:avLst/>
              </a:prstGeom>
              <a:noFill/>
            </p:spPr>
            <p:txBody>
              <a:bodyPr wrap="square" rtlCol="0">
                <a:spAutoFit/>
              </a:bodyPr>
              <a:lstStyle/>
              <a:p>
                <a:pPr algn="ctr"/>
                <a:r>
                  <a:rPr lang="en-US" i="1" dirty="0"/>
                  <a:t>One way (green route) to solve A is to use the decider in </a:t>
                </a:r>
                <a14:m>
                  <m:oMath xmlns:m="http://schemas.openxmlformats.org/officeDocument/2006/math">
                    <m:r>
                      <a:rPr lang="en-US" b="0" i="1" smtClean="0">
                        <a:latin typeface="Cambria Math" panose="02040503050406030204" pitchFamily="18" charset="0"/>
                      </a:rPr>
                      <m:t>𝛩</m:t>
                    </m:r>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r>
                  <a:rPr lang="en-US" i="1" dirty="0"/>
                  <a:t> time</a:t>
                </a:r>
              </a:p>
            </p:txBody>
          </p:sp>
        </mc:Choice>
        <mc:Fallback xmlns="">
          <p:sp>
            <p:nvSpPr>
              <p:cNvPr id="3" name="TextBox 2"/>
              <p:cNvSpPr txBox="1">
                <a:spLocks noRot="1" noChangeAspect="1" noMove="1" noResize="1" noEditPoints="1" noAdjustHandles="1" noChangeArrowheads="1" noChangeShapeType="1" noTextEdit="1"/>
              </p:cNvSpPr>
              <p:nvPr/>
            </p:nvSpPr>
            <p:spPr>
              <a:xfrm>
                <a:off x="232775" y="2051517"/>
                <a:ext cx="1938100" cy="1200329"/>
              </a:xfrm>
              <a:prstGeom prst="rect">
                <a:avLst/>
              </a:prstGeom>
              <a:blipFill>
                <a:blip r:embed="rId2"/>
                <a:stretch>
                  <a:fillRect t="-2105" r="-3247" b="-73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4">
                <a:extLst>
                  <a:ext uri="{FF2B5EF4-FFF2-40B4-BE49-F238E27FC236}">
                    <a16:creationId xmlns:a16="http://schemas.microsoft.com/office/drawing/2014/main" id="{02970F1D-2A69-F14E-B770-DAA838C60DA9}"/>
                  </a:ext>
                </a:extLst>
              </p:cNvPr>
              <p:cNvSpPr txBox="1">
                <a:spLocks/>
              </p:cNvSpPr>
              <p:nvPr/>
            </p:nvSpPr>
            <p:spPr>
              <a:xfrm>
                <a:off x="1043562" y="936952"/>
                <a:ext cx="10345697" cy="545472"/>
              </a:xfrm>
              <a:prstGeom prst="rect">
                <a:avLst/>
              </a:prstGeom>
              <a:solidFill>
                <a:schemeClr val="tx1">
                  <a:lumMod val="95000"/>
                </a:schemeClr>
              </a:solidFill>
              <a:ln>
                <a:solidFill>
                  <a:schemeClr val="bg1"/>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A </a:t>
                </a:r>
                <a:r>
                  <a:rPr lang="en-US" sz="1600" b="1" i="1" u="sng" dirty="0">
                    <a:solidFill>
                      <a:schemeClr val="bg1"/>
                    </a:solidFill>
                  </a:rPr>
                  <a:t>mapping reduction</a:t>
                </a:r>
                <a:r>
                  <a:rPr lang="en-US" sz="1600" i="1" dirty="0">
                    <a:solidFill>
                      <a:schemeClr val="bg1"/>
                    </a:solidFill>
                  </a:rPr>
                  <a:t> uses a reduction function R() to map instances of one problem (A) to instances of another problem (B) such that for any input string </a:t>
                </a:r>
                <a14:m>
                  <m:oMath xmlns:m="http://schemas.openxmlformats.org/officeDocument/2006/math">
                    <m:r>
                      <a:rPr lang="en-US" sz="1600" b="0" i="1" smtClean="0">
                        <a:solidFill>
                          <a:schemeClr val="bg1"/>
                        </a:solidFill>
                        <a:latin typeface="Cambria Math" panose="02040503050406030204" pitchFamily="18" charset="0"/>
                      </a:rPr>
                      <m:t>𝑤</m:t>
                    </m:r>
                  </m:oMath>
                </a14:m>
                <a:r>
                  <a:rPr lang="en-US" sz="1600" i="1" dirty="0">
                    <a:solidFill>
                      <a:schemeClr val="bg1"/>
                    </a:solidFill>
                  </a:rPr>
                  <a:t>, </a:t>
                </a:r>
                <a14:m>
                  <m:oMath xmlns:m="http://schemas.openxmlformats.org/officeDocument/2006/math">
                    <m:r>
                      <a:rPr lang="en-US" sz="1600" b="0" i="1" smtClean="0">
                        <a:solidFill>
                          <a:schemeClr val="bg1"/>
                        </a:solidFill>
                        <a:latin typeface="Cambria Math" panose="02040503050406030204" pitchFamily="18" charset="0"/>
                      </a:rPr>
                      <m:t>𝐴</m:t>
                    </m:r>
                    <m:d>
                      <m:dPr>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panose="02040503050406030204" pitchFamily="18" charset="0"/>
                          </a:rPr>
                          <m:t>𝑤</m:t>
                        </m:r>
                      </m:e>
                    </m:d>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𝐵</m:t>
                    </m:r>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𝑅</m:t>
                    </m:r>
                    <m:d>
                      <m:dPr>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panose="02040503050406030204" pitchFamily="18" charset="0"/>
                          </a:rPr>
                          <m:t>𝑤</m:t>
                        </m:r>
                      </m:e>
                    </m:d>
                    <m:r>
                      <a:rPr lang="en-US" sz="1600" b="0" i="1" smtClean="0">
                        <a:solidFill>
                          <a:schemeClr val="bg1"/>
                        </a:solidFill>
                        <a:latin typeface="Cambria Math" panose="02040503050406030204" pitchFamily="18" charset="0"/>
                      </a:rPr>
                      <m:t>)</m:t>
                    </m:r>
                  </m:oMath>
                </a14:m>
                <a:endParaRPr lang="en-US" sz="1600" i="1" dirty="0">
                  <a:solidFill>
                    <a:schemeClr val="bg1"/>
                  </a:solidFill>
                </a:endParaRPr>
              </a:p>
            </p:txBody>
          </p:sp>
        </mc:Choice>
        <mc:Fallback xmlns="">
          <p:sp>
            <p:nvSpPr>
              <p:cNvPr id="20" name="Content Placeholder 4">
                <a:extLst>
                  <a:ext uri="{FF2B5EF4-FFF2-40B4-BE49-F238E27FC236}">
                    <a16:creationId xmlns:a16="http://schemas.microsoft.com/office/drawing/2014/main" id="{02970F1D-2A69-F14E-B770-DAA838C60DA9}"/>
                  </a:ext>
                </a:extLst>
              </p:cNvPr>
              <p:cNvSpPr txBox="1">
                <a:spLocks noRot="1" noChangeAspect="1" noMove="1" noResize="1" noEditPoints="1" noAdjustHandles="1" noChangeArrowheads="1" noChangeShapeType="1" noTextEdit="1"/>
              </p:cNvSpPr>
              <p:nvPr/>
            </p:nvSpPr>
            <p:spPr>
              <a:xfrm>
                <a:off x="1043562" y="936952"/>
                <a:ext cx="10345697" cy="545472"/>
              </a:xfrm>
              <a:prstGeom prst="rect">
                <a:avLst/>
              </a:prstGeom>
              <a:blipFill>
                <a:blip r:embed="rId3"/>
                <a:stretch>
                  <a:fillRect t="-2222" b="-4444"/>
                </a:stretch>
              </a:blipFill>
              <a:ln>
                <a:solidFill>
                  <a:schemeClr val="bg1"/>
                </a:solidFill>
              </a:ln>
            </p:spPr>
            <p:txBody>
              <a:bodyPr/>
              <a:lstStyle/>
              <a:p>
                <a:r>
                  <a:rPr lang="en-US">
                    <a:noFill/>
                  </a:rPr>
                  <a:t> </a:t>
                </a:r>
              </a:p>
            </p:txBody>
          </p:sp>
        </mc:Fallback>
      </mc:AlternateContent>
      <p:cxnSp>
        <p:nvCxnSpPr>
          <p:cNvPr id="37" name="Straight Connector 36">
            <a:extLst>
              <a:ext uri="{FF2B5EF4-FFF2-40B4-BE49-F238E27FC236}">
                <a16:creationId xmlns:a16="http://schemas.microsoft.com/office/drawing/2014/main" id="{51A30623-1E62-0F43-82C9-5FDCF5203CD1}"/>
              </a:ext>
            </a:extLst>
          </p:cNvPr>
          <p:cNvCxnSpPr>
            <a:cxnSpLocks/>
          </p:cNvCxnSpPr>
          <p:nvPr/>
        </p:nvCxnSpPr>
        <p:spPr>
          <a:xfrm>
            <a:off x="2062302" y="2708985"/>
            <a:ext cx="833298" cy="57439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79335735-65BC-E54E-ABCA-52FB200E0398}"/>
              </a:ext>
            </a:extLst>
          </p:cNvPr>
          <p:cNvGrpSpPr/>
          <p:nvPr/>
        </p:nvGrpSpPr>
        <p:grpSpPr>
          <a:xfrm>
            <a:off x="2208734" y="1876424"/>
            <a:ext cx="7232463" cy="3806727"/>
            <a:chOff x="2465909" y="2019299"/>
            <a:chExt cx="7232463" cy="3806727"/>
          </a:xfrm>
        </p:grpSpPr>
        <mc:AlternateContent xmlns:mc="http://schemas.openxmlformats.org/markup-compatibility/2006" xmlns:a14="http://schemas.microsoft.com/office/drawing/2010/main">
          <mc:Choice Requires="a14">
            <p:sp>
              <p:nvSpPr>
                <p:cNvPr id="39" name="Content Placeholder 4">
                  <a:extLst>
                    <a:ext uri="{FF2B5EF4-FFF2-40B4-BE49-F238E27FC236}">
                      <a16:creationId xmlns:a16="http://schemas.microsoft.com/office/drawing/2014/main" id="{6D06268B-B87E-5844-8A15-8B25A2291DDC}"/>
                    </a:ext>
                  </a:extLst>
                </p:cNvPr>
                <p:cNvSpPr txBox="1">
                  <a:spLocks/>
                </p:cNvSpPr>
                <p:nvPr/>
              </p:nvSpPr>
              <p:spPr>
                <a:xfrm>
                  <a:off x="5008088" y="2019299"/>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instances of A to instances of B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m:t>
                          </m:r>
                        </m:e>
                        <m:sub>
                          <m:r>
                            <a:rPr lang="en-US" sz="1400" b="0" i="1" smtClean="0">
                              <a:solidFill>
                                <a:schemeClr val="tx1">
                                  <a:lumMod val="95000"/>
                                </a:schemeClr>
                              </a:solidFill>
                              <a:latin typeface="Cambria Math" panose="02040503050406030204" pitchFamily="18" charset="0"/>
                            </a:rPr>
                            <m:t>𝐴𝐵</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39" name="Content Placeholder 4">
                  <a:extLst>
                    <a:ext uri="{FF2B5EF4-FFF2-40B4-BE49-F238E27FC236}">
                      <a16:creationId xmlns:a16="http://schemas.microsoft.com/office/drawing/2014/main" id="{6D06268B-B87E-5844-8A15-8B25A2291DDC}"/>
                    </a:ext>
                  </a:extLst>
                </p:cNvPr>
                <p:cNvSpPr txBox="1">
                  <a:spLocks noRot="1" noChangeAspect="1" noMove="1" noResize="1" noEditPoints="1" noAdjustHandles="1" noChangeArrowheads="1" noChangeShapeType="1" noTextEdit="1"/>
                </p:cNvSpPr>
                <p:nvPr/>
              </p:nvSpPr>
              <p:spPr>
                <a:xfrm>
                  <a:off x="5008088" y="2019299"/>
                  <a:ext cx="2316638" cy="581035"/>
                </a:xfrm>
                <a:prstGeom prst="rect">
                  <a:avLst/>
                </a:prstGeom>
                <a:blipFill>
                  <a:blip r:embed="rId4"/>
                  <a:stretch>
                    <a:fillRect b="-2083"/>
                  </a:stretch>
                </a:blipFill>
                <a:ln>
                  <a:solidFill>
                    <a:schemeClr val="bg1"/>
                  </a:solidFill>
                </a:ln>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FB14BF2B-E906-E74D-A222-9E84C2BB842C}"/>
                </a:ext>
              </a:extLst>
            </p:cNvPr>
            <p:cNvGrpSpPr/>
            <p:nvPr/>
          </p:nvGrpSpPr>
          <p:grpSpPr>
            <a:xfrm>
              <a:off x="2465909" y="2204160"/>
              <a:ext cx="7232463" cy="3621866"/>
              <a:chOff x="2570684" y="2261310"/>
              <a:chExt cx="7232463" cy="3621866"/>
            </a:xfrm>
          </p:grpSpPr>
          <p:grpSp>
            <p:nvGrpSpPr>
              <p:cNvPr id="8" name="Group 7">
                <a:extLst>
                  <a:ext uri="{FF2B5EF4-FFF2-40B4-BE49-F238E27FC236}">
                    <a16:creationId xmlns:a16="http://schemas.microsoft.com/office/drawing/2014/main" id="{8532DB9A-FA5A-7740-8D8E-0172761C0C15}"/>
                  </a:ext>
                </a:extLst>
              </p:cNvPr>
              <p:cNvGrpSpPr/>
              <p:nvPr/>
            </p:nvGrpSpPr>
            <p:grpSpPr>
              <a:xfrm>
                <a:off x="2570684" y="2261310"/>
                <a:ext cx="2709085" cy="3369450"/>
                <a:chOff x="1570559" y="2137485"/>
                <a:chExt cx="2709085" cy="3369450"/>
              </a:xfrm>
            </p:grpSpPr>
            <p:sp>
              <p:nvSpPr>
                <p:cNvPr id="5" name="Rectangle 4">
                  <a:extLst>
                    <a:ext uri="{FF2B5EF4-FFF2-40B4-BE49-F238E27FC236}">
                      <a16:creationId xmlns:a16="http://schemas.microsoft.com/office/drawing/2014/main" id="{D8DFC98F-084E-C84C-AB03-602B8E14D0EE}"/>
                    </a:ext>
                  </a:extLst>
                </p:cNvPr>
                <p:cNvSpPr/>
                <p:nvPr/>
              </p:nvSpPr>
              <p:spPr>
                <a:xfrm>
                  <a:off x="2308469" y="2137485"/>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Problem A</a:t>
                  </a:r>
                </a:p>
              </p:txBody>
            </p:sp>
            <p:sp>
              <p:nvSpPr>
                <p:cNvPr id="23" name="Rectangle 22">
                  <a:extLst>
                    <a:ext uri="{FF2B5EF4-FFF2-40B4-BE49-F238E27FC236}">
                      <a16:creationId xmlns:a16="http://schemas.microsoft.com/office/drawing/2014/main" id="{00759A00-8F0E-C24E-8F18-1CF257E378E4}"/>
                    </a:ext>
                  </a:extLst>
                </p:cNvPr>
                <p:cNvSpPr/>
                <p:nvPr/>
              </p:nvSpPr>
              <p:spPr>
                <a:xfrm>
                  <a:off x="2308469" y="4678274"/>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Solution A</a:t>
                  </a:r>
                </a:p>
              </p:txBody>
            </p:sp>
            <p:cxnSp>
              <p:nvCxnSpPr>
                <p:cNvPr id="7" name="Straight Arrow Connector 6">
                  <a:extLst>
                    <a:ext uri="{FF2B5EF4-FFF2-40B4-BE49-F238E27FC236}">
                      <a16:creationId xmlns:a16="http://schemas.microsoft.com/office/drawing/2014/main" id="{0541B410-22E3-6E47-AF73-3F2AF2867461}"/>
                    </a:ext>
                  </a:extLst>
                </p:cNvPr>
                <p:cNvCxnSpPr>
                  <a:stCxn id="5" idx="2"/>
                  <a:endCxn id="23" idx="0"/>
                </p:cNvCxnSpPr>
                <p:nvPr/>
              </p:nvCxnSpPr>
              <p:spPr>
                <a:xfrm>
                  <a:off x="2924105" y="2966146"/>
                  <a:ext cx="0" cy="171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Content Placeholder 4">
                      <a:extLst>
                        <a:ext uri="{FF2B5EF4-FFF2-40B4-BE49-F238E27FC236}">
                          <a16:creationId xmlns:a16="http://schemas.microsoft.com/office/drawing/2014/main" id="{92354662-A552-504E-A65B-97ED9934F527}"/>
                        </a:ext>
                      </a:extLst>
                    </p:cNvPr>
                    <p:cNvSpPr txBox="1">
                      <a:spLocks/>
                    </p:cNvSpPr>
                    <p:nvPr/>
                  </p:nvSpPr>
                  <p:spPr>
                    <a:xfrm>
                      <a:off x="1570559" y="3415408"/>
                      <a:ext cx="2709085" cy="701360"/>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Decider for A that runs in </a:t>
                      </a:r>
                      <a14:m>
                        <m:oMath xmlns:m="http://schemas.openxmlformats.org/officeDocument/2006/math">
                          <m:r>
                            <m:rPr>
                              <m:sty m:val="p"/>
                            </m:rPr>
                            <a:rPr lang="en-US" sz="1600" b="0" i="0" smtClean="0">
                              <a:solidFill>
                                <a:schemeClr val="bg1"/>
                              </a:solidFill>
                              <a:latin typeface="Cambria Math" panose="02040503050406030204" pitchFamily="18" charset="0"/>
                            </a:rPr>
                            <m:t>Θ</m:t>
                          </m:r>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𝐴</m:t>
                              </m:r>
                            </m:e>
                            <m:sub>
                              <m:r>
                                <a:rPr lang="en-US" sz="1600" b="0" i="1" smtClean="0">
                                  <a:solidFill>
                                    <a:schemeClr val="bg1"/>
                                  </a:solidFill>
                                  <a:latin typeface="Cambria Math" panose="02040503050406030204" pitchFamily="18" charset="0"/>
                                </a:rPr>
                                <m:t>𝑛</m:t>
                              </m:r>
                            </m:sub>
                          </m:sSub>
                          <m:r>
                            <a:rPr lang="en-US" sz="1600" b="0" i="1" smtClean="0">
                              <a:solidFill>
                                <a:schemeClr val="bg1"/>
                              </a:solidFill>
                              <a:latin typeface="Cambria Math" panose="02040503050406030204" pitchFamily="18" charset="0"/>
                            </a:rPr>
                            <m:t>)</m:t>
                          </m:r>
                        </m:oMath>
                      </a14:m>
                      <a:r>
                        <a:rPr lang="en-US" sz="1600" i="1" dirty="0">
                          <a:solidFill>
                            <a:schemeClr val="bg1"/>
                          </a:solidFill>
                        </a:rPr>
                        <a:t> time.</a:t>
                      </a:r>
                    </a:p>
                  </p:txBody>
                </p:sp>
              </mc:Choice>
              <mc:Fallback xmlns="">
                <p:sp>
                  <p:nvSpPr>
                    <p:cNvPr id="26" name="Content Placeholder 4">
                      <a:extLst>
                        <a:ext uri="{FF2B5EF4-FFF2-40B4-BE49-F238E27FC236}">
                          <a16:creationId xmlns:a16="http://schemas.microsoft.com/office/drawing/2014/main" id="{92354662-A552-504E-A65B-97ED9934F527}"/>
                        </a:ext>
                      </a:extLst>
                    </p:cNvPr>
                    <p:cNvSpPr txBox="1">
                      <a:spLocks noRot="1" noChangeAspect="1" noMove="1" noResize="1" noEditPoints="1" noAdjustHandles="1" noChangeArrowheads="1" noChangeShapeType="1" noTextEdit="1"/>
                    </p:cNvSpPr>
                    <p:nvPr/>
                  </p:nvSpPr>
                  <p:spPr>
                    <a:xfrm>
                      <a:off x="1570559" y="3415408"/>
                      <a:ext cx="2709085" cy="701360"/>
                    </a:xfrm>
                    <a:prstGeom prst="rect">
                      <a:avLst/>
                    </a:prstGeom>
                    <a:blipFill>
                      <a:blip r:embed="rId5"/>
                      <a:stretch>
                        <a:fillRect b="-1754"/>
                      </a:stretch>
                    </a:blipFill>
                    <a:ln>
                      <a:solidFill>
                        <a:schemeClr val="bg1"/>
                      </a:solidFill>
                    </a:ln>
                  </p:spPr>
                  <p:txBody>
                    <a:bodyPr/>
                    <a:lstStyle/>
                    <a:p>
                      <a:r>
                        <a:rPr lang="en-US">
                          <a:noFill/>
                        </a:rPr>
                        <a:t> </a:t>
                      </a:r>
                    </a:p>
                  </p:txBody>
                </p:sp>
              </mc:Fallback>
            </mc:AlternateContent>
          </p:grpSp>
          <p:grpSp>
            <p:nvGrpSpPr>
              <p:cNvPr id="18" name="Group 17">
                <a:extLst>
                  <a:ext uri="{FF2B5EF4-FFF2-40B4-BE49-F238E27FC236}">
                    <a16:creationId xmlns:a16="http://schemas.microsoft.com/office/drawing/2014/main" id="{E1E27072-20C7-2F48-853D-48A98A768EFD}"/>
                  </a:ext>
                </a:extLst>
              </p:cNvPr>
              <p:cNvGrpSpPr/>
              <p:nvPr/>
            </p:nvGrpSpPr>
            <p:grpSpPr>
              <a:xfrm>
                <a:off x="4539866" y="2268614"/>
                <a:ext cx="5263281" cy="3614562"/>
                <a:chOff x="4539866" y="2268614"/>
                <a:chExt cx="5263281" cy="3614562"/>
              </a:xfrm>
            </p:grpSpPr>
            <p:sp>
              <p:nvSpPr>
                <p:cNvPr id="27" name="Rectangle 26">
                  <a:extLst>
                    <a:ext uri="{FF2B5EF4-FFF2-40B4-BE49-F238E27FC236}">
                      <a16:creationId xmlns:a16="http://schemas.microsoft.com/office/drawing/2014/main" id="{2DCE4FC7-F5FE-D349-A4B8-CF18D9154094}"/>
                    </a:ext>
                  </a:extLst>
                </p:cNvPr>
                <p:cNvSpPr/>
                <p:nvPr/>
              </p:nvSpPr>
              <p:spPr>
                <a:xfrm>
                  <a:off x="7832969" y="2268614"/>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Problem B</a:t>
                  </a:r>
                </a:p>
              </p:txBody>
            </p:sp>
            <p:sp>
              <p:nvSpPr>
                <p:cNvPr id="29" name="Rectangle 28">
                  <a:extLst>
                    <a:ext uri="{FF2B5EF4-FFF2-40B4-BE49-F238E27FC236}">
                      <a16:creationId xmlns:a16="http://schemas.microsoft.com/office/drawing/2014/main" id="{E1B84751-7643-F048-9D4A-C68D0FE326F6}"/>
                    </a:ext>
                  </a:extLst>
                </p:cNvPr>
                <p:cNvSpPr/>
                <p:nvPr/>
              </p:nvSpPr>
              <p:spPr>
                <a:xfrm>
                  <a:off x="7832969" y="4802098"/>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Solution B</a:t>
                  </a:r>
                </a:p>
              </p:txBody>
            </p:sp>
            <p:cxnSp>
              <p:nvCxnSpPr>
                <p:cNvPr id="33" name="Straight Arrow Connector 32">
                  <a:extLst>
                    <a:ext uri="{FF2B5EF4-FFF2-40B4-BE49-F238E27FC236}">
                      <a16:creationId xmlns:a16="http://schemas.microsoft.com/office/drawing/2014/main" id="{272F9A6D-80DF-4945-93A8-F9BBAA58E063}"/>
                    </a:ext>
                  </a:extLst>
                </p:cNvPr>
                <p:cNvCxnSpPr>
                  <a:cxnSpLocks/>
                  <a:stCxn id="27" idx="2"/>
                  <a:endCxn id="29" idx="0"/>
                </p:cNvCxnSpPr>
                <p:nvPr/>
              </p:nvCxnSpPr>
              <p:spPr>
                <a:xfrm>
                  <a:off x="8448605" y="3097275"/>
                  <a:ext cx="0" cy="170482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Content Placeholder 4">
                      <a:extLst>
                        <a:ext uri="{FF2B5EF4-FFF2-40B4-BE49-F238E27FC236}">
                          <a16:creationId xmlns:a16="http://schemas.microsoft.com/office/drawing/2014/main" id="{2B07ACEF-738A-EC4C-8004-C071F2AA2F5B}"/>
                        </a:ext>
                      </a:extLst>
                    </p:cNvPr>
                    <p:cNvSpPr txBox="1">
                      <a:spLocks/>
                    </p:cNvSpPr>
                    <p:nvPr/>
                  </p:nvSpPr>
                  <p:spPr>
                    <a:xfrm>
                      <a:off x="7094062" y="3516116"/>
                      <a:ext cx="2709085" cy="701360"/>
                    </a:xfrm>
                    <a:prstGeom prst="rect">
                      <a:avLst/>
                    </a:prstGeom>
                    <a:solidFill>
                      <a:schemeClr val="accent3"/>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Decider for B that runs in </a:t>
                      </a:r>
                      <a14:m>
                        <m:oMath xmlns:m="http://schemas.openxmlformats.org/officeDocument/2006/math">
                          <m:r>
                            <m:rPr>
                              <m:sty m:val="p"/>
                            </m:rPr>
                            <a:rPr lang="en-US" sz="1600" b="0" i="0" smtClean="0">
                              <a:solidFill>
                                <a:schemeClr val="tx1">
                                  <a:lumMod val="95000"/>
                                </a:schemeClr>
                              </a:solidFill>
                              <a:latin typeface="Cambria Math" panose="02040503050406030204" pitchFamily="18" charset="0"/>
                            </a:rPr>
                            <m:t>Θ</m:t>
                          </m:r>
                          <m:r>
                            <a:rPr lang="en-US" sz="1600" b="0" i="1" smtClean="0">
                              <a:solidFill>
                                <a:schemeClr val="tx1">
                                  <a:lumMod val="95000"/>
                                </a:schemeClr>
                              </a:solidFill>
                              <a:latin typeface="Cambria Math" panose="02040503050406030204" pitchFamily="18" charset="0"/>
                            </a:rPr>
                            <m:t>(</m:t>
                          </m:r>
                          <m:sSub>
                            <m:sSubPr>
                              <m:ctrlPr>
                                <a:rPr lang="en-US" sz="1600" b="0" i="1" smtClean="0">
                                  <a:solidFill>
                                    <a:schemeClr val="tx1">
                                      <a:lumMod val="95000"/>
                                    </a:schemeClr>
                                  </a:solidFill>
                                  <a:latin typeface="Cambria Math" panose="02040503050406030204" pitchFamily="18" charset="0"/>
                                </a:rPr>
                              </m:ctrlPr>
                            </m:sSubPr>
                            <m:e>
                              <m:r>
                                <a:rPr lang="en-US" sz="1600" b="0" i="1" smtClean="0">
                                  <a:solidFill>
                                    <a:schemeClr val="tx1">
                                      <a:lumMod val="95000"/>
                                    </a:schemeClr>
                                  </a:solidFill>
                                  <a:latin typeface="Cambria Math" panose="02040503050406030204" pitchFamily="18" charset="0"/>
                                </a:rPr>
                                <m:t>𝐵</m:t>
                              </m:r>
                            </m:e>
                            <m:sub>
                              <m:r>
                                <a:rPr lang="en-US" sz="1600" b="0" i="1" smtClean="0">
                                  <a:solidFill>
                                    <a:schemeClr val="tx1">
                                      <a:lumMod val="95000"/>
                                    </a:schemeClr>
                                  </a:solidFill>
                                  <a:latin typeface="Cambria Math" panose="02040503050406030204" pitchFamily="18" charset="0"/>
                                </a:rPr>
                                <m:t>𝑛</m:t>
                              </m:r>
                            </m:sub>
                          </m:sSub>
                          <m:r>
                            <a:rPr lang="en-US" sz="1600" b="0" i="1" smtClean="0">
                              <a:solidFill>
                                <a:schemeClr val="tx1">
                                  <a:lumMod val="95000"/>
                                </a:schemeClr>
                              </a:solidFill>
                              <a:latin typeface="Cambria Math" panose="02040503050406030204" pitchFamily="18" charset="0"/>
                            </a:rPr>
                            <m:t>)</m:t>
                          </m:r>
                        </m:oMath>
                      </a14:m>
                      <a:r>
                        <a:rPr lang="en-US" sz="1600" i="1" dirty="0">
                          <a:solidFill>
                            <a:schemeClr val="tx1">
                              <a:lumMod val="95000"/>
                            </a:schemeClr>
                          </a:solidFill>
                        </a:rPr>
                        <a:t> time.</a:t>
                      </a:r>
                    </a:p>
                  </p:txBody>
                </p:sp>
              </mc:Choice>
              <mc:Fallback xmlns="">
                <p:sp>
                  <p:nvSpPr>
                    <p:cNvPr id="36" name="Content Placeholder 4">
                      <a:extLst>
                        <a:ext uri="{FF2B5EF4-FFF2-40B4-BE49-F238E27FC236}">
                          <a16:creationId xmlns:a16="http://schemas.microsoft.com/office/drawing/2014/main" id="{2B07ACEF-738A-EC4C-8004-C071F2AA2F5B}"/>
                        </a:ext>
                      </a:extLst>
                    </p:cNvPr>
                    <p:cNvSpPr txBox="1">
                      <a:spLocks noRot="1" noChangeAspect="1" noMove="1" noResize="1" noEditPoints="1" noAdjustHandles="1" noChangeArrowheads="1" noChangeShapeType="1" noTextEdit="1"/>
                    </p:cNvSpPr>
                    <p:nvPr/>
                  </p:nvSpPr>
                  <p:spPr>
                    <a:xfrm>
                      <a:off x="7094062" y="3516116"/>
                      <a:ext cx="2709085" cy="701360"/>
                    </a:xfrm>
                    <a:prstGeom prst="rect">
                      <a:avLst/>
                    </a:prstGeom>
                    <a:blipFill>
                      <a:blip r:embed="rId6"/>
                      <a:stretch>
                        <a:fillRect b="-1754"/>
                      </a:stretch>
                    </a:blipFill>
                    <a:ln>
                      <a:solidFill>
                        <a:schemeClr val="bg1"/>
                      </a:solidFill>
                    </a:ln>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991CB472-E51D-2E46-BEAF-8B2CD194CFD8}"/>
                    </a:ext>
                  </a:extLst>
                </p:cNvPr>
                <p:cNvCxnSpPr>
                  <a:cxnSpLocks/>
                  <a:stCxn id="5" idx="3"/>
                  <a:endCxn id="27" idx="1"/>
                </p:cNvCxnSpPr>
                <p:nvPr/>
              </p:nvCxnSpPr>
              <p:spPr>
                <a:xfrm>
                  <a:off x="4539866" y="2675641"/>
                  <a:ext cx="3293103" cy="7304"/>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2DC9021-3558-8C48-A04B-DAB7AE5C2339}"/>
                    </a:ext>
                  </a:extLst>
                </p:cNvPr>
                <p:cNvCxnSpPr>
                  <a:cxnSpLocks/>
                  <a:stCxn id="29" idx="1"/>
                  <a:endCxn id="23" idx="3"/>
                </p:cNvCxnSpPr>
                <p:nvPr/>
              </p:nvCxnSpPr>
              <p:spPr>
                <a:xfrm flipH="1">
                  <a:off x="4539866" y="5216429"/>
                  <a:ext cx="3293103" cy="1"/>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Content Placeholder 4">
                      <a:extLst>
                        <a:ext uri="{FF2B5EF4-FFF2-40B4-BE49-F238E27FC236}">
                          <a16:creationId xmlns:a16="http://schemas.microsoft.com/office/drawing/2014/main" id="{CBE927D4-069A-924A-879A-BB4711322E77}"/>
                        </a:ext>
                      </a:extLst>
                    </p:cNvPr>
                    <p:cNvSpPr txBox="1">
                      <a:spLocks/>
                    </p:cNvSpPr>
                    <p:nvPr/>
                  </p:nvSpPr>
                  <p:spPr>
                    <a:xfrm>
                      <a:off x="5067616" y="5302141"/>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solutions of B to solutions of A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𝑅𝑆</m:t>
                              </m:r>
                            </m:e>
                            <m:sub>
                              <m:r>
                                <a:rPr lang="en-US" sz="1400" b="0" i="1" smtClean="0">
                                  <a:solidFill>
                                    <a:schemeClr val="tx1">
                                      <a:lumMod val="95000"/>
                                    </a:schemeClr>
                                  </a:solidFill>
                                  <a:latin typeface="Cambria Math" panose="02040503050406030204" pitchFamily="18" charset="0"/>
                                </a:rPr>
                                <m:t>𝐵𝐴</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41" name="Content Placeholder 4">
                      <a:extLst>
                        <a:ext uri="{FF2B5EF4-FFF2-40B4-BE49-F238E27FC236}">
                          <a16:creationId xmlns:a16="http://schemas.microsoft.com/office/drawing/2014/main" id="{CBE927D4-069A-924A-879A-BB4711322E77}"/>
                        </a:ext>
                      </a:extLst>
                    </p:cNvPr>
                    <p:cNvSpPr txBox="1">
                      <a:spLocks noRot="1" noChangeAspect="1" noMove="1" noResize="1" noEditPoints="1" noAdjustHandles="1" noChangeArrowheads="1" noChangeShapeType="1" noTextEdit="1"/>
                    </p:cNvSpPr>
                    <p:nvPr/>
                  </p:nvSpPr>
                  <p:spPr>
                    <a:xfrm>
                      <a:off x="5067616" y="5302141"/>
                      <a:ext cx="2316638" cy="581035"/>
                    </a:xfrm>
                    <a:prstGeom prst="rect">
                      <a:avLst/>
                    </a:prstGeom>
                    <a:blipFill>
                      <a:blip r:embed="rId7"/>
                      <a:stretch>
                        <a:fillRect r="-1630" b="-4255"/>
                      </a:stretch>
                    </a:blipFill>
                    <a:ln>
                      <a:solidFill>
                        <a:schemeClr val="bg1"/>
                      </a:solidFill>
                    </a:ln>
                  </p:spPr>
                  <p:txBody>
                    <a:bodyPr/>
                    <a:lstStyle/>
                    <a:p>
                      <a:r>
                        <a:rPr lang="en-US">
                          <a:noFill/>
                        </a:rPr>
                        <a:t> </a:t>
                      </a:r>
                    </a:p>
                  </p:txBody>
                </p:sp>
              </mc:Fallback>
            </mc:AlternateContent>
          </p:grpSp>
        </p:grpSp>
      </p:gr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6134100" y="6076950"/>
                <a:ext cx="5488778" cy="646331"/>
              </a:xfrm>
              <a:prstGeom prst="rect">
                <a:avLst/>
              </a:prstGeom>
              <a:noFill/>
            </p:spPr>
            <p:txBody>
              <a:bodyPr wrap="square" rtlCol="0">
                <a:spAutoFit/>
              </a:bodyPr>
              <a:lstStyle/>
              <a:p>
                <a:pPr algn="ctr"/>
                <a:r>
                  <a:rPr lang="en-US" i="1" dirty="0"/>
                  <a:t>Another way to solve A is to use the purple path. Takes:</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𝐴𝐵</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𝐵𝐴</m:t>
                          </m:r>
                        </m:sub>
                      </m:sSub>
                      <m:r>
                        <a:rPr lang="en-US" b="0" i="1" smtClean="0">
                          <a:latin typeface="Cambria Math" panose="02040503050406030204" pitchFamily="18" charset="0"/>
                        </a:rPr>
                        <m:t>)</m:t>
                      </m:r>
                    </m:oMath>
                  </m:oMathPara>
                </a14:m>
                <a:endParaRPr lang="en-US" i="1" dirty="0"/>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6134100" y="6076950"/>
                <a:ext cx="5488778" cy="646331"/>
              </a:xfrm>
              <a:prstGeom prst="rect">
                <a:avLst/>
              </a:prstGeom>
              <a:blipFill>
                <a:blip r:embed="rId8"/>
                <a:stretch>
                  <a:fillRect t="-3922" b="-7843"/>
                </a:stretch>
              </a:blipFill>
            </p:spPr>
            <p:txBody>
              <a:bodyPr/>
              <a:lstStyle/>
              <a:p>
                <a:r>
                  <a:rPr lang="en-US">
                    <a:noFill/>
                  </a:rPr>
                  <a:t> </a:t>
                </a:r>
              </a:p>
            </p:txBody>
          </p:sp>
        </mc:Fallback>
      </mc:AlternateContent>
      <p:cxnSp>
        <p:nvCxnSpPr>
          <p:cNvPr id="46" name="Straight Connector 45">
            <a:extLst>
              <a:ext uri="{FF2B5EF4-FFF2-40B4-BE49-F238E27FC236}">
                <a16:creationId xmlns:a16="http://schemas.microsoft.com/office/drawing/2014/main" id="{AEA54CD4-6816-7641-9B35-2AD11E02D4C5}"/>
              </a:ext>
            </a:extLst>
          </p:cNvPr>
          <p:cNvCxnSpPr>
            <a:cxnSpLocks/>
          </p:cNvCxnSpPr>
          <p:nvPr/>
        </p:nvCxnSpPr>
        <p:spPr>
          <a:xfrm>
            <a:off x="7813411" y="5495510"/>
            <a:ext cx="349514" cy="51984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341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2262" y="427593"/>
            <a:ext cx="9932137" cy="668415"/>
          </a:xfrm>
        </p:spPr>
        <p:txBody>
          <a:bodyPr>
            <a:normAutofit/>
          </a:bodyPr>
          <a:lstStyle/>
          <a:p>
            <a:pPr algn="ctr"/>
            <a:r>
              <a:rPr lang="en-US" dirty="0"/>
              <a:t>Reductions You’ve Probably seen before!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133638" y="1688033"/>
            <a:ext cx="3539962"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Reduction:</a:t>
            </a:r>
          </a:p>
        </p:txBody>
      </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133639" y="2071629"/>
                <a:ext cx="3539962" cy="533023"/>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Max-Flow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1" smtClean="0">
                            <a:solidFill>
                              <a:schemeClr val="bg1"/>
                            </a:solidFill>
                            <a:latin typeface="Cambria Math" panose="02040503050406030204" pitchFamily="18" charset="0"/>
                          </a:rPr>
                          <m:t>(1)</m:t>
                        </m:r>
                      </m:sub>
                    </m:sSub>
                  </m:oMath>
                </a14:m>
                <a:r>
                  <a:rPr lang="en-US" sz="2000" i="1" dirty="0">
                    <a:solidFill>
                      <a:schemeClr val="bg1"/>
                    </a:solidFill>
                  </a:rPr>
                  <a:t> Min-Cut</a:t>
                </a: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1133639" y="2071629"/>
                <a:ext cx="3539962" cy="533023"/>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28D742D3-BD4A-E047-9635-B6CFFDF51511}"/>
                  </a:ext>
                </a:extLst>
              </p:cNvPr>
              <p:cNvSpPr txBox="1">
                <a:spLocks/>
              </p:cNvSpPr>
              <p:nvPr/>
            </p:nvSpPr>
            <p:spPr>
              <a:xfrm>
                <a:off x="1142262" y="2833629"/>
                <a:ext cx="3539962" cy="533023"/>
              </a:xfrm>
              <a:prstGeom prst="rect">
                <a:avLst/>
              </a:prstGeom>
              <a:solidFill>
                <a:schemeClr val="tx1">
                  <a:lumMod val="95000"/>
                </a:schemeClr>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Bi-Partite Matching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0" smtClean="0">
                            <a:solidFill>
                              <a:schemeClr val="bg1"/>
                            </a:solidFill>
                            <a:latin typeface="Cambria Math" panose="02040503050406030204" pitchFamily="18" charset="0"/>
                          </a:rPr>
                          <m:t>(</m:t>
                        </m:r>
                        <m:d>
                          <m:dPr>
                            <m:begChr m:val="|"/>
                            <m:endChr m:val="|"/>
                            <m:ctrlPr>
                              <a:rPr lang="en-US" sz="2000" b="0" i="1" smtClean="0">
                                <a:solidFill>
                                  <a:schemeClr val="bg1"/>
                                </a:solidFill>
                                <a:latin typeface="Cambria Math" panose="02040503050406030204" pitchFamily="18" charset="0"/>
                              </a:rPr>
                            </m:ctrlPr>
                          </m:dPr>
                          <m:e>
                            <m:r>
                              <m:rPr>
                                <m:sty m:val="p"/>
                              </m:rPr>
                              <a:rPr lang="en-US" sz="2000" b="0" i="0" smtClean="0">
                                <a:solidFill>
                                  <a:schemeClr val="bg1"/>
                                </a:solidFill>
                                <a:latin typeface="Cambria Math" panose="02040503050406030204" pitchFamily="18" charset="0"/>
                              </a:rPr>
                              <m:t>V</m:t>
                            </m:r>
                          </m:e>
                        </m:d>
                        <m:r>
                          <a:rPr lang="en-US" sz="2000" b="0" i="0" smtClean="0">
                            <a:solidFill>
                              <a:schemeClr val="bg1"/>
                            </a:solidFill>
                            <a:latin typeface="Cambria Math" panose="02040503050406030204" pitchFamily="18" charset="0"/>
                          </a:rPr>
                          <m:t>+</m:t>
                        </m:r>
                        <m:d>
                          <m:dPr>
                            <m:begChr m:val="|"/>
                            <m:endChr m:val="|"/>
                            <m:ctrlPr>
                              <a:rPr lang="en-US" sz="2000" b="0" i="1" smtClean="0">
                                <a:solidFill>
                                  <a:schemeClr val="bg1"/>
                                </a:solidFill>
                                <a:latin typeface="Cambria Math" panose="02040503050406030204" pitchFamily="18" charset="0"/>
                              </a:rPr>
                            </m:ctrlPr>
                          </m:dPr>
                          <m:e>
                            <m:r>
                              <m:rPr>
                                <m:sty m:val="p"/>
                              </m:rPr>
                              <a:rPr lang="en-US" sz="2000" b="0" i="0" smtClean="0">
                                <a:solidFill>
                                  <a:schemeClr val="bg1"/>
                                </a:solidFill>
                                <a:latin typeface="Cambria Math" panose="02040503050406030204" pitchFamily="18" charset="0"/>
                              </a:rPr>
                              <m:t>E</m:t>
                            </m:r>
                          </m:e>
                        </m:d>
                        <m:r>
                          <a:rPr lang="en-US" sz="2000" b="0" i="1" smtClean="0">
                            <a:solidFill>
                              <a:schemeClr val="bg1"/>
                            </a:solidFill>
                            <a:latin typeface="Cambria Math" panose="02040503050406030204" pitchFamily="18" charset="0"/>
                          </a:rPr>
                          <m:t>)</m:t>
                        </m:r>
                      </m:sub>
                    </m:sSub>
                  </m:oMath>
                </a14:m>
                <a:r>
                  <a:rPr lang="en-US" sz="2000" i="1" dirty="0">
                    <a:solidFill>
                      <a:schemeClr val="bg1"/>
                    </a:solidFill>
                  </a:rPr>
                  <a:t> Max-Flow</a:t>
                </a:r>
              </a:p>
            </p:txBody>
          </p:sp>
        </mc:Choice>
        <mc:Fallback xmlns="">
          <p:sp>
            <p:nvSpPr>
              <p:cNvPr id="5" name="Content Placeholder 4">
                <a:extLst>
                  <a:ext uri="{FF2B5EF4-FFF2-40B4-BE49-F238E27FC236}">
                    <a16:creationId xmlns:a16="http://schemas.microsoft.com/office/drawing/2014/main" id="{28D742D3-BD4A-E047-9635-B6CFFDF51511}"/>
                  </a:ext>
                </a:extLst>
              </p:cNvPr>
              <p:cNvSpPr txBox="1">
                <a:spLocks noRot="1" noChangeAspect="1" noMove="1" noResize="1" noEditPoints="1" noAdjustHandles="1" noChangeArrowheads="1" noChangeShapeType="1" noTextEdit="1"/>
              </p:cNvSpPr>
              <p:nvPr/>
            </p:nvSpPr>
            <p:spPr>
              <a:xfrm>
                <a:off x="1142262" y="2833629"/>
                <a:ext cx="3539962" cy="533023"/>
              </a:xfrm>
              <a:prstGeom prst="rect">
                <a:avLst/>
              </a:prstGeom>
              <a:blipFill>
                <a:blip r:embed="rId3"/>
                <a:stretch>
                  <a:fillRect t="-2273"/>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4">
                <a:extLst>
                  <a:ext uri="{FF2B5EF4-FFF2-40B4-BE49-F238E27FC236}">
                    <a16:creationId xmlns:a16="http://schemas.microsoft.com/office/drawing/2014/main" id="{6AD4F07D-7CCA-5B44-8E3E-AC5A35444519}"/>
                  </a:ext>
                </a:extLst>
              </p:cNvPr>
              <p:cNvSpPr txBox="1">
                <a:spLocks/>
              </p:cNvSpPr>
              <p:nvPr/>
            </p:nvSpPr>
            <p:spPr>
              <a:xfrm>
                <a:off x="1142262" y="3653733"/>
                <a:ext cx="3539962" cy="533023"/>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FindMedian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1" smtClean="0">
                            <a:solidFill>
                              <a:schemeClr val="bg1"/>
                            </a:solidFill>
                            <a:latin typeface="Cambria Math" panose="02040503050406030204" pitchFamily="18" charset="0"/>
                          </a:rPr>
                          <m:t>(1)</m:t>
                        </m:r>
                      </m:sub>
                    </m:sSub>
                  </m:oMath>
                </a14:m>
                <a:r>
                  <a:rPr lang="en-US" sz="2000" i="1" dirty="0">
                    <a:solidFill>
                      <a:schemeClr val="bg1"/>
                    </a:solidFill>
                  </a:rPr>
                  <a:t> Sorting</a:t>
                </a:r>
              </a:p>
            </p:txBody>
          </p:sp>
        </mc:Choice>
        <mc:Fallback xmlns="">
          <p:sp>
            <p:nvSpPr>
              <p:cNvPr id="6" name="Content Placeholder 4">
                <a:extLst>
                  <a:ext uri="{FF2B5EF4-FFF2-40B4-BE49-F238E27FC236}">
                    <a16:creationId xmlns:a16="http://schemas.microsoft.com/office/drawing/2014/main" id="{6AD4F07D-7CCA-5B44-8E3E-AC5A35444519}"/>
                  </a:ext>
                </a:extLst>
              </p:cNvPr>
              <p:cNvSpPr txBox="1">
                <a:spLocks noRot="1" noChangeAspect="1" noMove="1" noResize="1" noEditPoints="1" noAdjustHandles="1" noChangeArrowheads="1" noChangeShapeType="1" noTextEdit="1"/>
              </p:cNvSpPr>
              <p:nvPr/>
            </p:nvSpPr>
            <p:spPr>
              <a:xfrm>
                <a:off x="1142262" y="3653733"/>
                <a:ext cx="3539962" cy="533023"/>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4">
                <a:extLst>
                  <a:ext uri="{FF2B5EF4-FFF2-40B4-BE49-F238E27FC236}">
                    <a16:creationId xmlns:a16="http://schemas.microsoft.com/office/drawing/2014/main" id="{93AD140F-BE5A-774F-9757-0A21C6513D15}"/>
                  </a:ext>
                </a:extLst>
              </p:cNvPr>
              <p:cNvSpPr txBox="1">
                <a:spLocks/>
              </p:cNvSpPr>
              <p:nvPr/>
            </p:nvSpPr>
            <p:spPr>
              <a:xfrm>
                <a:off x="1133638" y="4473837"/>
                <a:ext cx="3539962" cy="533023"/>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FindMin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1" smtClean="0">
                            <a:solidFill>
                              <a:schemeClr val="bg1"/>
                            </a:solidFill>
                            <a:latin typeface="Cambria Math" panose="02040503050406030204" pitchFamily="18" charset="0"/>
                          </a:rPr>
                          <m:t>(1)</m:t>
                        </m:r>
                      </m:sub>
                    </m:sSub>
                  </m:oMath>
                </a14:m>
                <a:r>
                  <a:rPr lang="en-US" sz="2000" i="1" dirty="0">
                    <a:solidFill>
                      <a:schemeClr val="bg1"/>
                    </a:solidFill>
                  </a:rPr>
                  <a:t> Sorting</a:t>
                </a:r>
              </a:p>
            </p:txBody>
          </p:sp>
        </mc:Choice>
        <mc:Fallback xmlns="">
          <p:sp>
            <p:nvSpPr>
              <p:cNvPr id="7" name="Content Placeholder 4">
                <a:extLst>
                  <a:ext uri="{FF2B5EF4-FFF2-40B4-BE49-F238E27FC236}">
                    <a16:creationId xmlns:a16="http://schemas.microsoft.com/office/drawing/2014/main" id="{93AD140F-BE5A-774F-9757-0A21C6513D15}"/>
                  </a:ext>
                </a:extLst>
              </p:cNvPr>
              <p:cNvSpPr txBox="1">
                <a:spLocks noRot="1" noChangeAspect="1" noMove="1" noResize="1" noEditPoints="1" noAdjustHandles="1" noChangeArrowheads="1" noChangeShapeType="1" noTextEdit="1"/>
              </p:cNvSpPr>
              <p:nvPr/>
            </p:nvSpPr>
            <p:spPr>
              <a:xfrm>
                <a:off x="1133638" y="4473837"/>
                <a:ext cx="3539962" cy="533023"/>
              </a:xfrm>
              <a:prstGeom prst="rect">
                <a:avLst/>
              </a:prstGeom>
              <a:blipFill>
                <a:blip r:embed="rId5"/>
                <a:stretch>
                  <a:fillRect b="-2273"/>
                </a:stretch>
              </a:blipFill>
              <a:ln>
                <a:solidFill>
                  <a:schemeClr val="bg1"/>
                </a:solidFill>
              </a:ln>
            </p:spPr>
            <p:txBody>
              <a:bodyPr/>
              <a:lstStyle/>
              <a:p>
                <a:r>
                  <a:rPr lang="en-US">
                    <a:noFill/>
                  </a:rPr>
                  <a:t> </a:t>
                </a:r>
              </a:p>
            </p:txBody>
          </p:sp>
        </mc:Fallback>
      </mc:AlternateContent>
      <p:sp>
        <p:nvSpPr>
          <p:cNvPr id="8" name="Content Placeholder 4">
            <a:extLst>
              <a:ext uri="{FF2B5EF4-FFF2-40B4-BE49-F238E27FC236}">
                <a16:creationId xmlns:a16="http://schemas.microsoft.com/office/drawing/2014/main" id="{8EC5966E-2D81-1040-90D3-E820D5D54E18}"/>
              </a:ext>
            </a:extLst>
          </p:cNvPr>
          <p:cNvSpPr txBox="1">
            <a:spLocks/>
          </p:cNvSpPr>
          <p:nvPr/>
        </p:nvSpPr>
        <p:spPr>
          <a:xfrm>
            <a:off x="5091420" y="1688033"/>
            <a:ext cx="3539962"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Details:</a:t>
            </a:r>
          </a:p>
        </p:txBody>
      </p:sp>
      <p:sp>
        <p:nvSpPr>
          <p:cNvPr id="9" name="Content Placeholder 4">
            <a:extLst>
              <a:ext uri="{FF2B5EF4-FFF2-40B4-BE49-F238E27FC236}">
                <a16:creationId xmlns:a16="http://schemas.microsoft.com/office/drawing/2014/main" id="{2118ACFF-8839-024B-88AF-83FB153B12C9}"/>
              </a:ext>
            </a:extLst>
          </p:cNvPr>
          <p:cNvSpPr txBox="1">
            <a:spLocks/>
          </p:cNvSpPr>
          <p:nvPr/>
        </p:nvSpPr>
        <p:spPr>
          <a:xfrm>
            <a:off x="5091420" y="2071629"/>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No conversion necessary. Value of maximum flow is equal to capacity of minimum cut on the same, unaltered graph.</a:t>
            </a:r>
          </a:p>
        </p:txBody>
      </p:sp>
      <p:sp>
        <p:nvSpPr>
          <p:cNvPr id="10" name="Content Placeholder 4">
            <a:extLst>
              <a:ext uri="{FF2B5EF4-FFF2-40B4-BE49-F238E27FC236}">
                <a16:creationId xmlns:a16="http://schemas.microsoft.com/office/drawing/2014/main" id="{D270FE73-028E-AD4F-A8C2-AE7A078BB19E}"/>
              </a:ext>
            </a:extLst>
          </p:cNvPr>
          <p:cNvSpPr txBox="1">
            <a:spLocks/>
          </p:cNvSpPr>
          <p:nvPr/>
        </p:nvSpPr>
        <p:spPr>
          <a:xfrm>
            <a:off x="5100043" y="2833629"/>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Conversion involved adding capacities to edges, adding source and sink node, adding edges to / from source / sink node, etc.</a:t>
            </a:r>
          </a:p>
        </p:txBody>
      </p:sp>
      <p:sp>
        <p:nvSpPr>
          <p:cNvPr id="11" name="Content Placeholder 4">
            <a:extLst>
              <a:ext uri="{FF2B5EF4-FFF2-40B4-BE49-F238E27FC236}">
                <a16:creationId xmlns:a16="http://schemas.microsoft.com/office/drawing/2014/main" id="{66F81EC3-84D7-384F-B29E-4B80D8C72BD9}"/>
              </a:ext>
            </a:extLst>
          </p:cNvPr>
          <p:cNvSpPr txBox="1">
            <a:spLocks/>
          </p:cNvSpPr>
          <p:nvPr/>
        </p:nvSpPr>
        <p:spPr>
          <a:xfrm>
            <a:off x="5100043" y="3653733"/>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No conversion necessary. Sort the list, then pull out the middle element in the array.</a:t>
            </a:r>
          </a:p>
        </p:txBody>
      </p:sp>
      <p:sp>
        <p:nvSpPr>
          <p:cNvPr id="12" name="Content Placeholder 4">
            <a:extLst>
              <a:ext uri="{FF2B5EF4-FFF2-40B4-BE49-F238E27FC236}">
                <a16:creationId xmlns:a16="http://schemas.microsoft.com/office/drawing/2014/main" id="{6699413D-5379-5045-9D8B-6A637471A4CA}"/>
              </a:ext>
            </a:extLst>
          </p:cNvPr>
          <p:cNvSpPr txBox="1">
            <a:spLocks/>
          </p:cNvSpPr>
          <p:nvPr/>
        </p:nvSpPr>
        <p:spPr>
          <a:xfrm>
            <a:off x="5091419" y="4473837"/>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No conversion necessary. Sort the list, then pull the first element in the array. Note that this one is a reduction to a HARDER problem. So won’t be used in practice.</a:t>
            </a:r>
          </a:p>
        </p:txBody>
      </p:sp>
    </p:spTree>
    <p:extLst>
      <p:ext uri="{BB962C8B-B14F-4D97-AF65-F5344CB8AC3E}">
        <p14:creationId xmlns:p14="http://schemas.microsoft.com/office/powerpoint/2010/main" val="15464426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grpSp>
        <p:nvGrpSpPr>
          <p:cNvPr id="43" name="Group 42">
            <a:extLst>
              <a:ext uri="{FF2B5EF4-FFF2-40B4-BE49-F238E27FC236}">
                <a16:creationId xmlns:a16="http://schemas.microsoft.com/office/drawing/2014/main" id="{79335735-65BC-E54E-ABCA-52FB200E0398}"/>
              </a:ext>
            </a:extLst>
          </p:cNvPr>
          <p:cNvGrpSpPr/>
          <p:nvPr/>
        </p:nvGrpSpPr>
        <p:grpSpPr>
          <a:xfrm>
            <a:off x="208484" y="1611374"/>
            <a:ext cx="7232463" cy="3806727"/>
            <a:chOff x="2465909" y="2019299"/>
            <a:chExt cx="7232463" cy="3806727"/>
          </a:xfrm>
        </p:grpSpPr>
        <mc:AlternateContent xmlns:mc="http://schemas.openxmlformats.org/markup-compatibility/2006" xmlns:a14="http://schemas.microsoft.com/office/drawing/2010/main">
          <mc:Choice Requires="a14">
            <p:sp>
              <p:nvSpPr>
                <p:cNvPr id="39" name="Content Placeholder 4">
                  <a:extLst>
                    <a:ext uri="{FF2B5EF4-FFF2-40B4-BE49-F238E27FC236}">
                      <a16:creationId xmlns:a16="http://schemas.microsoft.com/office/drawing/2014/main" id="{6D06268B-B87E-5844-8A15-8B25A2291DDC}"/>
                    </a:ext>
                  </a:extLst>
                </p:cNvPr>
                <p:cNvSpPr txBox="1">
                  <a:spLocks/>
                </p:cNvSpPr>
                <p:nvPr/>
              </p:nvSpPr>
              <p:spPr>
                <a:xfrm>
                  <a:off x="5008088" y="2019299"/>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instances of A to instances of B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m:t>
                          </m:r>
                        </m:e>
                        <m:sub>
                          <m:r>
                            <a:rPr lang="en-US" sz="1400" b="0" i="1" smtClean="0">
                              <a:solidFill>
                                <a:schemeClr val="tx1">
                                  <a:lumMod val="95000"/>
                                </a:schemeClr>
                              </a:solidFill>
                              <a:latin typeface="Cambria Math" panose="02040503050406030204" pitchFamily="18" charset="0"/>
                            </a:rPr>
                            <m:t>𝐴𝐵</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39" name="Content Placeholder 4">
                  <a:extLst>
                    <a:ext uri="{FF2B5EF4-FFF2-40B4-BE49-F238E27FC236}">
                      <a16:creationId xmlns:a16="http://schemas.microsoft.com/office/drawing/2014/main" id="{6D06268B-B87E-5844-8A15-8B25A2291DDC}"/>
                    </a:ext>
                  </a:extLst>
                </p:cNvPr>
                <p:cNvSpPr txBox="1">
                  <a:spLocks noRot="1" noChangeAspect="1" noMove="1" noResize="1" noEditPoints="1" noAdjustHandles="1" noChangeArrowheads="1" noChangeShapeType="1" noTextEdit="1"/>
                </p:cNvSpPr>
                <p:nvPr/>
              </p:nvSpPr>
              <p:spPr>
                <a:xfrm>
                  <a:off x="5008088" y="2019299"/>
                  <a:ext cx="2316638" cy="581035"/>
                </a:xfrm>
                <a:prstGeom prst="rect">
                  <a:avLst/>
                </a:prstGeom>
                <a:blipFill>
                  <a:blip r:embed="rId2"/>
                  <a:stretch>
                    <a:fillRect b="-2083"/>
                  </a:stretch>
                </a:blipFill>
                <a:ln>
                  <a:solidFill>
                    <a:schemeClr val="bg1"/>
                  </a:solidFill>
                </a:ln>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FB14BF2B-E906-E74D-A222-9E84C2BB842C}"/>
                </a:ext>
              </a:extLst>
            </p:cNvPr>
            <p:cNvGrpSpPr/>
            <p:nvPr/>
          </p:nvGrpSpPr>
          <p:grpSpPr>
            <a:xfrm>
              <a:off x="2465909" y="2204160"/>
              <a:ext cx="7232463" cy="3621866"/>
              <a:chOff x="2570684" y="2261310"/>
              <a:chExt cx="7232463" cy="3621866"/>
            </a:xfrm>
          </p:grpSpPr>
          <p:grpSp>
            <p:nvGrpSpPr>
              <p:cNvPr id="8" name="Group 7">
                <a:extLst>
                  <a:ext uri="{FF2B5EF4-FFF2-40B4-BE49-F238E27FC236}">
                    <a16:creationId xmlns:a16="http://schemas.microsoft.com/office/drawing/2014/main" id="{8532DB9A-FA5A-7740-8D8E-0172761C0C15}"/>
                  </a:ext>
                </a:extLst>
              </p:cNvPr>
              <p:cNvGrpSpPr/>
              <p:nvPr/>
            </p:nvGrpSpPr>
            <p:grpSpPr>
              <a:xfrm>
                <a:off x="2570684" y="2261310"/>
                <a:ext cx="2709085" cy="3369450"/>
                <a:chOff x="1570559" y="2137485"/>
                <a:chExt cx="2709085" cy="3369450"/>
              </a:xfrm>
            </p:grpSpPr>
            <p:sp>
              <p:nvSpPr>
                <p:cNvPr id="5" name="Rectangle 4">
                  <a:extLst>
                    <a:ext uri="{FF2B5EF4-FFF2-40B4-BE49-F238E27FC236}">
                      <a16:creationId xmlns:a16="http://schemas.microsoft.com/office/drawing/2014/main" id="{D8DFC98F-084E-C84C-AB03-602B8E14D0EE}"/>
                    </a:ext>
                  </a:extLst>
                </p:cNvPr>
                <p:cNvSpPr/>
                <p:nvPr/>
              </p:nvSpPr>
              <p:spPr>
                <a:xfrm>
                  <a:off x="2308469" y="2137485"/>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Problem A</a:t>
                  </a:r>
                </a:p>
              </p:txBody>
            </p:sp>
            <p:sp>
              <p:nvSpPr>
                <p:cNvPr id="23" name="Rectangle 22">
                  <a:extLst>
                    <a:ext uri="{FF2B5EF4-FFF2-40B4-BE49-F238E27FC236}">
                      <a16:creationId xmlns:a16="http://schemas.microsoft.com/office/drawing/2014/main" id="{00759A00-8F0E-C24E-8F18-1CF257E378E4}"/>
                    </a:ext>
                  </a:extLst>
                </p:cNvPr>
                <p:cNvSpPr/>
                <p:nvPr/>
              </p:nvSpPr>
              <p:spPr>
                <a:xfrm>
                  <a:off x="2308469" y="4678274"/>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Solution A</a:t>
                  </a:r>
                </a:p>
              </p:txBody>
            </p:sp>
            <p:cxnSp>
              <p:nvCxnSpPr>
                <p:cNvPr id="7" name="Straight Arrow Connector 6">
                  <a:extLst>
                    <a:ext uri="{FF2B5EF4-FFF2-40B4-BE49-F238E27FC236}">
                      <a16:creationId xmlns:a16="http://schemas.microsoft.com/office/drawing/2014/main" id="{0541B410-22E3-6E47-AF73-3F2AF2867461}"/>
                    </a:ext>
                  </a:extLst>
                </p:cNvPr>
                <p:cNvCxnSpPr>
                  <a:stCxn id="5" idx="2"/>
                  <a:endCxn id="23" idx="0"/>
                </p:cNvCxnSpPr>
                <p:nvPr/>
              </p:nvCxnSpPr>
              <p:spPr>
                <a:xfrm>
                  <a:off x="2924105" y="2966146"/>
                  <a:ext cx="0" cy="171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Content Placeholder 4">
                      <a:extLst>
                        <a:ext uri="{FF2B5EF4-FFF2-40B4-BE49-F238E27FC236}">
                          <a16:creationId xmlns:a16="http://schemas.microsoft.com/office/drawing/2014/main" id="{92354662-A552-504E-A65B-97ED9934F527}"/>
                        </a:ext>
                      </a:extLst>
                    </p:cNvPr>
                    <p:cNvSpPr txBox="1">
                      <a:spLocks/>
                    </p:cNvSpPr>
                    <p:nvPr/>
                  </p:nvSpPr>
                  <p:spPr>
                    <a:xfrm>
                      <a:off x="1570559" y="3415408"/>
                      <a:ext cx="2709085" cy="701360"/>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Decider for A that runs in </a:t>
                      </a:r>
                      <a14:m>
                        <m:oMath xmlns:m="http://schemas.openxmlformats.org/officeDocument/2006/math">
                          <m:r>
                            <m:rPr>
                              <m:sty m:val="p"/>
                            </m:rPr>
                            <a:rPr lang="en-US" sz="1600" b="0" i="0" smtClean="0">
                              <a:solidFill>
                                <a:schemeClr val="bg1"/>
                              </a:solidFill>
                              <a:latin typeface="Cambria Math" panose="02040503050406030204" pitchFamily="18" charset="0"/>
                            </a:rPr>
                            <m:t>Θ</m:t>
                          </m:r>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𝐴</m:t>
                              </m:r>
                            </m:e>
                            <m:sub>
                              <m:r>
                                <a:rPr lang="en-US" sz="1600" b="0" i="1" smtClean="0">
                                  <a:solidFill>
                                    <a:schemeClr val="bg1"/>
                                  </a:solidFill>
                                  <a:latin typeface="Cambria Math" panose="02040503050406030204" pitchFamily="18" charset="0"/>
                                </a:rPr>
                                <m:t>𝑛</m:t>
                              </m:r>
                            </m:sub>
                          </m:sSub>
                          <m:r>
                            <a:rPr lang="en-US" sz="1600" b="0" i="1" smtClean="0">
                              <a:solidFill>
                                <a:schemeClr val="bg1"/>
                              </a:solidFill>
                              <a:latin typeface="Cambria Math" panose="02040503050406030204" pitchFamily="18" charset="0"/>
                            </a:rPr>
                            <m:t>)</m:t>
                          </m:r>
                        </m:oMath>
                      </a14:m>
                      <a:r>
                        <a:rPr lang="en-US" sz="1600" i="1" dirty="0">
                          <a:solidFill>
                            <a:schemeClr val="bg1"/>
                          </a:solidFill>
                        </a:rPr>
                        <a:t> time.</a:t>
                      </a:r>
                    </a:p>
                  </p:txBody>
                </p:sp>
              </mc:Choice>
              <mc:Fallback xmlns="">
                <p:sp>
                  <p:nvSpPr>
                    <p:cNvPr id="26" name="Content Placeholder 4">
                      <a:extLst>
                        <a:ext uri="{FF2B5EF4-FFF2-40B4-BE49-F238E27FC236}">
                          <a16:creationId xmlns:a16="http://schemas.microsoft.com/office/drawing/2014/main" id="{92354662-A552-504E-A65B-97ED9934F527}"/>
                        </a:ext>
                      </a:extLst>
                    </p:cNvPr>
                    <p:cNvSpPr txBox="1">
                      <a:spLocks noRot="1" noChangeAspect="1" noMove="1" noResize="1" noEditPoints="1" noAdjustHandles="1" noChangeArrowheads="1" noChangeShapeType="1" noTextEdit="1"/>
                    </p:cNvSpPr>
                    <p:nvPr/>
                  </p:nvSpPr>
                  <p:spPr>
                    <a:xfrm>
                      <a:off x="1570559" y="3415408"/>
                      <a:ext cx="2709085" cy="701360"/>
                    </a:xfrm>
                    <a:prstGeom prst="rect">
                      <a:avLst/>
                    </a:prstGeom>
                    <a:blipFill>
                      <a:blip r:embed="rId3"/>
                      <a:stretch>
                        <a:fillRect b="-1754"/>
                      </a:stretch>
                    </a:blipFill>
                    <a:ln>
                      <a:solidFill>
                        <a:schemeClr val="bg1"/>
                      </a:solidFill>
                    </a:ln>
                  </p:spPr>
                  <p:txBody>
                    <a:bodyPr/>
                    <a:lstStyle/>
                    <a:p>
                      <a:r>
                        <a:rPr lang="en-US">
                          <a:noFill/>
                        </a:rPr>
                        <a:t> </a:t>
                      </a:r>
                    </a:p>
                  </p:txBody>
                </p:sp>
              </mc:Fallback>
            </mc:AlternateContent>
          </p:grpSp>
          <p:grpSp>
            <p:nvGrpSpPr>
              <p:cNvPr id="18" name="Group 17">
                <a:extLst>
                  <a:ext uri="{FF2B5EF4-FFF2-40B4-BE49-F238E27FC236}">
                    <a16:creationId xmlns:a16="http://schemas.microsoft.com/office/drawing/2014/main" id="{E1E27072-20C7-2F48-853D-48A98A768EFD}"/>
                  </a:ext>
                </a:extLst>
              </p:cNvPr>
              <p:cNvGrpSpPr/>
              <p:nvPr/>
            </p:nvGrpSpPr>
            <p:grpSpPr>
              <a:xfrm>
                <a:off x="4539866" y="2268614"/>
                <a:ext cx="5263281" cy="3614562"/>
                <a:chOff x="4539866" y="2268614"/>
                <a:chExt cx="5263281" cy="3614562"/>
              </a:xfrm>
            </p:grpSpPr>
            <p:sp>
              <p:nvSpPr>
                <p:cNvPr id="27" name="Rectangle 26">
                  <a:extLst>
                    <a:ext uri="{FF2B5EF4-FFF2-40B4-BE49-F238E27FC236}">
                      <a16:creationId xmlns:a16="http://schemas.microsoft.com/office/drawing/2014/main" id="{2DCE4FC7-F5FE-D349-A4B8-CF18D9154094}"/>
                    </a:ext>
                  </a:extLst>
                </p:cNvPr>
                <p:cNvSpPr/>
                <p:nvPr/>
              </p:nvSpPr>
              <p:spPr>
                <a:xfrm>
                  <a:off x="7832969" y="2268614"/>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Problem B</a:t>
                  </a:r>
                </a:p>
              </p:txBody>
            </p:sp>
            <p:sp>
              <p:nvSpPr>
                <p:cNvPr id="29" name="Rectangle 28">
                  <a:extLst>
                    <a:ext uri="{FF2B5EF4-FFF2-40B4-BE49-F238E27FC236}">
                      <a16:creationId xmlns:a16="http://schemas.microsoft.com/office/drawing/2014/main" id="{E1B84751-7643-F048-9D4A-C68D0FE326F6}"/>
                    </a:ext>
                  </a:extLst>
                </p:cNvPr>
                <p:cNvSpPr/>
                <p:nvPr/>
              </p:nvSpPr>
              <p:spPr>
                <a:xfrm>
                  <a:off x="7832969" y="4802098"/>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Solution B</a:t>
                  </a:r>
                </a:p>
              </p:txBody>
            </p:sp>
            <p:cxnSp>
              <p:nvCxnSpPr>
                <p:cNvPr id="33" name="Straight Arrow Connector 32">
                  <a:extLst>
                    <a:ext uri="{FF2B5EF4-FFF2-40B4-BE49-F238E27FC236}">
                      <a16:creationId xmlns:a16="http://schemas.microsoft.com/office/drawing/2014/main" id="{272F9A6D-80DF-4945-93A8-F9BBAA58E063}"/>
                    </a:ext>
                  </a:extLst>
                </p:cNvPr>
                <p:cNvCxnSpPr>
                  <a:cxnSpLocks/>
                  <a:stCxn id="27" idx="2"/>
                  <a:endCxn id="29" idx="0"/>
                </p:cNvCxnSpPr>
                <p:nvPr/>
              </p:nvCxnSpPr>
              <p:spPr>
                <a:xfrm>
                  <a:off x="8448605" y="3097275"/>
                  <a:ext cx="0" cy="170482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Content Placeholder 4">
                      <a:extLst>
                        <a:ext uri="{FF2B5EF4-FFF2-40B4-BE49-F238E27FC236}">
                          <a16:creationId xmlns:a16="http://schemas.microsoft.com/office/drawing/2014/main" id="{2B07ACEF-738A-EC4C-8004-C071F2AA2F5B}"/>
                        </a:ext>
                      </a:extLst>
                    </p:cNvPr>
                    <p:cNvSpPr txBox="1">
                      <a:spLocks/>
                    </p:cNvSpPr>
                    <p:nvPr/>
                  </p:nvSpPr>
                  <p:spPr>
                    <a:xfrm>
                      <a:off x="7094062" y="3516116"/>
                      <a:ext cx="2709085" cy="701360"/>
                    </a:xfrm>
                    <a:prstGeom prst="rect">
                      <a:avLst/>
                    </a:prstGeom>
                    <a:solidFill>
                      <a:schemeClr val="accent3"/>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Decider for B that runs in </a:t>
                      </a:r>
                      <a14:m>
                        <m:oMath xmlns:m="http://schemas.openxmlformats.org/officeDocument/2006/math">
                          <m:r>
                            <m:rPr>
                              <m:sty m:val="p"/>
                            </m:rPr>
                            <a:rPr lang="en-US" sz="1600" b="0" i="0" smtClean="0">
                              <a:solidFill>
                                <a:schemeClr val="tx1">
                                  <a:lumMod val="95000"/>
                                </a:schemeClr>
                              </a:solidFill>
                              <a:latin typeface="Cambria Math" panose="02040503050406030204" pitchFamily="18" charset="0"/>
                            </a:rPr>
                            <m:t>Θ</m:t>
                          </m:r>
                          <m:r>
                            <a:rPr lang="en-US" sz="1600" b="0" i="1" smtClean="0">
                              <a:solidFill>
                                <a:schemeClr val="tx1">
                                  <a:lumMod val="95000"/>
                                </a:schemeClr>
                              </a:solidFill>
                              <a:latin typeface="Cambria Math" panose="02040503050406030204" pitchFamily="18" charset="0"/>
                            </a:rPr>
                            <m:t>(</m:t>
                          </m:r>
                          <m:sSub>
                            <m:sSubPr>
                              <m:ctrlPr>
                                <a:rPr lang="en-US" sz="1600" b="0" i="1" smtClean="0">
                                  <a:solidFill>
                                    <a:schemeClr val="tx1">
                                      <a:lumMod val="95000"/>
                                    </a:schemeClr>
                                  </a:solidFill>
                                  <a:latin typeface="Cambria Math" panose="02040503050406030204" pitchFamily="18" charset="0"/>
                                </a:rPr>
                              </m:ctrlPr>
                            </m:sSubPr>
                            <m:e>
                              <m:r>
                                <a:rPr lang="en-US" sz="1600" b="0" i="1" smtClean="0">
                                  <a:solidFill>
                                    <a:schemeClr val="tx1">
                                      <a:lumMod val="95000"/>
                                    </a:schemeClr>
                                  </a:solidFill>
                                  <a:latin typeface="Cambria Math" panose="02040503050406030204" pitchFamily="18" charset="0"/>
                                </a:rPr>
                                <m:t>𝐵</m:t>
                              </m:r>
                            </m:e>
                            <m:sub>
                              <m:r>
                                <a:rPr lang="en-US" sz="1600" b="0" i="1" smtClean="0">
                                  <a:solidFill>
                                    <a:schemeClr val="tx1">
                                      <a:lumMod val="95000"/>
                                    </a:schemeClr>
                                  </a:solidFill>
                                  <a:latin typeface="Cambria Math" panose="02040503050406030204" pitchFamily="18" charset="0"/>
                                </a:rPr>
                                <m:t>𝑛</m:t>
                              </m:r>
                            </m:sub>
                          </m:sSub>
                          <m:r>
                            <a:rPr lang="en-US" sz="1600" b="0" i="1" smtClean="0">
                              <a:solidFill>
                                <a:schemeClr val="tx1">
                                  <a:lumMod val="95000"/>
                                </a:schemeClr>
                              </a:solidFill>
                              <a:latin typeface="Cambria Math" panose="02040503050406030204" pitchFamily="18" charset="0"/>
                            </a:rPr>
                            <m:t>)</m:t>
                          </m:r>
                        </m:oMath>
                      </a14:m>
                      <a:r>
                        <a:rPr lang="en-US" sz="1600" i="1" dirty="0">
                          <a:solidFill>
                            <a:schemeClr val="tx1">
                              <a:lumMod val="95000"/>
                            </a:schemeClr>
                          </a:solidFill>
                        </a:rPr>
                        <a:t> time.</a:t>
                      </a:r>
                    </a:p>
                  </p:txBody>
                </p:sp>
              </mc:Choice>
              <mc:Fallback xmlns="">
                <p:sp>
                  <p:nvSpPr>
                    <p:cNvPr id="36" name="Content Placeholder 4">
                      <a:extLst>
                        <a:ext uri="{FF2B5EF4-FFF2-40B4-BE49-F238E27FC236}">
                          <a16:creationId xmlns:a16="http://schemas.microsoft.com/office/drawing/2014/main" id="{2B07ACEF-738A-EC4C-8004-C071F2AA2F5B}"/>
                        </a:ext>
                      </a:extLst>
                    </p:cNvPr>
                    <p:cNvSpPr txBox="1">
                      <a:spLocks noRot="1" noChangeAspect="1" noMove="1" noResize="1" noEditPoints="1" noAdjustHandles="1" noChangeArrowheads="1" noChangeShapeType="1" noTextEdit="1"/>
                    </p:cNvSpPr>
                    <p:nvPr/>
                  </p:nvSpPr>
                  <p:spPr>
                    <a:xfrm>
                      <a:off x="7094062" y="3516116"/>
                      <a:ext cx="2709085" cy="701360"/>
                    </a:xfrm>
                    <a:prstGeom prst="rect">
                      <a:avLst/>
                    </a:prstGeom>
                    <a:blipFill>
                      <a:blip r:embed="rId4"/>
                      <a:stretch>
                        <a:fillRect b="-1786"/>
                      </a:stretch>
                    </a:blipFill>
                    <a:ln>
                      <a:solidFill>
                        <a:schemeClr val="bg1"/>
                      </a:solidFill>
                    </a:ln>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991CB472-E51D-2E46-BEAF-8B2CD194CFD8}"/>
                    </a:ext>
                  </a:extLst>
                </p:cNvPr>
                <p:cNvCxnSpPr>
                  <a:cxnSpLocks/>
                  <a:stCxn id="5" idx="3"/>
                  <a:endCxn id="27" idx="1"/>
                </p:cNvCxnSpPr>
                <p:nvPr/>
              </p:nvCxnSpPr>
              <p:spPr>
                <a:xfrm>
                  <a:off x="4539866" y="2675641"/>
                  <a:ext cx="3293103" cy="7304"/>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2DC9021-3558-8C48-A04B-DAB7AE5C2339}"/>
                    </a:ext>
                  </a:extLst>
                </p:cNvPr>
                <p:cNvCxnSpPr>
                  <a:cxnSpLocks/>
                  <a:stCxn id="29" idx="1"/>
                  <a:endCxn id="23" idx="3"/>
                </p:cNvCxnSpPr>
                <p:nvPr/>
              </p:nvCxnSpPr>
              <p:spPr>
                <a:xfrm flipH="1">
                  <a:off x="4539866" y="5216429"/>
                  <a:ext cx="3293103" cy="1"/>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Content Placeholder 4">
                      <a:extLst>
                        <a:ext uri="{FF2B5EF4-FFF2-40B4-BE49-F238E27FC236}">
                          <a16:creationId xmlns:a16="http://schemas.microsoft.com/office/drawing/2014/main" id="{CBE927D4-069A-924A-879A-BB4711322E77}"/>
                        </a:ext>
                      </a:extLst>
                    </p:cNvPr>
                    <p:cNvSpPr txBox="1">
                      <a:spLocks/>
                    </p:cNvSpPr>
                    <p:nvPr/>
                  </p:nvSpPr>
                  <p:spPr>
                    <a:xfrm>
                      <a:off x="5067616" y="5302141"/>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solutions of B to solutions of A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𝑅𝑆</m:t>
                              </m:r>
                            </m:e>
                            <m:sub>
                              <m:r>
                                <a:rPr lang="en-US" sz="1400" b="0" i="1" smtClean="0">
                                  <a:solidFill>
                                    <a:schemeClr val="tx1">
                                      <a:lumMod val="95000"/>
                                    </a:schemeClr>
                                  </a:solidFill>
                                  <a:latin typeface="Cambria Math" panose="02040503050406030204" pitchFamily="18" charset="0"/>
                                </a:rPr>
                                <m:t>𝐵𝐴</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41" name="Content Placeholder 4">
                      <a:extLst>
                        <a:ext uri="{FF2B5EF4-FFF2-40B4-BE49-F238E27FC236}">
                          <a16:creationId xmlns:a16="http://schemas.microsoft.com/office/drawing/2014/main" id="{CBE927D4-069A-924A-879A-BB4711322E77}"/>
                        </a:ext>
                      </a:extLst>
                    </p:cNvPr>
                    <p:cNvSpPr txBox="1">
                      <a:spLocks noRot="1" noChangeAspect="1" noMove="1" noResize="1" noEditPoints="1" noAdjustHandles="1" noChangeArrowheads="1" noChangeShapeType="1" noTextEdit="1"/>
                    </p:cNvSpPr>
                    <p:nvPr/>
                  </p:nvSpPr>
                  <p:spPr>
                    <a:xfrm>
                      <a:off x="5067616" y="5302141"/>
                      <a:ext cx="2316638" cy="581035"/>
                    </a:xfrm>
                    <a:prstGeom prst="rect">
                      <a:avLst/>
                    </a:prstGeom>
                    <a:blipFill>
                      <a:blip r:embed="rId5"/>
                      <a:stretch>
                        <a:fillRect r="-1630" b="-2083"/>
                      </a:stretch>
                    </a:blipFill>
                    <a:ln>
                      <a:solidFill>
                        <a:schemeClr val="bg1"/>
                      </a:solidFill>
                    </a:ln>
                  </p:spPr>
                  <p:txBody>
                    <a:bodyPr/>
                    <a:lstStyle/>
                    <a:p>
                      <a:r>
                        <a:rPr lang="en-US">
                          <a:noFill/>
                        </a:rPr>
                        <a:t> </a:t>
                      </a:r>
                    </a:p>
                  </p:txBody>
                </p:sp>
              </mc:Fallback>
            </mc:AlternateContent>
          </p:grpSp>
        </p:grpSp>
      </p:grpSp>
      <p:grpSp>
        <p:nvGrpSpPr>
          <p:cNvPr id="4" name="Group 3">
            <a:extLst>
              <a:ext uri="{FF2B5EF4-FFF2-40B4-BE49-F238E27FC236}">
                <a16:creationId xmlns:a16="http://schemas.microsoft.com/office/drawing/2014/main" id="{8E3F8D96-49BA-1045-8928-38829A5B5A61}"/>
              </a:ext>
            </a:extLst>
          </p:cNvPr>
          <p:cNvGrpSpPr/>
          <p:nvPr/>
        </p:nvGrpSpPr>
        <p:grpSpPr>
          <a:xfrm>
            <a:off x="7591425" y="1971298"/>
            <a:ext cx="4402471" cy="3717108"/>
            <a:chOff x="7572375" y="1828423"/>
            <a:chExt cx="4402471" cy="3717108"/>
          </a:xfrm>
        </p:grpSpPr>
        <mc:AlternateContent xmlns:mc="http://schemas.openxmlformats.org/markup-compatibility/2006" xmlns:a14="http://schemas.microsoft.com/office/drawing/2010/main">
          <mc:Choice Requires="a14">
            <p:sp>
              <p:nvSpPr>
                <p:cNvPr id="3" name="TextBox 2"/>
                <p:cNvSpPr txBox="1"/>
                <p:nvPr/>
              </p:nvSpPr>
              <p:spPr>
                <a:xfrm>
                  <a:off x="7572375" y="1828423"/>
                  <a:ext cx="4402471" cy="3717108"/>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br>
                    <a:rPr lang="en-US" i="1" dirty="0">
                      <a:solidFill>
                        <a:schemeClr val="bg1"/>
                      </a:solidFill>
                    </a:rPr>
                  </a:br>
                  <a:r>
                    <a:rPr lang="en-US" i="1" dirty="0">
                      <a:solidFill>
                        <a:schemeClr val="bg1"/>
                      </a:solidFill>
                    </a:rPr>
                    <a:t>If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a14:m>
                  <a:r>
                    <a:rPr lang="en-US" i="1" dirty="0">
                      <a:solidFill>
                        <a:schemeClr val="bg1"/>
                      </a:solidFill>
                    </a:rPr>
                    <a:t>, then this represents a </a:t>
                  </a:r>
                  <a:r>
                    <a:rPr lang="en-US" b="1" u="sng" dirty="0">
                      <a:solidFill>
                        <a:schemeClr val="bg1"/>
                      </a:solidFill>
                    </a:rPr>
                    <a:t>valid reduction</a:t>
                  </a:r>
                  <a:r>
                    <a:rPr lang="en-US" i="1" dirty="0">
                      <a:solidFill>
                        <a:schemeClr val="bg1"/>
                      </a:solidFill>
                    </a:rPr>
                    <a:t> and </a:t>
                  </a:r>
                  <a14:m>
                    <m:oMath xmlns:m="http://schemas.openxmlformats.org/officeDocument/2006/math">
                      <m:r>
                        <a:rPr lang="en-US" i="1">
                          <a:solidFill>
                            <a:schemeClr val="bg1"/>
                          </a:solidFill>
                          <a:latin typeface="Cambria Math" panose="02040503050406030204" pitchFamily="18" charset="0"/>
                        </a:rPr>
                        <m:t>𝐴</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m:t>
                          </m:r>
                        </m:e>
                        <m: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𝑅</m:t>
                              </m:r>
                            </m:e>
                            <m:sub>
                              <m:r>
                                <a:rPr lang="en-US" i="1">
                                  <a:solidFill>
                                    <a:schemeClr val="bg1"/>
                                  </a:solidFill>
                                  <a:latin typeface="Cambria Math" panose="02040503050406030204" pitchFamily="18" charset="0"/>
                                </a:rPr>
                                <m:t>𝐴𝐵</m:t>
                              </m:r>
                            </m:sub>
                          </m:sSub>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𝑅</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𝑆</m:t>
                              </m:r>
                            </m:e>
                            <m:sub>
                              <m:r>
                                <a:rPr lang="en-US" i="1">
                                  <a:solidFill>
                                    <a:schemeClr val="bg1"/>
                                  </a:solidFill>
                                  <a:latin typeface="Cambria Math" panose="02040503050406030204" pitchFamily="18" charset="0"/>
                                </a:rPr>
                                <m:t>𝐵𝐴</m:t>
                              </m:r>
                            </m:sub>
                          </m:sSub>
                        </m:sub>
                      </m:sSub>
                      <m:r>
                        <a:rPr lang="en-US" i="1">
                          <a:solidFill>
                            <a:schemeClr val="bg1"/>
                          </a:solidFill>
                          <a:latin typeface="Cambria Math" panose="02040503050406030204" pitchFamily="18" charset="0"/>
                        </a:rPr>
                        <m:t>𝐵</m:t>
                      </m:r>
                    </m:oMath>
                  </a14:m>
                  <a:endParaRPr lang="en-US" i="1" dirty="0">
                    <a:solidFill>
                      <a:schemeClr val="bg1"/>
                    </a:solidFill>
                  </a:endParaRPr>
                </a:p>
                <a:p>
                  <a:pPr algn="ctr"/>
                  <a:endParaRPr lang="en-US" i="1" dirty="0">
                    <a:solidFill>
                      <a:schemeClr val="bg1"/>
                    </a:solidFill>
                  </a:endParaRPr>
                </a:p>
                <a:p>
                  <a:pPr algn="ctr"/>
                  <a:r>
                    <a:rPr lang="en-US" i="1" dirty="0">
                      <a:solidFill>
                        <a:schemeClr val="bg1"/>
                      </a:solidFill>
                    </a:rPr>
                    <a:t>If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a14:m>
                  <a:r>
                    <a:rPr lang="en-US" i="1" dirty="0">
                      <a:solidFill>
                        <a:schemeClr val="bg1"/>
                      </a:solidFill>
                    </a:rPr>
                    <a:t>, then this is the best algorithm for A (or equally the best)</a:t>
                  </a:r>
                </a:p>
                <a:p>
                  <a:pPr algn="ctr"/>
                  <a:endParaRPr lang="en-US" i="1" dirty="0">
                    <a:solidFill>
                      <a:schemeClr val="bg1"/>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7572375" y="1828423"/>
                  <a:ext cx="4402471" cy="3717108"/>
                </a:xfrm>
                <a:prstGeom prst="rect">
                  <a:avLst/>
                </a:prstGeom>
                <a:blipFill>
                  <a:blip r:embed="rId6"/>
                  <a:stretch>
                    <a:fillRect l="-862" t="-339" r="-2011"/>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7"/>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2B9DB6F-EBE3-9C40-9042-ADE677676AED}"/>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oMath>
                    </m:oMathPara>
                  </a14:m>
                  <a:endParaRPr lang="en-US" i="1" dirty="0">
                    <a:solidFill>
                      <a:schemeClr val="tx1"/>
                    </a:solidFill>
                  </a:endParaRPr>
                </a:p>
              </p:txBody>
            </p:sp>
          </mc:Choice>
          <mc:Fallback xmlns="">
            <p:sp>
              <p:nvSpPr>
                <p:cNvPr id="24" name="TextBox 23">
                  <a:extLst>
                    <a:ext uri="{FF2B5EF4-FFF2-40B4-BE49-F238E27FC236}">
                      <a16:creationId xmlns:a16="http://schemas.microsoft.com/office/drawing/2014/main" id="{62B9DB6F-EBE3-9C40-9042-ADE677676AED}"/>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8"/>
                  <a:stretch>
                    <a:fillRect/>
                  </a:stretch>
                </a:blipFill>
                <a:ln>
                  <a:solidFill>
                    <a:schemeClr val="bg1"/>
                  </a:solidFill>
                </a:ln>
              </p:spPr>
              <p:txBody>
                <a:bodyPr/>
                <a:lstStyle/>
                <a:p>
                  <a:r>
                    <a:rPr lang="en-US">
                      <a:noFill/>
                    </a:rPr>
                    <a:t> </a:t>
                  </a:r>
                </a:p>
              </p:txBody>
            </p:sp>
          </mc:Fallback>
        </mc:AlternateContent>
      </p:grpSp>
    </p:spTree>
    <p:extLst>
      <p:ext uri="{BB962C8B-B14F-4D97-AF65-F5344CB8AC3E}">
        <p14:creationId xmlns:p14="http://schemas.microsoft.com/office/powerpoint/2010/main" val="21903352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grpSp>
        <p:nvGrpSpPr>
          <p:cNvPr id="4" name="Group 3">
            <a:extLst>
              <a:ext uri="{FF2B5EF4-FFF2-40B4-BE49-F238E27FC236}">
                <a16:creationId xmlns:a16="http://schemas.microsoft.com/office/drawing/2014/main" id="{8E3F8D96-49BA-1045-8928-38829A5B5A61}"/>
              </a:ext>
            </a:extLst>
          </p:cNvPr>
          <p:cNvGrpSpPr/>
          <p:nvPr/>
        </p:nvGrpSpPr>
        <p:grpSpPr>
          <a:xfrm>
            <a:off x="579107" y="2598673"/>
            <a:ext cx="4402471" cy="2031325"/>
            <a:chOff x="7572375" y="1828423"/>
            <a:chExt cx="4402471" cy="2031325"/>
          </a:xfrm>
        </p:grpSpPr>
        <p:sp>
          <p:nvSpPr>
            <p:cNvPr id="3" name="TextBox 2"/>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2B9DB6F-EBE3-9C40-9042-ADE677676AED}"/>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r>
                          <a:rPr lang="en-US" b="0" i="1"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Θ</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oMath>
                    </m:oMathPara>
                  </a14:m>
                  <a:endParaRPr lang="en-US" i="1" dirty="0">
                    <a:solidFill>
                      <a:schemeClr val="tx1"/>
                    </a:solidFill>
                  </a:endParaRPr>
                </a:p>
              </p:txBody>
            </p:sp>
          </mc:Choice>
          <mc:Fallback xmlns="">
            <p:sp>
              <p:nvSpPr>
                <p:cNvPr id="24" name="TextBox 23">
                  <a:extLst>
                    <a:ext uri="{FF2B5EF4-FFF2-40B4-BE49-F238E27FC236}">
                      <a16:creationId xmlns:a16="http://schemas.microsoft.com/office/drawing/2014/main" id="{62B9DB6F-EBE3-9C40-9042-ADE677676AED}"/>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4"/>
                  <a:stretch>
                    <a:fillRect b="-9677"/>
                  </a:stretch>
                </a:blipFill>
                <a:ln>
                  <a:solidFill>
                    <a:schemeClr val="bg1"/>
                  </a:solidFill>
                </a:ln>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01B3355-8F0E-BA49-BE7C-437E5FC7B109}"/>
                  </a:ext>
                </a:extLst>
              </p:cNvPr>
              <p:cNvSpPr txBox="1"/>
              <p:nvPr/>
            </p:nvSpPr>
            <p:spPr>
              <a:xfrm>
                <a:off x="8393500" y="1963674"/>
                <a:ext cx="1207827"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0" name="TextBox 29">
                <a:extLst>
                  <a:ext uri="{FF2B5EF4-FFF2-40B4-BE49-F238E27FC236}">
                    <a16:creationId xmlns:a16="http://schemas.microsoft.com/office/drawing/2014/main" id="{501B3355-8F0E-BA49-BE7C-437E5FC7B109}"/>
                  </a:ext>
                </a:extLst>
              </p:cNvPr>
              <p:cNvSpPr txBox="1">
                <a:spLocks noRot="1" noChangeAspect="1" noMove="1" noResize="1" noEditPoints="1" noAdjustHandles="1" noChangeArrowheads="1" noChangeShapeType="1" noTextEdit="1"/>
              </p:cNvSpPr>
              <p:nvPr/>
            </p:nvSpPr>
            <p:spPr>
              <a:xfrm>
                <a:off x="8393500" y="1963674"/>
                <a:ext cx="1207827"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6502403" y="1963674"/>
                <a:ext cx="1345283"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oMath>
                  </m:oMathPara>
                </a14:m>
                <a:endParaRPr lang="en-US" i="1" dirty="0">
                  <a:solidFill>
                    <a:schemeClr val="tx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6502403" y="1963674"/>
                <a:ext cx="1345283" cy="369332"/>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711991" y="3716013"/>
            <a:ext cx="3091270" cy="1077218"/>
          </a:xfrm>
          <a:prstGeom prst="rect">
            <a:avLst/>
          </a:prstGeom>
          <a:noFill/>
          <a:ln>
            <a:solidFill>
              <a:schemeClr val="tx1">
                <a:lumMod val="95000"/>
              </a:schemeClr>
            </a:solidFill>
          </a:ln>
        </p:spPr>
        <p:txBody>
          <a:bodyPr wrap="square" rtlCol="0">
            <a:spAutoFit/>
          </a:bodyPr>
          <a:lstStyle/>
          <a:p>
            <a:pPr algn="ctr"/>
            <a:r>
              <a:rPr lang="en-US" sz="1600" i="1" dirty="0"/>
              <a:t>Not surprisingly, if these two algorithms have same overall runtime, then either can be used (they are equivalent).</a:t>
            </a:r>
          </a:p>
        </p:txBody>
      </p:sp>
      <p:cxnSp>
        <p:nvCxnSpPr>
          <p:cNvPr id="34" name="Straight Connector 33">
            <a:extLst>
              <a:ext uri="{FF2B5EF4-FFF2-40B4-BE49-F238E27FC236}">
                <a16:creationId xmlns:a16="http://schemas.microsoft.com/office/drawing/2014/main" id="{DC079917-A91F-2047-9C62-09FD7BED5AA9}"/>
              </a:ext>
            </a:extLst>
          </p:cNvPr>
          <p:cNvCxnSpPr>
            <a:cxnSpLocks/>
          </p:cNvCxnSpPr>
          <p:nvPr/>
        </p:nvCxnSpPr>
        <p:spPr>
          <a:xfrm flipH="1" flipV="1">
            <a:off x="7185804" y="2449903"/>
            <a:ext cx="603849" cy="11300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8013940" y="2449903"/>
            <a:ext cx="789321" cy="11300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191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01B3355-8F0E-BA49-BE7C-437E5FC7B109}"/>
                  </a:ext>
                </a:extLst>
              </p:cNvPr>
              <p:cNvSpPr txBox="1"/>
              <p:nvPr/>
            </p:nvSpPr>
            <p:spPr>
              <a:xfrm>
                <a:off x="8393500" y="2998840"/>
                <a:ext cx="1207827"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0" name="TextBox 29">
                <a:extLst>
                  <a:ext uri="{FF2B5EF4-FFF2-40B4-BE49-F238E27FC236}">
                    <a16:creationId xmlns:a16="http://schemas.microsoft.com/office/drawing/2014/main" id="{501B3355-8F0E-BA49-BE7C-437E5FC7B109}"/>
                  </a:ext>
                </a:extLst>
              </p:cNvPr>
              <p:cNvSpPr txBox="1">
                <a:spLocks noRot="1" noChangeAspect="1" noMove="1" noResize="1" noEditPoints="1" noAdjustHandles="1" noChangeArrowheads="1" noChangeShapeType="1" noTextEdit="1"/>
              </p:cNvSpPr>
              <p:nvPr/>
            </p:nvSpPr>
            <p:spPr>
              <a:xfrm>
                <a:off x="8393500" y="2998840"/>
                <a:ext cx="1207827"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8393500" y="1711820"/>
                <a:ext cx="1207827"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oMath>
                  </m:oMathPara>
                </a14:m>
                <a:endParaRPr lang="en-US" i="1" dirty="0">
                  <a:solidFill>
                    <a:schemeClr val="tx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8393500" y="1711820"/>
                <a:ext cx="1207827" cy="369332"/>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410066" y="4915107"/>
            <a:ext cx="3328491" cy="1323439"/>
          </a:xfrm>
          <a:prstGeom prst="rect">
            <a:avLst/>
          </a:prstGeom>
          <a:noFill/>
          <a:ln>
            <a:solidFill>
              <a:schemeClr val="tx1">
                <a:lumMod val="95000"/>
              </a:schemeClr>
            </a:solidFill>
          </a:ln>
        </p:spPr>
        <p:txBody>
          <a:bodyPr wrap="square" rtlCol="0">
            <a:spAutoFit/>
          </a:bodyPr>
          <a:lstStyle/>
          <a:p>
            <a:pPr algn="ctr"/>
            <a:r>
              <a:rPr lang="en-US" sz="1600" i="1" dirty="0"/>
              <a:t>If solving A through reduction is SLOWER than directly solving A, this means problem B is simply harder than problem A (but the reduction is still valid)</a:t>
            </a:r>
          </a:p>
        </p:txBody>
      </p:sp>
      <p:cxnSp>
        <p:nvCxnSpPr>
          <p:cNvPr id="34" name="Straight Connector 33">
            <a:extLst>
              <a:ext uri="{FF2B5EF4-FFF2-40B4-BE49-F238E27FC236}">
                <a16:creationId xmlns:a16="http://schemas.microsoft.com/office/drawing/2014/main" id="{DC079917-A91F-2047-9C62-09FD7BED5AA9}"/>
              </a:ext>
            </a:extLst>
          </p:cNvPr>
          <p:cNvCxnSpPr>
            <a:cxnSpLocks/>
          </p:cNvCxnSpPr>
          <p:nvPr/>
        </p:nvCxnSpPr>
        <p:spPr>
          <a:xfrm flipV="1">
            <a:off x="7678161" y="2253673"/>
            <a:ext cx="715339" cy="259341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7712016" y="3648997"/>
            <a:ext cx="789321" cy="11300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BA1D3D31-DD7A-A84D-B3C8-BFFF68562B10}"/>
              </a:ext>
            </a:extLst>
          </p:cNvPr>
          <p:cNvGrpSpPr/>
          <p:nvPr/>
        </p:nvGrpSpPr>
        <p:grpSpPr>
          <a:xfrm>
            <a:off x="579107" y="2598673"/>
            <a:ext cx="4402471" cy="2031325"/>
            <a:chOff x="7572375" y="1828423"/>
            <a:chExt cx="4402471" cy="2031325"/>
          </a:xfrm>
        </p:grpSpPr>
        <p:sp>
          <p:nvSpPr>
            <p:cNvPr id="16" name="TextBox 15">
              <a:extLst>
                <a:ext uri="{FF2B5EF4-FFF2-40B4-BE49-F238E27FC236}">
                  <a16:creationId xmlns:a16="http://schemas.microsoft.com/office/drawing/2014/main" id="{210B1CBD-AFFC-4047-A9E3-1E9CD1EA6284}"/>
                </a:ext>
              </a:extLst>
            </p:cNvPr>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8A0493A-9F41-4E4B-BD64-C1247F336F2F}"/>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CEEBE2C-3190-D447-A6F3-DACAE4CCD843}"/>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r>
                          <a:rPr lang="en-US" b="0" i="1"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Θ</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oMath>
                    </m:oMathPara>
                  </a14:m>
                  <a:endParaRPr lang="en-US" i="1" dirty="0">
                    <a:solidFill>
                      <a:schemeClr val="tx1"/>
                    </a:solidFill>
                  </a:endParaRPr>
                </a:p>
              </p:txBody>
            </p:sp>
          </mc:Choice>
          <mc:Fallback xmlns="">
            <p:sp>
              <p:nvSpPr>
                <p:cNvPr id="18" name="TextBox 17">
                  <a:extLst>
                    <a:ext uri="{FF2B5EF4-FFF2-40B4-BE49-F238E27FC236}">
                      <a16:creationId xmlns:a16="http://schemas.microsoft.com/office/drawing/2014/main" id="{0CEEBE2C-3190-D447-A6F3-DACAE4CCD843}"/>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7"/>
                  <a:stretch>
                    <a:fillRect b="-9677"/>
                  </a:stretch>
                </a:blipFill>
                <a:ln>
                  <a:solidFill>
                    <a:schemeClr val="bg1"/>
                  </a:solidFill>
                </a:ln>
              </p:spPr>
              <p:txBody>
                <a:bodyPr/>
                <a:lstStyle/>
                <a:p>
                  <a:r>
                    <a:rPr lang="en-US">
                      <a:noFill/>
                    </a:rPr>
                    <a:t> </a:t>
                  </a:r>
                </a:p>
              </p:txBody>
            </p:sp>
          </mc:Fallback>
        </mc:AlternateContent>
      </p:grpSp>
    </p:spTree>
    <p:extLst>
      <p:ext uri="{BB962C8B-B14F-4D97-AF65-F5344CB8AC3E}">
        <p14:creationId xmlns:p14="http://schemas.microsoft.com/office/powerpoint/2010/main" val="4292685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01B3355-8F0E-BA49-BE7C-437E5FC7B109}"/>
                  </a:ext>
                </a:extLst>
              </p:cNvPr>
              <p:cNvSpPr txBox="1"/>
              <p:nvPr/>
            </p:nvSpPr>
            <p:spPr>
              <a:xfrm>
                <a:off x="8384874" y="2162499"/>
                <a:ext cx="1207827"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0" name="TextBox 29">
                <a:extLst>
                  <a:ext uri="{FF2B5EF4-FFF2-40B4-BE49-F238E27FC236}">
                    <a16:creationId xmlns:a16="http://schemas.microsoft.com/office/drawing/2014/main" id="{501B3355-8F0E-BA49-BE7C-437E5FC7B109}"/>
                  </a:ext>
                </a:extLst>
              </p:cNvPr>
              <p:cNvSpPr txBox="1">
                <a:spLocks noRot="1" noChangeAspect="1" noMove="1" noResize="1" noEditPoints="1" noAdjustHandles="1" noChangeArrowheads="1" noChangeShapeType="1" noTextEdit="1"/>
              </p:cNvSpPr>
              <p:nvPr/>
            </p:nvSpPr>
            <p:spPr>
              <a:xfrm>
                <a:off x="8384874" y="2162499"/>
                <a:ext cx="1207827"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8384874" y="3445083"/>
                <a:ext cx="1207827"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oMath>
                  </m:oMathPara>
                </a14:m>
                <a:endParaRPr lang="en-US" i="1" dirty="0">
                  <a:solidFill>
                    <a:schemeClr val="tx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8384874" y="3445083"/>
                <a:ext cx="1207827" cy="369332"/>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056384" y="4915107"/>
            <a:ext cx="3912125" cy="1077218"/>
          </a:xfrm>
          <a:prstGeom prst="rect">
            <a:avLst/>
          </a:prstGeom>
          <a:noFill/>
          <a:ln>
            <a:solidFill>
              <a:schemeClr val="tx1">
                <a:lumMod val="95000"/>
              </a:schemeClr>
            </a:solidFill>
          </a:ln>
        </p:spPr>
        <p:txBody>
          <a:bodyPr wrap="square" rtlCol="0">
            <a:spAutoFit/>
          </a:bodyPr>
          <a:lstStyle/>
          <a:p>
            <a:pPr algn="ctr"/>
            <a:r>
              <a:rPr lang="en-US" sz="1600" i="1" dirty="0"/>
              <a:t>If the reduction is FASTER than directly solving A, What does this mean? It means the reduction IS the best way to solve A (and this picture doesn’t make sense)</a:t>
            </a:r>
          </a:p>
        </p:txBody>
      </p:sp>
      <p:cxnSp>
        <p:nvCxnSpPr>
          <p:cNvPr id="34" name="Straight Connector 33">
            <a:extLst>
              <a:ext uri="{FF2B5EF4-FFF2-40B4-BE49-F238E27FC236}">
                <a16:creationId xmlns:a16="http://schemas.microsoft.com/office/drawing/2014/main" id="{DC079917-A91F-2047-9C62-09FD7BED5AA9}"/>
              </a:ext>
            </a:extLst>
          </p:cNvPr>
          <p:cNvCxnSpPr>
            <a:cxnSpLocks/>
          </p:cNvCxnSpPr>
          <p:nvPr/>
        </p:nvCxnSpPr>
        <p:spPr>
          <a:xfrm flipV="1">
            <a:off x="6927273" y="2415398"/>
            <a:ext cx="1345459" cy="232913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7065818" y="3798102"/>
            <a:ext cx="1126837" cy="94642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F7FC513A-9540-2F4D-B68B-AAA5A4BB8F86}"/>
              </a:ext>
            </a:extLst>
          </p:cNvPr>
          <p:cNvGrpSpPr/>
          <p:nvPr/>
        </p:nvGrpSpPr>
        <p:grpSpPr>
          <a:xfrm>
            <a:off x="579107" y="2598673"/>
            <a:ext cx="4402471" cy="2031325"/>
            <a:chOff x="7572375" y="1828423"/>
            <a:chExt cx="4402471" cy="2031325"/>
          </a:xfrm>
        </p:grpSpPr>
        <p:sp>
          <p:nvSpPr>
            <p:cNvPr id="16" name="TextBox 15">
              <a:extLst>
                <a:ext uri="{FF2B5EF4-FFF2-40B4-BE49-F238E27FC236}">
                  <a16:creationId xmlns:a16="http://schemas.microsoft.com/office/drawing/2014/main" id="{82ECCAB6-6E38-6A46-A4EA-484E7588F7FE}"/>
                </a:ext>
              </a:extLst>
            </p:cNvPr>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73D7E97-6985-A245-A2A9-8EBF4D401363}"/>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977238E-E4EE-1A41-B5B4-0E3E13EDE061}"/>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r>
                          <a:rPr lang="en-US" b="0" i="1"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Θ</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oMath>
                    </m:oMathPara>
                  </a14:m>
                  <a:endParaRPr lang="en-US" i="1" dirty="0">
                    <a:solidFill>
                      <a:schemeClr val="tx1"/>
                    </a:solidFill>
                  </a:endParaRPr>
                </a:p>
              </p:txBody>
            </p:sp>
          </mc:Choice>
          <mc:Fallback xmlns="">
            <p:sp>
              <p:nvSpPr>
                <p:cNvPr id="18" name="TextBox 17">
                  <a:extLst>
                    <a:ext uri="{FF2B5EF4-FFF2-40B4-BE49-F238E27FC236}">
                      <a16:creationId xmlns:a16="http://schemas.microsoft.com/office/drawing/2014/main" id="{9977238E-E4EE-1A41-B5B4-0E3E13EDE061}"/>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7"/>
                  <a:stretch>
                    <a:fillRect b="-9677"/>
                  </a:stretch>
                </a:blipFill>
                <a:ln>
                  <a:solidFill>
                    <a:schemeClr val="bg1"/>
                  </a:solidFill>
                </a:ln>
              </p:spPr>
              <p:txBody>
                <a:bodyPr/>
                <a:lstStyle/>
                <a:p>
                  <a:r>
                    <a:rPr lang="en-US">
                      <a:noFill/>
                    </a:rPr>
                    <a:t> </a:t>
                  </a:r>
                </a:p>
              </p:txBody>
            </p:sp>
          </mc:Fallback>
        </mc:AlternateContent>
      </p:grpSp>
    </p:spTree>
    <p:extLst>
      <p:ext uri="{BB962C8B-B14F-4D97-AF65-F5344CB8AC3E}">
        <p14:creationId xmlns:p14="http://schemas.microsoft.com/office/powerpoint/2010/main" val="198931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915751" y="214689"/>
            <a:ext cx="10360501" cy="596346"/>
          </a:xfrm>
        </p:spPr>
        <p:txBody>
          <a:bodyPr/>
          <a:lstStyle/>
          <a:p>
            <a:pPr algn="ctr"/>
            <a:r>
              <a:rPr lang="en-US" dirty="0"/>
              <a:t>Overview of Theory of Computation</a:t>
            </a:r>
            <a:endParaRPr lang="en-US" b="0" dirty="0"/>
          </a:p>
        </p:txBody>
      </p:sp>
      <p:grpSp>
        <p:nvGrpSpPr>
          <p:cNvPr id="4" name="Group 3">
            <a:extLst>
              <a:ext uri="{FF2B5EF4-FFF2-40B4-BE49-F238E27FC236}">
                <a16:creationId xmlns:a16="http://schemas.microsoft.com/office/drawing/2014/main" id="{9C5B3421-9BCC-2249-B671-A9B117CF0AFF}"/>
              </a:ext>
            </a:extLst>
          </p:cNvPr>
          <p:cNvGrpSpPr/>
          <p:nvPr/>
        </p:nvGrpSpPr>
        <p:grpSpPr>
          <a:xfrm>
            <a:off x="2943309" y="1626039"/>
            <a:ext cx="6080098" cy="723569"/>
            <a:chOff x="2959212" y="2564295"/>
            <a:chExt cx="6080098" cy="723569"/>
          </a:xfrm>
        </p:grpSpPr>
        <p:sp>
          <p:nvSpPr>
            <p:cNvPr id="33" name="Content Placeholder 2">
              <a:extLst>
                <a:ext uri="{FF2B5EF4-FFF2-40B4-BE49-F238E27FC236}">
                  <a16:creationId xmlns:a16="http://schemas.microsoft.com/office/drawing/2014/main" id="{06F21836-48F0-3E46-8447-A11F4F3C4CC4}"/>
                </a:ext>
              </a:extLst>
            </p:cNvPr>
            <p:cNvSpPr txBox="1">
              <a:spLocks/>
            </p:cNvSpPr>
            <p:nvPr/>
          </p:nvSpPr>
          <p:spPr>
            <a:xfrm>
              <a:off x="4635612" y="2564295"/>
              <a:ext cx="2759102" cy="723567"/>
            </a:xfrm>
            <a:prstGeom prst="rect">
              <a:avLst/>
            </a:prstGeom>
            <a:solidFill>
              <a:schemeClr val="tx1">
                <a:lumMod val="95000"/>
              </a:schemeClr>
            </a:solid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Computing Machine / Program / Algorithm</a:t>
              </a:r>
            </a:p>
          </p:txBody>
        </p:sp>
        <p:sp>
          <p:nvSpPr>
            <p:cNvPr id="34" name="Content Placeholder 2">
              <a:extLst>
                <a:ext uri="{FF2B5EF4-FFF2-40B4-BE49-F238E27FC236}">
                  <a16:creationId xmlns:a16="http://schemas.microsoft.com/office/drawing/2014/main" id="{A3A2CA1C-EC88-194C-AB2A-ADD3008AE050}"/>
                </a:ext>
              </a:extLst>
            </p:cNvPr>
            <p:cNvSpPr txBox="1">
              <a:spLocks/>
            </p:cNvSpPr>
            <p:nvPr/>
          </p:nvSpPr>
          <p:spPr>
            <a:xfrm>
              <a:off x="2959212" y="2564296"/>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Input</a:t>
              </a:r>
            </a:p>
          </p:txBody>
        </p:sp>
        <p:sp>
          <p:nvSpPr>
            <p:cNvPr id="35" name="Content Placeholder 2">
              <a:extLst>
                <a:ext uri="{FF2B5EF4-FFF2-40B4-BE49-F238E27FC236}">
                  <a16:creationId xmlns:a16="http://schemas.microsoft.com/office/drawing/2014/main" id="{954B6218-4D23-1744-821A-3D48546C2EFE}"/>
                </a:ext>
              </a:extLst>
            </p:cNvPr>
            <p:cNvSpPr txBox="1">
              <a:spLocks/>
            </p:cNvSpPr>
            <p:nvPr/>
          </p:nvSpPr>
          <p:spPr>
            <a:xfrm>
              <a:off x="7744573" y="2564297"/>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Output</a:t>
              </a:r>
            </a:p>
          </p:txBody>
        </p:sp>
        <p:cxnSp>
          <p:nvCxnSpPr>
            <p:cNvPr id="36" name="Straight Arrow Connector 35">
              <a:extLst>
                <a:ext uri="{FF2B5EF4-FFF2-40B4-BE49-F238E27FC236}">
                  <a16:creationId xmlns:a16="http://schemas.microsoft.com/office/drawing/2014/main" id="{6D681D49-E5DB-184F-932B-24C2D17B8B8D}"/>
                </a:ext>
              </a:extLst>
            </p:cNvPr>
            <p:cNvCxnSpPr/>
            <p:nvPr/>
          </p:nvCxnSpPr>
          <p:spPr>
            <a:xfrm>
              <a:off x="3315695" y="2926080"/>
              <a:ext cx="1319917" cy="0"/>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484DD517-B9D1-024B-B20D-5234A02B7394}"/>
                </a:ext>
              </a:extLst>
            </p:cNvPr>
            <p:cNvCxnSpPr>
              <a:cxnSpLocks/>
              <a:stCxn id="33" idx="3"/>
              <a:endCxn id="35" idx="1"/>
            </p:cNvCxnSpPr>
            <p:nvPr/>
          </p:nvCxnSpPr>
          <p:spPr>
            <a:xfrm>
              <a:off x="7394714" y="2926079"/>
              <a:ext cx="349859" cy="2"/>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grpSp>
      <p:sp>
        <p:nvSpPr>
          <p:cNvPr id="5" name="Rectangle 4">
            <a:extLst>
              <a:ext uri="{FF2B5EF4-FFF2-40B4-BE49-F238E27FC236}">
                <a16:creationId xmlns:a16="http://schemas.microsoft.com/office/drawing/2014/main" id="{9122BA94-714C-CB4F-A68F-74967327F60B}"/>
              </a:ext>
            </a:extLst>
          </p:cNvPr>
          <p:cNvSpPr/>
          <p:nvPr/>
        </p:nvSpPr>
        <p:spPr>
          <a:xfrm>
            <a:off x="1113183" y="1065474"/>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EEF4785B-660D-7A4A-B532-75AAA3C4FBBE}"/>
              </a:ext>
            </a:extLst>
          </p:cNvPr>
          <p:cNvSpPr txBox="1">
            <a:spLocks/>
          </p:cNvSpPr>
          <p:nvPr/>
        </p:nvSpPr>
        <p:spPr>
          <a:xfrm>
            <a:off x="1956684" y="1039643"/>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Defining Computation</a:t>
            </a:r>
          </a:p>
        </p:txBody>
      </p:sp>
      <p:sp>
        <p:nvSpPr>
          <p:cNvPr id="17" name="Rectangle 16">
            <a:extLst>
              <a:ext uri="{FF2B5EF4-FFF2-40B4-BE49-F238E27FC236}">
                <a16:creationId xmlns:a16="http://schemas.microsoft.com/office/drawing/2014/main" id="{652623CC-C09B-FE43-BAB5-C948D141E65B}"/>
              </a:ext>
            </a:extLst>
          </p:cNvPr>
          <p:cNvSpPr/>
          <p:nvPr/>
        </p:nvSpPr>
        <p:spPr>
          <a:xfrm>
            <a:off x="1113183" y="3041366"/>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6D2B9FF3-5063-EB43-90DC-8D24C1437B8D}"/>
              </a:ext>
            </a:extLst>
          </p:cNvPr>
          <p:cNvSpPr txBox="1">
            <a:spLocks/>
          </p:cNvSpPr>
          <p:nvPr/>
        </p:nvSpPr>
        <p:spPr>
          <a:xfrm>
            <a:off x="2083904" y="3003606"/>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Models</a:t>
            </a:r>
          </a:p>
        </p:txBody>
      </p:sp>
      <p:sp>
        <p:nvSpPr>
          <p:cNvPr id="19" name="Content Placeholder 2">
            <a:extLst>
              <a:ext uri="{FF2B5EF4-FFF2-40B4-BE49-F238E27FC236}">
                <a16:creationId xmlns:a16="http://schemas.microsoft.com/office/drawing/2014/main" id="{9BFD617D-5308-6A42-BB36-F123D5525C51}"/>
              </a:ext>
            </a:extLst>
          </p:cNvPr>
          <p:cNvSpPr txBox="1">
            <a:spLocks/>
          </p:cNvSpPr>
          <p:nvPr/>
        </p:nvSpPr>
        <p:spPr>
          <a:xfrm>
            <a:off x="1272210" y="3393205"/>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Circuits</a:t>
            </a:r>
          </a:p>
        </p:txBody>
      </p:sp>
      <p:sp>
        <p:nvSpPr>
          <p:cNvPr id="20" name="Content Placeholder 2">
            <a:extLst>
              <a:ext uri="{FF2B5EF4-FFF2-40B4-BE49-F238E27FC236}">
                <a16:creationId xmlns:a16="http://schemas.microsoft.com/office/drawing/2014/main" id="{C85029C7-5808-8E46-8A28-22D5E7D9C1E1}"/>
              </a:ext>
            </a:extLst>
          </p:cNvPr>
          <p:cNvSpPr txBox="1">
            <a:spLocks/>
          </p:cNvSpPr>
          <p:nvPr/>
        </p:nvSpPr>
        <p:spPr>
          <a:xfrm>
            <a:off x="3307744"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Finite Automata</a:t>
            </a:r>
          </a:p>
        </p:txBody>
      </p:sp>
      <p:sp>
        <p:nvSpPr>
          <p:cNvPr id="21" name="Content Placeholder 2">
            <a:extLst>
              <a:ext uri="{FF2B5EF4-FFF2-40B4-BE49-F238E27FC236}">
                <a16:creationId xmlns:a16="http://schemas.microsoft.com/office/drawing/2014/main" id="{7E8726DC-AD5C-4548-B2B4-66606A267F9E}"/>
              </a:ext>
            </a:extLst>
          </p:cNvPr>
          <p:cNvSpPr txBox="1">
            <a:spLocks/>
          </p:cNvSpPr>
          <p:nvPr/>
        </p:nvSpPr>
        <p:spPr>
          <a:xfrm>
            <a:off x="5343278"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Pushdown Automata</a:t>
            </a:r>
          </a:p>
        </p:txBody>
      </p:sp>
      <p:sp>
        <p:nvSpPr>
          <p:cNvPr id="22" name="Content Placeholder 2">
            <a:extLst>
              <a:ext uri="{FF2B5EF4-FFF2-40B4-BE49-F238E27FC236}">
                <a16:creationId xmlns:a16="http://schemas.microsoft.com/office/drawing/2014/main" id="{A7094291-578F-964E-BD57-2AF725369BFD}"/>
              </a:ext>
            </a:extLst>
          </p:cNvPr>
          <p:cNvSpPr txBox="1">
            <a:spLocks/>
          </p:cNvSpPr>
          <p:nvPr/>
        </p:nvSpPr>
        <p:spPr>
          <a:xfrm>
            <a:off x="7378812" y="3393204"/>
            <a:ext cx="1493542" cy="1011817"/>
          </a:xfrm>
          <a:prstGeom prst="rect">
            <a:avLst/>
          </a:prstGeom>
          <a:solidFill>
            <a:schemeClr val="accent1">
              <a:lumMod val="20000"/>
              <a:lumOff val="80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Turing Machine</a:t>
            </a:r>
          </a:p>
        </p:txBody>
      </p:sp>
      <p:sp>
        <p:nvSpPr>
          <p:cNvPr id="23" name="Content Placeholder 2">
            <a:extLst>
              <a:ext uri="{FF2B5EF4-FFF2-40B4-BE49-F238E27FC236}">
                <a16:creationId xmlns:a16="http://schemas.microsoft.com/office/drawing/2014/main" id="{A127FA8D-F088-DB41-9ADF-C51E7C219A45}"/>
              </a:ext>
            </a:extLst>
          </p:cNvPr>
          <p:cNvSpPr txBox="1">
            <a:spLocks/>
          </p:cNvSpPr>
          <p:nvPr/>
        </p:nvSpPr>
        <p:spPr>
          <a:xfrm>
            <a:off x="9399745" y="3393204"/>
            <a:ext cx="1493542" cy="1011817"/>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RAM Model</a:t>
            </a:r>
          </a:p>
        </p:txBody>
      </p:sp>
      <p:sp>
        <p:nvSpPr>
          <p:cNvPr id="24" name="Content Placeholder 2">
            <a:extLst>
              <a:ext uri="{FF2B5EF4-FFF2-40B4-BE49-F238E27FC236}">
                <a16:creationId xmlns:a16="http://schemas.microsoft.com/office/drawing/2014/main" id="{DC47454D-B1B8-AA45-8672-11B05D77EBBC}"/>
              </a:ext>
            </a:extLst>
          </p:cNvPr>
          <p:cNvSpPr txBox="1">
            <a:spLocks/>
          </p:cNvSpPr>
          <p:nvPr/>
        </p:nvSpPr>
        <p:spPr>
          <a:xfrm>
            <a:off x="2819075" y="371722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5" name="Content Placeholder 2">
            <a:extLst>
              <a:ext uri="{FF2B5EF4-FFF2-40B4-BE49-F238E27FC236}">
                <a16:creationId xmlns:a16="http://schemas.microsoft.com/office/drawing/2014/main" id="{D87DDA98-D3F5-EA4E-8F5A-38070C416619}"/>
              </a:ext>
            </a:extLst>
          </p:cNvPr>
          <p:cNvSpPr txBox="1">
            <a:spLocks/>
          </p:cNvSpPr>
          <p:nvPr/>
        </p:nvSpPr>
        <p:spPr>
          <a:xfrm>
            <a:off x="4863863" y="370728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6" name="Content Placeholder 2">
            <a:extLst>
              <a:ext uri="{FF2B5EF4-FFF2-40B4-BE49-F238E27FC236}">
                <a16:creationId xmlns:a16="http://schemas.microsoft.com/office/drawing/2014/main" id="{378BFA77-F76B-9C4B-95F5-FFA5EF1C2479}"/>
              </a:ext>
            </a:extLst>
          </p:cNvPr>
          <p:cNvSpPr txBox="1">
            <a:spLocks/>
          </p:cNvSpPr>
          <p:nvPr/>
        </p:nvSpPr>
        <p:spPr>
          <a:xfrm>
            <a:off x="6878421" y="3699338"/>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7" name="Content Placeholder 2">
            <a:extLst>
              <a:ext uri="{FF2B5EF4-FFF2-40B4-BE49-F238E27FC236}">
                <a16:creationId xmlns:a16="http://schemas.microsoft.com/office/drawing/2014/main" id="{DC80CAB1-0CB3-1D4E-8B04-AD92BBCF1D58}"/>
              </a:ext>
            </a:extLst>
          </p:cNvPr>
          <p:cNvSpPr txBox="1">
            <a:spLocks/>
          </p:cNvSpPr>
          <p:nvPr/>
        </p:nvSpPr>
        <p:spPr>
          <a:xfrm>
            <a:off x="8917210" y="3699337"/>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a:r>
          </a:p>
        </p:txBody>
      </p:sp>
      <p:sp>
        <p:nvSpPr>
          <p:cNvPr id="28" name="Rectangle 27">
            <a:extLst>
              <a:ext uri="{FF2B5EF4-FFF2-40B4-BE49-F238E27FC236}">
                <a16:creationId xmlns:a16="http://schemas.microsoft.com/office/drawing/2014/main" id="{E607B708-3A3B-9247-B6C1-B9A8DFB87378}"/>
              </a:ext>
            </a:extLst>
          </p:cNvPr>
          <p:cNvSpPr/>
          <p:nvPr/>
        </p:nvSpPr>
        <p:spPr>
          <a:xfrm>
            <a:off x="1113183" y="5033159"/>
            <a:ext cx="10026594" cy="1327883"/>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id="{A78AC064-D8D9-E749-AC4D-5EEDF5A48EE2}"/>
              </a:ext>
            </a:extLst>
          </p:cNvPr>
          <p:cNvSpPr txBox="1">
            <a:spLocks/>
          </p:cNvSpPr>
          <p:nvPr/>
        </p:nvSpPr>
        <p:spPr>
          <a:xfrm>
            <a:off x="2083904" y="4995399"/>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Complexity</a:t>
            </a:r>
          </a:p>
        </p:txBody>
      </p:sp>
      <p:sp>
        <p:nvSpPr>
          <p:cNvPr id="30" name="Content Placeholder 2">
            <a:extLst>
              <a:ext uri="{FF2B5EF4-FFF2-40B4-BE49-F238E27FC236}">
                <a16:creationId xmlns:a16="http://schemas.microsoft.com/office/drawing/2014/main" id="{CAE212C8-0B13-194B-B3F9-E8D553381C4E}"/>
              </a:ext>
            </a:extLst>
          </p:cNvPr>
          <p:cNvSpPr txBox="1">
            <a:spLocks/>
          </p:cNvSpPr>
          <p:nvPr/>
        </p:nvSpPr>
        <p:spPr>
          <a:xfrm>
            <a:off x="3127177" y="5547938"/>
            <a:ext cx="1773141" cy="544706"/>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Decidability</a:t>
            </a:r>
          </a:p>
        </p:txBody>
      </p:sp>
      <p:sp>
        <p:nvSpPr>
          <p:cNvPr id="31" name="Content Placeholder 2">
            <a:extLst>
              <a:ext uri="{FF2B5EF4-FFF2-40B4-BE49-F238E27FC236}">
                <a16:creationId xmlns:a16="http://schemas.microsoft.com/office/drawing/2014/main" id="{BD82F965-F282-A14B-8AE4-91D30F287D70}"/>
              </a:ext>
            </a:extLst>
          </p:cNvPr>
          <p:cNvSpPr txBox="1">
            <a:spLocks/>
          </p:cNvSpPr>
          <p:nvPr/>
        </p:nvSpPr>
        <p:spPr>
          <a:xfrm>
            <a:off x="5299208" y="5547938"/>
            <a:ext cx="1773141" cy="544706"/>
          </a:xfrm>
          <a:prstGeom prst="rect">
            <a:avLst/>
          </a:prstGeom>
          <a:solidFill>
            <a:schemeClr val="accent1"/>
          </a:solid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 NP, NP-Hard</a:t>
            </a:r>
          </a:p>
        </p:txBody>
      </p:sp>
      <p:sp>
        <p:nvSpPr>
          <p:cNvPr id="32" name="Content Placeholder 2">
            <a:extLst>
              <a:ext uri="{FF2B5EF4-FFF2-40B4-BE49-F238E27FC236}">
                <a16:creationId xmlns:a16="http://schemas.microsoft.com/office/drawing/2014/main" id="{D9D7E13E-BB4D-E34A-9999-7314CAC43BD9}"/>
              </a:ext>
            </a:extLst>
          </p:cNvPr>
          <p:cNvSpPr txBox="1">
            <a:spLocks/>
          </p:cNvSpPr>
          <p:nvPr/>
        </p:nvSpPr>
        <p:spPr>
          <a:xfrm>
            <a:off x="7380015" y="5547938"/>
            <a:ext cx="1773141" cy="544706"/>
          </a:xfrm>
          <a:prstGeom prst="rect">
            <a:avLst/>
          </a:prstGeom>
          <a:solidFill>
            <a:schemeClr val="accent1">
              <a:lumMod val="20000"/>
              <a:lumOff val="80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P-Space, Co-NP, </a:t>
            </a:r>
            <a:r>
              <a:rPr lang="en-US" dirty="0" err="1">
                <a:solidFill>
                  <a:schemeClr val="bg1"/>
                </a:solidFill>
              </a:rPr>
              <a:t>etc</a:t>
            </a:r>
            <a:endParaRPr lang="en-US" dirty="0">
              <a:solidFill>
                <a:schemeClr val="bg1"/>
              </a:solidFill>
            </a:endParaRPr>
          </a:p>
        </p:txBody>
      </p:sp>
      <p:cxnSp>
        <p:nvCxnSpPr>
          <p:cNvPr id="9" name="Straight Connector 8">
            <a:extLst>
              <a:ext uri="{FF2B5EF4-FFF2-40B4-BE49-F238E27FC236}">
                <a16:creationId xmlns:a16="http://schemas.microsoft.com/office/drawing/2014/main" id="{22E4A26F-EC9C-6A42-B6E5-2AB70D8495CC}"/>
              </a:ext>
            </a:extLst>
          </p:cNvPr>
          <p:cNvCxnSpPr>
            <a:cxnSpLocks/>
          </p:cNvCxnSpPr>
          <p:nvPr/>
        </p:nvCxnSpPr>
        <p:spPr>
          <a:xfrm flipH="1">
            <a:off x="3737114" y="2611998"/>
            <a:ext cx="1940117" cy="27430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A9F70A8-6775-D748-9250-0D75E2C83C4A}"/>
              </a:ext>
            </a:extLst>
          </p:cNvPr>
          <p:cNvCxnSpPr>
            <a:cxnSpLocks/>
          </p:cNvCxnSpPr>
          <p:nvPr/>
        </p:nvCxnSpPr>
        <p:spPr>
          <a:xfrm flipH="1">
            <a:off x="4738977" y="2611998"/>
            <a:ext cx="938254" cy="34589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7C4C467-E952-8749-B68A-AEACB73338CC}"/>
              </a:ext>
            </a:extLst>
          </p:cNvPr>
          <p:cNvCxnSpPr>
            <a:cxnSpLocks/>
          </p:cNvCxnSpPr>
          <p:nvPr/>
        </p:nvCxnSpPr>
        <p:spPr>
          <a:xfrm>
            <a:off x="5677231" y="2611998"/>
            <a:ext cx="326004"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10E39D2-A8F4-3F4E-A460-37AAEC00BDD8}"/>
              </a:ext>
            </a:extLst>
          </p:cNvPr>
          <p:cNvCxnSpPr>
            <a:cxnSpLocks/>
          </p:cNvCxnSpPr>
          <p:nvPr/>
        </p:nvCxnSpPr>
        <p:spPr>
          <a:xfrm>
            <a:off x="5677231" y="2611998"/>
            <a:ext cx="2441051"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F04D67C-0668-BD4F-9A16-080004563B3D}"/>
              </a:ext>
            </a:extLst>
          </p:cNvPr>
          <p:cNvCxnSpPr>
            <a:cxnSpLocks/>
          </p:cNvCxnSpPr>
          <p:nvPr/>
        </p:nvCxnSpPr>
        <p:spPr>
          <a:xfrm>
            <a:off x="5677231" y="2604047"/>
            <a:ext cx="4491824" cy="35384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C5BE0A7-D209-8A47-81A6-28A4251C55B5}"/>
              </a:ext>
            </a:extLst>
          </p:cNvPr>
          <p:cNvCxnSpPr>
            <a:cxnSpLocks/>
          </p:cNvCxnSpPr>
          <p:nvPr/>
        </p:nvCxnSpPr>
        <p:spPr>
          <a:xfrm flipV="1">
            <a:off x="6289482" y="4567959"/>
            <a:ext cx="1884459" cy="36980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328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grpSp>
        <p:nvGrpSpPr>
          <p:cNvPr id="4" name="Group 3">
            <a:extLst>
              <a:ext uri="{FF2B5EF4-FFF2-40B4-BE49-F238E27FC236}">
                <a16:creationId xmlns:a16="http://schemas.microsoft.com/office/drawing/2014/main" id="{8E3F8D96-49BA-1045-8928-38829A5B5A61}"/>
              </a:ext>
            </a:extLst>
          </p:cNvPr>
          <p:cNvGrpSpPr/>
          <p:nvPr/>
        </p:nvGrpSpPr>
        <p:grpSpPr>
          <a:xfrm>
            <a:off x="580021" y="2595614"/>
            <a:ext cx="4402471" cy="2031325"/>
            <a:chOff x="7572375" y="1828423"/>
            <a:chExt cx="4402471" cy="2031325"/>
          </a:xfrm>
        </p:grpSpPr>
        <p:sp>
          <p:nvSpPr>
            <p:cNvPr id="3" name="TextBox 2"/>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2B9DB6F-EBE3-9C40-9042-ADE677676AED}"/>
                    </a:ext>
                  </a:extLst>
                </p:cNvPr>
                <p:cNvSpPr txBox="1"/>
                <p:nvPr/>
              </p:nvSpPr>
              <p:spPr>
                <a:xfrm>
                  <a:off x="7715250" y="3027851"/>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r>
                          <a:rPr lang="en-US" b="0" i="1" smtClean="0">
                            <a:solidFill>
                              <a:schemeClr val="bg1"/>
                            </a:solidFill>
                            <a:latin typeface="Cambria Math" panose="02040503050406030204" pitchFamily="18" charset="0"/>
                          </a:rPr>
                          <m:t>∈</m:t>
                        </m:r>
                        <m:r>
                          <m:rPr>
                            <m:sty m:val="p"/>
                          </m:rPr>
                          <a:rPr lang="en-US" b="0" i="0" smtClean="0">
                            <a:solidFill>
                              <a:schemeClr val="bg1"/>
                            </a:solidFill>
                            <a:latin typeface="Cambria Math" panose="02040503050406030204" pitchFamily="18" charset="0"/>
                          </a:rPr>
                          <m:t>Θ</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m:oMathPara>
                  </a14:m>
                  <a:endParaRPr lang="en-US" i="1" dirty="0">
                    <a:solidFill>
                      <a:schemeClr val="bg1"/>
                    </a:solidFill>
                  </a:endParaRPr>
                </a:p>
              </p:txBody>
            </p:sp>
          </mc:Choice>
          <mc:Fallback xmlns="">
            <p:sp>
              <p:nvSpPr>
                <p:cNvPr id="24" name="TextBox 23">
                  <a:extLst>
                    <a:ext uri="{FF2B5EF4-FFF2-40B4-BE49-F238E27FC236}">
                      <a16:creationId xmlns:a16="http://schemas.microsoft.com/office/drawing/2014/main" id="{62B9DB6F-EBE3-9C40-9042-ADE677676AED}"/>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4"/>
                  <a:stretch>
                    <a:fillRect b="-9677"/>
                  </a:stretch>
                </a:blipFill>
                <a:ln>
                  <a:solidFill>
                    <a:schemeClr val="bg1"/>
                  </a:solidFill>
                </a:ln>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7869382" y="3445083"/>
                <a:ext cx="172332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7869382" y="3445083"/>
                <a:ext cx="1723320"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056384" y="4915107"/>
            <a:ext cx="3328491" cy="830997"/>
          </a:xfrm>
          <a:prstGeom prst="rect">
            <a:avLst/>
          </a:prstGeom>
          <a:noFill/>
          <a:ln>
            <a:solidFill>
              <a:schemeClr val="tx1">
                <a:lumMod val="95000"/>
              </a:schemeClr>
            </a:solidFill>
          </a:ln>
        </p:spPr>
        <p:txBody>
          <a:bodyPr wrap="square" rtlCol="0">
            <a:spAutoFit/>
          </a:bodyPr>
          <a:lstStyle/>
          <a:p>
            <a:pPr algn="ctr"/>
            <a:r>
              <a:rPr lang="en-US" sz="1600" i="1" dirty="0"/>
              <a:t>…and the direct algorithm for A is obsolete. The reduction through problem B is the direct way to solve A</a:t>
            </a:r>
          </a:p>
        </p:txBody>
      </p: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7225973" y="3959354"/>
            <a:ext cx="1065364" cy="81081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4CD80E3-8066-6247-AE09-6FBDE787DD28}"/>
                  </a:ext>
                </a:extLst>
              </p:cNvPr>
              <p:cNvSpPr txBox="1"/>
              <p:nvPr/>
            </p:nvSpPr>
            <p:spPr>
              <a:xfrm>
                <a:off x="8384874" y="2162499"/>
                <a:ext cx="1207827" cy="369332"/>
              </a:xfrm>
              <a:prstGeom prst="rect">
                <a:avLst/>
              </a:prstGeom>
              <a:solidFill>
                <a:schemeClr val="bg1"/>
              </a:solidFill>
              <a:ln>
                <a:solidFill>
                  <a:schemeClr val="bg1"/>
                </a:solidFill>
              </a:ln>
            </p:spPr>
            <p:txBody>
              <a:bodyPr wrap="square" rtlCol="0">
                <a:spAutoFit/>
              </a:bodyPr>
              <a:lstStyle/>
              <a:p>
                <a:pPr algn="ctr"/>
                <a:r>
                  <a:rPr lang="en-US" b="0" dirty="0">
                    <a:solidFill>
                      <a:schemeClr val="tx1">
                        <a:lumMod val="95000"/>
                      </a:schemeClr>
                    </a:solidFill>
                  </a:rPr>
                  <a:t>OLD </a:t>
                </a:r>
                <a14:m>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𝐴</m:t>
                        </m:r>
                      </m:e>
                      <m:sub>
                        <m:r>
                          <a:rPr lang="en-US" b="0" i="1" smtClean="0">
                            <a:solidFill>
                              <a:schemeClr val="tx1">
                                <a:lumMod val="95000"/>
                              </a:schemeClr>
                            </a:solidFill>
                            <a:latin typeface="Cambria Math" panose="02040503050406030204" pitchFamily="18" charset="0"/>
                          </a:rPr>
                          <m:t>𝑛</m:t>
                        </m:r>
                      </m:sub>
                    </m:sSub>
                  </m:oMath>
                </a14:m>
                <a:endParaRPr lang="en-US" i="1" dirty="0">
                  <a:solidFill>
                    <a:schemeClr val="tx1">
                      <a:lumMod val="95000"/>
                    </a:schemeClr>
                  </a:solidFill>
                </a:endParaRPr>
              </a:p>
            </p:txBody>
          </p:sp>
        </mc:Choice>
        <mc:Fallback xmlns="">
          <p:sp>
            <p:nvSpPr>
              <p:cNvPr id="13" name="TextBox 12">
                <a:extLst>
                  <a:ext uri="{FF2B5EF4-FFF2-40B4-BE49-F238E27FC236}">
                    <a16:creationId xmlns:a16="http://schemas.microsoft.com/office/drawing/2014/main" id="{64CD80E3-8066-6247-AE09-6FBDE787DD28}"/>
                  </a:ext>
                </a:extLst>
              </p:cNvPr>
              <p:cNvSpPr txBox="1">
                <a:spLocks noRot="1" noChangeAspect="1" noMove="1" noResize="1" noEditPoints="1" noAdjustHandles="1" noChangeArrowheads="1" noChangeShapeType="1" noTextEdit="1"/>
              </p:cNvSpPr>
              <p:nvPr/>
            </p:nvSpPr>
            <p:spPr>
              <a:xfrm>
                <a:off x="8384874" y="2162499"/>
                <a:ext cx="1207827" cy="369332"/>
              </a:xfrm>
              <a:prstGeom prst="rect">
                <a:avLst/>
              </a:prstGeom>
              <a:blipFill>
                <a:blip r:embed="rId6"/>
                <a:stretch>
                  <a:fillRect t="-3226" b="-19355"/>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8458654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mc:AlternateContent xmlns:mc="http://schemas.openxmlformats.org/markup-compatibility/2006" xmlns:a14="http://schemas.microsoft.com/office/drawing/2010/main">
        <mc:Choice Requires="a14">
          <p:sp>
            <p:nvSpPr>
              <p:cNvPr id="3" name="TextBox 2"/>
              <p:cNvSpPr txBox="1"/>
              <p:nvPr/>
            </p:nvSpPr>
            <p:spPr>
              <a:xfrm>
                <a:off x="923205" y="1995563"/>
                <a:ext cx="4402471" cy="1200329"/>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Suppose time goes on, and somebody find a FASTER way to solve B in </a:t>
                </a:r>
                <a14:m>
                  <m:oMath xmlns:m="http://schemas.openxmlformats.org/officeDocument/2006/math">
                    <m:sSubSup>
                      <m:sSubSupPr>
                        <m:ctrlPr>
                          <a:rPr lang="en-US" b="0" i="1" smtClean="0">
                            <a:solidFill>
                              <a:schemeClr val="bg1"/>
                            </a:solidFill>
                            <a:latin typeface="Cambria Math" panose="02040503050406030204" pitchFamily="18" charset="0"/>
                          </a:rPr>
                        </m:ctrlPr>
                      </m:sSubSup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up>
                        <m:r>
                          <a:rPr lang="en-US" b="0" i="1" smtClean="0">
                            <a:solidFill>
                              <a:schemeClr val="bg1"/>
                            </a:solidFill>
                            <a:latin typeface="Cambria Math" panose="02040503050406030204" pitchFamily="18" charset="0"/>
                          </a:rPr>
                          <m:t>′</m:t>
                        </m:r>
                      </m:sup>
                    </m:sSubSup>
                  </m:oMath>
                </a14:m>
                <a:r>
                  <a:rPr lang="en-US" i="1" dirty="0">
                    <a:solidFill>
                      <a:schemeClr val="bg1"/>
                    </a:solidFill>
                  </a:rPr>
                  <a:t> time, how will the picture to the right change as a result?</a:t>
                </a:r>
              </a:p>
              <a:p>
                <a:pPr algn="ctr"/>
                <a:endParaRPr lang="en-US" i="1" dirty="0">
                  <a:solidFill>
                    <a:schemeClr val="bg1"/>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923205" y="1995563"/>
                <a:ext cx="4402471" cy="1200329"/>
              </a:xfrm>
              <a:prstGeom prst="rect">
                <a:avLst/>
              </a:prstGeom>
              <a:blipFill>
                <a:blip r:embed="rId2"/>
                <a:stretch>
                  <a:fillRect t="-1031" r="-575"/>
                </a:stretch>
              </a:blipFill>
              <a:ln>
                <a:solidFill>
                  <a:schemeClr val="bg1"/>
                </a:solidFill>
              </a:ln>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B4DC281-42B8-ED44-8429-EDBF87D7E40B}"/>
                  </a:ext>
                </a:extLst>
              </p:cNvPr>
              <p:cNvSpPr txBox="1"/>
              <p:nvPr/>
            </p:nvSpPr>
            <p:spPr>
              <a:xfrm>
                <a:off x="6961518" y="4209958"/>
                <a:ext cx="2631184"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r>
                            <a:rPr lang="en-US" b="0" i="1" smtClean="0">
                              <a:solidFill>
                                <a:schemeClr val="bg1"/>
                              </a:solidFill>
                              <a:latin typeface="Cambria Math" panose="02040503050406030204" pitchFamily="18" charset="0"/>
                            </a:rPr>
                            <m:t>′</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oMath>
                  </m:oMathPara>
                </a14:m>
                <a:endParaRPr lang="en-US" i="1" dirty="0">
                  <a:solidFill>
                    <a:schemeClr val="bg1"/>
                  </a:solidFill>
                </a:endParaRPr>
              </a:p>
            </p:txBody>
          </p:sp>
        </mc:Choice>
        <mc:Fallback xmlns="">
          <p:sp>
            <p:nvSpPr>
              <p:cNvPr id="13" name="TextBox 12">
                <a:extLst>
                  <a:ext uri="{FF2B5EF4-FFF2-40B4-BE49-F238E27FC236}">
                    <a16:creationId xmlns:a16="http://schemas.microsoft.com/office/drawing/2014/main" id="{DB4DC281-42B8-ED44-8429-EDBF87D7E40B}"/>
                  </a:ext>
                </a:extLst>
              </p:cNvPr>
              <p:cNvSpPr txBox="1">
                <a:spLocks noRot="1" noChangeAspect="1" noMove="1" noResize="1" noEditPoints="1" noAdjustHandles="1" noChangeArrowheads="1" noChangeShapeType="1" noTextEdit="1"/>
              </p:cNvSpPr>
              <p:nvPr/>
            </p:nvSpPr>
            <p:spPr>
              <a:xfrm>
                <a:off x="6961518" y="4209958"/>
                <a:ext cx="2631184" cy="369332"/>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14" name="TextBox 13">
            <a:extLst>
              <a:ext uri="{FF2B5EF4-FFF2-40B4-BE49-F238E27FC236}">
                <a16:creationId xmlns:a16="http://schemas.microsoft.com/office/drawing/2014/main" id="{40689272-547E-7C44-B1EF-42AF107FAC1D}"/>
              </a:ext>
            </a:extLst>
          </p:cNvPr>
          <p:cNvSpPr txBox="1"/>
          <p:nvPr/>
        </p:nvSpPr>
        <p:spPr>
          <a:xfrm>
            <a:off x="1592903" y="4056826"/>
            <a:ext cx="3328491" cy="830997"/>
          </a:xfrm>
          <a:prstGeom prst="rect">
            <a:avLst/>
          </a:prstGeom>
          <a:noFill/>
          <a:ln>
            <a:solidFill>
              <a:schemeClr val="tx1">
                <a:lumMod val="95000"/>
              </a:schemeClr>
            </a:solidFill>
          </a:ln>
        </p:spPr>
        <p:txBody>
          <a:bodyPr wrap="square" rtlCol="0">
            <a:spAutoFit/>
          </a:bodyPr>
          <a:lstStyle/>
          <a:p>
            <a:pPr algn="ctr"/>
            <a:r>
              <a:rPr lang="en-US" sz="1600" i="1" dirty="0"/>
              <a:t>A now has a faster algorithm also! So improving B’s algorithm improves A’s. They are linked in this direction!</a:t>
            </a:r>
          </a:p>
        </p:txBody>
      </p:sp>
      <p:cxnSp>
        <p:nvCxnSpPr>
          <p:cNvPr id="15" name="Straight Connector 14">
            <a:extLst>
              <a:ext uri="{FF2B5EF4-FFF2-40B4-BE49-F238E27FC236}">
                <a16:creationId xmlns:a16="http://schemas.microsoft.com/office/drawing/2014/main" id="{A83F8576-8521-F24F-AA94-69566C173B19}"/>
              </a:ext>
            </a:extLst>
          </p:cNvPr>
          <p:cNvCxnSpPr>
            <a:cxnSpLocks/>
          </p:cNvCxnSpPr>
          <p:nvPr/>
        </p:nvCxnSpPr>
        <p:spPr>
          <a:xfrm>
            <a:off x="5136922" y="4394624"/>
            <a:ext cx="1742645" cy="777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92C6B91-C9A2-6E41-BB64-7F8B5BD78B74}"/>
                  </a:ext>
                </a:extLst>
              </p:cNvPr>
              <p:cNvSpPr txBox="1"/>
              <p:nvPr/>
            </p:nvSpPr>
            <p:spPr>
              <a:xfrm>
                <a:off x="7869382" y="3445083"/>
                <a:ext cx="172332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11" name="TextBox 10">
                <a:extLst>
                  <a:ext uri="{FF2B5EF4-FFF2-40B4-BE49-F238E27FC236}">
                    <a16:creationId xmlns:a16="http://schemas.microsoft.com/office/drawing/2014/main" id="{D92C6B91-C9A2-6E41-BB64-7F8B5BD78B74}"/>
                  </a:ext>
                </a:extLst>
              </p:cNvPr>
              <p:cNvSpPr txBox="1">
                <a:spLocks noRot="1" noChangeAspect="1" noMove="1" noResize="1" noEditPoints="1" noAdjustHandles="1" noChangeArrowheads="1" noChangeShapeType="1" noTextEdit="1"/>
              </p:cNvSpPr>
              <p:nvPr/>
            </p:nvSpPr>
            <p:spPr>
              <a:xfrm>
                <a:off x="7869382" y="3445083"/>
                <a:ext cx="1723320"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9F62951-4E1C-FB48-8A00-C65339E9E3EA}"/>
                  </a:ext>
                </a:extLst>
              </p:cNvPr>
              <p:cNvSpPr txBox="1"/>
              <p:nvPr/>
            </p:nvSpPr>
            <p:spPr>
              <a:xfrm>
                <a:off x="5770191" y="5576314"/>
                <a:ext cx="3328491" cy="830997"/>
              </a:xfrm>
              <a:prstGeom prst="rect">
                <a:avLst/>
              </a:prstGeom>
              <a:noFill/>
              <a:ln>
                <a:solidFill>
                  <a:schemeClr val="tx1">
                    <a:lumMod val="95000"/>
                  </a:schemeClr>
                </a:solidFill>
              </a:ln>
            </p:spPr>
            <p:txBody>
              <a:bodyPr wrap="square" rtlCol="0">
                <a:spAutoFit/>
              </a:bodyPr>
              <a:lstStyle/>
              <a:p>
                <a:pPr algn="ctr"/>
                <a:r>
                  <a:rPr lang="en-US" sz="1600" i="1" dirty="0"/>
                  <a:t>This is ONLY true if the reduction stays </a:t>
                </a:r>
                <a:r>
                  <a:rPr lang="en-US" sz="1600" b="1" i="1" u="sng" dirty="0"/>
                  <a:t>valid</a:t>
                </a:r>
                <a:r>
                  <a:rPr lang="en-US" sz="1600" i="1" dirty="0"/>
                  <a:t>, meaning the conversion is still fast: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𝐴𝐵</m:t>
                        </m:r>
                      </m:sub>
                    </m:sSub>
                    <m:r>
                      <a:rPr lang="en-US" sz="1600" b="0" i="1" smtClean="0">
                        <a:latin typeface="Cambria Math" panose="02040503050406030204" pitchFamily="18" charset="0"/>
                      </a:rPr>
                      <m:t>+</m:t>
                    </m:r>
                    <m:r>
                      <a:rPr lang="en-US" sz="1600" b="0" i="1" smtClean="0">
                        <a:latin typeface="Cambria Math" panose="02040503050406030204" pitchFamily="18" charset="0"/>
                      </a:rPr>
                      <m:t>𝑅</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𝑆</m:t>
                        </m:r>
                      </m:e>
                      <m:sub>
                        <m:r>
                          <a:rPr lang="en-US" sz="1600" b="0" i="1" smtClean="0">
                            <a:latin typeface="Cambria Math" panose="02040503050406030204" pitchFamily="18" charset="0"/>
                          </a:rPr>
                          <m:t>𝐵𝐴</m:t>
                        </m:r>
                      </m:sub>
                    </m:sSub>
                    <m:r>
                      <a:rPr lang="en-US" sz="1600" b="0" i="1" smtClean="0">
                        <a:latin typeface="Cambria Math" panose="02040503050406030204" pitchFamily="18" charset="0"/>
                      </a:rPr>
                      <m:t>∈</m:t>
                    </m:r>
                    <m:r>
                      <a:rPr lang="en-US" sz="1600" b="0" i="1" smtClean="0">
                        <a:latin typeface="Cambria Math" panose="02040503050406030204" pitchFamily="18" charset="0"/>
                      </a:rPr>
                      <m:t>𝑂</m:t>
                    </m:r>
                    <m:r>
                      <a:rPr lang="en-US" sz="1600" b="0" i="1" smtClean="0">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𝐵</m:t>
                        </m:r>
                      </m:e>
                      <m:sub>
                        <m:r>
                          <a:rPr lang="en-US" sz="1600" b="0" i="1" smtClean="0">
                            <a:latin typeface="Cambria Math" panose="02040503050406030204" pitchFamily="18" charset="0"/>
                          </a:rPr>
                          <m:t>𝑛</m:t>
                        </m:r>
                      </m:sub>
                      <m:sup>
                        <m:r>
                          <a:rPr lang="en-US" sz="1600" b="0" i="1" smtClean="0">
                            <a:latin typeface="Cambria Math" panose="02040503050406030204" pitchFamily="18" charset="0"/>
                          </a:rPr>
                          <m:t>′</m:t>
                        </m:r>
                      </m:sup>
                    </m:sSubSup>
                    <m:r>
                      <a:rPr lang="en-US" sz="1600" b="0" i="1" smtClean="0">
                        <a:latin typeface="Cambria Math" panose="02040503050406030204" pitchFamily="18" charset="0"/>
                      </a:rPr>
                      <m:t>)</m:t>
                    </m:r>
                  </m:oMath>
                </a14:m>
                <a:endParaRPr lang="en-US" sz="1600" i="1" dirty="0"/>
              </a:p>
            </p:txBody>
          </p:sp>
        </mc:Choice>
        <mc:Fallback xmlns="">
          <p:sp>
            <p:nvSpPr>
              <p:cNvPr id="12" name="TextBox 11">
                <a:extLst>
                  <a:ext uri="{FF2B5EF4-FFF2-40B4-BE49-F238E27FC236}">
                    <a16:creationId xmlns:a16="http://schemas.microsoft.com/office/drawing/2014/main" id="{89F62951-4E1C-FB48-8A00-C65339E9E3EA}"/>
                  </a:ext>
                </a:extLst>
              </p:cNvPr>
              <p:cNvSpPr txBox="1">
                <a:spLocks noRot="1" noChangeAspect="1" noMove="1" noResize="1" noEditPoints="1" noAdjustHandles="1" noChangeArrowheads="1" noChangeShapeType="1" noTextEdit="1"/>
              </p:cNvSpPr>
              <p:nvPr/>
            </p:nvSpPr>
            <p:spPr>
              <a:xfrm>
                <a:off x="5770191" y="5576314"/>
                <a:ext cx="3328491" cy="830997"/>
              </a:xfrm>
              <a:prstGeom prst="rect">
                <a:avLst/>
              </a:prstGeom>
              <a:blipFill>
                <a:blip r:embed="rId6"/>
                <a:stretch>
                  <a:fillRect t="-1471" r="-379" b="-5882"/>
                </a:stretch>
              </a:blipFill>
              <a:ln>
                <a:solidFill>
                  <a:schemeClr val="tx1">
                    <a:lumMod val="95000"/>
                  </a:schemeClr>
                </a:solidFill>
              </a:ln>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37CF8908-42E2-104C-A41B-76E76593A7DD}"/>
              </a:ext>
            </a:extLst>
          </p:cNvPr>
          <p:cNvCxnSpPr>
            <a:cxnSpLocks/>
          </p:cNvCxnSpPr>
          <p:nvPr/>
        </p:nvCxnSpPr>
        <p:spPr>
          <a:xfrm flipV="1">
            <a:off x="7434436" y="4719782"/>
            <a:ext cx="758219" cy="7339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755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sp>
        <p:nvSpPr>
          <p:cNvPr id="3" name="TextBox 2"/>
          <p:cNvSpPr txBox="1"/>
          <p:nvPr/>
        </p:nvSpPr>
        <p:spPr>
          <a:xfrm>
            <a:off x="923205" y="1995563"/>
            <a:ext cx="4402471" cy="923330"/>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Now suppose time goes on and someone finds a VERY fast algorithm for A. What could happen?</a:t>
            </a:r>
          </a:p>
        </p:txBody>
      </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8609162" y="4213823"/>
                <a:ext cx="98354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𝐵</m:t>
                          </m:r>
                          <m:r>
                            <a:rPr lang="en-US" b="0" i="1" smtClean="0">
                              <a:solidFill>
                                <a:schemeClr val="tx1">
                                  <a:lumMod val="95000"/>
                                </a:schemeClr>
                              </a:solidFill>
                              <a:latin typeface="Cambria Math" panose="02040503050406030204" pitchFamily="18" charset="0"/>
                            </a:rPr>
                            <m:t>′</m:t>
                          </m:r>
                        </m:e>
                        <m:sub>
                          <m:r>
                            <a:rPr lang="en-US" b="0" i="1" smtClean="0">
                              <a:solidFill>
                                <a:schemeClr val="tx1">
                                  <a:lumMod val="95000"/>
                                </a:schemeClr>
                              </a:solidFill>
                              <a:latin typeface="Cambria Math" panose="02040503050406030204" pitchFamily="18" charset="0"/>
                            </a:rPr>
                            <m:t>𝑛</m:t>
                          </m:r>
                        </m:sub>
                      </m:sSub>
                    </m:oMath>
                  </m:oMathPara>
                </a14:m>
                <a:endParaRPr lang="en-US" i="1" dirty="0">
                  <a:solidFill>
                    <a:schemeClr val="tx1">
                      <a:lumMod val="95000"/>
                    </a:schemeClr>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8609162" y="4213823"/>
                <a:ext cx="983540" cy="369332"/>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B4DC281-42B8-ED44-8429-EDBF87D7E40B}"/>
                  </a:ext>
                </a:extLst>
              </p:cNvPr>
              <p:cNvSpPr txBox="1"/>
              <p:nvPr/>
            </p:nvSpPr>
            <p:spPr>
              <a:xfrm>
                <a:off x="8609162" y="4978698"/>
                <a:ext cx="98354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13" name="TextBox 12">
                <a:extLst>
                  <a:ext uri="{FF2B5EF4-FFF2-40B4-BE49-F238E27FC236}">
                    <a16:creationId xmlns:a16="http://schemas.microsoft.com/office/drawing/2014/main" id="{DB4DC281-42B8-ED44-8429-EDBF87D7E40B}"/>
                  </a:ext>
                </a:extLst>
              </p:cNvPr>
              <p:cNvSpPr txBox="1">
                <a:spLocks noRot="1" noChangeAspect="1" noMove="1" noResize="1" noEditPoints="1" noAdjustHandles="1" noChangeArrowheads="1" noChangeShapeType="1" noTextEdit="1"/>
              </p:cNvSpPr>
              <p:nvPr/>
            </p:nvSpPr>
            <p:spPr>
              <a:xfrm>
                <a:off x="8609162" y="4978698"/>
                <a:ext cx="98354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14" name="TextBox 13">
            <a:extLst>
              <a:ext uri="{FF2B5EF4-FFF2-40B4-BE49-F238E27FC236}">
                <a16:creationId xmlns:a16="http://schemas.microsoft.com/office/drawing/2014/main" id="{40689272-547E-7C44-B1EF-42AF107FAC1D}"/>
              </a:ext>
            </a:extLst>
          </p:cNvPr>
          <p:cNvSpPr txBox="1"/>
          <p:nvPr/>
        </p:nvSpPr>
        <p:spPr>
          <a:xfrm>
            <a:off x="2084301" y="4724243"/>
            <a:ext cx="4010111" cy="584775"/>
          </a:xfrm>
          <a:prstGeom prst="rect">
            <a:avLst/>
          </a:prstGeom>
          <a:noFill/>
          <a:ln>
            <a:solidFill>
              <a:schemeClr val="tx1">
                <a:lumMod val="95000"/>
              </a:schemeClr>
            </a:solidFill>
          </a:ln>
        </p:spPr>
        <p:txBody>
          <a:bodyPr wrap="square" rtlCol="0">
            <a:spAutoFit/>
          </a:bodyPr>
          <a:lstStyle/>
          <a:p>
            <a:pPr algn="ctr"/>
            <a:r>
              <a:rPr lang="en-US" sz="1600" i="1" dirty="0"/>
              <a:t>Now, the reduction may still be valid, but we are back to B being strictly harder than A</a:t>
            </a:r>
          </a:p>
        </p:txBody>
      </p:sp>
      <p:cxnSp>
        <p:nvCxnSpPr>
          <p:cNvPr id="15" name="Straight Connector 14">
            <a:extLst>
              <a:ext uri="{FF2B5EF4-FFF2-40B4-BE49-F238E27FC236}">
                <a16:creationId xmlns:a16="http://schemas.microsoft.com/office/drawing/2014/main" id="{A83F8576-8521-F24F-AA94-69566C173B19}"/>
              </a:ext>
            </a:extLst>
          </p:cNvPr>
          <p:cNvCxnSpPr>
            <a:cxnSpLocks/>
          </p:cNvCxnSpPr>
          <p:nvPr/>
        </p:nvCxnSpPr>
        <p:spPr>
          <a:xfrm flipV="1">
            <a:off x="6197931" y="4398489"/>
            <a:ext cx="2307712" cy="58021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A23D16F-DB12-3743-84E7-09A0B1C71473}"/>
              </a:ext>
            </a:extLst>
          </p:cNvPr>
          <p:cNvCxnSpPr>
            <a:cxnSpLocks/>
          </p:cNvCxnSpPr>
          <p:nvPr/>
        </p:nvCxnSpPr>
        <p:spPr>
          <a:xfrm>
            <a:off x="6184762" y="5084705"/>
            <a:ext cx="2348680" cy="786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2493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2263" y="242867"/>
            <a:ext cx="5284414" cy="668415"/>
          </a:xfrm>
        </p:spPr>
        <p:txBody>
          <a:bodyPr/>
          <a:lstStyle/>
          <a:p>
            <a:pPr algn="ctr"/>
            <a:r>
              <a:rPr lang="en-US" dirty="0"/>
              <a:t>Big Picture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133638" y="1253926"/>
            <a:ext cx="4651890"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So, via reduction</a:t>
            </a:r>
          </a:p>
        </p:txBody>
      </p:sp>
      <p:grpSp>
        <p:nvGrpSpPr>
          <p:cNvPr id="11" name="Group 10">
            <a:extLst>
              <a:ext uri="{FF2B5EF4-FFF2-40B4-BE49-F238E27FC236}">
                <a16:creationId xmlns:a16="http://schemas.microsoft.com/office/drawing/2014/main" id="{11434D04-07D6-194D-B81F-9C6112208B1F}"/>
              </a:ext>
            </a:extLst>
          </p:cNvPr>
          <p:cNvGrpSpPr/>
          <p:nvPr/>
        </p:nvGrpSpPr>
        <p:grpSpPr>
          <a:xfrm>
            <a:off x="6558957"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2867"/>
                <a:ext cx="4714481" cy="6317225"/>
                <a:chOff x="4523051" y="-492161"/>
                <a:chExt cx="4714481" cy="6317225"/>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492161"/>
                  <a:ext cx="0" cy="6224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369652"/>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133638" y="1637522"/>
                <a:ext cx="5293040" cy="85187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A </a:t>
                </a:r>
                <a:r>
                  <a:rPr lang="en-US" sz="2000" b="1" i="1" dirty="0">
                    <a:solidFill>
                      <a:schemeClr val="bg1"/>
                    </a:solidFill>
                  </a:rPr>
                  <a:t>valid</a:t>
                </a:r>
                <a:r>
                  <a:rPr lang="en-US" sz="2000" i="1" dirty="0">
                    <a:solidFill>
                      <a:schemeClr val="bg1"/>
                    </a:solidFill>
                  </a:rPr>
                  <a:t> reduction </a:t>
                </a:r>
                <a14:m>
                  <m:oMath xmlns:m="http://schemas.openxmlformats.org/officeDocument/2006/math">
                    <m:r>
                      <a:rPr lang="en-US" sz="2000" b="0" i="1" smtClean="0">
                        <a:solidFill>
                          <a:schemeClr val="bg1"/>
                        </a:solidFill>
                        <a:latin typeface="Cambria Math" panose="02040503050406030204" pitchFamily="18" charset="0"/>
                      </a:rPr>
                      <m:t>𝐴</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a:rPr lang="en-US" sz="2000" b="0" i="1" smtClean="0">
                            <a:solidFill>
                              <a:schemeClr val="bg1"/>
                            </a:solidFill>
                            <a:latin typeface="Cambria Math" panose="02040503050406030204" pitchFamily="18" charset="0"/>
                          </a:rPr>
                          <m:t>𝑓</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𝑛</m:t>
                        </m:r>
                        <m:r>
                          <a:rPr lang="en-US" sz="2000" b="0" i="1" smtClean="0">
                            <a:solidFill>
                              <a:schemeClr val="bg1"/>
                            </a:solidFill>
                            <a:latin typeface="Cambria Math" panose="02040503050406030204" pitchFamily="18" charset="0"/>
                          </a:rPr>
                          <m:t>)</m:t>
                        </m:r>
                      </m:sub>
                    </m:sSub>
                    <m:r>
                      <a:rPr lang="en-US" sz="2000" b="0" i="1" smtClean="0">
                        <a:solidFill>
                          <a:schemeClr val="bg1"/>
                        </a:solidFill>
                        <a:latin typeface="Cambria Math" panose="02040503050406030204" pitchFamily="18" charset="0"/>
                      </a:rPr>
                      <m:t>𝐵</m:t>
                    </m:r>
                  </m:oMath>
                </a14:m>
                <a:r>
                  <a:rPr lang="en-US" sz="2000" i="1" dirty="0">
                    <a:solidFill>
                      <a:schemeClr val="bg1"/>
                    </a:solidFill>
                  </a:rPr>
                  <a:t> establishes that B is at least as hard as A</a:t>
                </a: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1133638" y="1637522"/>
                <a:ext cx="5293040" cy="851874"/>
              </a:xfrm>
              <a:prstGeom prst="rect">
                <a:avLst/>
              </a:prstGeom>
              <a:blipFill>
                <a:blip r:embed="rId2"/>
                <a:stretch>
                  <a:fillRect l="-955" r="-239" b="-7246"/>
                </a:stretch>
              </a:blipFill>
              <a:ln>
                <a:solidFill>
                  <a:schemeClr val="bg1"/>
                </a:solidFill>
              </a:ln>
            </p:spPr>
            <p:txBody>
              <a:bodyPr/>
              <a:lstStyle/>
              <a:p>
                <a:r>
                  <a:rPr lang="en-US">
                    <a:noFill/>
                  </a:rPr>
                  <a:t> </a:t>
                </a:r>
              </a:p>
            </p:txBody>
          </p:sp>
        </mc:Fallback>
      </mc:AlternateContent>
      <p:sp>
        <p:nvSpPr>
          <p:cNvPr id="23" name="Content Placeholder 4">
            <a:extLst>
              <a:ext uri="{FF2B5EF4-FFF2-40B4-BE49-F238E27FC236}">
                <a16:creationId xmlns:a16="http://schemas.microsoft.com/office/drawing/2014/main" id="{F2F9F31A-BBF7-1546-8AA1-51F024CB1CF5}"/>
              </a:ext>
            </a:extLst>
          </p:cNvPr>
          <p:cNvSpPr txBox="1">
            <a:spLocks/>
          </p:cNvSpPr>
          <p:nvPr/>
        </p:nvSpPr>
        <p:spPr>
          <a:xfrm>
            <a:off x="1133638" y="2839789"/>
            <a:ext cx="4651890"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Some related facts!</a:t>
            </a:r>
          </a:p>
        </p:txBody>
      </p:sp>
      <mc:AlternateContent xmlns:mc="http://schemas.openxmlformats.org/markup-compatibility/2006" xmlns:a14="http://schemas.microsoft.com/office/drawing/2010/main">
        <mc:Choice Requires="a14">
          <p:sp>
            <p:nvSpPr>
              <p:cNvPr id="24" name="Content Placeholder 4">
                <a:extLst>
                  <a:ext uri="{FF2B5EF4-FFF2-40B4-BE49-F238E27FC236}">
                    <a16:creationId xmlns:a16="http://schemas.microsoft.com/office/drawing/2014/main" id="{D0875042-8918-7847-8B25-F9DAABC7E4B8}"/>
                  </a:ext>
                </a:extLst>
              </p:cNvPr>
              <p:cNvSpPr txBox="1">
                <a:spLocks/>
              </p:cNvSpPr>
              <p:nvPr/>
            </p:nvSpPr>
            <p:spPr>
              <a:xfrm>
                <a:off x="1142263" y="3232011"/>
                <a:ext cx="5284415" cy="632623"/>
              </a:xfrm>
              <a:prstGeom prst="rect">
                <a:avLst/>
              </a:prstGeom>
              <a:solidFill>
                <a:schemeClr val="tx1">
                  <a:lumMod val="95000"/>
                </a:schemeClr>
              </a:solidFill>
              <a:ln>
                <a:solidFill>
                  <a:schemeClr val="bg1"/>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If valid reductions exist in both directions: </a:t>
                </a:r>
                <a14:m>
                  <m:oMath xmlns:m="http://schemas.openxmlformats.org/officeDocument/2006/math">
                    <m:r>
                      <a:rPr lang="en-US" sz="2000" b="0" i="1" smtClean="0">
                        <a:solidFill>
                          <a:schemeClr val="bg1"/>
                        </a:solidFill>
                        <a:latin typeface="Cambria Math" panose="02040503050406030204" pitchFamily="18" charset="0"/>
                      </a:rPr>
                      <m:t>𝐴</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𝐵</m:t>
                    </m:r>
                  </m:oMath>
                </a14:m>
                <a:r>
                  <a:rPr lang="en-US" sz="2000" i="1" dirty="0">
                    <a:solidFill>
                      <a:schemeClr val="bg1"/>
                    </a:solidFill>
                  </a:rPr>
                  <a:t> and </a:t>
                </a:r>
                <a14:m>
                  <m:oMath xmlns:m="http://schemas.openxmlformats.org/officeDocument/2006/math">
                    <m:r>
                      <a:rPr lang="en-US" sz="2000" b="0" i="1" smtClean="0">
                        <a:solidFill>
                          <a:schemeClr val="bg1"/>
                        </a:solidFill>
                        <a:latin typeface="Cambria Math" panose="02040503050406030204" pitchFamily="18" charset="0"/>
                      </a:rPr>
                      <m:t>𝐵</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𝐴</m:t>
                    </m:r>
                  </m:oMath>
                </a14:m>
                <a:r>
                  <a:rPr lang="en-US" sz="2000" i="1" dirty="0">
                    <a:solidFill>
                      <a:schemeClr val="bg1"/>
                    </a:solidFill>
                  </a:rPr>
                  <a:t>, then the two problems are equally as hard</a:t>
                </a:r>
              </a:p>
            </p:txBody>
          </p:sp>
        </mc:Choice>
        <mc:Fallback xmlns="">
          <p:sp>
            <p:nvSpPr>
              <p:cNvPr id="24" name="Content Placeholder 4">
                <a:extLst>
                  <a:ext uri="{FF2B5EF4-FFF2-40B4-BE49-F238E27FC236}">
                    <a16:creationId xmlns:a16="http://schemas.microsoft.com/office/drawing/2014/main" id="{D0875042-8918-7847-8B25-F9DAABC7E4B8}"/>
                  </a:ext>
                </a:extLst>
              </p:cNvPr>
              <p:cNvSpPr txBox="1">
                <a:spLocks noRot="1" noChangeAspect="1" noMove="1" noResize="1" noEditPoints="1" noAdjustHandles="1" noChangeArrowheads="1" noChangeShapeType="1" noTextEdit="1"/>
              </p:cNvSpPr>
              <p:nvPr/>
            </p:nvSpPr>
            <p:spPr>
              <a:xfrm>
                <a:off x="1142263" y="3232011"/>
                <a:ext cx="5284415" cy="632623"/>
              </a:xfrm>
              <a:prstGeom prst="rect">
                <a:avLst/>
              </a:prstGeom>
              <a:blipFill>
                <a:blip r:embed="rId3"/>
                <a:stretch>
                  <a:fillRect l="-718" t="-1923" b="-5769"/>
                </a:stretch>
              </a:blipFill>
              <a:ln>
                <a:solidFill>
                  <a:schemeClr val="bg1"/>
                </a:solidFill>
              </a:ln>
            </p:spPr>
            <p:txBody>
              <a:bodyPr/>
              <a:lstStyle/>
              <a:p>
                <a:r>
                  <a:rPr lang="en-US">
                    <a:noFill/>
                  </a:rPr>
                  <a:t> </a:t>
                </a:r>
              </a:p>
            </p:txBody>
          </p:sp>
        </mc:Fallback>
      </mc:AlternateContent>
      <p:sp>
        <p:nvSpPr>
          <p:cNvPr id="26" name="Content Placeholder 4">
            <a:extLst>
              <a:ext uri="{FF2B5EF4-FFF2-40B4-BE49-F238E27FC236}">
                <a16:creationId xmlns:a16="http://schemas.microsoft.com/office/drawing/2014/main" id="{8F77D083-80E0-8948-9DEC-49472A08402F}"/>
              </a:ext>
            </a:extLst>
          </p:cNvPr>
          <p:cNvSpPr txBox="1">
            <a:spLocks/>
          </p:cNvSpPr>
          <p:nvPr/>
        </p:nvSpPr>
        <p:spPr>
          <a:xfrm>
            <a:off x="1142264" y="4017527"/>
            <a:ext cx="5284414" cy="683869"/>
          </a:xfrm>
          <a:prstGeom prst="rect">
            <a:avLst/>
          </a:prstGeom>
          <a:solidFill>
            <a:schemeClr val="tx1">
              <a:lumMod val="95000"/>
            </a:schemeClr>
          </a:solidFill>
          <a:ln>
            <a:solidFill>
              <a:schemeClr val="bg1"/>
            </a:solid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NP-Complete problems are the hardest in NP, so by definition there is a valid reduction from anything in NP to them.</a:t>
            </a:r>
          </a:p>
        </p:txBody>
      </p:sp>
      <mc:AlternateContent xmlns:mc="http://schemas.openxmlformats.org/markup-compatibility/2006" xmlns:a14="http://schemas.microsoft.com/office/drawing/2010/main">
        <mc:Choice Requires="a14">
          <p:sp>
            <p:nvSpPr>
              <p:cNvPr id="27" name="Content Placeholder 4">
                <a:extLst>
                  <a:ext uri="{FF2B5EF4-FFF2-40B4-BE49-F238E27FC236}">
                    <a16:creationId xmlns:a16="http://schemas.microsoft.com/office/drawing/2014/main" id="{6907CAE6-D738-734E-A457-94CF396264BF}"/>
                  </a:ext>
                </a:extLst>
              </p:cNvPr>
              <p:cNvSpPr txBox="1">
                <a:spLocks/>
              </p:cNvSpPr>
              <p:nvPr/>
            </p:nvSpPr>
            <p:spPr>
              <a:xfrm>
                <a:off x="1133638" y="4854289"/>
                <a:ext cx="5293040" cy="632111"/>
              </a:xfrm>
              <a:prstGeom prst="rect">
                <a:avLst/>
              </a:prstGeom>
              <a:solidFill>
                <a:schemeClr val="tx1">
                  <a:lumMod val="95000"/>
                </a:schemeClr>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How fast does a reduction between NP-Complete problems need to be? Just some polynomial. Why? We write this as </a:t>
                </a:r>
                <a14:m>
                  <m:oMath xmlns:m="http://schemas.openxmlformats.org/officeDocument/2006/math">
                    <m:r>
                      <a:rPr lang="en-US" sz="2000" b="0" i="1" smtClean="0">
                        <a:solidFill>
                          <a:schemeClr val="bg1"/>
                        </a:solidFill>
                        <a:latin typeface="Cambria Math" panose="02040503050406030204" pitchFamily="18" charset="0"/>
                      </a:rPr>
                      <m:t>𝐴</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a:rPr lang="en-US" sz="2000" b="0" i="1" smtClean="0">
                            <a:solidFill>
                              <a:schemeClr val="bg1"/>
                            </a:solidFill>
                            <a:latin typeface="Cambria Math" panose="02040503050406030204" pitchFamily="18" charset="0"/>
                          </a:rPr>
                          <m:t>𝑝</m:t>
                        </m:r>
                      </m:sub>
                    </m:sSub>
                    <m:r>
                      <a:rPr lang="en-US" sz="2000" b="0" i="1" smtClean="0">
                        <a:solidFill>
                          <a:schemeClr val="bg1"/>
                        </a:solidFill>
                        <a:latin typeface="Cambria Math" panose="02040503050406030204" pitchFamily="18" charset="0"/>
                      </a:rPr>
                      <m:t>𝐵</m:t>
                    </m:r>
                  </m:oMath>
                </a14:m>
                <a:endParaRPr lang="en-US" sz="2000" i="1" dirty="0">
                  <a:solidFill>
                    <a:schemeClr val="bg1"/>
                  </a:solidFill>
                </a:endParaRPr>
              </a:p>
            </p:txBody>
          </p:sp>
        </mc:Choice>
        <mc:Fallback xmlns="">
          <p:sp>
            <p:nvSpPr>
              <p:cNvPr id="27" name="Content Placeholder 4">
                <a:extLst>
                  <a:ext uri="{FF2B5EF4-FFF2-40B4-BE49-F238E27FC236}">
                    <a16:creationId xmlns:a16="http://schemas.microsoft.com/office/drawing/2014/main" id="{6907CAE6-D738-734E-A457-94CF396264BF}"/>
                  </a:ext>
                </a:extLst>
              </p:cNvPr>
              <p:cNvSpPr txBox="1">
                <a:spLocks noRot="1" noChangeAspect="1" noMove="1" noResize="1" noEditPoints="1" noAdjustHandles="1" noChangeArrowheads="1" noChangeShapeType="1" noTextEdit="1"/>
              </p:cNvSpPr>
              <p:nvPr/>
            </p:nvSpPr>
            <p:spPr>
              <a:xfrm>
                <a:off x="1133638" y="4854289"/>
                <a:ext cx="5293040" cy="632111"/>
              </a:xfrm>
              <a:prstGeom prst="rect">
                <a:avLst/>
              </a:prstGeom>
              <a:blipFill>
                <a:blip r:embed="rId4"/>
                <a:stretch>
                  <a:fillRect l="-477" t="-192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5034922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0525" y="242867"/>
            <a:ext cx="5972296" cy="860719"/>
          </a:xfrm>
        </p:spPr>
        <p:txBody>
          <a:bodyPr>
            <a:normAutofit/>
          </a:bodyPr>
          <a:lstStyle/>
          <a:p>
            <a:pPr algn="ctr"/>
            <a:r>
              <a:rPr lang="en-US" dirty="0"/>
              <a:t>Proving NP-Completeness</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906747" y="1359120"/>
            <a:ext cx="2613132" cy="71675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Usually we do the bolded ones</a:t>
            </a:r>
          </a:p>
        </p:txBody>
      </p:sp>
      <p:cxnSp>
        <p:nvCxnSpPr>
          <p:cNvPr id="26" name="Straight Connector 25">
            <a:extLst>
              <a:ext uri="{FF2B5EF4-FFF2-40B4-BE49-F238E27FC236}">
                <a16:creationId xmlns:a16="http://schemas.microsoft.com/office/drawing/2014/main" id="{EDA96E10-036D-F441-9C5D-5414C32DF908}"/>
              </a:ext>
            </a:extLst>
          </p:cNvPr>
          <p:cNvCxnSpPr>
            <a:cxnSpLocks/>
          </p:cNvCxnSpPr>
          <p:nvPr/>
        </p:nvCxnSpPr>
        <p:spPr>
          <a:xfrm>
            <a:off x="1468413" y="1776664"/>
            <a:ext cx="313090" cy="71943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1434D04-07D6-194D-B81F-9C6112208B1F}"/>
              </a:ext>
            </a:extLst>
          </p:cNvPr>
          <p:cNvGrpSpPr/>
          <p:nvPr/>
        </p:nvGrpSpPr>
        <p:grpSpPr>
          <a:xfrm>
            <a:off x="6942095"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979637" y="2648395"/>
                <a:ext cx="5424226" cy="3585880"/>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To prove a problem A is NP-Complete, show that:</a:t>
                </a:r>
              </a:p>
              <a:p>
                <a:pPr marL="342900" indent="-342900">
                  <a:buFont typeface="Arial" panose="020B0604020202020204" pitchFamily="34" charset="0"/>
                  <a:buAutoNum type="arabicPeriod"/>
                </a:pPr>
                <a14:m>
                  <m:oMath xmlns:m="http://schemas.openxmlformats.org/officeDocument/2006/math">
                    <m:r>
                      <a:rPr lang="en-US" sz="2000" b="0" i="1" smtClean="0">
                        <a:solidFill>
                          <a:schemeClr val="bg1"/>
                        </a:solidFill>
                        <a:latin typeface="Cambria Math" panose="02040503050406030204" pitchFamily="18" charset="0"/>
                      </a:rPr>
                      <m:t>𝐴</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𝑁𝑃</m:t>
                    </m:r>
                  </m:oMath>
                </a14:m>
                <a:endParaRPr lang="en-US" sz="2000" i="1" dirty="0">
                  <a:solidFill>
                    <a:schemeClr val="bg1"/>
                  </a:solidFill>
                </a:endParaRPr>
              </a:p>
              <a:p>
                <a:pPr marL="457200" lvl="1" indent="0">
                  <a:buNone/>
                </a:pPr>
                <a:r>
                  <a:rPr lang="en-US" sz="1600" i="1" dirty="0">
                    <a:solidFill>
                      <a:schemeClr val="bg1"/>
                    </a:solidFill>
                  </a:rPr>
                  <a:t>How? Either:</a:t>
                </a:r>
              </a:p>
              <a:p>
                <a:pPr marL="457200" lvl="1" indent="0">
                  <a:buNone/>
                </a:pPr>
                <a:r>
                  <a:rPr lang="en-US" sz="1600" i="1" dirty="0">
                    <a:solidFill>
                      <a:schemeClr val="bg1"/>
                    </a:solidFill>
                  </a:rPr>
                  <a:t>	Solve in Polynomial time with an NTM</a:t>
                </a:r>
                <a:br>
                  <a:rPr lang="en-US" sz="1600" i="1" dirty="0">
                    <a:solidFill>
                      <a:schemeClr val="bg1"/>
                    </a:solidFill>
                  </a:rPr>
                </a:br>
                <a:r>
                  <a:rPr lang="en-US" sz="1600" i="1" dirty="0">
                    <a:solidFill>
                      <a:schemeClr val="bg1"/>
                    </a:solidFill>
                  </a:rPr>
                  <a:t>	</a:t>
                </a:r>
                <a:r>
                  <a:rPr lang="en-US" sz="1600" b="1" i="1" dirty="0">
                    <a:solidFill>
                      <a:schemeClr val="bg1"/>
                    </a:solidFill>
                  </a:rPr>
                  <a:t>Verify in Polynomial time with a DTM</a:t>
                </a:r>
              </a:p>
              <a:p>
                <a:pPr marL="342900" indent="-342900">
                  <a:buFont typeface="Arial" panose="020B0604020202020204" pitchFamily="34" charset="0"/>
                  <a:buAutoNum type="arabicPeriod"/>
                </a:pPr>
                <a:r>
                  <a:rPr lang="en-US" sz="2000" i="1" dirty="0">
                    <a:solidFill>
                      <a:schemeClr val="bg1"/>
                    </a:solidFill>
                  </a:rPr>
                  <a:t>Is NP-Hard</a:t>
                </a:r>
              </a:p>
              <a:p>
                <a:pPr marL="457200" lvl="1" indent="0">
                  <a:buNone/>
                </a:pPr>
                <a:r>
                  <a:rPr lang="en-US" sz="1600" i="1" dirty="0">
                    <a:solidFill>
                      <a:schemeClr val="bg1"/>
                    </a:solidFill>
                  </a:rPr>
                  <a:t>How? Either:</a:t>
                </a:r>
              </a:p>
              <a:p>
                <a:pPr marL="457200" lvl="1" indent="0">
                  <a:buNone/>
                </a:pPr>
                <a:r>
                  <a:rPr lang="en-US" sz="1600" i="1" dirty="0">
                    <a:solidFill>
                      <a:schemeClr val="bg1"/>
                    </a:solidFill>
                  </a:rPr>
                  <a:t>	Show that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m:t>
                        </m:r>
                      </m:e>
                      <m:sub>
                        <m:r>
                          <a:rPr lang="en-US" sz="1600" b="0" i="1" smtClean="0">
                            <a:solidFill>
                              <a:schemeClr val="bg1"/>
                            </a:solidFill>
                            <a:latin typeface="Cambria Math" panose="02040503050406030204" pitchFamily="18" charset="0"/>
                          </a:rPr>
                          <m:t>𝐵</m:t>
                        </m:r>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𝑁𝑃</m:t>
                        </m:r>
                      </m:sub>
                    </m:sSub>
                    <m:r>
                      <a:rPr lang="en-US" sz="1600" b="0" i="1" smtClean="0">
                        <a:solidFill>
                          <a:schemeClr val="bg1"/>
                        </a:solidFill>
                        <a:latin typeface="Cambria Math" panose="02040503050406030204" pitchFamily="18" charset="0"/>
                      </a:rPr>
                      <m:t>𝐵</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m:t>
                        </m:r>
                      </m:e>
                      <m:sub>
                        <m:r>
                          <a:rPr lang="en-US" sz="1600" b="0" i="1" smtClean="0">
                            <a:solidFill>
                              <a:schemeClr val="bg1"/>
                            </a:solidFill>
                            <a:latin typeface="Cambria Math" panose="02040503050406030204" pitchFamily="18" charset="0"/>
                          </a:rPr>
                          <m:t>𝑝</m:t>
                        </m:r>
                      </m:sub>
                    </m:sSub>
                    <m:r>
                      <a:rPr lang="en-US" sz="1600" b="0" i="1" smtClean="0">
                        <a:solidFill>
                          <a:schemeClr val="bg1"/>
                        </a:solidFill>
                        <a:latin typeface="Cambria Math" panose="02040503050406030204" pitchFamily="18" charset="0"/>
                      </a:rPr>
                      <m:t>𝐴</m:t>
                    </m:r>
                  </m:oMath>
                </a14:m>
                <a:br>
                  <a:rPr lang="en-US" sz="1600" i="1" dirty="0">
                    <a:solidFill>
                      <a:schemeClr val="bg1"/>
                    </a:solidFill>
                  </a:rPr>
                </a:br>
                <a:r>
                  <a:rPr lang="en-US" sz="1600" i="1" dirty="0">
                    <a:solidFill>
                      <a:schemeClr val="bg1"/>
                    </a:solidFill>
                  </a:rPr>
                  <a:t>	</a:t>
                </a:r>
                <a:r>
                  <a:rPr lang="en-US" sz="1600" b="1" i="1" dirty="0">
                    <a:solidFill>
                      <a:schemeClr val="bg1"/>
                    </a:solidFill>
                  </a:rPr>
                  <a:t>Pick known NP-Complete problem B and show </a:t>
                </a:r>
                <a14:m>
                  <m:oMath xmlns:m="http://schemas.openxmlformats.org/officeDocument/2006/math">
                    <m:r>
                      <a:rPr lang="en-US" sz="1600" b="1" i="1" smtClean="0">
                        <a:solidFill>
                          <a:schemeClr val="bg1"/>
                        </a:solidFill>
                        <a:latin typeface="Cambria Math" panose="02040503050406030204" pitchFamily="18" charset="0"/>
                      </a:rPr>
                      <m:t>𝑩</m:t>
                    </m:r>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m:t>
                        </m:r>
                      </m:e>
                      <m:sub>
                        <m:r>
                          <a:rPr lang="en-US" sz="1600" b="1" i="1" smtClean="0">
                            <a:solidFill>
                              <a:schemeClr val="bg1"/>
                            </a:solidFill>
                            <a:latin typeface="Cambria Math" panose="02040503050406030204" pitchFamily="18" charset="0"/>
                          </a:rPr>
                          <m:t>𝒑</m:t>
                        </m:r>
                      </m:sub>
                    </m:sSub>
                    <m:r>
                      <a:rPr lang="en-US" sz="1600" b="1" i="1" smtClean="0">
                        <a:solidFill>
                          <a:schemeClr val="bg1"/>
                        </a:solidFill>
                        <a:latin typeface="Cambria Math" panose="02040503050406030204" pitchFamily="18" charset="0"/>
                      </a:rPr>
                      <m:t>𝑨</m:t>
                    </m:r>
                  </m:oMath>
                </a14:m>
                <a:endParaRPr lang="en-US" sz="1600" b="1" i="1" dirty="0">
                  <a:solidFill>
                    <a:schemeClr val="bg1"/>
                  </a:solidFill>
                </a:endParaRP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979637" y="2648395"/>
                <a:ext cx="5424226" cy="3585880"/>
              </a:xfrm>
              <a:prstGeom prst="rect">
                <a:avLst/>
              </a:prstGeom>
              <a:blipFill>
                <a:blip r:embed="rId2"/>
                <a:stretch>
                  <a:fillRect l="-1399"/>
                </a:stretch>
              </a:blipFill>
              <a:ln>
                <a:solidFill>
                  <a:schemeClr val="bg1"/>
                </a:solidFill>
              </a:ln>
            </p:spPr>
            <p:txBody>
              <a:bodyPr/>
              <a:lstStyle/>
              <a:p>
                <a:r>
                  <a:rPr lang="en-US">
                    <a:noFill/>
                  </a:rPr>
                  <a:t> </a:t>
                </a:r>
              </a:p>
            </p:txBody>
          </p:sp>
        </mc:Fallback>
      </mc:AlternateContent>
      <p:sp>
        <p:nvSpPr>
          <p:cNvPr id="22" name="Content Placeholder 4">
            <a:extLst>
              <a:ext uri="{FF2B5EF4-FFF2-40B4-BE49-F238E27FC236}">
                <a16:creationId xmlns:a16="http://schemas.microsoft.com/office/drawing/2014/main" id="{B8BCE67B-97DD-D340-958D-E99FCCFA56E1}"/>
              </a:ext>
            </a:extLst>
          </p:cNvPr>
          <p:cNvSpPr txBox="1">
            <a:spLocks/>
          </p:cNvSpPr>
          <p:nvPr/>
        </p:nvSpPr>
        <p:spPr>
          <a:xfrm>
            <a:off x="4516820" y="1316424"/>
            <a:ext cx="2345348" cy="850634"/>
          </a:xfrm>
          <a:prstGeom prst="rect">
            <a:avLst/>
          </a:prstGeom>
          <a:ln>
            <a:no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But for second step, we need a known NP-Complete problem. What was the first one?</a:t>
            </a:r>
          </a:p>
        </p:txBody>
      </p:sp>
      <p:cxnSp>
        <p:nvCxnSpPr>
          <p:cNvPr id="23" name="Straight Connector 22">
            <a:extLst>
              <a:ext uri="{FF2B5EF4-FFF2-40B4-BE49-F238E27FC236}">
                <a16:creationId xmlns:a16="http://schemas.microsoft.com/office/drawing/2014/main" id="{147C092C-6AFB-D640-B94E-77752A9FB7B9}"/>
              </a:ext>
            </a:extLst>
          </p:cNvPr>
          <p:cNvCxnSpPr>
            <a:cxnSpLocks/>
          </p:cNvCxnSpPr>
          <p:nvPr/>
        </p:nvCxnSpPr>
        <p:spPr>
          <a:xfrm flipH="1">
            <a:off x="4020446" y="1954221"/>
            <a:ext cx="693443" cy="5725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1657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Cook-Levin Theorem</a:t>
            </a:r>
          </a:p>
        </p:txBody>
      </p:sp>
    </p:spTree>
    <p:extLst>
      <p:ext uri="{BB962C8B-B14F-4D97-AF65-F5344CB8AC3E}">
        <p14:creationId xmlns:p14="http://schemas.microsoft.com/office/powerpoint/2010/main" val="6232630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Cook-Levin Theorem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474075"/>
            <a:ext cx="9905999" cy="742821"/>
          </a:xfrm>
          <a:solidFill>
            <a:schemeClr val="tx1">
              <a:lumMod val="95000"/>
            </a:schemeClr>
          </a:solidFill>
        </p:spPr>
        <p:txBody>
          <a:bodyPr/>
          <a:lstStyle/>
          <a:p>
            <a:pPr marL="0" indent="0" algn="ctr">
              <a:buNone/>
            </a:pPr>
            <a:r>
              <a:rPr lang="en-US" b="1" i="1" u="sng" dirty="0">
                <a:solidFill>
                  <a:schemeClr val="bg1"/>
                </a:solidFill>
              </a:rPr>
              <a:t>Cook-Levin Theorem</a:t>
            </a:r>
            <a:r>
              <a:rPr lang="en-US" dirty="0">
                <a:solidFill>
                  <a:schemeClr val="bg1"/>
                </a:solidFill>
              </a:rPr>
              <a:t>: The Satisfiability (SAT) problem is NP-Complete</a:t>
            </a:r>
          </a:p>
        </p:txBody>
      </p:sp>
      <p:sp>
        <p:nvSpPr>
          <p:cNvPr id="12" name="Content Placeholder 2">
            <a:extLst>
              <a:ext uri="{FF2B5EF4-FFF2-40B4-BE49-F238E27FC236}">
                <a16:creationId xmlns:a16="http://schemas.microsoft.com/office/drawing/2014/main" id="{0C1D73BF-42AC-884D-8672-B2AA1D5E4609}"/>
              </a:ext>
            </a:extLst>
          </p:cNvPr>
          <p:cNvSpPr txBox="1">
            <a:spLocks/>
          </p:cNvSpPr>
          <p:nvPr/>
        </p:nvSpPr>
        <p:spPr>
          <a:xfrm>
            <a:off x="2601309" y="3389586"/>
            <a:ext cx="2597223" cy="1615966"/>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Incredibly famous theorem. Established the first known NP-Complete problem!</a:t>
            </a:r>
          </a:p>
        </p:txBody>
      </p:sp>
      <p:cxnSp>
        <p:nvCxnSpPr>
          <p:cNvPr id="14" name="Straight Connector 13">
            <a:extLst>
              <a:ext uri="{FF2B5EF4-FFF2-40B4-BE49-F238E27FC236}">
                <a16:creationId xmlns:a16="http://schemas.microsoft.com/office/drawing/2014/main" id="{0ADBD8E5-5916-254F-B8D4-827AE106A5D4}"/>
              </a:ext>
            </a:extLst>
          </p:cNvPr>
          <p:cNvCxnSpPr>
            <a:cxnSpLocks/>
          </p:cNvCxnSpPr>
          <p:nvPr/>
        </p:nvCxnSpPr>
        <p:spPr>
          <a:xfrm flipH="1">
            <a:off x="4311869" y="2358504"/>
            <a:ext cx="886664" cy="103108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EE663AB3-581B-074C-ADB2-E40B3DDA7F2D}"/>
              </a:ext>
            </a:extLst>
          </p:cNvPr>
          <p:cNvSpPr txBox="1">
            <a:spLocks/>
          </p:cNvSpPr>
          <p:nvPr/>
        </p:nvSpPr>
        <p:spPr>
          <a:xfrm>
            <a:off x="7633136" y="4343401"/>
            <a:ext cx="3033400" cy="193390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Developed independently by Stephen Cook (US) and Leonid Levin (USSR) in 1971 &amp; 1973</a:t>
            </a:r>
          </a:p>
        </p:txBody>
      </p:sp>
      <p:cxnSp>
        <p:nvCxnSpPr>
          <p:cNvPr id="8" name="Straight Connector 7">
            <a:extLst>
              <a:ext uri="{FF2B5EF4-FFF2-40B4-BE49-F238E27FC236}">
                <a16:creationId xmlns:a16="http://schemas.microsoft.com/office/drawing/2014/main" id="{9CD4B60A-3E8B-F64D-81EE-69E66B365070}"/>
              </a:ext>
            </a:extLst>
          </p:cNvPr>
          <p:cNvCxnSpPr>
            <a:cxnSpLocks/>
          </p:cNvCxnSpPr>
          <p:nvPr/>
        </p:nvCxnSpPr>
        <p:spPr>
          <a:xfrm>
            <a:off x="7633136" y="2463214"/>
            <a:ext cx="943305" cy="182500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644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7537" y="184969"/>
            <a:ext cx="9905998" cy="705785"/>
          </a:xfrm>
        </p:spPr>
        <p:txBody>
          <a:bodyPr/>
          <a:lstStyle/>
          <a:p>
            <a:pPr algn="ctr"/>
            <a:r>
              <a:rPr lang="en-US" dirty="0"/>
              <a:t>Circuit Satisfiability (Circuit-SAT)</a:t>
            </a:r>
          </a:p>
        </p:txBody>
      </p:sp>
      <p:pic>
        <p:nvPicPr>
          <p:cNvPr id="9" name="Picture 24" descr="Picture1"/>
          <p:cNvPicPr>
            <a:picLocks noGrp="1" noChangeAspect="1" noChangeArrowheads="1"/>
          </p:cNvPicPr>
          <p:nvPr>
            <p:ph sz="quarter" idx="2"/>
          </p:nvPr>
        </p:nvPicPr>
        <p:blipFill>
          <a:blip r:embed="rId3" cstate="print"/>
          <a:srcRect/>
          <a:stretch>
            <a:fillRect/>
          </a:stretch>
        </p:blipFill>
        <p:spPr bwMode="auto">
          <a:xfrm>
            <a:off x="5366659" y="1551173"/>
            <a:ext cx="4718968" cy="4538311"/>
          </a:xfrm>
          <a:prstGeom prst="rect">
            <a:avLst/>
          </a:prstGeom>
          <a:noFill/>
        </p:spPr>
      </p:pic>
      <p:sp>
        <p:nvSpPr>
          <p:cNvPr id="8" name="Content Placeholder 2">
            <a:extLst>
              <a:ext uri="{FF2B5EF4-FFF2-40B4-BE49-F238E27FC236}">
                <a16:creationId xmlns:a16="http://schemas.microsoft.com/office/drawing/2014/main" id="{2286D9F1-8F9B-C248-9DC8-F174468D14B9}"/>
              </a:ext>
            </a:extLst>
          </p:cNvPr>
          <p:cNvSpPr txBox="1">
            <a:spLocks/>
          </p:cNvSpPr>
          <p:nvPr/>
        </p:nvSpPr>
        <p:spPr>
          <a:xfrm>
            <a:off x="943135" y="3614296"/>
            <a:ext cx="2971802" cy="2364828"/>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Given a circuit with </a:t>
            </a:r>
            <a:r>
              <a:rPr lang="en-US" i="1" dirty="0" err="1">
                <a:solidFill>
                  <a:schemeClr val="tx1">
                    <a:lumMod val="95000"/>
                  </a:schemeClr>
                </a:solidFill>
              </a:rPr>
              <a:t>boolean</a:t>
            </a:r>
            <a:r>
              <a:rPr lang="en-US" i="1" dirty="0">
                <a:solidFill>
                  <a:schemeClr val="tx1">
                    <a:lumMod val="95000"/>
                  </a:schemeClr>
                </a:solidFill>
              </a:rPr>
              <a:t> inputs, AND, OR, and NOT gates…is it possible to assign values to the input such that the output is TRUE? </a:t>
            </a:r>
          </a:p>
        </p:txBody>
      </p:sp>
      <p:cxnSp>
        <p:nvCxnSpPr>
          <p:cNvPr id="10" name="Straight Connector 9">
            <a:extLst>
              <a:ext uri="{FF2B5EF4-FFF2-40B4-BE49-F238E27FC236}">
                <a16:creationId xmlns:a16="http://schemas.microsoft.com/office/drawing/2014/main" id="{81504375-5E04-9042-93AE-9CC4F36C12B4}"/>
              </a:ext>
            </a:extLst>
          </p:cNvPr>
          <p:cNvCxnSpPr>
            <a:cxnSpLocks/>
          </p:cNvCxnSpPr>
          <p:nvPr/>
        </p:nvCxnSpPr>
        <p:spPr>
          <a:xfrm flipH="1">
            <a:off x="3754134" y="2932386"/>
            <a:ext cx="1421831" cy="97016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0964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7537" y="184969"/>
            <a:ext cx="9905998" cy="705785"/>
          </a:xfrm>
        </p:spPr>
        <p:txBody>
          <a:bodyPr/>
          <a:lstStyle/>
          <a:p>
            <a:pPr algn="ctr"/>
            <a:r>
              <a:rPr lang="en-US" dirty="0"/>
              <a:t>Circuit Satisfiability (Circuit-SAT)</a:t>
            </a:r>
          </a:p>
        </p:txBody>
      </p:sp>
      <p:sp>
        <p:nvSpPr>
          <p:cNvPr id="4" name="Content Placeholder 3"/>
          <p:cNvSpPr>
            <a:spLocks noGrp="1"/>
          </p:cNvSpPr>
          <p:nvPr>
            <p:ph sz="quarter" idx="1"/>
          </p:nvPr>
        </p:nvSpPr>
        <p:spPr>
          <a:xfrm>
            <a:off x="2028650" y="2049471"/>
            <a:ext cx="2706312" cy="3541714"/>
          </a:xfrm>
        </p:spPr>
        <p:txBody>
          <a:bodyPr>
            <a:normAutofit fontScale="85000" lnSpcReduction="20000"/>
          </a:bodyPr>
          <a:lstStyle/>
          <a:p>
            <a:pPr marL="0" indent="0">
              <a:buNone/>
            </a:pPr>
            <a:r>
              <a:rPr lang="en-US" dirty="0"/>
              <a:t>Solutions:</a:t>
            </a:r>
          </a:p>
          <a:p>
            <a:pPr marL="457200" lvl="1" indent="0">
              <a:buNone/>
            </a:pPr>
            <a:r>
              <a:rPr lang="en-US" dirty="0"/>
              <a:t>1110111110011001</a:t>
            </a:r>
          </a:p>
          <a:p>
            <a:pPr marL="457200" lvl="1" indent="0">
              <a:buNone/>
            </a:pPr>
            <a:r>
              <a:rPr lang="en-US" dirty="0"/>
              <a:t>1010111111011001</a:t>
            </a:r>
          </a:p>
          <a:p>
            <a:pPr marL="457200" lvl="1" indent="0">
              <a:buNone/>
            </a:pPr>
            <a:r>
              <a:rPr lang="en-US" dirty="0"/>
              <a:t>0110111110111001</a:t>
            </a:r>
          </a:p>
          <a:p>
            <a:pPr marL="457200" lvl="1" indent="0">
              <a:buNone/>
            </a:pPr>
            <a:r>
              <a:rPr lang="en-US" dirty="0"/>
              <a:t>0110111110011001</a:t>
            </a:r>
          </a:p>
          <a:p>
            <a:pPr marL="457200" lvl="1" indent="0">
              <a:buNone/>
            </a:pPr>
            <a:r>
              <a:rPr lang="en-US" dirty="0"/>
              <a:t>1110111111011001</a:t>
            </a:r>
          </a:p>
          <a:p>
            <a:pPr marL="457200" lvl="1" indent="0">
              <a:buNone/>
            </a:pPr>
            <a:r>
              <a:rPr lang="en-US" dirty="0"/>
              <a:t>1010111110011001</a:t>
            </a:r>
          </a:p>
          <a:p>
            <a:pPr marL="457200" lvl="1" indent="0">
              <a:buNone/>
            </a:pPr>
            <a:r>
              <a:rPr lang="en-US" dirty="0"/>
              <a:t>1010111110111001</a:t>
            </a:r>
          </a:p>
          <a:p>
            <a:pPr marL="457200" lvl="1" indent="0">
              <a:buNone/>
            </a:pPr>
            <a:r>
              <a:rPr lang="en-US" dirty="0"/>
              <a:t>0110111111011001</a:t>
            </a:r>
          </a:p>
          <a:p>
            <a:pPr marL="457200" lvl="1" indent="0">
              <a:buNone/>
            </a:pPr>
            <a:r>
              <a:rPr lang="en-US" dirty="0"/>
              <a:t>1110111110111001</a:t>
            </a:r>
          </a:p>
          <a:p>
            <a:endParaRPr lang="en-US" dirty="0"/>
          </a:p>
        </p:txBody>
      </p:sp>
      <p:pic>
        <p:nvPicPr>
          <p:cNvPr id="8" name="Picture 24" descr="Picture1">
            <a:extLst>
              <a:ext uri="{FF2B5EF4-FFF2-40B4-BE49-F238E27FC236}">
                <a16:creationId xmlns:a16="http://schemas.microsoft.com/office/drawing/2014/main" id="{8AC67A27-3C86-804C-B10B-D99AA76E61BF}"/>
              </a:ext>
            </a:extLst>
          </p:cNvPr>
          <p:cNvPicPr>
            <a:picLocks noChangeAspect="1" noChangeArrowheads="1"/>
          </p:cNvPicPr>
          <p:nvPr/>
        </p:nvPicPr>
        <p:blipFill>
          <a:blip r:embed="rId3" cstate="print"/>
          <a:srcRect/>
          <a:stretch>
            <a:fillRect/>
          </a:stretch>
        </p:blipFill>
        <p:spPr bwMode="auto">
          <a:xfrm>
            <a:off x="5366659" y="1551173"/>
            <a:ext cx="4718968" cy="4538311"/>
          </a:xfrm>
          <a:prstGeom prst="rect">
            <a:avLst/>
          </a:prstGeom>
          <a:noFill/>
        </p:spPr>
      </p:pic>
    </p:spTree>
    <p:extLst>
      <p:ext uri="{BB962C8B-B14F-4D97-AF65-F5344CB8AC3E}">
        <p14:creationId xmlns:p14="http://schemas.microsoft.com/office/powerpoint/2010/main" val="2728538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7537" y="184969"/>
            <a:ext cx="9905998" cy="705785"/>
          </a:xfrm>
        </p:spPr>
        <p:txBody>
          <a:bodyPr/>
          <a:lstStyle/>
          <a:p>
            <a:pPr algn="ctr"/>
            <a:r>
              <a:rPr lang="en-US" dirty="0"/>
              <a:t>Circuit-Sat vs SAT</a:t>
            </a:r>
          </a:p>
        </p:txBody>
      </p:sp>
      <p:pic>
        <p:nvPicPr>
          <p:cNvPr id="8" name="Picture 24" descr="Picture1">
            <a:extLst>
              <a:ext uri="{FF2B5EF4-FFF2-40B4-BE49-F238E27FC236}">
                <a16:creationId xmlns:a16="http://schemas.microsoft.com/office/drawing/2014/main" id="{8AC67A27-3C86-804C-B10B-D99AA76E61BF}"/>
              </a:ext>
            </a:extLst>
          </p:cNvPr>
          <p:cNvPicPr>
            <a:picLocks noChangeAspect="1" noChangeArrowheads="1"/>
          </p:cNvPicPr>
          <p:nvPr/>
        </p:nvPicPr>
        <p:blipFill>
          <a:blip r:embed="rId3" cstate="print"/>
          <a:srcRect/>
          <a:stretch>
            <a:fillRect/>
          </a:stretch>
        </p:blipFill>
        <p:spPr bwMode="auto">
          <a:xfrm>
            <a:off x="1023259" y="1038793"/>
            <a:ext cx="4718968" cy="4538311"/>
          </a:xfrm>
          <a:prstGeom prst="rect">
            <a:avLst/>
          </a:prstGeom>
          <a:noFill/>
        </p:spPr>
      </p:pic>
      <p:sp>
        <p:nvSpPr>
          <p:cNvPr id="9" name="Content Placeholder 4">
            <a:extLst>
              <a:ext uri="{FF2B5EF4-FFF2-40B4-BE49-F238E27FC236}">
                <a16:creationId xmlns:a16="http://schemas.microsoft.com/office/drawing/2014/main" id="{42CE4033-F5A3-234B-B23C-75358EF1CF0F}"/>
              </a:ext>
            </a:extLst>
          </p:cNvPr>
          <p:cNvSpPr>
            <a:spLocks noGrp="1"/>
          </p:cNvSpPr>
          <p:nvPr>
            <p:ph sz="quarter" idx="1"/>
          </p:nvPr>
        </p:nvSpPr>
        <p:spPr>
          <a:xfrm>
            <a:off x="6227379" y="1038793"/>
            <a:ext cx="5411239" cy="4538311"/>
          </a:xfrm>
          <a:solidFill>
            <a:schemeClr val="tx1">
              <a:lumMod val="95000"/>
            </a:schemeClr>
          </a:solidFill>
        </p:spPr>
        <p:txBody>
          <a:bodyPr>
            <a:normAutofit fontScale="85000" lnSpcReduction="10000"/>
          </a:bodyPr>
          <a:lstStyle/>
          <a:p>
            <a:pPr marL="0" indent="0" algn="l">
              <a:buNone/>
            </a:pPr>
            <a:r>
              <a:rPr lang="en-US" sz="2600" b="1" dirty="0">
                <a:solidFill>
                  <a:schemeClr val="bg1"/>
                </a:solidFill>
                <a:latin typeface="Courier New" pitchFamily="49" charset="0"/>
              </a:rPr>
              <a:t>(v[0] || v[1]) &amp;&amp; (!v[1] || !v[3]) &amp;&amp; (v[2] || v[3]) &amp;&amp; (!v[3] || !v[4]) &amp;&amp; (v[4] || !v[5]) &amp;&amp; (v[5] || !v[6]) &amp;&amp; (v[5] || v[6]) &amp;&amp; (v[6] || !v[15]) &amp;&amp; (v[7] || !v[8]) &amp;&amp; (!v[7] || !v[13]) &amp;&amp; (v[8] || v[9]) &amp;&amp; (v[8] || !v[9]) &amp;&amp; (!v[9] || !v[10]) &amp;&amp; (v[9] || v[11]) &amp;&amp; (v[10] || v[11]) &amp;&amp; (v[12] || v[13]) &amp;&amp; (v[13] || !v[14]) &amp;&amp; (v[14] || v[15])</a:t>
            </a:r>
            <a:endParaRPr lang="en-US" sz="2600" dirty="0">
              <a:solidFill>
                <a:schemeClr val="bg1"/>
              </a:solidFill>
            </a:endParaRPr>
          </a:p>
        </p:txBody>
      </p:sp>
      <p:sp>
        <p:nvSpPr>
          <p:cNvPr id="10" name="Content Placeholder 2">
            <a:extLst>
              <a:ext uri="{FF2B5EF4-FFF2-40B4-BE49-F238E27FC236}">
                <a16:creationId xmlns:a16="http://schemas.microsoft.com/office/drawing/2014/main" id="{4F44A8C1-7B5E-5F4D-9D06-6C5523F75E94}"/>
              </a:ext>
            </a:extLst>
          </p:cNvPr>
          <p:cNvSpPr txBox="1">
            <a:spLocks/>
          </p:cNvSpPr>
          <p:nvPr/>
        </p:nvSpPr>
        <p:spPr>
          <a:xfrm>
            <a:off x="1615966" y="6156433"/>
            <a:ext cx="9041524" cy="575443"/>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These are two variations of the exact same problem. We will stick with the right side (SAT) from now on</a:t>
            </a:r>
          </a:p>
        </p:txBody>
      </p:sp>
      <p:cxnSp>
        <p:nvCxnSpPr>
          <p:cNvPr id="11" name="Straight Connector 10">
            <a:extLst>
              <a:ext uri="{FF2B5EF4-FFF2-40B4-BE49-F238E27FC236}">
                <a16:creationId xmlns:a16="http://schemas.microsoft.com/office/drawing/2014/main" id="{C2562353-F683-FC48-9CAF-0154D79A9E32}"/>
              </a:ext>
            </a:extLst>
          </p:cNvPr>
          <p:cNvCxnSpPr>
            <a:cxnSpLocks/>
          </p:cNvCxnSpPr>
          <p:nvPr/>
        </p:nvCxnSpPr>
        <p:spPr>
          <a:xfrm flipH="1">
            <a:off x="6136729" y="5725143"/>
            <a:ext cx="949871" cy="4312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AE30D9A-EE56-7C4B-BE7C-94783A1EF3BC}"/>
              </a:ext>
            </a:extLst>
          </p:cNvPr>
          <p:cNvCxnSpPr>
            <a:cxnSpLocks/>
            <a:endCxn id="10" idx="0"/>
          </p:cNvCxnSpPr>
          <p:nvPr/>
        </p:nvCxnSpPr>
        <p:spPr>
          <a:xfrm>
            <a:off x="4674476" y="5725143"/>
            <a:ext cx="1462252" cy="4312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441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Measuring Time and Space Complexity</a:t>
            </a:r>
          </a:p>
        </p:txBody>
      </p:sp>
    </p:spTree>
    <p:extLst>
      <p:ext uri="{BB962C8B-B14F-4D97-AF65-F5344CB8AC3E}">
        <p14:creationId xmlns:p14="http://schemas.microsoft.com/office/powerpoint/2010/main" val="20118838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Proof of the Cook-Levin Theorem</a:t>
            </a:r>
          </a:p>
        </p:txBody>
      </p:sp>
    </p:spTree>
    <p:extLst>
      <p:ext uri="{BB962C8B-B14F-4D97-AF65-F5344CB8AC3E}">
        <p14:creationId xmlns:p14="http://schemas.microsoft.com/office/powerpoint/2010/main" val="39124223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Show that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𝑁𝑃𝐶</m:t>
                        </m:r>
                      </m:sub>
                    </m:sSub>
                    <m:r>
                      <a:rPr lang="en-US" sz="1800" b="0" i="1" smtClean="0">
                        <a:solidFill>
                          <a:schemeClr val="bg1"/>
                        </a:solidFill>
                        <a:latin typeface="Cambria Math" panose="02040503050406030204" pitchFamily="18" charset="0"/>
                      </a:rPr>
                      <m:t>𝑥</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𝑝</m:t>
                        </m:r>
                      </m:sub>
                    </m:sSub>
                    <m:r>
                      <a:rPr lang="en-US" sz="1800" b="0" i="1" smtClean="0">
                        <a:solidFill>
                          <a:schemeClr val="bg1"/>
                        </a:solidFill>
                        <a:latin typeface="Cambria Math" panose="02040503050406030204" pitchFamily="18" charset="0"/>
                      </a:rPr>
                      <m:t>𝑆𝐴𝑇</m:t>
                    </m:r>
                  </m:oMath>
                </a14:m>
                <a:br>
                  <a:rPr lang="en-US" sz="1800" dirty="0">
                    <a:solidFill>
                      <a:schemeClr val="bg1"/>
                    </a:solidFill>
                  </a:rPr>
                </a:br>
                <a:r>
                  <a:rPr lang="en-US" sz="1800" dirty="0">
                    <a:solidFill>
                      <a:schemeClr val="bg1"/>
                    </a:solidFill>
                  </a:rPr>
                  <a:t>OR </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7363643" y="5307629"/>
            <a:ext cx="2912678" cy="1478069"/>
          </a:xfrm>
          <a:prstGeom prst="rect">
            <a:avLst/>
          </a:prstGeom>
          <a:no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Here, we must use the second (bold) option because there are not any NPC problems that exist yet! Ugh!!</a:t>
            </a:r>
          </a:p>
        </p:txBody>
      </p:sp>
      <p:cxnSp>
        <p:nvCxnSpPr>
          <p:cNvPr id="8" name="Straight Connector 7">
            <a:extLst>
              <a:ext uri="{FF2B5EF4-FFF2-40B4-BE49-F238E27FC236}">
                <a16:creationId xmlns:a16="http://schemas.microsoft.com/office/drawing/2014/main" id="{A79899CF-A485-F543-AFE7-B4FF5ACA42A5}"/>
              </a:ext>
            </a:extLst>
          </p:cNvPr>
          <p:cNvCxnSpPr>
            <a:cxnSpLocks/>
          </p:cNvCxnSpPr>
          <p:nvPr/>
        </p:nvCxnSpPr>
        <p:spPr>
          <a:xfrm>
            <a:off x="8568559" y="4130566"/>
            <a:ext cx="307427" cy="11114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421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p:sp>
        <p:nvSpPr>
          <p:cNvPr id="3" name="Content Placeholder 2"/>
          <p:cNvSpPr>
            <a:spLocks noGrp="1"/>
          </p:cNvSpPr>
          <p:nvPr>
            <p:ph sz="quarter" idx="1"/>
          </p:nvPr>
        </p:nvSpPr>
        <p:spPr>
          <a:xfrm>
            <a:off x="1070469" y="1413913"/>
            <a:ext cx="4494762" cy="477948"/>
          </a:xfrm>
        </p:spPr>
        <p:txBody>
          <a:bodyPr>
            <a:normAutofit/>
          </a:bodyPr>
          <a:lstStyle/>
          <a:p>
            <a:pPr marL="0" indent="0">
              <a:buNone/>
            </a:pPr>
            <a:r>
              <a:rPr lang="en-US" sz="1800" dirty="0"/>
              <a:t>Let’s do this one first:</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1846809"/>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1846809"/>
                <a:ext cx="4423817" cy="1779735"/>
              </a:xfrm>
              <a:prstGeom prst="rect">
                <a:avLst/>
              </a:prstGeom>
              <a:blipFill>
                <a:blip r:embed="rId3"/>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6022428" y="1846810"/>
            <a:ext cx="5234151" cy="398643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Given variables V, formula F, and potential values for each variable V’:</a:t>
            </a:r>
          </a:p>
          <a:p>
            <a:pPr marL="342900" indent="-342900">
              <a:buFont typeface="Arial" panose="020B0604020202020204" pitchFamily="34" charset="0"/>
              <a:buAutoNum type="arabicPeriod"/>
            </a:pPr>
            <a:r>
              <a:rPr lang="en-US" sz="1600" i="1" dirty="0">
                <a:solidFill>
                  <a:schemeClr val="tx1">
                    <a:lumMod val="95000"/>
                  </a:schemeClr>
                </a:solidFill>
              </a:rPr>
              <a:t>Scan over formula F for first operator (Op) that should be applied (deepest in </a:t>
            </a:r>
            <a:r>
              <a:rPr lang="en-US" sz="1600" i="1" dirty="0" err="1">
                <a:solidFill>
                  <a:schemeClr val="tx1">
                    <a:lumMod val="95000"/>
                  </a:schemeClr>
                </a:solidFill>
              </a:rPr>
              <a:t>parens</a:t>
            </a:r>
            <a:r>
              <a:rPr lang="en-US" sz="1600" i="1" dirty="0">
                <a:solidFill>
                  <a:schemeClr val="tx1">
                    <a:lumMod val="95000"/>
                  </a:schemeClr>
                </a:solidFill>
              </a:rPr>
              <a:t> and/or lowest precedence)</a:t>
            </a:r>
          </a:p>
          <a:p>
            <a:pPr marL="342900" indent="-342900">
              <a:buFont typeface="Arial" panose="020B0604020202020204" pitchFamily="34" charset="0"/>
              <a:buAutoNum type="arabicPeriod"/>
            </a:pPr>
            <a:r>
              <a:rPr lang="en-US" sz="1600" i="1" dirty="0">
                <a:solidFill>
                  <a:schemeClr val="tx1">
                    <a:lumMod val="95000"/>
                  </a:schemeClr>
                </a:solidFill>
              </a:rPr>
              <a:t>Find the two variables X and Y on each side of Op, this gives X Op Y (example: V1 AND V7)</a:t>
            </a:r>
          </a:p>
          <a:p>
            <a:pPr marL="342900" indent="-342900">
              <a:buFont typeface="Arial" panose="020B0604020202020204" pitchFamily="34" charset="0"/>
              <a:buAutoNum type="arabicPeriod"/>
            </a:pPr>
            <a:r>
              <a:rPr lang="en-US" sz="1600" i="1" dirty="0">
                <a:solidFill>
                  <a:schemeClr val="tx1">
                    <a:lumMod val="95000"/>
                  </a:schemeClr>
                </a:solidFill>
              </a:rPr>
              <a:t>Apply operator Op to the values X and Y given by V’ or by result of a previous operation and replace X Op Y with this Boolean result.</a:t>
            </a:r>
          </a:p>
          <a:p>
            <a:pPr marL="342900" indent="-342900">
              <a:buFont typeface="Arial" panose="020B0604020202020204" pitchFamily="34" charset="0"/>
              <a:buAutoNum type="arabicPeriod"/>
            </a:pPr>
            <a:r>
              <a:rPr lang="en-US" sz="1600" i="1" dirty="0">
                <a:solidFill>
                  <a:schemeClr val="tx1">
                    <a:lumMod val="95000"/>
                  </a:schemeClr>
                </a:solidFill>
              </a:rPr>
              <a:t>Loop back to step 1 until only one Boolean remains. This Boolean is true if and only if the solution V’ is verified.</a:t>
            </a:r>
          </a:p>
        </p:txBody>
      </p:sp>
      <p:sp>
        <p:nvSpPr>
          <p:cNvPr id="9" name="Content Placeholder 2">
            <a:extLst>
              <a:ext uri="{FF2B5EF4-FFF2-40B4-BE49-F238E27FC236}">
                <a16:creationId xmlns:a16="http://schemas.microsoft.com/office/drawing/2014/main" id="{235DE94F-C24A-0640-800E-AF0804595A96}"/>
              </a:ext>
            </a:extLst>
          </p:cNvPr>
          <p:cNvSpPr txBox="1">
            <a:spLocks/>
          </p:cNvSpPr>
          <p:nvPr/>
        </p:nvSpPr>
        <p:spPr>
          <a:xfrm>
            <a:off x="6022427" y="1413913"/>
            <a:ext cx="4494762" cy="47794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Verifier:</a:t>
            </a:r>
          </a:p>
        </p:txBody>
      </p:sp>
      <p:sp>
        <p:nvSpPr>
          <p:cNvPr id="10" name="Content Placeholder 2">
            <a:extLst>
              <a:ext uri="{FF2B5EF4-FFF2-40B4-BE49-F238E27FC236}">
                <a16:creationId xmlns:a16="http://schemas.microsoft.com/office/drawing/2014/main" id="{E40A1A6D-C30F-B449-B40C-731ABE0ADFA6}"/>
              </a:ext>
            </a:extLst>
          </p:cNvPr>
          <p:cNvSpPr txBox="1">
            <a:spLocks/>
          </p:cNvSpPr>
          <p:nvPr/>
        </p:nvSpPr>
        <p:spPr>
          <a:xfrm>
            <a:off x="1836683" y="4792714"/>
            <a:ext cx="2354151" cy="1205182"/>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Needs to be polynomial runtime, is it? Yes!</a:t>
            </a:r>
          </a:p>
        </p:txBody>
      </p:sp>
      <p:cxnSp>
        <p:nvCxnSpPr>
          <p:cNvPr id="11" name="Straight Connector 10">
            <a:extLst>
              <a:ext uri="{FF2B5EF4-FFF2-40B4-BE49-F238E27FC236}">
                <a16:creationId xmlns:a16="http://schemas.microsoft.com/office/drawing/2014/main" id="{3E5921DF-92AA-0E45-BD6B-214DD7114DB1}"/>
              </a:ext>
            </a:extLst>
          </p:cNvPr>
          <p:cNvCxnSpPr>
            <a:cxnSpLocks/>
          </p:cNvCxnSpPr>
          <p:nvPr/>
        </p:nvCxnSpPr>
        <p:spPr>
          <a:xfrm flipH="1">
            <a:off x="3775841" y="4556232"/>
            <a:ext cx="1986457" cy="61485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5656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Show that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𝑁𝑃𝐶</m:t>
                        </m:r>
                      </m:sub>
                    </m:sSub>
                    <m:r>
                      <a:rPr lang="en-US" sz="1800" b="0" i="1" smtClean="0">
                        <a:solidFill>
                          <a:schemeClr val="bg1"/>
                        </a:solidFill>
                        <a:latin typeface="Cambria Math" panose="02040503050406030204" pitchFamily="18" charset="0"/>
                      </a:rPr>
                      <m:t>𝑥</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𝑝</m:t>
                        </m:r>
                      </m:sub>
                    </m:sSub>
                    <m:r>
                      <a:rPr lang="en-US" sz="1800" b="0" i="1" smtClean="0">
                        <a:solidFill>
                          <a:schemeClr val="bg1"/>
                        </a:solidFill>
                        <a:latin typeface="Cambria Math" panose="02040503050406030204" pitchFamily="18" charset="0"/>
                      </a:rPr>
                      <m:t>𝑆𝐴𝑇</m:t>
                    </m:r>
                  </m:oMath>
                </a14:m>
                <a:br>
                  <a:rPr lang="en-US" sz="1800" dirty="0">
                    <a:solidFill>
                      <a:schemeClr val="bg1"/>
                    </a:solidFill>
                  </a:rPr>
                </a:br>
                <a:r>
                  <a:rPr lang="en-US" sz="1800" dirty="0">
                    <a:solidFill>
                      <a:schemeClr val="bg1"/>
                    </a:solidFill>
                  </a:rPr>
                  <a:t>OR </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1578478" y="5395944"/>
            <a:ext cx="2912678" cy="54313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part is done!!</a:t>
            </a:r>
          </a:p>
        </p:txBody>
      </p:sp>
      <p:cxnSp>
        <p:nvCxnSpPr>
          <p:cNvPr id="8" name="Straight Connector 7">
            <a:extLst>
              <a:ext uri="{FF2B5EF4-FFF2-40B4-BE49-F238E27FC236}">
                <a16:creationId xmlns:a16="http://schemas.microsoft.com/office/drawing/2014/main" id="{A79899CF-A485-F543-AFE7-B4FF5ACA42A5}"/>
              </a:ext>
            </a:extLst>
          </p:cNvPr>
          <p:cNvCxnSpPr>
            <a:cxnSpLocks/>
          </p:cNvCxnSpPr>
          <p:nvPr/>
        </p:nvCxnSpPr>
        <p:spPr>
          <a:xfrm flipH="1">
            <a:off x="2855432" y="4264182"/>
            <a:ext cx="403816" cy="123780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8594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31"/>
            <a:ext cx="9905998" cy="658021"/>
          </a:xfrm>
        </p:spPr>
        <p:txBody>
          <a:bodyPr/>
          <a:lstStyle/>
          <a:p>
            <a:pPr algn="ctr"/>
            <a:r>
              <a:rPr lang="en-US" dirty="0">
                <a:sym typeface="Symbol"/>
              </a:rPr>
              <a:t>Sat is NP-Hard</a:t>
            </a:r>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CCE8B-12E1-1A49-AC00-BFC4CE62DCB4}"/>
                  </a:ext>
                </a:extLst>
              </p:cNvPr>
              <p:cNvSpPr txBox="1">
                <a:spLocks/>
              </p:cNvSpPr>
              <p:nvPr/>
            </p:nvSpPr>
            <p:spPr>
              <a:xfrm>
                <a:off x="3882503" y="1761429"/>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Show that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𝑁𝑃𝐶</m:t>
                        </m:r>
                      </m:sub>
                    </m:sSub>
                    <m:r>
                      <a:rPr lang="en-US" sz="1800" b="0" i="1" smtClean="0">
                        <a:solidFill>
                          <a:schemeClr val="bg1"/>
                        </a:solidFill>
                        <a:latin typeface="Cambria Math" panose="02040503050406030204" pitchFamily="18" charset="0"/>
                      </a:rPr>
                      <m:t>𝑥</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𝑝</m:t>
                        </m:r>
                      </m:sub>
                    </m:sSub>
                    <m:r>
                      <a:rPr lang="en-US" sz="1800" b="0" i="1" smtClean="0">
                        <a:solidFill>
                          <a:schemeClr val="bg1"/>
                        </a:solidFill>
                        <a:latin typeface="Cambria Math" panose="02040503050406030204" pitchFamily="18" charset="0"/>
                      </a:rPr>
                      <m:t>𝑆𝐴𝑇</m:t>
                    </m:r>
                  </m:oMath>
                </a14:m>
                <a:br>
                  <a:rPr lang="en-US" sz="1800" dirty="0">
                    <a:solidFill>
                      <a:schemeClr val="bg1"/>
                    </a:solidFill>
                  </a:rPr>
                </a:br>
                <a:r>
                  <a:rPr lang="en-US" sz="1800" dirty="0">
                    <a:solidFill>
                      <a:schemeClr val="bg1"/>
                    </a:solidFill>
                  </a:rPr>
                  <a:t>OR </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a14:m>
                <a:endParaRPr lang="en-US" sz="1800" b="1" dirty="0">
                  <a:solidFill>
                    <a:schemeClr val="bg1"/>
                  </a:solidFill>
                </a:endParaRPr>
              </a:p>
            </p:txBody>
          </p:sp>
        </mc:Choice>
        <mc:Fallback xmlns="">
          <p:sp>
            <p:nvSpPr>
              <p:cNvPr id="5" name="Content Placeholder 2">
                <a:extLst>
                  <a:ext uri="{FF2B5EF4-FFF2-40B4-BE49-F238E27FC236}">
                    <a16:creationId xmlns:a16="http://schemas.microsoft.com/office/drawing/2014/main" id="{120CCE8B-12E1-1A49-AC00-BFC4CE62DCB4}"/>
                  </a:ext>
                </a:extLst>
              </p:cNvPr>
              <p:cNvSpPr txBox="1">
                <a:spLocks noRot="1" noChangeAspect="1" noMove="1" noResize="1" noEditPoints="1" noAdjustHandles="1" noChangeArrowheads="1" noChangeShapeType="1" noTextEdit="1"/>
              </p:cNvSpPr>
              <p:nvPr/>
            </p:nvSpPr>
            <p:spPr>
              <a:xfrm>
                <a:off x="3882503" y="1761429"/>
                <a:ext cx="4423817" cy="1779735"/>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0BD0DCA2-C01D-FF4A-B492-BB1489C73DDD}"/>
              </a:ext>
            </a:extLst>
          </p:cNvPr>
          <p:cNvSpPr txBox="1">
            <a:spLocks/>
          </p:cNvSpPr>
          <p:nvPr/>
        </p:nvSpPr>
        <p:spPr>
          <a:xfrm>
            <a:off x="3974471" y="4909276"/>
            <a:ext cx="4219553" cy="1478069"/>
          </a:xfrm>
          <a:prstGeom prst="rect">
            <a:avLst/>
          </a:prstGeom>
          <a:noFill/>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As we stated. before, we have to use the second option because there (when this proof was done) are no NP-Complete problems yet!</a:t>
            </a:r>
          </a:p>
        </p:txBody>
      </p:sp>
      <p:cxnSp>
        <p:nvCxnSpPr>
          <p:cNvPr id="9" name="Straight Connector 8">
            <a:extLst>
              <a:ext uri="{FF2B5EF4-FFF2-40B4-BE49-F238E27FC236}">
                <a16:creationId xmlns:a16="http://schemas.microsoft.com/office/drawing/2014/main" id="{11C6B672-E7C0-3143-859C-669356F325BA}"/>
              </a:ext>
            </a:extLst>
          </p:cNvPr>
          <p:cNvCxnSpPr>
            <a:cxnSpLocks/>
          </p:cNvCxnSpPr>
          <p:nvPr/>
        </p:nvCxnSpPr>
        <p:spPr>
          <a:xfrm>
            <a:off x="6486262" y="3732213"/>
            <a:ext cx="307427" cy="11114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44777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31"/>
            <a:ext cx="9905998" cy="658021"/>
          </a:xfrm>
        </p:spPr>
        <p:txBody>
          <a:bodyPr/>
          <a:lstStyle/>
          <a:p>
            <a:pPr algn="ctr"/>
            <a:r>
              <a:rPr lang="en-US" dirty="0">
                <a:sym typeface="Symbol"/>
              </a:rPr>
              <a:t>Sat is NP-Hard</a:t>
            </a:r>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CCE8B-12E1-1A49-AC00-BFC4CE62DCB4}"/>
                  </a:ext>
                </a:extLst>
              </p:cNvPr>
              <p:cNvSpPr txBox="1">
                <a:spLocks/>
              </p:cNvSpPr>
              <p:nvPr/>
            </p:nvSpPr>
            <p:spPr>
              <a:xfrm>
                <a:off x="3770207" y="1071877"/>
                <a:ext cx="4423817" cy="1316749"/>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b="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5" name="Content Placeholder 2">
                <a:extLst>
                  <a:ext uri="{FF2B5EF4-FFF2-40B4-BE49-F238E27FC236}">
                    <a16:creationId xmlns:a16="http://schemas.microsoft.com/office/drawing/2014/main" id="{120CCE8B-12E1-1A49-AC00-BFC4CE62DCB4}"/>
                  </a:ext>
                </a:extLst>
              </p:cNvPr>
              <p:cNvSpPr txBox="1">
                <a:spLocks noRot="1" noChangeAspect="1" noMove="1" noResize="1" noEditPoints="1" noAdjustHandles="1" noChangeArrowheads="1" noChangeShapeType="1" noTextEdit="1"/>
              </p:cNvSpPr>
              <p:nvPr/>
            </p:nvSpPr>
            <p:spPr>
              <a:xfrm>
                <a:off x="3770207" y="1071877"/>
                <a:ext cx="4423817" cy="1316749"/>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0BD0DCA2-C01D-FF4A-B492-BB1489C73DDD}"/>
              </a:ext>
            </a:extLst>
          </p:cNvPr>
          <p:cNvSpPr txBox="1">
            <a:spLocks/>
          </p:cNvSpPr>
          <p:nvPr/>
        </p:nvSpPr>
        <p:spPr>
          <a:xfrm>
            <a:off x="1488735" y="3672356"/>
            <a:ext cx="1777784" cy="1018021"/>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NTM Decider for x</a:t>
            </a:r>
          </a:p>
        </p:txBody>
      </p:sp>
      <p:cxnSp>
        <p:nvCxnSpPr>
          <p:cNvPr id="9" name="Straight Connector 8">
            <a:extLst>
              <a:ext uri="{FF2B5EF4-FFF2-40B4-BE49-F238E27FC236}">
                <a16:creationId xmlns:a16="http://schemas.microsoft.com/office/drawing/2014/main" id="{11C6B672-E7C0-3143-859C-669356F325BA}"/>
              </a:ext>
            </a:extLst>
          </p:cNvPr>
          <p:cNvCxnSpPr>
            <a:cxnSpLocks/>
          </p:cNvCxnSpPr>
          <p:nvPr/>
        </p:nvCxnSpPr>
        <p:spPr>
          <a:xfrm>
            <a:off x="701098" y="2555265"/>
            <a:ext cx="10805856"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7AC1C10A-1039-2849-B473-1C424A1F53F4}"/>
                  </a:ext>
                </a:extLst>
              </p:cNvPr>
              <p:cNvSpPr txBox="1">
                <a:spLocks/>
              </p:cNvSpPr>
              <p:nvPr/>
            </p:nvSpPr>
            <p:spPr>
              <a:xfrm>
                <a:off x="1141413"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Choose arbitrary </a:t>
                </a:r>
                <a14:m>
                  <m:oMath xmlns:m="http://schemas.openxmlformats.org/officeDocument/2006/math">
                    <m:r>
                      <a:rPr lang="en-US" sz="1800" b="0" i="1" smtClean="0">
                        <a:solidFill>
                          <a:schemeClr val="tx1">
                            <a:lumMod val="95000"/>
                          </a:schemeClr>
                        </a:solidFill>
                        <a:latin typeface="Cambria Math" panose="02040503050406030204" pitchFamily="18" charset="0"/>
                      </a:rPr>
                      <m:t>𝑥</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𝑁𝑃</m:t>
                    </m:r>
                  </m:oMath>
                </a14:m>
                <a:endParaRPr lang="en-US" sz="1800" i="1" dirty="0">
                  <a:solidFill>
                    <a:schemeClr val="tx1">
                      <a:lumMod val="95000"/>
                    </a:schemeClr>
                  </a:solidFill>
                </a:endParaRPr>
              </a:p>
            </p:txBody>
          </p:sp>
        </mc:Choice>
        <mc:Fallback xmlns="">
          <p:sp>
            <p:nvSpPr>
              <p:cNvPr id="7" name="Content Placeholder 2">
                <a:extLst>
                  <a:ext uri="{FF2B5EF4-FFF2-40B4-BE49-F238E27FC236}">
                    <a16:creationId xmlns:a16="http://schemas.microsoft.com/office/drawing/2014/main" id="{7AC1C10A-1039-2849-B473-1C424A1F53F4}"/>
                  </a:ext>
                </a:extLst>
              </p:cNvPr>
              <p:cNvSpPr txBox="1">
                <a:spLocks noRot="1" noChangeAspect="1" noMove="1" noResize="1" noEditPoints="1" noAdjustHandles="1" noChangeArrowheads="1" noChangeShapeType="1" noTextEdit="1"/>
              </p:cNvSpPr>
              <p:nvPr/>
            </p:nvSpPr>
            <p:spPr>
              <a:xfrm>
                <a:off x="1141413" y="3181960"/>
                <a:ext cx="2472428" cy="490396"/>
              </a:xfrm>
              <a:prstGeom prst="rect">
                <a:avLst/>
              </a:prstGeom>
              <a:blipFill>
                <a:blip r:embed="rId3"/>
                <a:stretch>
                  <a:fillRect l="-2041"/>
                </a:stretch>
              </a:blipFill>
            </p:spPr>
            <p:txBody>
              <a:bodyPr/>
              <a:lstStyle/>
              <a:p>
                <a:r>
                  <a:rPr lang="en-US">
                    <a:noFill/>
                  </a:rPr>
                  <a:t> </a:t>
                </a:r>
              </a:p>
            </p:txBody>
          </p:sp>
        </mc:Fallback>
      </mc:AlternateContent>
      <p:sp>
        <p:nvSpPr>
          <p:cNvPr id="10" name="Content Placeholder 2">
            <a:extLst>
              <a:ext uri="{FF2B5EF4-FFF2-40B4-BE49-F238E27FC236}">
                <a16:creationId xmlns:a16="http://schemas.microsoft.com/office/drawing/2014/main" id="{6D30C8A0-6054-794F-8E8E-F2F73B72B1A4}"/>
              </a:ext>
            </a:extLst>
          </p:cNvPr>
          <p:cNvSpPr txBox="1">
            <a:spLocks/>
          </p:cNvSpPr>
          <p:nvPr/>
        </p:nvSpPr>
        <p:spPr>
          <a:xfrm>
            <a:off x="3789529"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Reduce problem x</a:t>
            </a:r>
          </a:p>
        </p:txBody>
      </p:sp>
      <p:sp>
        <p:nvSpPr>
          <p:cNvPr id="11" name="Content Placeholder 2">
            <a:extLst>
              <a:ext uri="{FF2B5EF4-FFF2-40B4-BE49-F238E27FC236}">
                <a16:creationId xmlns:a16="http://schemas.microsoft.com/office/drawing/2014/main" id="{4BAE2F71-E043-1643-9B88-54EE3D8AE950}"/>
              </a:ext>
            </a:extLst>
          </p:cNvPr>
          <p:cNvSpPr txBox="1">
            <a:spLocks/>
          </p:cNvSpPr>
          <p:nvPr/>
        </p:nvSpPr>
        <p:spPr>
          <a:xfrm>
            <a:off x="7388250"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To an instance of SAT</a:t>
            </a:r>
          </a:p>
        </p:txBody>
      </p:sp>
      <p:sp>
        <p:nvSpPr>
          <p:cNvPr id="4" name="Right Arrow 3">
            <a:extLst>
              <a:ext uri="{FF2B5EF4-FFF2-40B4-BE49-F238E27FC236}">
                <a16:creationId xmlns:a16="http://schemas.microsoft.com/office/drawing/2014/main" id="{5E91AE8E-C231-554E-AA0F-920E940DA76D}"/>
              </a:ext>
            </a:extLst>
          </p:cNvPr>
          <p:cNvSpPr/>
          <p:nvPr/>
        </p:nvSpPr>
        <p:spPr>
          <a:xfrm>
            <a:off x="4265252" y="3993429"/>
            <a:ext cx="1520982" cy="3758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E2513A30-46E1-824D-8D69-4E40A20F0984}"/>
                  </a:ext>
                </a:extLst>
              </p:cNvPr>
              <p:cNvSpPr txBox="1">
                <a:spLocks/>
              </p:cNvSpPr>
              <p:nvPr/>
            </p:nvSpPr>
            <p:spPr>
              <a:xfrm>
                <a:off x="6633146" y="3966438"/>
                <a:ext cx="4676643" cy="477482"/>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 ∧ </m:t>
                      </m:r>
                      <m:acc>
                        <m:accPr>
                          <m:chr m:val="̅"/>
                          <m:ctrlPr>
                            <a:rPr lang="en-US" sz="2000" b="0" i="1" smtClean="0">
                              <a:solidFill>
                                <a:schemeClr val="bg1"/>
                              </a:solidFill>
                              <a:latin typeface="Cambria Math" panose="02040503050406030204" pitchFamily="18" charset="0"/>
                            </a:rPr>
                          </m:ctrlPr>
                        </m:acc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e>
                      </m:acc>
                      <m:r>
                        <a:rPr lang="en-US" sz="2000" b="0" i="1" smtClean="0">
                          <a:solidFill>
                            <a:schemeClr val="bg1"/>
                          </a:solidFill>
                          <a:latin typeface="Cambria Math" panose="02040503050406030204" pitchFamily="18" charset="0"/>
                        </a:rPr>
                        <m:t> ∨</m:t>
                      </m:r>
                      <m:d>
                        <m:dPr>
                          <m:ctrlPr>
                            <a:rPr lang="en-US" sz="2000" b="0" i="1" smtClean="0">
                              <a:solidFill>
                                <a:schemeClr val="bg1"/>
                              </a:solidFill>
                              <a:latin typeface="Cambria Math" panose="02040503050406030204" pitchFamily="18" charset="0"/>
                            </a:rPr>
                          </m:ctrlPr>
                        </m:dPr>
                        <m:e>
                          <m:acc>
                            <m:accPr>
                              <m:chr m:val="̅"/>
                              <m:ctrlPr>
                                <a:rPr lang="en-US" sz="2000" b="0" i="1" smtClean="0">
                                  <a:solidFill>
                                    <a:schemeClr val="bg1"/>
                                  </a:solidFill>
                                  <a:latin typeface="Cambria Math" panose="02040503050406030204" pitchFamily="18" charset="0"/>
                                </a:rPr>
                              </m:ctrlPr>
                            </m:acc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e>
                          </m:acc>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e>
                      </m:d>
                      <m:r>
                        <a:rPr lang="en-US" sz="2000" b="0" i="1" smtClean="0">
                          <a:solidFill>
                            <a:schemeClr val="bg1"/>
                          </a:solidFill>
                          <a:latin typeface="Cambria Math" panose="02040503050406030204" pitchFamily="18" charset="0"/>
                        </a:rPr>
                        <m:t>…</m:t>
                      </m:r>
                    </m:oMath>
                  </m:oMathPara>
                </a14:m>
                <a:endParaRPr lang="en-US" sz="2000" i="1" dirty="0">
                  <a:solidFill>
                    <a:schemeClr val="bg1"/>
                  </a:solidFill>
                </a:endParaRPr>
              </a:p>
            </p:txBody>
          </p:sp>
        </mc:Choice>
        <mc:Fallback xmlns="">
          <p:sp>
            <p:nvSpPr>
              <p:cNvPr id="12" name="Content Placeholder 2">
                <a:extLst>
                  <a:ext uri="{FF2B5EF4-FFF2-40B4-BE49-F238E27FC236}">
                    <a16:creationId xmlns:a16="http://schemas.microsoft.com/office/drawing/2014/main" id="{E2513A30-46E1-824D-8D69-4E40A20F0984}"/>
                  </a:ext>
                </a:extLst>
              </p:cNvPr>
              <p:cNvSpPr txBox="1">
                <a:spLocks noRot="1" noChangeAspect="1" noMove="1" noResize="1" noEditPoints="1" noAdjustHandles="1" noChangeArrowheads="1" noChangeShapeType="1" noTextEdit="1"/>
              </p:cNvSpPr>
              <p:nvPr/>
            </p:nvSpPr>
            <p:spPr>
              <a:xfrm>
                <a:off x="6633146" y="3966438"/>
                <a:ext cx="4676643" cy="477482"/>
              </a:xfrm>
              <a:prstGeom prst="rect">
                <a:avLst/>
              </a:prstGeom>
              <a:blipFill>
                <a:blip r:embed="rId4"/>
                <a:stretch>
                  <a:fillRect b="-5263"/>
                </a:stretch>
              </a:blipFill>
            </p:spPr>
            <p:txBody>
              <a:bodyPr/>
              <a:lstStyle/>
              <a:p>
                <a:r>
                  <a:rPr lang="en-US">
                    <a:noFill/>
                  </a:rPr>
                  <a:t> </a:t>
                </a:r>
              </a:p>
            </p:txBody>
          </p:sp>
        </mc:Fallback>
      </mc:AlternateContent>
      <p:sp>
        <p:nvSpPr>
          <p:cNvPr id="13" name="Content Placeholder 2">
            <a:extLst>
              <a:ext uri="{FF2B5EF4-FFF2-40B4-BE49-F238E27FC236}">
                <a16:creationId xmlns:a16="http://schemas.microsoft.com/office/drawing/2014/main" id="{18EECE4D-D200-634F-96A0-ADE2BE3407E1}"/>
              </a:ext>
            </a:extLst>
          </p:cNvPr>
          <p:cNvSpPr txBox="1">
            <a:spLocks/>
          </p:cNvSpPr>
          <p:nvPr/>
        </p:nvSpPr>
        <p:spPr>
          <a:xfrm>
            <a:off x="4173648" y="5855092"/>
            <a:ext cx="6102673" cy="93060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How are we going to do this? </a:t>
            </a:r>
          </a:p>
        </p:txBody>
      </p:sp>
      <p:cxnSp>
        <p:nvCxnSpPr>
          <p:cNvPr id="14" name="Straight Connector 13">
            <a:extLst>
              <a:ext uri="{FF2B5EF4-FFF2-40B4-BE49-F238E27FC236}">
                <a16:creationId xmlns:a16="http://schemas.microsoft.com/office/drawing/2014/main" id="{8E477510-0CC5-DD4A-B959-C893BD063BC9}"/>
              </a:ext>
            </a:extLst>
          </p:cNvPr>
          <p:cNvCxnSpPr>
            <a:cxnSpLocks/>
          </p:cNvCxnSpPr>
          <p:nvPr/>
        </p:nvCxnSpPr>
        <p:spPr>
          <a:xfrm>
            <a:off x="5273098" y="4576984"/>
            <a:ext cx="307427" cy="11114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9921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31"/>
            <a:ext cx="9905998" cy="658021"/>
          </a:xfrm>
        </p:spPr>
        <p:txBody>
          <a:bodyPr/>
          <a:lstStyle/>
          <a:p>
            <a:pPr algn="ctr"/>
            <a:r>
              <a:rPr lang="en-US" dirty="0">
                <a:sym typeface="Symbol"/>
              </a:rPr>
              <a:t>Sat is NP-Hard</a:t>
            </a:r>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CCE8B-12E1-1A49-AC00-BFC4CE62DCB4}"/>
                  </a:ext>
                </a:extLst>
              </p:cNvPr>
              <p:cNvSpPr txBox="1">
                <a:spLocks/>
              </p:cNvSpPr>
              <p:nvPr/>
            </p:nvSpPr>
            <p:spPr>
              <a:xfrm>
                <a:off x="3770207" y="1071877"/>
                <a:ext cx="4423817" cy="1316749"/>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b="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5" name="Content Placeholder 2">
                <a:extLst>
                  <a:ext uri="{FF2B5EF4-FFF2-40B4-BE49-F238E27FC236}">
                    <a16:creationId xmlns:a16="http://schemas.microsoft.com/office/drawing/2014/main" id="{120CCE8B-12E1-1A49-AC00-BFC4CE62DCB4}"/>
                  </a:ext>
                </a:extLst>
              </p:cNvPr>
              <p:cNvSpPr txBox="1">
                <a:spLocks noRot="1" noChangeAspect="1" noMove="1" noResize="1" noEditPoints="1" noAdjustHandles="1" noChangeArrowheads="1" noChangeShapeType="1" noTextEdit="1"/>
              </p:cNvSpPr>
              <p:nvPr/>
            </p:nvSpPr>
            <p:spPr>
              <a:xfrm>
                <a:off x="3770207" y="1071877"/>
                <a:ext cx="4423817" cy="1316749"/>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0BD0DCA2-C01D-FF4A-B492-BB1489C73DDD}"/>
              </a:ext>
            </a:extLst>
          </p:cNvPr>
          <p:cNvSpPr txBox="1">
            <a:spLocks/>
          </p:cNvSpPr>
          <p:nvPr/>
        </p:nvSpPr>
        <p:spPr>
          <a:xfrm>
            <a:off x="1488735" y="3672356"/>
            <a:ext cx="1777784" cy="1018021"/>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NTM Decider for x</a:t>
            </a:r>
          </a:p>
        </p:txBody>
      </p:sp>
      <p:cxnSp>
        <p:nvCxnSpPr>
          <p:cNvPr id="9" name="Straight Connector 8">
            <a:extLst>
              <a:ext uri="{FF2B5EF4-FFF2-40B4-BE49-F238E27FC236}">
                <a16:creationId xmlns:a16="http://schemas.microsoft.com/office/drawing/2014/main" id="{11C6B672-E7C0-3143-859C-669356F325BA}"/>
              </a:ext>
            </a:extLst>
          </p:cNvPr>
          <p:cNvCxnSpPr>
            <a:cxnSpLocks/>
          </p:cNvCxnSpPr>
          <p:nvPr/>
        </p:nvCxnSpPr>
        <p:spPr>
          <a:xfrm>
            <a:off x="701098" y="2555265"/>
            <a:ext cx="10805856"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7AC1C10A-1039-2849-B473-1C424A1F53F4}"/>
                  </a:ext>
                </a:extLst>
              </p:cNvPr>
              <p:cNvSpPr txBox="1">
                <a:spLocks/>
              </p:cNvSpPr>
              <p:nvPr/>
            </p:nvSpPr>
            <p:spPr>
              <a:xfrm>
                <a:off x="1141413"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Choose arbitrary </a:t>
                </a:r>
                <a14:m>
                  <m:oMath xmlns:m="http://schemas.openxmlformats.org/officeDocument/2006/math">
                    <m:r>
                      <a:rPr lang="en-US" sz="1800" b="0" i="1" smtClean="0">
                        <a:solidFill>
                          <a:schemeClr val="tx1">
                            <a:lumMod val="95000"/>
                          </a:schemeClr>
                        </a:solidFill>
                        <a:latin typeface="Cambria Math" panose="02040503050406030204" pitchFamily="18" charset="0"/>
                      </a:rPr>
                      <m:t>𝑥</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𝑁𝑃</m:t>
                    </m:r>
                  </m:oMath>
                </a14:m>
                <a:endParaRPr lang="en-US" sz="1800" i="1" dirty="0">
                  <a:solidFill>
                    <a:schemeClr val="tx1">
                      <a:lumMod val="95000"/>
                    </a:schemeClr>
                  </a:solidFill>
                </a:endParaRPr>
              </a:p>
            </p:txBody>
          </p:sp>
        </mc:Choice>
        <mc:Fallback xmlns="">
          <p:sp>
            <p:nvSpPr>
              <p:cNvPr id="7" name="Content Placeholder 2">
                <a:extLst>
                  <a:ext uri="{FF2B5EF4-FFF2-40B4-BE49-F238E27FC236}">
                    <a16:creationId xmlns:a16="http://schemas.microsoft.com/office/drawing/2014/main" id="{7AC1C10A-1039-2849-B473-1C424A1F53F4}"/>
                  </a:ext>
                </a:extLst>
              </p:cNvPr>
              <p:cNvSpPr txBox="1">
                <a:spLocks noRot="1" noChangeAspect="1" noMove="1" noResize="1" noEditPoints="1" noAdjustHandles="1" noChangeArrowheads="1" noChangeShapeType="1" noTextEdit="1"/>
              </p:cNvSpPr>
              <p:nvPr/>
            </p:nvSpPr>
            <p:spPr>
              <a:xfrm>
                <a:off x="1141413" y="3181960"/>
                <a:ext cx="2472428" cy="490396"/>
              </a:xfrm>
              <a:prstGeom prst="rect">
                <a:avLst/>
              </a:prstGeom>
              <a:blipFill>
                <a:blip r:embed="rId3"/>
                <a:stretch>
                  <a:fillRect l="-2041"/>
                </a:stretch>
              </a:blipFill>
            </p:spPr>
            <p:txBody>
              <a:bodyPr/>
              <a:lstStyle/>
              <a:p>
                <a:r>
                  <a:rPr lang="en-US">
                    <a:noFill/>
                  </a:rPr>
                  <a:t> </a:t>
                </a:r>
              </a:p>
            </p:txBody>
          </p:sp>
        </mc:Fallback>
      </mc:AlternateContent>
      <p:sp>
        <p:nvSpPr>
          <p:cNvPr id="10" name="Content Placeholder 2">
            <a:extLst>
              <a:ext uri="{FF2B5EF4-FFF2-40B4-BE49-F238E27FC236}">
                <a16:creationId xmlns:a16="http://schemas.microsoft.com/office/drawing/2014/main" id="{6D30C8A0-6054-794F-8E8E-F2F73B72B1A4}"/>
              </a:ext>
            </a:extLst>
          </p:cNvPr>
          <p:cNvSpPr txBox="1">
            <a:spLocks/>
          </p:cNvSpPr>
          <p:nvPr/>
        </p:nvSpPr>
        <p:spPr>
          <a:xfrm>
            <a:off x="3789529"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Reduce problem x</a:t>
            </a:r>
          </a:p>
        </p:txBody>
      </p:sp>
      <p:sp>
        <p:nvSpPr>
          <p:cNvPr id="11" name="Content Placeholder 2">
            <a:extLst>
              <a:ext uri="{FF2B5EF4-FFF2-40B4-BE49-F238E27FC236}">
                <a16:creationId xmlns:a16="http://schemas.microsoft.com/office/drawing/2014/main" id="{4BAE2F71-E043-1643-9B88-54EE3D8AE950}"/>
              </a:ext>
            </a:extLst>
          </p:cNvPr>
          <p:cNvSpPr txBox="1">
            <a:spLocks/>
          </p:cNvSpPr>
          <p:nvPr/>
        </p:nvSpPr>
        <p:spPr>
          <a:xfrm>
            <a:off x="7388250"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To an instance of SAT</a:t>
            </a:r>
          </a:p>
        </p:txBody>
      </p:sp>
      <p:sp>
        <p:nvSpPr>
          <p:cNvPr id="4" name="Right Arrow 3">
            <a:extLst>
              <a:ext uri="{FF2B5EF4-FFF2-40B4-BE49-F238E27FC236}">
                <a16:creationId xmlns:a16="http://schemas.microsoft.com/office/drawing/2014/main" id="{5E91AE8E-C231-554E-AA0F-920E940DA76D}"/>
              </a:ext>
            </a:extLst>
          </p:cNvPr>
          <p:cNvSpPr/>
          <p:nvPr/>
        </p:nvSpPr>
        <p:spPr>
          <a:xfrm>
            <a:off x="4265252" y="3993429"/>
            <a:ext cx="1520982" cy="3758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E2513A30-46E1-824D-8D69-4E40A20F0984}"/>
              </a:ext>
            </a:extLst>
          </p:cNvPr>
          <p:cNvSpPr txBox="1">
            <a:spLocks/>
          </p:cNvSpPr>
          <p:nvPr/>
        </p:nvSpPr>
        <p:spPr>
          <a:xfrm>
            <a:off x="6633146" y="3966438"/>
            <a:ext cx="4676643" cy="477482"/>
          </a:xfrm>
          <a:prstGeom prst="rect">
            <a:avLst/>
          </a:prstGeom>
          <a:solidFill>
            <a:schemeClr val="accent1"/>
          </a:solid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Tape moved right AND 1 written to first cell of tape AND …</a:t>
            </a:r>
          </a:p>
        </p:txBody>
      </p:sp>
      <p:sp>
        <p:nvSpPr>
          <p:cNvPr id="13" name="Content Placeholder 2">
            <a:extLst>
              <a:ext uri="{FF2B5EF4-FFF2-40B4-BE49-F238E27FC236}">
                <a16:creationId xmlns:a16="http://schemas.microsoft.com/office/drawing/2014/main" id="{18EECE4D-D200-634F-96A0-ADE2BE3407E1}"/>
              </a:ext>
            </a:extLst>
          </p:cNvPr>
          <p:cNvSpPr txBox="1">
            <a:spLocks/>
          </p:cNvSpPr>
          <p:nvPr/>
        </p:nvSpPr>
        <p:spPr>
          <a:xfrm>
            <a:off x="1355821" y="5395867"/>
            <a:ext cx="9496409" cy="1004935"/>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IDEA</a:t>
            </a:r>
            <a:r>
              <a:rPr lang="en-US" i="1" dirty="0">
                <a:solidFill>
                  <a:schemeClr val="tx1">
                    <a:lumMod val="95000"/>
                  </a:schemeClr>
                </a:solidFill>
              </a:rPr>
              <a:t>: For any generic problem x in NP, it has a decider NTM. Convert that NTM into a Boolean expression that describes the operation of the machine. Why is this a valid reduction?</a:t>
            </a:r>
          </a:p>
        </p:txBody>
      </p:sp>
    </p:spTree>
    <p:extLst>
      <p:ext uri="{BB962C8B-B14F-4D97-AF65-F5344CB8AC3E}">
        <p14:creationId xmlns:p14="http://schemas.microsoft.com/office/powerpoint/2010/main" val="15767078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02064"/>
            <a:ext cx="9905998" cy="648964"/>
          </a:xfrm>
        </p:spPr>
        <p:txBody>
          <a:bodyPr>
            <a:normAutofit/>
          </a:bodyPr>
          <a:lstStyle/>
          <a:p>
            <a:pPr algn="ctr"/>
            <a:r>
              <a:rPr lang="en-US" dirty="0"/>
              <a:t>Variables We Need</a:t>
            </a:r>
          </a:p>
        </p:txBody>
      </p:sp>
      <p:graphicFrame>
        <p:nvGraphicFramePr>
          <p:cNvPr id="6" name="Table 5"/>
          <p:cNvGraphicFramePr>
            <a:graphicFrameLocks noGrp="1"/>
          </p:cNvGraphicFramePr>
          <p:nvPr>
            <p:extLst>
              <p:ext uri="{D42A27DB-BD31-4B8C-83A1-F6EECF244321}">
                <p14:modId xmlns:p14="http://schemas.microsoft.com/office/powerpoint/2010/main" val="3325185740"/>
              </p:ext>
            </p:extLst>
          </p:nvPr>
        </p:nvGraphicFramePr>
        <p:xfrm>
          <a:off x="2212817" y="1348209"/>
          <a:ext cx="7467600" cy="2138680"/>
        </p:xfrm>
        <a:graphic>
          <a:graphicData uri="http://schemas.openxmlformats.org/drawingml/2006/table">
            <a:tbl>
              <a:tblPr firstRow="1" bandRow="1">
                <a:tableStyleId>{5C22544A-7EE6-4342-B048-85BDC9FD1C3A}</a:tableStyleId>
              </a:tblPr>
              <a:tblGrid>
                <a:gridCol w="990599">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gridCol w="1295401">
                  <a:extLst>
                    <a:ext uri="{9D8B030D-6E8A-4147-A177-3AD203B41FA5}">
                      <a16:colId xmlns:a16="http://schemas.microsoft.com/office/drawing/2014/main" val="20002"/>
                    </a:ext>
                  </a:extLst>
                </a:gridCol>
              </a:tblGrid>
              <a:tr h="487680">
                <a:tc>
                  <a:txBody>
                    <a:bodyPr/>
                    <a:lstStyle/>
                    <a:p>
                      <a:r>
                        <a:rPr lang="en-US" dirty="0"/>
                        <a:t>Variable</a:t>
                      </a:r>
                    </a:p>
                  </a:txBody>
                  <a:tcPr/>
                </a:tc>
                <a:tc>
                  <a:txBody>
                    <a:bodyPr/>
                    <a:lstStyle/>
                    <a:p>
                      <a:r>
                        <a:rPr lang="en-US" dirty="0"/>
                        <a:t>Meaning</a:t>
                      </a:r>
                    </a:p>
                  </a:txBody>
                  <a:tcPr/>
                </a:tc>
                <a:tc>
                  <a:txBody>
                    <a:bodyPr/>
                    <a:lstStyle/>
                    <a:p>
                      <a:r>
                        <a:rPr lang="en-US" dirty="0"/>
                        <a:t>How many</a:t>
                      </a:r>
                    </a:p>
                  </a:txBody>
                  <a:tcPr/>
                </a:tc>
                <a:extLst>
                  <a:ext uri="{0D108BD9-81ED-4DB2-BD59-A6C34878D82A}">
                    <a16:rowId xmlns:a16="http://schemas.microsoft.com/office/drawing/2014/main" val="10000"/>
                  </a:ext>
                </a:extLst>
              </a:tr>
              <a:tr h="370840">
                <a:tc>
                  <a:txBody>
                    <a:bodyPr/>
                    <a:lstStyle/>
                    <a:p>
                      <a:r>
                        <a:rPr lang="en-US" dirty="0" err="1"/>
                        <a:t>T</a:t>
                      </a:r>
                      <a:r>
                        <a:rPr lang="en-US" baseline="-25000" dirty="0" err="1"/>
                        <a:t>ijk</a:t>
                      </a:r>
                      <a:endParaRPr lang="en-US" baseline="-25000" dirty="0"/>
                    </a:p>
                  </a:txBody>
                  <a:tcPr/>
                </a:tc>
                <a:tc>
                  <a:txBody>
                    <a:bodyPr/>
                    <a:lstStyle/>
                    <a:p>
                      <a:r>
                        <a:rPr lang="en-US" dirty="0"/>
                        <a:t>True if tape cell</a:t>
                      </a:r>
                      <a:r>
                        <a:rPr lang="en-US" baseline="0" dirty="0"/>
                        <a:t> </a:t>
                      </a:r>
                      <a:r>
                        <a:rPr lang="en-US" i="1" baseline="0" dirty="0" err="1"/>
                        <a:t>i</a:t>
                      </a:r>
                      <a:r>
                        <a:rPr lang="en-US" baseline="0" dirty="0"/>
                        <a:t> </a:t>
                      </a:r>
                      <a:r>
                        <a:rPr lang="en-US" dirty="0"/>
                        <a:t>contains symbol </a:t>
                      </a:r>
                      <a:r>
                        <a:rPr lang="en-US" i="1" dirty="0"/>
                        <a:t>j</a:t>
                      </a:r>
                      <a:r>
                        <a:rPr lang="en-US" dirty="0"/>
                        <a:t> at step </a:t>
                      </a:r>
                      <a:r>
                        <a:rPr lang="en-US" i="1" dirty="0"/>
                        <a:t>k</a:t>
                      </a:r>
                      <a:r>
                        <a:rPr lang="en-US" dirty="0"/>
                        <a:t> of the computation</a:t>
                      </a:r>
                    </a:p>
                  </a:txBody>
                  <a:tcPr/>
                </a:tc>
                <a:tc>
                  <a:txBody>
                    <a:bodyPr/>
                    <a:lstStyle/>
                    <a:p>
                      <a:r>
                        <a:rPr lang="en-US" dirty="0"/>
                        <a:t>O(p(n)</a:t>
                      </a:r>
                      <a:r>
                        <a:rPr lang="en-US" baseline="30000" dirty="0"/>
                        <a:t>2</a:t>
                      </a:r>
                      <a:r>
                        <a:rPr lang="en-US" dirty="0"/>
                        <a:t>)</a:t>
                      </a:r>
                    </a:p>
                  </a:txBody>
                  <a:tcPr/>
                </a:tc>
                <a:extLst>
                  <a:ext uri="{0D108BD9-81ED-4DB2-BD59-A6C34878D82A}">
                    <a16:rowId xmlns:a16="http://schemas.microsoft.com/office/drawing/2014/main" val="10001"/>
                  </a:ext>
                </a:extLst>
              </a:tr>
              <a:tr h="370840">
                <a:tc>
                  <a:txBody>
                    <a:bodyPr/>
                    <a:lstStyle/>
                    <a:p>
                      <a:r>
                        <a:rPr lang="en-US" dirty="0" err="1"/>
                        <a:t>H</a:t>
                      </a:r>
                      <a:r>
                        <a:rPr lang="en-US" baseline="-25000" dirty="0" err="1"/>
                        <a:t>ik</a:t>
                      </a:r>
                      <a:endParaRPr lang="en-US" baseline="-25000" dirty="0"/>
                    </a:p>
                  </a:txBody>
                  <a:tcPr/>
                </a:tc>
                <a:tc>
                  <a:txBody>
                    <a:bodyPr/>
                    <a:lstStyle/>
                    <a:p>
                      <a:r>
                        <a:rPr lang="en-US" dirty="0"/>
                        <a:t>True if the M’s read/write head is at tape</a:t>
                      </a:r>
                      <a:r>
                        <a:rPr lang="en-US" baseline="0" dirty="0"/>
                        <a:t> cell </a:t>
                      </a:r>
                      <a:r>
                        <a:rPr lang="en-US" i="1" baseline="0" dirty="0" err="1"/>
                        <a:t>i</a:t>
                      </a:r>
                      <a:r>
                        <a:rPr lang="en-US" baseline="0" dirty="0"/>
                        <a:t> at step </a:t>
                      </a:r>
                      <a:r>
                        <a:rPr lang="en-US" i="1" baseline="0" dirty="0"/>
                        <a:t>k</a:t>
                      </a:r>
                      <a:r>
                        <a:rPr lang="en-US" baseline="0" dirty="0"/>
                        <a:t> of the computation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2"/>
                  </a:ext>
                </a:extLst>
              </a:tr>
              <a:tr h="370840">
                <a:tc>
                  <a:txBody>
                    <a:bodyPr/>
                    <a:lstStyle/>
                    <a:p>
                      <a:r>
                        <a:rPr lang="en-US" dirty="0" err="1"/>
                        <a:t>Q</a:t>
                      </a:r>
                      <a:r>
                        <a:rPr lang="en-US" baseline="-25000" dirty="0" err="1"/>
                        <a:t>qk</a:t>
                      </a:r>
                      <a:endParaRPr lang="en-US" baseline="-25000" dirty="0"/>
                    </a:p>
                  </a:txBody>
                  <a:tcPr/>
                </a:tc>
                <a:tc>
                  <a:txBody>
                    <a:bodyPr/>
                    <a:lstStyle/>
                    <a:p>
                      <a:r>
                        <a:rPr lang="en-US" dirty="0"/>
                        <a:t>True if M is in</a:t>
                      </a:r>
                      <a:r>
                        <a:rPr lang="en-US" baseline="0" dirty="0"/>
                        <a:t> state </a:t>
                      </a:r>
                      <a:r>
                        <a:rPr lang="en-US" i="1" baseline="0" dirty="0"/>
                        <a:t>q</a:t>
                      </a:r>
                      <a:r>
                        <a:rPr lang="en-US" baseline="0" dirty="0"/>
                        <a:t> at step </a:t>
                      </a:r>
                      <a:r>
                        <a:rPr lang="en-US" i="1" baseline="0" dirty="0"/>
                        <a:t>k</a:t>
                      </a:r>
                      <a:r>
                        <a:rPr lang="en-US" baseline="0" dirty="0"/>
                        <a:t> of the computation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97C09F2-DA07-AD45-9F29-9B15E2D9EEE2}"/>
                  </a:ext>
                </a:extLst>
              </p:cNvPr>
              <p:cNvSpPr txBox="1"/>
              <p:nvPr/>
            </p:nvSpPr>
            <p:spPr>
              <a:xfrm>
                <a:off x="2212817" y="4309989"/>
                <a:ext cx="2431611" cy="1200329"/>
              </a:xfrm>
              <a:prstGeom prst="rect">
                <a:avLst/>
              </a:prstGeom>
              <a:solidFill>
                <a:schemeClr val="tx1">
                  <a:lumMod val="95000"/>
                </a:schemeClr>
              </a:solidFill>
              <a:ln>
                <a:solidFill>
                  <a:schemeClr val="bg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𝑞</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oMath>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oMath>
                    <m:oMath xmlns:m="http://schemas.openxmlformats.org/officeDocument/2006/math">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m:rPr>
                          <m:sty m:val="p"/>
                        </m:rPr>
                        <a:rPr lang="en-US" b="0" i="0" smtClean="0">
                          <a:solidFill>
                            <a:schemeClr val="bg1"/>
                          </a:solidFill>
                          <a:latin typeface="Cambria Math" panose="02040503050406030204" pitchFamily="18" charset="0"/>
                        </a:rPr>
                        <m:t>Σ</m:t>
                      </m:r>
                    </m:oMath>
                    <m:oMath xmlns:m="http://schemas.openxmlformats.org/officeDocument/2006/math">
                      <m:r>
                        <a:rPr lang="en-US" i="1">
                          <a:solidFill>
                            <a:schemeClr val="bg1"/>
                          </a:solidFill>
                          <a:latin typeface="Cambria Math" panose="02040503050406030204" pitchFamily="18" charset="0"/>
                        </a:rPr>
                        <m:t>0</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m:oMathPara>
                </a14:m>
                <a:endParaRPr lang="en-US" b="0" dirty="0">
                  <a:solidFill>
                    <a:schemeClr val="bg1"/>
                  </a:solidFill>
                </a:endParaRPr>
              </a:p>
            </p:txBody>
          </p:sp>
        </mc:Choice>
        <mc:Fallback xmlns="">
          <p:sp>
            <p:nvSpPr>
              <p:cNvPr id="10" name="TextBox 9">
                <a:extLst>
                  <a:ext uri="{FF2B5EF4-FFF2-40B4-BE49-F238E27FC236}">
                    <a16:creationId xmlns:a16="http://schemas.microsoft.com/office/drawing/2014/main" id="{D97C09F2-DA07-AD45-9F29-9B15E2D9EEE2}"/>
                  </a:ext>
                </a:extLst>
              </p:cNvPr>
              <p:cNvSpPr txBox="1">
                <a:spLocks noRot="1" noChangeAspect="1" noMove="1" noResize="1" noEditPoints="1" noAdjustHandles="1" noChangeArrowheads="1" noChangeShapeType="1" noTextEdit="1"/>
              </p:cNvSpPr>
              <p:nvPr/>
            </p:nvSpPr>
            <p:spPr>
              <a:xfrm>
                <a:off x="2212817" y="4309989"/>
                <a:ext cx="2431611" cy="1200329"/>
              </a:xfrm>
              <a:prstGeom prst="rect">
                <a:avLst/>
              </a:prstGeom>
              <a:blipFill>
                <a:blip r:embed="rId2"/>
                <a:stretch>
                  <a:fillRect b="-2062"/>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99F52E66-A237-2949-8C9C-59F1D5E6E5BE}"/>
                  </a:ext>
                </a:extLst>
              </p:cNvPr>
              <p:cNvSpPr txBox="1">
                <a:spLocks/>
              </p:cNvSpPr>
              <p:nvPr/>
            </p:nvSpPr>
            <p:spPr>
              <a:xfrm>
                <a:off x="8374455" y="4780230"/>
                <a:ext cx="2471597" cy="108641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Note that p(n) is the time the original NTM takes and </a:t>
                </a:r>
                <a14:m>
                  <m:oMath xmlns:m="http://schemas.openxmlformats.org/officeDocument/2006/math">
                    <m:r>
                      <a:rPr lang="en-US" sz="1600" b="0" i="1" smtClean="0">
                        <a:solidFill>
                          <a:schemeClr val="tx1">
                            <a:lumMod val="95000"/>
                          </a:schemeClr>
                        </a:solidFill>
                        <a:latin typeface="Cambria Math" panose="02040503050406030204" pitchFamily="18" charset="0"/>
                      </a:rPr>
                      <m:t>𝑝</m:t>
                    </m:r>
                    <m:d>
                      <m:dPr>
                        <m:ctrlPr>
                          <a:rPr lang="en-US" sz="1600" b="0" i="1" smtClean="0">
                            <a:solidFill>
                              <a:schemeClr val="tx1">
                                <a:lumMod val="95000"/>
                              </a:schemeClr>
                            </a:solidFill>
                            <a:latin typeface="Cambria Math" panose="02040503050406030204" pitchFamily="18" charset="0"/>
                          </a:rPr>
                        </m:ctrlPr>
                      </m:dPr>
                      <m:e>
                        <m:r>
                          <a:rPr lang="en-US" sz="1600" b="0" i="1" smtClean="0">
                            <a:solidFill>
                              <a:schemeClr val="tx1">
                                <a:lumMod val="95000"/>
                              </a:schemeClr>
                            </a:solidFill>
                            <a:latin typeface="Cambria Math" panose="02040503050406030204" pitchFamily="18" charset="0"/>
                          </a:rPr>
                          <m:t>𝑛</m:t>
                        </m:r>
                      </m:e>
                    </m:d>
                    <m:r>
                      <a:rPr lang="en-US" sz="1600" b="0" i="1" smtClean="0">
                        <a:solidFill>
                          <a:schemeClr val="tx1">
                            <a:lumMod val="95000"/>
                          </a:schemeClr>
                        </a:solidFill>
                        <a:latin typeface="Cambria Math" panose="02040503050406030204" pitchFamily="18" charset="0"/>
                      </a:rPr>
                      <m:t>∈</m:t>
                    </m:r>
                    <m:r>
                      <m:rPr>
                        <m:sty m:val="p"/>
                      </m:rPr>
                      <a:rPr lang="en-US" sz="1600" b="0" i="0" smtClean="0">
                        <a:solidFill>
                          <a:schemeClr val="tx1">
                            <a:lumMod val="95000"/>
                          </a:schemeClr>
                        </a:solidFill>
                        <a:latin typeface="Cambria Math" panose="02040503050406030204" pitchFamily="18" charset="0"/>
                      </a:rPr>
                      <m:t>Θ</m:t>
                    </m:r>
                    <m:r>
                      <a:rPr lang="en-US" sz="1600" b="0" i="1" smtClean="0">
                        <a:solidFill>
                          <a:schemeClr val="tx1">
                            <a:lumMod val="95000"/>
                          </a:schemeClr>
                        </a:solidFill>
                        <a:latin typeface="Cambria Math" panose="02040503050406030204" pitchFamily="18" charset="0"/>
                      </a:rPr>
                      <m:t>(</m:t>
                    </m:r>
                    <m:sSup>
                      <m:sSupPr>
                        <m:ctrlPr>
                          <a:rPr lang="en-US" sz="1600" b="0" i="1" smtClean="0">
                            <a:solidFill>
                              <a:schemeClr val="tx1">
                                <a:lumMod val="95000"/>
                              </a:schemeClr>
                            </a:solidFill>
                            <a:latin typeface="Cambria Math" panose="02040503050406030204" pitchFamily="18" charset="0"/>
                          </a:rPr>
                        </m:ctrlPr>
                      </m:sSupPr>
                      <m:e>
                        <m:r>
                          <a:rPr lang="en-US" sz="1600" b="0" i="1" smtClean="0">
                            <a:solidFill>
                              <a:schemeClr val="tx1">
                                <a:lumMod val="95000"/>
                              </a:schemeClr>
                            </a:solidFill>
                            <a:latin typeface="Cambria Math" panose="02040503050406030204" pitchFamily="18" charset="0"/>
                          </a:rPr>
                          <m:t>𝑛</m:t>
                        </m:r>
                      </m:e>
                      <m:sup>
                        <m:r>
                          <a:rPr lang="en-US" sz="1600" b="0" i="1" smtClean="0">
                            <a:solidFill>
                              <a:schemeClr val="tx1">
                                <a:lumMod val="95000"/>
                              </a:schemeClr>
                            </a:solidFill>
                            <a:latin typeface="Cambria Math" panose="02040503050406030204" pitchFamily="18" charset="0"/>
                          </a:rPr>
                          <m:t>𝑐</m:t>
                        </m:r>
                      </m:sup>
                    </m:sSup>
                    <m:r>
                      <a:rPr lang="en-US" sz="1600" b="0" i="1" smtClean="0">
                        <a:solidFill>
                          <a:schemeClr val="tx1">
                            <a:lumMod val="95000"/>
                          </a:schemeClr>
                        </a:solidFill>
                        <a:latin typeface="Cambria Math" panose="02040503050406030204" pitchFamily="18" charset="0"/>
                      </a:rPr>
                      <m:t>)</m:t>
                    </m:r>
                  </m:oMath>
                </a14:m>
                <a:endParaRPr lang="en-US" sz="1600" i="1" dirty="0">
                  <a:solidFill>
                    <a:schemeClr val="tx1">
                      <a:lumMod val="95000"/>
                    </a:schemeClr>
                  </a:solidFill>
                </a:endParaRPr>
              </a:p>
            </p:txBody>
          </p:sp>
        </mc:Choice>
        <mc:Fallback xmlns="">
          <p:sp>
            <p:nvSpPr>
              <p:cNvPr id="15" name="Content Placeholder 2">
                <a:extLst>
                  <a:ext uri="{FF2B5EF4-FFF2-40B4-BE49-F238E27FC236}">
                    <a16:creationId xmlns:a16="http://schemas.microsoft.com/office/drawing/2014/main" id="{99F52E66-A237-2949-8C9C-59F1D5E6E5BE}"/>
                  </a:ext>
                </a:extLst>
              </p:cNvPr>
              <p:cNvSpPr txBox="1">
                <a:spLocks noRot="1" noChangeAspect="1" noMove="1" noResize="1" noEditPoints="1" noAdjustHandles="1" noChangeArrowheads="1" noChangeShapeType="1" noTextEdit="1"/>
              </p:cNvSpPr>
              <p:nvPr/>
            </p:nvSpPr>
            <p:spPr>
              <a:xfrm>
                <a:off x="8374455" y="4780230"/>
                <a:ext cx="2471597" cy="1086416"/>
              </a:xfrm>
              <a:prstGeom prst="rect">
                <a:avLst/>
              </a:prstGeom>
              <a:blipFill>
                <a:blip r:embed="rId3"/>
                <a:stretch>
                  <a:fillRect r="-2551"/>
                </a:stretch>
              </a:blipFill>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A91D0D62-1746-CE4D-AB80-83EFD6B055E5}"/>
              </a:ext>
            </a:extLst>
          </p:cNvPr>
          <p:cNvCxnSpPr>
            <a:cxnSpLocks/>
          </p:cNvCxnSpPr>
          <p:nvPr/>
        </p:nvCxnSpPr>
        <p:spPr>
          <a:xfrm>
            <a:off x="8912591" y="3615037"/>
            <a:ext cx="466799"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D3C9E635-C82C-C74F-B284-60AF181B581F}"/>
              </a:ext>
            </a:extLst>
          </p:cNvPr>
          <p:cNvSpPr txBox="1">
            <a:spLocks/>
          </p:cNvSpPr>
          <p:nvPr/>
        </p:nvSpPr>
        <p:spPr>
          <a:xfrm>
            <a:off x="2212818" y="3984070"/>
            <a:ext cx="2431610" cy="326682"/>
          </a:xfrm>
          <a:prstGeom prst="rect">
            <a:avLst/>
          </a:prstGeom>
          <a:noFill/>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Some constraints:</a:t>
            </a:r>
          </a:p>
        </p:txBody>
      </p:sp>
    </p:spTree>
    <p:extLst>
      <p:ext uri="{BB962C8B-B14F-4D97-AF65-F5344CB8AC3E}">
        <p14:creationId xmlns:p14="http://schemas.microsoft.com/office/powerpoint/2010/main" val="2471958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93009"/>
            <a:ext cx="9905998" cy="567486"/>
          </a:xfrm>
        </p:spPr>
        <p:txBody>
          <a:bodyPr>
            <a:normAutofit fontScale="90000"/>
          </a:bodyPr>
          <a:lstStyle/>
          <a:p>
            <a:pPr algn="ctr"/>
            <a:r>
              <a:rPr lang="en-US" dirty="0"/>
              <a:t>Create a conjunction ‘B’ of…</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2001398165"/>
              </p:ext>
            </p:extLst>
          </p:nvPr>
        </p:nvGraphicFramePr>
        <p:xfrm>
          <a:off x="1437122" y="969023"/>
          <a:ext cx="8839200" cy="524165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3674291">
                  <a:extLst>
                    <a:ext uri="{9D8B030D-6E8A-4147-A177-3AD203B41FA5}">
                      <a16:colId xmlns:a16="http://schemas.microsoft.com/office/drawing/2014/main" val="20002"/>
                    </a:ext>
                  </a:extLst>
                </a:gridCol>
                <a:gridCol w="1431109">
                  <a:extLst>
                    <a:ext uri="{9D8B030D-6E8A-4147-A177-3AD203B41FA5}">
                      <a16:colId xmlns:a16="http://schemas.microsoft.com/office/drawing/2014/main" val="20003"/>
                    </a:ext>
                  </a:extLst>
                </a:gridCol>
              </a:tblGrid>
              <a:tr h="388862">
                <a:tc>
                  <a:txBody>
                    <a:bodyPr/>
                    <a:lstStyle/>
                    <a:p>
                      <a:r>
                        <a:rPr lang="en-US" dirty="0"/>
                        <a:t>Expression</a:t>
                      </a:r>
                    </a:p>
                  </a:txBody>
                  <a:tcPr/>
                </a:tc>
                <a:tc>
                  <a:txBody>
                    <a:bodyPr/>
                    <a:lstStyle/>
                    <a:p>
                      <a:r>
                        <a:rPr lang="en-US" dirty="0"/>
                        <a:t>Conditions</a:t>
                      </a:r>
                    </a:p>
                  </a:txBody>
                  <a:tcPr/>
                </a:tc>
                <a:tc>
                  <a:txBody>
                    <a:bodyPr/>
                    <a:lstStyle/>
                    <a:p>
                      <a:r>
                        <a:rPr lang="en-US" dirty="0"/>
                        <a:t>Interpretation</a:t>
                      </a:r>
                    </a:p>
                  </a:txBody>
                  <a:tcPr/>
                </a:tc>
                <a:tc>
                  <a:txBody>
                    <a:bodyPr/>
                    <a:lstStyle/>
                    <a:p>
                      <a:r>
                        <a:rPr lang="en-US" dirty="0"/>
                        <a:t>How many</a:t>
                      </a:r>
                    </a:p>
                  </a:txBody>
                  <a:tcPr/>
                </a:tc>
                <a:extLst>
                  <a:ext uri="{0D108BD9-81ED-4DB2-BD59-A6C34878D82A}">
                    <a16:rowId xmlns:a16="http://schemas.microsoft.com/office/drawing/2014/main" val="10000"/>
                  </a:ext>
                </a:extLst>
              </a:tr>
              <a:tr h="671187">
                <a:tc>
                  <a:txBody>
                    <a:bodyPr/>
                    <a:lstStyle/>
                    <a:p>
                      <a:r>
                        <a:rPr lang="en-US" dirty="0"/>
                        <a:t>T</a:t>
                      </a:r>
                      <a:r>
                        <a:rPr lang="en-US" baseline="-25000" dirty="0"/>
                        <a:t>ij0</a:t>
                      </a:r>
                    </a:p>
                  </a:txBody>
                  <a:tcPr/>
                </a:tc>
                <a:tc>
                  <a:txBody>
                    <a:bodyPr/>
                    <a:lstStyle/>
                    <a:p>
                      <a:r>
                        <a:rPr lang="en-US" dirty="0"/>
                        <a:t>Tape</a:t>
                      </a:r>
                      <a:r>
                        <a:rPr lang="en-US" baseline="0" dirty="0"/>
                        <a:t> cell </a:t>
                      </a:r>
                      <a:r>
                        <a:rPr lang="en-US" baseline="0" dirty="0" err="1"/>
                        <a:t>i</a:t>
                      </a:r>
                      <a:r>
                        <a:rPr lang="en-US" baseline="0" dirty="0"/>
                        <a:t> initially contains symbol J</a:t>
                      </a:r>
                      <a:endParaRPr lang="en-US" dirty="0"/>
                    </a:p>
                  </a:txBody>
                  <a:tcPr/>
                </a:tc>
                <a:tc>
                  <a:txBody>
                    <a:bodyPr/>
                    <a:lstStyle/>
                    <a:p>
                      <a:r>
                        <a:rPr lang="en-US" dirty="0"/>
                        <a:t>Initial</a:t>
                      </a:r>
                      <a:r>
                        <a:rPr lang="en-US" baseline="0" dirty="0"/>
                        <a:t> tape state; blank symbols above n</a:t>
                      </a:r>
                      <a:endParaRPr lang="en-US" dirty="0"/>
                    </a:p>
                  </a:txBody>
                  <a:tcPr/>
                </a:tc>
                <a:tc>
                  <a:txBody>
                    <a:bodyPr/>
                    <a:lstStyle/>
                    <a:p>
                      <a:r>
                        <a:rPr lang="en-US" dirty="0"/>
                        <a:t>O(p(n))</a:t>
                      </a:r>
                    </a:p>
                  </a:txBody>
                  <a:tcPr/>
                </a:tc>
                <a:extLst>
                  <a:ext uri="{0D108BD9-81ED-4DB2-BD59-A6C34878D82A}">
                    <a16:rowId xmlns:a16="http://schemas.microsoft.com/office/drawing/2014/main" val="10001"/>
                  </a:ext>
                </a:extLst>
              </a:tr>
              <a:tr h="388862">
                <a:tc>
                  <a:txBody>
                    <a:bodyPr/>
                    <a:lstStyle/>
                    <a:p>
                      <a:r>
                        <a:rPr lang="en-US" dirty="0"/>
                        <a:t>Q</a:t>
                      </a:r>
                      <a:r>
                        <a:rPr lang="en-US" baseline="-25000" dirty="0"/>
                        <a:t>s0</a:t>
                      </a:r>
                    </a:p>
                  </a:txBody>
                  <a:tcPr/>
                </a:tc>
                <a:tc>
                  <a:txBody>
                    <a:bodyPr/>
                    <a:lstStyle/>
                    <a:p>
                      <a:endParaRPr lang="en-US" dirty="0"/>
                    </a:p>
                  </a:txBody>
                  <a:tcPr/>
                </a:tc>
                <a:tc>
                  <a:txBody>
                    <a:bodyPr/>
                    <a:lstStyle/>
                    <a:p>
                      <a:r>
                        <a:rPr lang="en-US" dirty="0"/>
                        <a:t>Initial</a:t>
                      </a:r>
                      <a:r>
                        <a:rPr lang="en-US" baseline="0" dirty="0"/>
                        <a:t> state of the NTM</a:t>
                      </a:r>
                      <a:endParaRPr lang="en-US" dirty="0"/>
                    </a:p>
                  </a:txBody>
                  <a:tcPr/>
                </a:tc>
                <a:tc>
                  <a:txBody>
                    <a:bodyPr/>
                    <a:lstStyle/>
                    <a:p>
                      <a:r>
                        <a:rPr lang="en-US" dirty="0"/>
                        <a:t>1</a:t>
                      </a:r>
                    </a:p>
                  </a:txBody>
                  <a:tcPr/>
                </a:tc>
                <a:extLst>
                  <a:ext uri="{0D108BD9-81ED-4DB2-BD59-A6C34878D82A}">
                    <a16:rowId xmlns:a16="http://schemas.microsoft.com/office/drawing/2014/main" val="10002"/>
                  </a:ext>
                </a:extLst>
              </a:tr>
              <a:tr h="388862">
                <a:tc>
                  <a:txBody>
                    <a:bodyPr/>
                    <a:lstStyle/>
                    <a:p>
                      <a:r>
                        <a:rPr lang="en-US" dirty="0"/>
                        <a:t>H</a:t>
                      </a:r>
                      <a:r>
                        <a:rPr lang="en-US" baseline="-25000" dirty="0"/>
                        <a:t>00</a:t>
                      </a:r>
                    </a:p>
                  </a:txBody>
                  <a:tcPr/>
                </a:tc>
                <a:tc>
                  <a:txBody>
                    <a:bodyPr/>
                    <a:lstStyle/>
                    <a:p>
                      <a:endParaRPr lang="en-US" dirty="0"/>
                    </a:p>
                  </a:txBody>
                  <a:tcPr/>
                </a:tc>
                <a:tc>
                  <a:txBody>
                    <a:bodyPr/>
                    <a:lstStyle/>
                    <a:p>
                      <a:r>
                        <a:rPr lang="en-US" dirty="0"/>
                        <a:t>Initial position of the read/write</a:t>
                      </a:r>
                      <a:r>
                        <a:rPr lang="en-US" baseline="0" dirty="0"/>
                        <a:t> head</a:t>
                      </a:r>
                      <a:endParaRPr lang="en-US" dirty="0"/>
                    </a:p>
                  </a:txBody>
                  <a:tcPr/>
                </a:tc>
                <a:tc>
                  <a:txBody>
                    <a:bodyPr/>
                    <a:lstStyle/>
                    <a:p>
                      <a:r>
                        <a:rPr lang="en-US" dirty="0"/>
                        <a:t>1</a:t>
                      </a:r>
                    </a:p>
                  </a:txBody>
                  <a:tcPr/>
                </a:tc>
                <a:extLst>
                  <a:ext uri="{0D108BD9-81ED-4DB2-BD59-A6C34878D82A}">
                    <a16:rowId xmlns:a16="http://schemas.microsoft.com/office/drawing/2014/main" val="10003"/>
                  </a:ext>
                </a:extLst>
              </a:tr>
              <a:tr h="388862">
                <a:tc>
                  <a:txBody>
                    <a:bodyPr/>
                    <a:lstStyle/>
                    <a:p>
                      <a:r>
                        <a:rPr lang="en-US" dirty="0" err="1"/>
                        <a:t>T</a:t>
                      </a:r>
                      <a:r>
                        <a:rPr lang="en-US" baseline="-25000" dirty="0" err="1"/>
                        <a:t>ijk</a:t>
                      </a:r>
                      <a:r>
                        <a:rPr lang="en-US" dirty="0"/>
                        <a:t> </a:t>
                      </a:r>
                      <a:r>
                        <a:rPr lang="en-US" dirty="0">
                          <a:sym typeface="Symbol"/>
                        </a:rPr>
                        <a:t> </a:t>
                      </a:r>
                      <a:r>
                        <a:rPr lang="en-US" dirty="0" err="1">
                          <a:sym typeface="Symbol"/>
                        </a:rPr>
                        <a:t>T</a:t>
                      </a:r>
                      <a:r>
                        <a:rPr lang="en-US" baseline="-25000" dirty="0" err="1">
                          <a:sym typeface="Symbol"/>
                        </a:rPr>
                        <a:t>ij’k</a:t>
                      </a:r>
                      <a:endParaRPr lang="en-US" baseline="-25000" dirty="0"/>
                    </a:p>
                  </a:txBody>
                  <a:tcPr/>
                </a:tc>
                <a:tc>
                  <a:txBody>
                    <a:bodyPr/>
                    <a:lstStyle/>
                    <a:p>
                      <a:r>
                        <a:rPr lang="en-US" dirty="0"/>
                        <a:t>j != j’</a:t>
                      </a:r>
                    </a:p>
                  </a:txBody>
                  <a:tcPr/>
                </a:tc>
                <a:tc>
                  <a:txBody>
                    <a:bodyPr/>
                    <a:lstStyle/>
                    <a:p>
                      <a:r>
                        <a:rPr lang="en-US" dirty="0"/>
                        <a:t>One</a:t>
                      </a:r>
                      <a:r>
                        <a:rPr lang="en-US" baseline="0" dirty="0"/>
                        <a:t> symbol per tape cell</a:t>
                      </a:r>
                      <a:endParaRPr lang="en-US" dirty="0"/>
                    </a:p>
                  </a:txBody>
                  <a:tcPr/>
                </a:tc>
                <a:tc>
                  <a:txBody>
                    <a:bodyPr/>
                    <a:lstStyle/>
                    <a:p>
                      <a:r>
                        <a:rPr lang="en-US" dirty="0"/>
                        <a:t>O(p(n)</a:t>
                      </a:r>
                      <a:r>
                        <a:rPr lang="en-US" baseline="30000" dirty="0"/>
                        <a:t>2</a:t>
                      </a:r>
                      <a:r>
                        <a:rPr lang="en-US" dirty="0"/>
                        <a:t>)</a:t>
                      </a:r>
                    </a:p>
                  </a:txBody>
                  <a:tcPr/>
                </a:tc>
                <a:extLst>
                  <a:ext uri="{0D108BD9-81ED-4DB2-BD59-A6C34878D82A}">
                    <a16:rowId xmlns:a16="http://schemas.microsoft.com/office/drawing/2014/main" val="10004"/>
                  </a:ext>
                </a:extLst>
              </a:tr>
              <a:tr h="671187">
                <a:tc>
                  <a:txBody>
                    <a:bodyPr/>
                    <a:lstStyle/>
                    <a:p>
                      <a:r>
                        <a:rPr lang="en-US" dirty="0" err="1"/>
                        <a:t>T</a:t>
                      </a:r>
                      <a:r>
                        <a:rPr lang="en-US" baseline="-25000" dirty="0" err="1"/>
                        <a:t>ijk</a:t>
                      </a:r>
                      <a:r>
                        <a:rPr lang="en-US" dirty="0"/>
                        <a:t> = </a:t>
                      </a:r>
                      <a:r>
                        <a:rPr lang="en-US" dirty="0" err="1"/>
                        <a:t>T</a:t>
                      </a:r>
                      <a:r>
                        <a:rPr lang="en-US" baseline="-25000" dirty="0" err="1"/>
                        <a:t>ij</a:t>
                      </a:r>
                      <a:r>
                        <a:rPr lang="en-US" baseline="-25000" dirty="0"/>
                        <a:t>(k+1)</a:t>
                      </a:r>
                      <a:r>
                        <a:rPr lang="en-US" baseline="0" dirty="0"/>
                        <a:t> </a:t>
                      </a:r>
                      <a:r>
                        <a:rPr lang="en-US" baseline="0" dirty="0">
                          <a:sym typeface="Symbol"/>
                        </a:rPr>
                        <a:t></a:t>
                      </a:r>
                      <a:r>
                        <a:rPr lang="en-US" baseline="0" dirty="0"/>
                        <a:t> </a:t>
                      </a:r>
                      <a:r>
                        <a:rPr lang="en-US" baseline="0" dirty="0" err="1"/>
                        <a:t>H</a:t>
                      </a:r>
                      <a:r>
                        <a:rPr lang="en-US" baseline="-25000" dirty="0" err="1"/>
                        <a:t>jk</a:t>
                      </a:r>
                      <a:endParaRPr lang="en-US" baseline="-25000" dirty="0"/>
                    </a:p>
                  </a:txBody>
                  <a:tcPr/>
                </a:tc>
                <a:tc>
                  <a:txBody>
                    <a:bodyPr/>
                    <a:lstStyle/>
                    <a:p>
                      <a:endParaRPr lang="en-US"/>
                    </a:p>
                  </a:txBody>
                  <a:tcPr/>
                </a:tc>
                <a:tc>
                  <a:txBody>
                    <a:bodyPr/>
                    <a:lstStyle/>
                    <a:p>
                      <a:r>
                        <a:rPr lang="en-US" dirty="0"/>
                        <a:t>Tape remains unchanged unless written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5"/>
                  </a:ext>
                </a:extLst>
              </a:tr>
              <a:tr h="3888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Q</a:t>
                      </a:r>
                      <a:r>
                        <a:rPr lang="en-US" baseline="-25000" dirty="0" err="1"/>
                        <a:t>qk</a:t>
                      </a:r>
                      <a:r>
                        <a:rPr lang="en-US" dirty="0"/>
                        <a:t> </a:t>
                      </a:r>
                      <a:r>
                        <a:rPr lang="en-US" dirty="0">
                          <a:sym typeface="Symbol"/>
                        </a:rPr>
                        <a:t> </a:t>
                      </a:r>
                      <a:r>
                        <a:rPr lang="en-US" dirty="0" err="1">
                          <a:sym typeface="Symbol"/>
                        </a:rPr>
                        <a:t>Q</a:t>
                      </a:r>
                      <a:r>
                        <a:rPr lang="en-US" baseline="-25000" dirty="0" err="1">
                          <a:sym typeface="Symbol"/>
                        </a:rPr>
                        <a:t>q’k</a:t>
                      </a:r>
                      <a:endParaRPr lang="en-US" baseline="-25000" dirty="0"/>
                    </a:p>
                  </a:txBody>
                  <a:tcPr/>
                </a:tc>
                <a:tc>
                  <a:txBody>
                    <a:bodyPr/>
                    <a:lstStyle/>
                    <a:p>
                      <a:r>
                        <a:rPr lang="en-US" dirty="0"/>
                        <a:t>q </a:t>
                      </a:r>
                      <a:r>
                        <a:rPr lang="en-US" dirty="0">
                          <a:sym typeface="Symbol"/>
                        </a:rPr>
                        <a:t> q’</a:t>
                      </a:r>
                      <a:endParaRPr lang="en-US" dirty="0"/>
                    </a:p>
                  </a:txBody>
                  <a:tcPr/>
                </a:tc>
                <a:tc>
                  <a:txBody>
                    <a:bodyPr/>
                    <a:lstStyle/>
                    <a:p>
                      <a:r>
                        <a:rPr lang="en-US" dirty="0"/>
                        <a:t>Only one state at a time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p>
                  </a:txBody>
                  <a:tcPr/>
                </a:tc>
                <a:extLst>
                  <a:ext uri="{0D108BD9-81ED-4DB2-BD59-A6C34878D82A}">
                    <a16:rowId xmlns:a16="http://schemas.microsoft.com/office/drawing/2014/main" val="10006"/>
                  </a:ext>
                </a:extLst>
              </a:tr>
              <a:tr h="3888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H</a:t>
                      </a:r>
                      <a:r>
                        <a:rPr lang="en-US" baseline="-25000" dirty="0" err="1"/>
                        <a:t>jk</a:t>
                      </a:r>
                      <a:r>
                        <a:rPr lang="en-US" dirty="0"/>
                        <a:t> </a:t>
                      </a:r>
                      <a:r>
                        <a:rPr lang="en-US" dirty="0">
                          <a:sym typeface="Symbol"/>
                        </a:rPr>
                        <a:t> </a:t>
                      </a:r>
                      <a:r>
                        <a:rPr lang="en-US" dirty="0" err="1">
                          <a:sym typeface="Symbol"/>
                        </a:rPr>
                        <a:t>H</a:t>
                      </a:r>
                      <a:r>
                        <a:rPr lang="en-US" baseline="-25000" dirty="0" err="1">
                          <a:sym typeface="Symbol"/>
                        </a:rPr>
                        <a:t>j’k</a:t>
                      </a:r>
                      <a:endParaRPr lang="en-US" baseline="-25000" dirty="0"/>
                    </a:p>
                  </a:txBody>
                  <a:tcPr/>
                </a:tc>
                <a:tc>
                  <a:txBody>
                    <a:bodyPr/>
                    <a:lstStyle/>
                    <a:p>
                      <a:r>
                        <a:rPr lang="en-US" dirty="0" err="1"/>
                        <a:t>i</a:t>
                      </a:r>
                      <a:r>
                        <a:rPr lang="en-US" dirty="0"/>
                        <a:t> </a:t>
                      </a:r>
                      <a:r>
                        <a:rPr lang="en-US" dirty="0">
                          <a:sym typeface="Symbol"/>
                        </a:rPr>
                        <a:t> </a:t>
                      </a:r>
                      <a:r>
                        <a:rPr lang="en-US" dirty="0" err="1">
                          <a:sym typeface="Symbol"/>
                        </a:rPr>
                        <a:t>i</a:t>
                      </a:r>
                      <a:r>
                        <a:rPr lang="en-US" dirty="0">
                          <a:sym typeface="Symbol"/>
                        </a:rPr>
                        <a:t>’</a:t>
                      </a:r>
                      <a:endParaRPr lang="en-US" dirty="0"/>
                    </a:p>
                  </a:txBody>
                  <a:tcPr/>
                </a:tc>
                <a:tc>
                  <a:txBody>
                    <a:bodyPr/>
                    <a:lstStyle/>
                    <a:p>
                      <a:r>
                        <a:rPr lang="en-US" dirty="0"/>
                        <a:t>Only one head position at a time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7"/>
                  </a:ext>
                </a:extLst>
              </a:tr>
              <a:tr h="958839">
                <a:tc>
                  <a:txBody>
                    <a:bodyPr/>
                    <a:lstStyle/>
                    <a:p>
                      <a:r>
                        <a:rPr lang="en-US" dirty="0">
                          <a:sym typeface="Symbol"/>
                        </a:rPr>
                        <a:t>(</a:t>
                      </a:r>
                      <a:r>
                        <a:rPr lang="en-US" dirty="0" err="1">
                          <a:sym typeface="Symbol"/>
                        </a:rPr>
                        <a:t>H</a:t>
                      </a:r>
                      <a:r>
                        <a:rPr lang="en-US" baseline="-25000" dirty="0" err="1">
                          <a:sym typeface="Symbol"/>
                        </a:rPr>
                        <a:t>ik</a:t>
                      </a:r>
                      <a:r>
                        <a:rPr lang="en-US" dirty="0">
                          <a:sym typeface="Symbol"/>
                        </a:rPr>
                        <a:t>  </a:t>
                      </a:r>
                      <a:r>
                        <a:rPr lang="en-US" dirty="0" err="1">
                          <a:sym typeface="Symbol"/>
                        </a:rPr>
                        <a:t>Q</a:t>
                      </a:r>
                      <a:r>
                        <a:rPr lang="en-US" baseline="-25000" dirty="0" err="1">
                          <a:sym typeface="Symbol"/>
                        </a:rPr>
                        <a:t>qk</a:t>
                      </a:r>
                      <a:r>
                        <a:rPr lang="en-US" dirty="0">
                          <a:sym typeface="Symbol"/>
                        </a:rPr>
                        <a:t>  </a:t>
                      </a:r>
                      <a:r>
                        <a:rPr lang="en-US" dirty="0" err="1">
                          <a:sym typeface="Symbol"/>
                        </a:rPr>
                        <a:t>T</a:t>
                      </a:r>
                      <a:r>
                        <a:rPr lang="en-US" baseline="-25000" dirty="0" err="1">
                          <a:sym typeface="Symbol"/>
                        </a:rPr>
                        <a:t>ik</a:t>
                      </a:r>
                      <a:r>
                        <a:rPr lang="en-US" dirty="0">
                          <a:sym typeface="Symbol"/>
                        </a:rPr>
                        <a:t>)</a:t>
                      </a:r>
                      <a:r>
                        <a:rPr lang="en-US" baseline="0" dirty="0">
                          <a:sym typeface="Symbol"/>
                        </a:rPr>
                        <a:t> </a:t>
                      </a:r>
                      <a:r>
                        <a:rPr lang="en-US" dirty="0">
                          <a:sym typeface="Symbol"/>
                        </a:rPr>
                        <a:t> (</a:t>
                      </a:r>
                      <a:r>
                        <a:rPr lang="en-US" baseline="0" dirty="0">
                          <a:sym typeface="Symbol"/>
                        </a:rPr>
                        <a:t>H</a:t>
                      </a:r>
                      <a:r>
                        <a:rPr lang="en-US" baseline="-25000" dirty="0">
                          <a:sym typeface="Symbol"/>
                        </a:rPr>
                        <a:t>(</a:t>
                      </a:r>
                      <a:r>
                        <a:rPr lang="en-US" baseline="-25000" dirty="0" err="1">
                          <a:sym typeface="Symbol"/>
                        </a:rPr>
                        <a:t>i+d</a:t>
                      </a:r>
                      <a:r>
                        <a:rPr lang="en-US" baseline="-25000" dirty="0">
                          <a:sym typeface="Symbol"/>
                        </a:rPr>
                        <a:t>)(k+1)</a:t>
                      </a:r>
                      <a:r>
                        <a:rPr lang="en-US" dirty="0">
                          <a:sym typeface="Symbol"/>
                        </a:rPr>
                        <a:t>  </a:t>
                      </a:r>
                      <a:r>
                        <a:rPr lang="en-US" dirty="0" err="1">
                          <a:sym typeface="Symbol"/>
                        </a:rPr>
                        <a:t>Q</a:t>
                      </a:r>
                      <a:r>
                        <a:rPr lang="en-US" baseline="-25000" dirty="0" err="1">
                          <a:sym typeface="Symbol"/>
                        </a:rPr>
                        <a:t>q</a:t>
                      </a:r>
                      <a:r>
                        <a:rPr lang="en-US" baseline="-25000" dirty="0">
                          <a:sym typeface="Symbol"/>
                        </a:rPr>
                        <a:t>’(k+1)</a:t>
                      </a:r>
                      <a:r>
                        <a:rPr lang="en-US" dirty="0">
                          <a:sym typeface="Symbol"/>
                        </a:rPr>
                        <a:t>  </a:t>
                      </a:r>
                      <a:r>
                        <a:rPr lang="en-US" dirty="0" err="1">
                          <a:sym typeface="Symbol"/>
                        </a:rPr>
                        <a:t>T</a:t>
                      </a:r>
                      <a:r>
                        <a:rPr lang="en-US" baseline="-25000" dirty="0" err="1">
                          <a:sym typeface="Symbol"/>
                        </a:rPr>
                        <a:t>i</a:t>
                      </a:r>
                      <a:r>
                        <a:rPr lang="en-US" baseline="-25000" dirty="0">
                          <a:sym typeface="Symbol"/>
                        </a:rPr>
                        <a:t>’(k+1)</a:t>
                      </a:r>
                      <a:r>
                        <a:rPr lang="en-US" dirty="0">
                          <a:sym typeface="Symbol"/>
                        </a:rPr>
                        <a:t>)</a:t>
                      </a:r>
                      <a:endParaRPr lang="en-US" dirty="0"/>
                    </a:p>
                  </a:txBody>
                  <a:tcPr/>
                </a:tc>
                <a:tc>
                  <a:txBody>
                    <a:bodyPr/>
                    <a:lstStyle/>
                    <a:p>
                      <a:r>
                        <a:rPr lang="en-US" dirty="0"/>
                        <a:t>(q, </a:t>
                      </a:r>
                      <a:r>
                        <a:rPr lang="en-US" dirty="0">
                          <a:sym typeface="Symbol"/>
                        </a:rPr>
                        <a:t>, q’, ’, d)  </a:t>
                      </a:r>
                      <a:endParaRPr lang="en-US" dirty="0"/>
                    </a:p>
                  </a:txBody>
                  <a:tcPr/>
                </a:tc>
                <a:tc>
                  <a:txBody>
                    <a:bodyPr/>
                    <a:lstStyle/>
                    <a:p>
                      <a:r>
                        <a:rPr lang="en-US" dirty="0"/>
                        <a:t>Possible transitions at computation step k when head position is at position I</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8"/>
                  </a:ext>
                </a:extLst>
              </a:tr>
              <a:tr h="607265">
                <a:tc>
                  <a:txBody>
                    <a:bodyPr/>
                    <a:lstStyle/>
                    <a:p>
                      <a:r>
                        <a:rPr lang="en-US" sz="3200" b="1" dirty="0">
                          <a:sym typeface="Symbol"/>
                        </a:rPr>
                        <a:t></a:t>
                      </a:r>
                      <a:r>
                        <a:rPr lang="en-US" baseline="-25000" dirty="0" err="1">
                          <a:sym typeface="Symbol"/>
                        </a:rPr>
                        <a:t>fF</a:t>
                      </a:r>
                      <a:r>
                        <a:rPr lang="en-US" dirty="0">
                          <a:sym typeface="Symbol"/>
                        </a:rPr>
                        <a:t> </a:t>
                      </a:r>
                      <a:r>
                        <a:rPr lang="en-US" dirty="0" err="1">
                          <a:sym typeface="Symbol"/>
                        </a:rPr>
                        <a:t>Qfp</a:t>
                      </a:r>
                      <a:r>
                        <a:rPr lang="en-US" dirty="0">
                          <a:sym typeface="Symbol"/>
                        </a:rPr>
                        <a:t>(n)</a:t>
                      </a:r>
                      <a:endParaRPr lang="en-US" dirty="0"/>
                    </a:p>
                  </a:txBody>
                  <a:tcPr/>
                </a:tc>
                <a:tc>
                  <a:txBody>
                    <a:bodyPr/>
                    <a:lstStyle/>
                    <a:p>
                      <a:endParaRPr lang="en-US"/>
                    </a:p>
                  </a:txBody>
                  <a:tcPr/>
                </a:tc>
                <a:tc>
                  <a:txBody>
                    <a:bodyPr/>
                    <a:lstStyle/>
                    <a:p>
                      <a:r>
                        <a:rPr lang="en-US" dirty="0"/>
                        <a:t>Must finish in an accepting state</a:t>
                      </a:r>
                    </a:p>
                  </a:txBody>
                  <a:tcPr/>
                </a:tc>
                <a:tc>
                  <a:txBody>
                    <a:bodyPr/>
                    <a:lstStyle/>
                    <a:p>
                      <a:r>
                        <a:rPr lang="en-US" dirty="0"/>
                        <a:t>1</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4015795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55970"/>
            <a:ext cx="9905998" cy="603700"/>
          </a:xfrm>
        </p:spPr>
        <p:txBody>
          <a:bodyPr/>
          <a:lstStyle/>
          <a:p>
            <a:pPr algn="ctr"/>
            <a:r>
              <a:rPr lang="en-US" dirty="0"/>
              <a:t>Is the reduction Valid?</a:t>
            </a:r>
          </a:p>
        </p:txBody>
      </p:sp>
      <p:sp>
        <p:nvSpPr>
          <p:cNvPr id="3" name="Content Placeholder 2"/>
          <p:cNvSpPr>
            <a:spLocks noGrp="1"/>
          </p:cNvSpPr>
          <p:nvPr>
            <p:ph sz="quarter" idx="1"/>
          </p:nvPr>
        </p:nvSpPr>
        <p:spPr>
          <a:xfrm>
            <a:off x="6581871" y="2178117"/>
            <a:ext cx="4623600" cy="2647385"/>
          </a:xfrm>
          <a:solidFill>
            <a:schemeClr val="tx1">
              <a:lumMod val="95000"/>
            </a:schemeClr>
          </a:solidFill>
          <a:ln>
            <a:solidFill>
              <a:schemeClr val="bg1"/>
            </a:solidFill>
          </a:ln>
        </p:spPr>
        <p:txBody>
          <a:bodyPr>
            <a:normAutofit/>
          </a:bodyPr>
          <a:lstStyle/>
          <a:p>
            <a:pPr marL="0" indent="0">
              <a:buNone/>
            </a:pPr>
            <a:r>
              <a:rPr lang="en-US" sz="2000" dirty="0">
                <a:solidFill>
                  <a:schemeClr val="bg1"/>
                </a:solidFill>
              </a:rPr>
              <a:t>Yes!</a:t>
            </a:r>
          </a:p>
          <a:p>
            <a:pPr marL="0" indent="0">
              <a:buNone/>
            </a:pPr>
            <a:r>
              <a:rPr lang="en-US" sz="2000" dirty="0">
                <a:solidFill>
                  <a:schemeClr val="bg1"/>
                </a:solidFill>
              </a:rPr>
              <a:t>The number of sub-expressions is:</a:t>
            </a:r>
          </a:p>
          <a:p>
            <a:pPr marL="0" indent="0">
              <a:buNone/>
            </a:pPr>
            <a:r>
              <a:rPr lang="en-US" sz="2000" b="1" dirty="0">
                <a:solidFill>
                  <a:schemeClr val="bg1"/>
                </a:solidFill>
              </a:rPr>
              <a:t>2p(n) + 4p(n)</a:t>
            </a:r>
            <a:r>
              <a:rPr lang="en-US" sz="2000" b="1" baseline="30000" dirty="0">
                <a:solidFill>
                  <a:schemeClr val="bg1"/>
                </a:solidFill>
              </a:rPr>
              <a:t>2</a:t>
            </a:r>
            <a:r>
              <a:rPr lang="en-US" sz="2000" b="1" dirty="0">
                <a:solidFill>
                  <a:schemeClr val="bg1"/>
                </a:solidFill>
              </a:rPr>
              <a:t> + 3 = O(p(n)</a:t>
            </a:r>
            <a:r>
              <a:rPr lang="en-US" sz="2000" b="1" baseline="30000" dirty="0">
                <a:solidFill>
                  <a:schemeClr val="bg1"/>
                </a:solidFill>
              </a:rPr>
              <a:t>2</a:t>
            </a:r>
            <a:r>
              <a:rPr lang="en-US" sz="2000" b="1" dirty="0">
                <a:solidFill>
                  <a:schemeClr val="bg1"/>
                </a:solidFill>
              </a:rPr>
              <a:t>)</a:t>
            </a:r>
          </a:p>
          <a:p>
            <a:pPr marL="0" indent="0">
              <a:buNone/>
            </a:pPr>
            <a:endParaRPr lang="en-US" sz="2000" dirty="0">
              <a:solidFill>
                <a:schemeClr val="bg1"/>
              </a:solidFill>
            </a:endParaRPr>
          </a:p>
          <a:p>
            <a:pPr marL="0" indent="0">
              <a:buNone/>
            </a:pPr>
            <a:r>
              <a:rPr lang="en-US" sz="2000" dirty="0">
                <a:solidFill>
                  <a:schemeClr val="bg1"/>
                </a:solidFill>
              </a:rPr>
              <a:t>and each is computed in less than that.</a:t>
            </a:r>
          </a:p>
        </p:txBody>
      </p:sp>
      <p:sp>
        <p:nvSpPr>
          <p:cNvPr id="5" name="Content Placeholder 2">
            <a:extLst>
              <a:ext uri="{FF2B5EF4-FFF2-40B4-BE49-F238E27FC236}">
                <a16:creationId xmlns:a16="http://schemas.microsoft.com/office/drawing/2014/main" id="{BC08D7FD-6AD2-154A-9823-0E389D9671B1}"/>
              </a:ext>
            </a:extLst>
          </p:cNvPr>
          <p:cNvSpPr txBox="1">
            <a:spLocks/>
          </p:cNvSpPr>
          <p:nvPr/>
        </p:nvSpPr>
        <p:spPr>
          <a:xfrm>
            <a:off x="861811" y="1855400"/>
            <a:ext cx="5105478" cy="37647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NTM for x accepts </a:t>
            </a:r>
            <a:r>
              <a:rPr lang="en-US" dirty="0" err="1"/>
              <a:t>iff</a:t>
            </a:r>
            <a:r>
              <a:rPr lang="en-US" dirty="0"/>
              <a:t> and only if SAT equation can be satisfied</a:t>
            </a:r>
          </a:p>
        </p:txBody>
      </p:sp>
      <p:sp>
        <p:nvSpPr>
          <p:cNvPr id="6" name="Content Placeholder 2">
            <a:extLst>
              <a:ext uri="{FF2B5EF4-FFF2-40B4-BE49-F238E27FC236}">
                <a16:creationId xmlns:a16="http://schemas.microsoft.com/office/drawing/2014/main" id="{5CDAAB48-0DA7-4044-81B2-6C91203ABADB}"/>
              </a:ext>
            </a:extLst>
          </p:cNvPr>
          <p:cNvSpPr txBox="1">
            <a:spLocks/>
          </p:cNvSpPr>
          <p:nvPr/>
        </p:nvSpPr>
        <p:spPr>
          <a:xfrm>
            <a:off x="6457574" y="1836351"/>
            <a:ext cx="4872194" cy="41457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The time and space complexity of the reduction is polynomial</a:t>
            </a:r>
          </a:p>
        </p:txBody>
      </p:sp>
      <p:sp>
        <p:nvSpPr>
          <p:cNvPr id="7" name="Content Placeholder 2">
            <a:extLst>
              <a:ext uri="{FF2B5EF4-FFF2-40B4-BE49-F238E27FC236}">
                <a16:creationId xmlns:a16="http://schemas.microsoft.com/office/drawing/2014/main" id="{4509DA41-503B-5F42-A076-EE445E9C43A4}"/>
              </a:ext>
            </a:extLst>
          </p:cNvPr>
          <p:cNvSpPr txBox="1">
            <a:spLocks/>
          </p:cNvSpPr>
          <p:nvPr/>
        </p:nvSpPr>
        <p:spPr>
          <a:xfrm>
            <a:off x="1227047" y="2178117"/>
            <a:ext cx="4375007" cy="264738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bg1"/>
                </a:solidFill>
              </a:rPr>
              <a:t>If there is an accepting computation for the NTM on input I, then B is satisfiable by assigning </a:t>
            </a:r>
            <a:r>
              <a:rPr lang="en-US" dirty="0" err="1">
                <a:solidFill>
                  <a:schemeClr val="bg1"/>
                </a:solidFill>
              </a:rPr>
              <a:t>T</a:t>
            </a:r>
            <a:r>
              <a:rPr lang="en-US" baseline="-25000" dirty="0" err="1">
                <a:solidFill>
                  <a:schemeClr val="bg1"/>
                </a:solidFill>
              </a:rPr>
              <a:t>ijk</a:t>
            </a:r>
            <a:r>
              <a:rPr lang="en-US" dirty="0">
                <a:solidFill>
                  <a:schemeClr val="bg1"/>
                </a:solidFill>
              </a:rPr>
              <a:t>, </a:t>
            </a:r>
            <a:r>
              <a:rPr lang="en-US" dirty="0" err="1">
                <a:solidFill>
                  <a:schemeClr val="bg1"/>
                </a:solidFill>
              </a:rPr>
              <a:t>H</a:t>
            </a:r>
            <a:r>
              <a:rPr lang="en-US" baseline="-25000" dirty="0" err="1">
                <a:solidFill>
                  <a:schemeClr val="bg1"/>
                </a:solidFill>
              </a:rPr>
              <a:t>jk</a:t>
            </a:r>
            <a:r>
              <a:rPr lang="en-US" dirty="0">
                <a:solidFill>
                  <a:schemeClr val="bg1"/>
                </a:solidFill>
              </a:rPr>
              <a:t>, and </a:t>
            </a:r>
            <a:r>
              <a:rPr lang="en-US" dirty="0" err="1">
                <a:solidFill>
                  <a:schemeClr val="bg1"/>
                </a:solidFill>
              </a:rPr>
              <a:t>Q</a:t>
            </a:r>
            <a:r>
              <a:rPr lang="en-US" baseline="-25000" dirty="0" err="1">
                <a:solidFill>
                  <a:schemeClr val="bg1"/>
                </a:solidFill>
              </a:rPr>
              <a:t>jk</a:t>
            </a:r>
            <a:r>
              <a:rPr lang="en-US" dirty="0">
                <a:solidFill>
                  <a:schemeClr val="bg1"/>
                </a:solidFill>
              </a:rPr>
              <a:t> their intended interpretations.</a:t>
            </a:r>
          </a:p>
        </p:txBody>
      </p:sp>
    </p:spTree>
    <p:extLst>
      <p:ext uri="{BB962C8B-B14F-4D97-AF65-F5344CB8AC3E}">
        <p14:creationId xmlns:p14="http://schemas.microsoft.com/office/powerpoint/2010/main" val="3212761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Time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049867"/>
                <a:ext cx="9905999" cy="2362200"/>
              </a:xfrm>
              <a:solidFill>
                <a:schemeClr val="tx1">
                  <a:lumMod val="95000"/>
                </a:schemeClr>
              </a:solidFill>
            </p:spPr>
            <p:txBody>
              <a:bodyPr/>
              <a:lstStyle/>
              <a:p>
                <a:pPr marL="0" indent="0">
                  <a:buNone/>
                </a:pPr>
                <a:r>
                  <a:rPr lang="en-US" dirty="0">
                    <a:solidFill>
                      <a:schemeClr val="bg1"/>
                    </a:solidFill>
                  </a:rPr>
                  <a:t>Let </a:t>
                </a:r>
                <a14:m>
                  <m:oMath xmlns:m="http://schemas.openxmlformats.org/officeDocument/2006/math">
                    <m:r>
                      <a:rPr lang="en-US" b="0" i="1" smtClean="0">
                        <a:solidFill>
                          <a:schemeClr val="bg1"/>
                        </a:solidFill>
                        <a:latin typeface="Cambria Math" panose="02040503050406030204" pitchFamily="18" charset="0"/>
                      </a:rPr>
                      <m:t>𝑀</m:t>
                    </m:r>
                  </m:oMath>
                </a14:m>
                <a:r>
                  <a:rPr lang="en-US" dirty="0">
                    <a:solidFill>
                      <a:schemeClr val="bg1"/>
                    </a:solidFill>
                  </a:rPr>
                  <a:t> be a deterministic Turing machine that halts on all inputs. The running time or time complexity of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is the function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𝒩</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𝒩</m:t>
                    </m:r>
                  </m:oMath>
                </a14:m>
                <a:r>
                  <a:rPr lang="en-US" dirty="0">
                    <a:solidFill>
                      <a:schemeClr val="bg1"/>
                    </a:solidFill>
                  </a:rPr>
                  <a:t>, where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is the maximum number of steps that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uses on any input of length </a:t>
                </a:r>
                <a14:m>
                  <m:oMath xmlns:m="http://schemas.openxmlformats.org/officeDocument/2006/math">
                    <m:r>
                      <a:rPr lang="en-US" b="0" i="1" smtClean="0">
                        <a:solidFill>
                          <a:schemeClr val="bg1"/>
                        </a:solidFill>
                        <a:latin typeface="Cambria Math" panose="02040503050406030204" pitchFamily="18" charset="0"/>
                      </a:rPr>
                      <m:t>𝑛</m:t>
                    </m:r>
                  </m:oMath>
                </a14:m>
                <a:r>
                  <a:rPr lang="en-US" dirty="0">
                    <a:solidFill>
                      <a:schemeClr val="bg1"/>
                    </a:solidFill>
                  </a:rPr>
                  <a:t>. If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is the running time of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we say that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runs in time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and that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is an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time Turing machine. Customarily we use </a:t>
                </a:r>
                <a14:m>
                  <m:oMath xmlns:m="http://schemas.openxmlformats.org/officeDocument/2006/math">
                    <m:r>
                      <a:rPr lang="en-US" b="0" i="1" smtClean="0">
                        <a:solidFill>
                          <a:schemeClr val="bg1"/>
                        </a:solidFill>
                        <a:latin typeface="Cambria Math" panose="02040503050406030204" pitchFamily="18" charset="0"/>
                      </a:rPr>
                      <m:t>𝑛</m:t>
                    </m:r>
                  </m:oMath>
                </a14:m>
                <a:r>
                  <a:rPr lang="en-US" dirty="0">
                    <a:solidFill>
                      <a:schemeClr val="bg1"/>
                    </a:solidFill>
                  </a:rPr>
                  <a:t> to represent the length of the input.</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049867"/>
                <a:ext cx="9905999" cy="2362200"/>
              </a:xfrm>
              <a:blipFill>
                <a:blip r:embed="rId2"/>
                <a:stretch>
                  <a:fillRect l="-896" t="-535" r="-1280" b="-10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6942667" y="4834467"/>
                <a:ext cx="2961744" cy="115146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800" i="1" dirty="0">
                    <a:solidFill>
                      <a:schemeClr val="tx1">
                        <a:lumMod val="95000"/>
                      </a:schemeClr>
                    </a:solidFill>
                  </a:rPr>
                  <a:t>Short version: </a:t>
                </a:r>
                <a14:m>
                  <m:oMath xmlns:m="http://schemas.openxmlformats.org/officeDocument/2006/math">
                    <m:r>
                      <a:rPr lang="en-US" sz="1800" b="0" i="1" smtClean="0">
                        <a:solidFill>
                          <a:schemeClr val="tx1">
                            <a:lumMod val="95000"/>
                          </a:schemeClr>
                        </a:solidFill>
                        <a:latin typeface="Cambria Math" panose="02040503050406030204" pitchFamily="18" charset="0"/>
                      </a:rPr>
                      <m:t>𝑓</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𝑛</m:t>
                    </m:r>
                    <m:r>
                      <a:rPr lang="en-US" sz="1800" b="0" i="1" smtClean="0">
                        <a:solidFill>
                          <a:schemeClr val="tx1">
                            <a:lumMod val="95000"/>
                          </a:schemeClr>
                        </a:solidFill>
                        <a:latin typeface="Cambria Math" panose="02040503050406030204" pitchFamily="18" charset="0"/>
                      </a:rPr>
                      <m:t>)</m:t>
                    </m:r>
                  </m:oMath>
                </a14:m>
                <a:r>
                  <a:rPr lang="en-US" sz="1800" i="1" dirty="0">
                    <a:solidFill>
                      <a:schemeClr val="tx1">
                        <a:lumMod val="95000"/>
                      </a:schemeClr>
                    </a:solidFill>
                  </a:rPr>
                  <a:t> is the worst case runtime for machine </a:t>
                </a:r>
                <a14:m>
                  <m:oMath xmlns:m="http://schemas.openxmlformats.org/officeDocument/2006/math">
                    <m:r>
                      <a:rPr lang="en-US" sz="1800" b="0" i="1" smtClean="0">
                        <a:solidFill>
                          <a:schemeClr val="tx1">
                            <a:lumMod val="95000"/>
                          </a:schemeClr>
                        </a:solidFill>
                        <a:latin typeface="Cambria Math" panose="02040503050406030204" pitchFamily="18" charset="0"/>
                      </a:rPr>
                      <m:t>𝑀</m:t>
                    </m:r>
                  </m:oMath>
                </a14:m>
                <a:r>
                  <a:rPr lang="en-US" sz="1800" i="1" dirty="0">
                    <a:solidFill>
                      <a:schemeClr val="tx1">
                        <a:lumMod val="95000"/>
                      </a:schemeClr>
                    </a:solidFill>
                  </a:rPr>
                  <a:t> as a function of input size </a:t>
                </a:r>
                <a14:m>
                  <m:oMath xmlns:m="http://schemas.openxmlformats.org/officeDocument/2006/math">
                    <m:r>
                      <a:rPr lang="en-US" sz="1800" b="0" i="1" smtClean="0">
                        <a:solidFill>
                          <a:schemeClr val="tx1">
                            <a:lumMod val="95000"/>
                          </a:schemeClr>
                        </a:solidFill>
                        <a:latin typeface="Cambria Math" panose="02040503050406030204" pitchFamily="18" charset="0"/>
                      </a:rPr>
                      <m:t>𝑛</m:t>
                    </m:r>
                  </m:oMath>
                </a14:m>
                <a:r>
                  <a:rPr lang="en-US" sz="1800" i="1" dirty="0">
                    <a:solidFill>
                      <a:schemeClr val="tx1">
                        <a:lumMod val="95000"/>
                      </a:schemeClr>
                    </a:solidFill>
                  </a:rPr>
                  <a:t>.</a:t>
                </a: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6942667" y="4834467"/>
                <a:ext cx="2961744" cy="1151466"/>
              </a:xfrm>
              <a:prstGeom prst="rect">
                <a:avLst/>
              </a:prstGeom>
              <a:blipFill>
                <a:blip r:embed="rId3"/>
                <a:stretch>
                  <a:fillRect l="-1282" r="-3419"/>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7959D246-6453-0F43-9E5D-3F39A6ECF071}"/>
              </a:ext>
            </a:extLst>
          </p:cNvPr>
          <p:cNvCxnSpPr>
            <a:cxnSpLocks/>
          </p:cNvCxnSpPr>
          <p:nvPr/>
        </p:nvCxnSpPr>
        <p:spPr>
          <a:xfrm flipH="1" flipV="1">
            <a:off x="6570134" y="3623733"/>
            <a:ext cx="1244599" cy="12107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F52BF077-980A-5B40-8E38-8210765FE5A8}"/>
              </a:ext>
            </a:extLst>
          </p:cNvPr>
          <p:cNvSpPr txBox="1">
            <a:spLocks/>
          </p:cNvSpPr>
          <p:nvPr/>
        </p:nvSpPr>
        <p:spPr>
          <a:xfrm>
            <a:off x="1430866" y="4682067"/>
            <a:ext cx="2961744" cy="115146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800" i="1" dirty="0">
                <a:solidFill>
                  <a:schemeClr val="tx1">
                    <a:lumMod val="95000"/>
                  </a:schemeClr>
                </a:solidFill>
              </a:rPr>
              <a:t>You should already be familiar with this definition / concept</a:t>
            </a:r>
          </a:p>
        </p:txBody>
      </p:sp>
      <p:cxnSp>
        <p:nvCxnSpPr>
          <p:cNvPr id="9" name="Straight Connector 8">
            <a:extLst>
              <a:ext uri="{FF2B5EF4-FFF2-40B4-BE49-F238E27FC236}">
                <a16:creationId xmlns:a16="http://schemas.microsoft.com/office/drawing/2014/main" id="{45686678-B4C4-A144-8F91-143D29AD5A52}"/>
              </a:ext>
            </a:extLst>
          </p:cNvPr>
          <p:cNvCxnSpPr>
            <a:cxnSpLocks/>
          </p:cNvCxnSpPr>
          <p:nvPr/>
        </p:nvCxnSpPr>
        <p:spPr>
          <a:xfrm flipV="1">
            <a:off x="3090333" y="3623733"/>
            <a:ext cx="1193801" cy="10583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277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4567128" y="4753147"/>
            <a:ext cx="2912678" cy="54313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Thus, it is proven!!</a:t>
            </a:r>
          </a:p>
        </p:txBody>
      </p:sp>
    </p:spTree>
    <p:extLst>
      <p:ext uri="{BB962C8B-B14F-4D97-AF65-F5344CB8AC3E}">
        <p14:creationId xmlns:p14="http://schemas.microsoft.com/office/powerpoint/2010/main" val="4898511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Other NP-Complete Problems (Reductions)</a:t>
            </a:r>
          </a:p>
        </p:txBody>
      </p:sp>
    </p:spTree>
    <p:extLst>
      <p:ext uri="{BB962C8B-B14F-4D97-AF65-F5344CB8AC3E}">
        <p14:creationId xmlns:p14="http://schemas.microsoft.com/office/powerpoint/2010/main" val="16748621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3-SAT</a:t>
            </a:r>
          </a:p>
        </p:txBody>
      </p:sp>
    </p:spTree>
    <p:extLst>
      <p:ext uri="{BB962C8B-B14F-4D97-AF65-F5344CB8AC3E}">
        <p14:creationId xmlns:p14="http://schemas.microsoft.com/office/powerpoint/2010/main" val="35391103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346916"/>
            <a:ext cx="9905998" cy="658021"/>
          </a:xfrm>
        </p:spPr>
        <p:txBody>
          <a:bodyPr/>
          <a:lstStyle/>
          <a:p>
            <a:pPr algn="ctr"/>
            <a:r>
              <a:rPr lang="en-US" dirty="0"/>
              <a:t>3-SAT</a:t>
            </a:r>
          </a:p>
        </p:txBody>
      </p:sp>
      <mc:AlternateContent xmlns:mc="http://schemas.openxmlformats.org/markup-compatibility/2006" xmlns:a14="http://schemas.microsoft.com/office/drawing/2010/main">
        <mc:Choice Requires="a14">
          <p:sp>
            <p:nvSpPr>
              <p:cNvPr id="7" name="Content Placeholder 5">
                <a:extLst>
                  <a:ext uri="{FF2B5EF4-FFF2-40B4-BE49-F238E27FC236}">
                    <a16:creationId xmlns:a16="http://schemas.microsoft.com/office/drawing/2014/main" id="{26FA4A7C-F739-F04D-A789-C5BEFF100A13}"/>
                  </a:ext>
                </a:extLst>
              </p:cNvPr>
              <p:cNvSpPr txBox="1">
                <a:spLocks/>
              </p:cNvSpPr>
              <p:nvPr/>
            </p:nvSpPr>
            <p:spPr>
              <a:xfrm>
                <a:off x="1141411" y="1855836"/>
                <a:ext cx="9905999" cy="606700"/>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𝑉</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4</m:t>
                              </m:r>
                            </m:sub>
                          </m:sSub>
                          <m:r>
                            <a:rPr lang="en-US" i="1">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1</m:t>
                                  </m:r>
                                </m:sub>
                              </m:sSub>
                            </m:e>
                          </m:acc>
                          <m:r>
                            <a:rPr lang="en-US" i="1">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2</m:t>
                              </m:r>
                            </m:sub>
                          </m:sSub>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4</m:t>
                              </m:r>
                            </m:sub>
                          </m:sSub>
                          <m:r>
                            <a:rPr lang="en-US" i="1">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3</m:t>
                                  </m:r>
                                </m:sub>
                              </m:sSub>
                            </m:e>
                          </m:acc>
                          <m:r>
                            <a:rPr lang="en-US" i="1">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1</m:t>
                                  </m:r>
                                </m:sub>
                              </m:sSub>
                            </m:e>
                          </m:acc>
                        </m:e>
                      </m:d>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7" name="Content Placeholder 5">
                <a:extLst>
                  <a:ext uri="{FF2B5EF4-FFF2-40B4-BE49-F238E27FC236}">
                    <a16:creationId xmlns:a16="http://schemas.microsoft.com/office/drawing/2014/main" id="{26FA4A7C-F739-F04D-A789-C5BEFF100A13}"/>
                  </a:ext>
                </a:extLst>
              </p:cNvPr>
              <p:cNvSpPr txBox="1">
                <a:spLocks noRot="1" noChangeAspect="1" noMove="1" noResize="1" noEditPoints="1" noAdjustHandles="1" noChangeArrowheads="1" noChangeShapeType="1" noTextEdit="1"/>
              </p:cNvSpPr>
              <p:nvPr/>
            </p:nvSpPr>
            <p:spPr>
              <a:xfrm>
                <a:off x="1141411" y="1855836"/>
                <a:ext cx="9905999" cy="606700"/>
              </a:xfrm>
              <a:prstGeom prst="rect">
                <a:avLst/>
              </a:prstGeom>
              <a:blipFill>
                <a:blip r:embed="rId2"/>
                <a:stretch>
                  <a:fillRect/>
                </a:stretch>
              </a:blipFill>
              <a:ln>
                <a:solidFill>
                  <a:schemeClr val="bg1"/>
                </a:solidFill>
              </a:ln>
            </p:spPr>
            <p:txBody>
              <a:bodyPr/>
              <a:lstStyle/>
              <a:p>
                <a:r>
                  <a:rPr lang="en-US">
                    <a:noFill/>
                  </a:rPr>
                  <a:t> </a:t>
                </a:r>
              </a:p>
            </p:txBody>
          </p:sp>
        </mc:Fallback>
      </mc:AlternateContent>
      <p:sp>
        <p:nvSpPr>
          <p:cNvPr id="8" name="Content Placeholder 5">
            <a:extLst>
              <a:ext uri="{FF2B5EF4-FFF2-40B4-BE49-F238E27FC236}">
                <a16:creationId xmlns:a16="http://schemas.microsoft.com/office/drawing/2014/main" id="{588DB659-DB6F-4349-9252-B5B50C98450D}"/>
              </a:ext>
            </a:extLst>
          </p:cNvPr>
          <p:cNvSpPr txBox="1">
            <a:spLocks/>
          </p:cNvSpPr>
          <p:nvPr/>
        </p:nvSpPr>
        <p:spPr>
          <a:xfrm>
            <a:off x="1141411" y="1493817"/>
            <a:ext cx="9905999" cy="38929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3-SAT = Can a provided Boolean expression in 3-Conjunctive-Normal Form (3-CNF) be satisfied?</a:t>
            </a:r>
          </a:p>
        </p:txBody>
      </p:sp>
      <p:sp>
        <p:nvSpPr>
          <p:cNvPr id="9" name="Content Placeholder 2">
            <a:extLst>
              <a:ext uri="{FF2B5EF4-FFF2-40B4-BE49-F238E27FC236}">
                <a16:creationId xmlns:a16="http://schemas.microsoft.com/office/drawing/2014/main" id="{B8DC2F3B-811D-E947-BC3E-94C7AEA72061}"/>
              </a:ext>
            </a:extLst>
          </p:cNvPr>
          <p:cNvSpPr txBox="1">
            <a:spLocks/>
          </p:cNvSpPr>
          <p:nvPr/>
        </p:nvSpPr>
        <p:spPr>
          <a:xfrm>
            <a:off x="4249848" y="6083930"/>
            <a:ext cx="7054160" cy="552261"/>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200" i="1" dirty="0">
                <a:solidFill>
                  <a:schemeClr val="tx1">
                    <a:lumMod val="95000"/>
                  </a:schemeClr>
                </a:solidFill>
              </a:rPr>
              <a:t>Is it easier to decide 3-SAT because the format is simpler?</a:t>
            </a:r>
          </a:p>
        </p:txBody>
      </p:sp>
      <p:cxnSp>
        <p:nvCxnSpPr>
          <p:cNvPr id="10" name="Straight Connector 9">
            <a:extLst>
              <a:ext uri="{FF2B5EF4-FFF2-40B4-BE49-F238E27FC236}">
                <a16:creationId xmlns:a16="http://schemas.microsoft.com/office/drawing/2014/main" id="{E6E2EB16-B748-6744-80F8-41B17CF328D9}"/>
              </a:ext>
            </a:extLst>
          </p:cNvPr>
          <p:cNvCxnSpPr>
            <a:cxnSpLocks/>
          </p:cNvCxnSpPr>
          <p:nvPr/>
        </p:nvCxnSpPr>
        <p:spPr>
          <a:xfrm>
            <a:off x="7201487" y="2619149"/>
            <a:ext cx="466799"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D370B333-C64C-3143-8A4B-DAA9B89DB5C9}"/>
              </a:ext>
            </a:extLst>
          </p:cNvPr>
          <p:cNvSpPr txBox="1">
            <a:spLocks/>
          </p:cNvSpPr>
          <p:nvPr/>
        </p:nvSpPr>
        <p:spPr>
          <a:xfrm>
            <a:off x="2171324" y="3874881"/>
            <a:ext cx="2362955" cy="1077361"/>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Each Clause contains a disjunction (OR) of exactly 3 literals (or negated literals)</a:t>
            </a:r>
          </a:p>
        </p:txBody>
      </p:sp>
      <p:cxnSp>
        <p:nvCxnSpPr>
          <p:cNvPr id="12" name="Straight Connector 11">
            <a:extLst>
              <a:ext uri="{FF2B5EF4-FFF2-40B4-BE49-F238E27FC236}">
                <a16:creationId xmlns:a16="http://schemas.microsoft.com/office/drawing/2014/main" id="{B1A13CFE-1743-5144-A36B-B13BB50C7E6E}"/>
              </a:ext>
            </a:extLst>
          </p:cNvPr>
          <p:cNvCxnSpPr>
            <a:cxnSpLocks/>
          </p:cNvCxnSpPr>
          <p:nvPr/>
        </p:nvCxnSpPr>
        <p:spPr>
          <a:xfrm>
            <a:off x="3279828" y="2586112"/>
            <a:ext cx="466799"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D81B4A-8754-EA4E-90E7-432538789144}"/>
              </a:ext>
            </a:extLst>
          </p:cNvPr>
          <p:cNvCxnSpPr>
            <a:cxnSpLocks/>
          </p:cNvCxnSpPr>
          <p:nvPr/>
        </p:nvCxnSpPr>
        <p:spPr>
          <a:xfrm flipH="1">
            <a:off x="3746627" y="2586112"/>
            <a:ext cx="1006442"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73B5FC53-6A02-8748-8F98-77750EBACA2B}"/>
              </a:ext>
            </a:extLst>
          </p:cNvPr>
          <p:cNvSpPr txBox="1">
            <a:spLocks/>
          </p:cNvSpPr>
          <p:nvPr/>
        </p:nvSpPr>
        <p:spPr>
          <a:xfrm>
            <a:off x="6486808" y="3829611"/>
            <a:ext cx="2362955" cy="107736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The expression must be a conjunction (AND) of multiple clauses</a:t>
            </a:r>
          </a:p>
        </p:txBody>
      </p:sp>
    </p:spTree>
    <p:extLst>
      <p:ext uri="{BB962C8B-B14F-4D97-AF65-F5344CB8AC3E}">
        <p14:creationId xmlns:p14="http://schemas.microsoft.com/office/powerpoint/2010/main" val="34714293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0" smtClean="0">
                        <a:latin typeface="Cambria Math" panose="02040503050406030204" pitchFamily="18" charset="0"/>
                      </a:rPr>
                      <m:t>3</m:t>
                    </m:r>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1984248" y="5246922"/>
            <a:ext cx="2368296" cy="121788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one, as usual, is not difficult.</a:t>
            </a:r>
          </a:p>
        </p:txBody>
      </p:sp>
      <p:cxnSp>
        <p:nvCxnSpPr>
          <p:cNvPr id="8" name="Straight Connector 7">
            <a:extLst>
              <a:ext uri="{FF2B5EF4-FFF2-40B4-BE49-F238E27FC236}">
                <a16:creationId xmlns:a16="http://schemas.microsoft.com/office/drawing/2014/main" id="{CEF9D5DB-A4DF-8A41-A950-0FDFB07C17D4}"/>
              </a:ext>
            </a:extLst>
          </p:cNvPr>
          <p:cNvCxnSpPr>
            <a:cxnSpLocks/>
          </p:cNvCxnSpPr>
          <p:nvPr/>
        </p:nvCxnSpPr>
        <p:spPr>
          <a:xfrm flipH="1">
            <a:off x="2850100" y="4151376"/>
            <a:ext cx="318296" cy="120012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39A534F1-9322-0D4C-83D0-8E2F41914E18}"/>
              </a:ext>
            </a:extLst>
          </p:cNvPr>
          <p:cNvSpPr txBox="1">
            <a:spLocks/>
          </p:cNvSpPr>
          <p:nvPr/>
        </p:nvSpPr>
        <p:spPr>
          <a:xfrm>
            <a:off x="7549896" y="5106714"/>
            <a:ext cx="3203448" cy="1358093"/>
          </a:xfrm>
          <a:prstGeom prst="rect">
            <a:avLst/>
          </a:prstGeom>
          <a:no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time we can reduce from a concrete, known, NPC problem. We only have SAT so far, so that is what we will choose!</a:t>
            </a:r>
          </a:p>
        </p:txBody>
      </p:sp>
      <p:cxnSp>
        <p:nvCxnSpPr>
          <p:cNvPr id="10" name="Straight Connector 9">
            <a:extLst>
              <a:ext uri="{FF2B5EF4-FFF2-40B4-BE49-F238E27FC236}">
                <a16:creationId xmlns:a16="http://schemas.microsoft.com/office/drawing/2014/main" id="{7CA7E5AC-38B0-D042-A816-77E7092C3180}"/>
              </a:ext>
            </a:extLst>
          </p:cNvPr>
          <p:cNvCxnSpPr>
            <a:cxnSpLocks/>
          </p:cNvCxnSpPr>
          <p:nvPr/>
        </p:nvCxnSpPr>
        <p:spPr>
          <a:xfrm>
            <a:off x="8609104" y="4151376"/>
            <a:ext cx="333728" cy="95533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5803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3882503" y="1455511"/>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3882503" y="1455511"/>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4050792" y="4177074"/>
            <a:ext cx="4361688" cy="177567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is trivial. The verifier we developed for SAT will also work for 3SAT.</a:t>
            </a:r>
          </a:p>
        </p:txBody>
      </p:sp>
      <p:cxnSp>
        <p:nvCxnSpPr>
          <p:cNvPr id="8" name="Straight Connector 7">
            <a:extLst>
              <a:ext uri="{FF2B5EF4-FFF2-40B4-BE49-F238E27FC236}">
                <a16:creationId xmlns:a16="http://schemas.microsoft.com/office/drawing/2014/main" id="{CEF9D5DB-A4DF-8A41-A950-0FDFB07C17D4}"/>
              </a:ext>
            </a:extLst>
          </p:cNvPr>
          <p:cNvCxnSpPr>
            <a:cxnSpLocks/>
          </p:cNvCxnSpPr>
          <p:nvPr/>
        </p:nvCxnSpPr>
        <p:spPr>
          <a:xfrm flipH="1">
            <a:off x="5660136" y="3465576"/>
            <a:ext cx="192024" cy="77724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1754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3882503" y="1238700"/>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 xmlns:m="http://schemas.openxmlformats.org/officeDocument/2006/math">
                      <m:r>
                        <a:rPr lang="en-US" sz="1800" b="1" i="1" smtClean="0">
                          <a:solidFill>
                            <a:schemeClr val="bg1"/>
                          </a:solidFill>
                          <a:latin typeface="Cambria Math" panose="02040503050406030204" pitchFamily="18" charset="0"/>
                        </a:rPr>
                        <m:t>𝑺𝑨𝑻</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3882503" y="1238700"/>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905256" y="4498984"/>
            <a:ext cx="6574536" cy="365624"/>
          </a:xfrm>
          <a:prstGeom prst="rect">
            <a:avLst/>
          </a:prstGeom>
          <a:no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Given a generic SAT input, can we convert it into an equivalent formula in 3SAT? </a:t>
            </a:r>
          </a:p>
        </p:txBody>
      </p:sp>
      <p:cxnSp>
        <p:nvCxnSpPr>
          <p:cNvPr id="8" name="Straight Connector 7">
            <a:extLst>
              <a:ext uri="{FF2B5EF4-FFF2-40B4-BE49-F238E27FC236}">
                <a16:creationId xmlns:a16="http://schemas.microsoft.com/office/drawing/2014/main" id="{CEF9D5DB-A4DF-8A41-A950-0FDFB07C17D4}"/>
              </a:ext>
            </a:extLst>
          </p:cNvPr>
          <p:cNvCxnSpPr>
            <a:cxnSpLocks/>
          </p:cNvCxnSpPr>
          <p:nvPr/>
        </p:nvCxnSpPr>
        <p:spPr>
          <a:xfrm flipH="1">
            <a:off x="4352544" y="3158645"/>
            <a:ext cx="318296" cy="120012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39A534F1-9322-0D4C-83D0-8E2F41914E18}"/>
              </a:ext>
            </a:extLst>
          </p:cNvPr>
          <p:cNvSpPr txBox="1">
            <a:spLocks/>
          </p:cNvSpPr>
          <p:nvPr/>
        </p:nvSpPr>
        <p:spPr>
          <a:xfrm>
            <a:off x="8647176" y="3393218"/>
            <a:ext cx="3203448" cy="1358093"/>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Need to show 3SAT is at least as hard as SAT. How? Show a reduction.</a:t>
            </a:r>
          </a:p>
        </p:txBody>
      </p:sp>
      <p:cxnSp>
        <p:nvCxnSpPr>
          <p:cNvPr id="10" name="Straight Connector 9">
            <a:extLst>
              <a:ext uri="{FF2B5EF4-FFF2-40B4-BE49-F238E27FC236}">
                <a16:creationId xmlns:a16="http://schemas.microsoft.com/office/drawing/2014/main" id="{7CA7E5AC-38B0-D042-A816-77E7092C3180}"/>
              </a:ext>
            </a:extLst>
          </p:cNvPr>
          <p:cNvCxnSpPr>
            <a:cxnSpLocks/>
          </p:cNvCxnSpPr>
          <p:nvPr/>
        </p:nvCxnSpPr>
        <p:spPr>
          <a:xfrm>
            <a:off x="8476488" y="2734056"/>
            <a:ext cx="662192" cy="76204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9FAD5B40-E72C-EC47-9F0D-805813C9833F}"/>
              </a:ext>
            </a:extLst>
          </p:cNvPr>
          <p:cNvSpPr txBox="1">
            <a:spLocks/>
          </p:cNvSpPr>
          <p:nvPr/>
        </p:nvSpPr>
        <p:spPr>
          <a:xfrm>
            <a:off x="1236839" y="5004818"/>
            <a:ext cx="2960257" cy="1340339"/>
          </a:xfrm>
          <a:prstGeom prst="rect">
            <a:avLst/>
          </a:prstGeom>
          <a:solidFill>
            <a:schemeClr val="accent1"/>
          </a:solidFill>
          <a:ln>
            <a:solidFill>
              <a:schemeClr val="bg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SAT input x:</a:t>
            </a:r>
          </a:p>
          <a:p>
            <a:pPr marL="0" indent="0" algn="ctr">
              <a:buNone/>
            </a:pPr>
            <a:r>
              <a:rPr lang="en-US" sz="1800" i="1" dirty="0">
                <a:solidFill>
                  <a:schemeClr val="bg1"/>
                </a:solidFill>
              </a:rPr>
              <a:t>e.g., </a:t>
            </a:r>
            <a:br>
              <a:rPr lang="en-US" sz="1800" i="1" dirty="0">
                <a:solidFill>
                  <a:schemeClr val="bg1"/>
                </a:solidFill>
              </a:rPr>
            </a:br>
            <a:r>
              <a:rPr lang="en-US" sz="1800" dirty="0">
                <a:solidFill>
                  <a:schemeClr val="bg1"/>
                </a:solidFill>
                <a:sym typeface="Symbol"/>
              </a:rPr>
              <a:t> = ((x</a:t>
            </a:r>
            <a:r>
              <a:rPr lang="en-US" sz="1800" baseline="-25000" dirty="0">
                <a:solidFill>
                  <a:schemeClr val="bg1"/>
                </a:solidFill>
                <a:sym typeface="Symbol"/>
              </a:rPr>
              <a:t>1</a:t>
            </a:r>
            <a:r>
              <a:rPr lang="en-US" sz="1800" dirty="0">
                <a:solidFill>
                  <a:schemeClr val="bg1"/>
                </a:solidFill>
                <a:sym typeface="Symbol"/>
              </a:rPr>
              <a:t>  x</a:t>
            </a:r>
            <a:r>
              <a:rPr lang="en-US" sz="1800" baseline="-25000" dirty="0">
                <a:solidFill>
                  <a:schemeClr val="bg1"/>
                </a:solidFill>
                <a:sym typeface="Symbol"/>
              </a:rPr>
              <a:t>2</a:t>
            </a:r>
            <a:r>
              <a:rPr lang="en-US" sz="1800" dirty="0">
                <a:solidFill>
                  <a:schemeClr val="bg1"/>
                </a:solidFill>
                <a:sym typeface="Symbol"/>
              </a:rPr>
              <a:t>)  ((x</a:t>
            </a:r>
            <a:r>
              <a:rPr lang="en-US" sz="1800" baseline="-25000" dirty="0">
                <a:solidFill>
                  <a:schemeClr val="bg1"/>
                </a:solidFill>
                <a:sym typeface="Symbol"/>
              </a:rPr>
              <a:t>1</a:t>
            </a:r>
            <a:r>
              <a:rPr lang="en-US" sz="1800" dirty="0">
                <a:solidFill>
                  <a:schemeClr val="bg1"/>
                </a:solidFill>
                <a:sym typeface="Symbol"/>
              </a:rPr>
              <a:t>  x</a:t>
            </a:r>
            <a:r>
              <a:rPr lang="en-US" sz="1800" baseline="-25000" dirty="0">
                <a:solidFill>
                  <a:schemeClr val="bg1"/>
                </a:solidFill>
                <a:sym typeface="Symbol"/>
              </a:rPr>
              <a:t>3</a:t>
            </a:r>
            <a:r>
              <a:rPr lang="en-US" sz="1800" dirty="0">
                <a:solidFill>
                  <a:schemeClr val="bg1"/>
                </a:solidFill>
                <a:sym typeface="Symbol"/>
              </a:rPr>
              <a:t>)  x</a:t>
            </a:r>
            <a:r>
              <a:rPr lang="en-US" sz="1800" baseline="-25000" dirty="0">
                <a:solidFill>
                  <a:schemeClr val="bg1"/>
                </a:solidFill>
                <a:sym typeface="Symbol"/>
              </a:rPr>
              <a:t>4</a:t>
            </a:r>
            <a:r>
              <a:rPr lang="en-US" sz="1800" dirty="0">
                <a:solidFill>
                  <a:schemeClr val="bg1"/>
                </a:solidFill>
                <a:sym typeface="Symbol"/>
              </a:rPr>
              <a:t>))  x</a:t>
            </a:r>
            <a:r>
              <a:rPr lang="en-US" sz="1800" baseline="-25000" dirty="0">
                <a:solidFill>
                  <a:schemeClr val="bg1"/>
                </a:solidFill>
                <a:sym typeface="Symbol"/>
              </a:rPr>
              <a:t>2</a:t>
            </a:r>
            <a:endParaRPr lang="en-US" sz="1800" i="1" dirty="0">
              <a:solidFill>
                <a:schemeClr val="bg1"/>
              </a:solidFill>
            </a:endParaRPr>
          </a:p>
        </p:txBody>
      </p:sp>
      <p:sp>
        <p:nvSpPr>
          <p:cNvPr id="14" name="Right Arrow 13">
            <a:extLst>
              <a:ext uri="{FF2B5EF4-FFF2-40B4-BE49-F238E27FC236}">
                <a16:creationId xmlns:a16="http://schemas.microsoft.com/office/drawing/2014/main" id="{8D1604E1-11BA-1546-AFA9-63B40A1147D8}"/>
              </a:ext>
            </a:extLst>
          </p:cNvPr>
          <p:cNvSpPr/>
          <p:nvPr/>
        </p:nvSpPr>
        <p:spPr>
          <a:xfrm>
            <a:off x="4352544" y="5458968"/>
            <a:ext cx="498434" cy="246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499739F5-9BF7-944A-BACB-57CBEDE77F85}"/>
              </a:ext>
            </a:extLst>
          </p:cNvPr>
          <p:cNvSpPr txBox="1">
            <a:spLocks/>
          </p:cNvSpPr>
          <p:nvPr/>
        </p:nvSpPr>
        <p:spPr>
          <a:xfrm>
            <a:off x="4905842" y="5004817"/>
            <a:ext cx="2960257" cy="1340339"/>
          </a:xfrm>
          <a:prstGeom prst="rect">
            <a:avLst/>
          </a:prstGeom>
          <a:solidFill>
            <a:schemeClr val="accent1"/>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Equivalent 3SAT formula:</a:t>
            </a:r>
          </a:p>
          <a:p>
            <a:pPr marL="0" indent="0" algn="ctr">
              <a:buNone/>
            </a:pPr>
            <a:r>
              <a:rPr lang="en-US" sz="1800" i="1" dirty="0">
                <a:solidFill>
                  <a:schemeClr val="bg1"/>
                </a:solidFill>
              </a:rPr>
              <a:t>e.g.,</a:t>
            </a:r>
            <a:br>
              <a:rPr lang="en-US" sz="1800" i="1" dirty="0">
                <a:solidFill>
                  <a:schemeClr val="bg1"/>
                </a:solidFill>
              </a:rPr>
            </a:br>
            <a:r>
              <a:rPr lang="en-US" sz="1800" dirty="0">
                <a:solidFill>
                  <a:schemeClr val="bg1"/>
                </a:solidFill>
                <a:sym typeface="Symbol"/>
              </a:rPr>
              <a:t>’</a:t>
            </a:r>
            <a:r>
              <a:rPr lang="en-US" sz="1800" baseline="-25000" dirty="0" err="1">
                <a:solidFill>
                  <a:schemeClr val="bg1"/>
                </a:solidFill>
                <a:sym typeface="Symbol"/>
              </a:rPr>
              <a:t>i</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a:t>
            </a:r>
          </a:p>
          <a:p>
            <a:pPr marL="0" indent="0" algn="ctr">
              <a:buFont typeface="Arial" panose="020B0604020202020204" pitchFamily="34" charset="0"/>
              <a:buNone/>
            </a:pPr>
            <a:endParaRPr lang="en-US" sz="1800" i="1" dirty="0">
              <a:solidFill>
                <a:schemeClr val="bg1"/>
              </a:solidFill>
            </a:endParaRPr>
          </a:p>
        </p:txBody>
      </p:sp>
    </p:spTree>
    <p:extLst>
      <p:ext uri="{BB962C8B-B14F-4D97-AF65-F5344CB8AC3E}">
        <p14:creationId xmlns:p14="http://schemas.microsoft.com/office/powerpoint/2010/main" val="1240288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43614"/>
            <a:ext cx="9905998" cy="634210"/>
          </a:xfrm>
        </p:spPr>
        <p:txBody>
          <a:bodyPr/>
          <a:lstStyle/>
          <a:p>
            <a:pPr algn="ctr"/>
            <a:r>
              <a:rPr lang="en-US" dirty="0"/>
              <a:t>Converting SAT to 3-SAT, step 1</a:t>
            </a:r>
          </a:p>
        </p:txBody>
      </p:sp>
      <p:sp>
        <p:nvSpPr>
          <p:cNvPr id="6" name="Content Placeholder 5"/>
          <p:cNvSpPr>
            <a:spLocks noGrp="1"/>
          </p:cNvSpPr>
          <p:nvPr>
            <p:ph sz="quarter" idx="1"/>
          </p:nvPr>
        </p:nvSpPr>
        <p:spPr>
          <a:xfrm>
            <a:off x="5002180" y="1170432"/>
            <a:ext cx="5661726" cy="950976"/>
          </a:xfrm>
          <a:noFill/>
          <a:ln>
            <a:solidFill>
              <a:schemeClr val="tx1">
                <a:lumMod val="95000"/>
              </a:schemeClr>
            </a:solidFill>
          </a:ln>
        </p:spPr>
        <p:txBody>
          <a:bodyPr>
            <a:normAutofit lnSpcReduction="10000"/>
          </a:bodyPr>
          <a:lstStyle/>
          <a:p>
            <a:pPr marL="0" indent="0" algn="just">
              <a:buNone/>
            </a:pPr>
            <a:r>
              <a:rPr lang="en-US" dirty="0">
                <a:sym typeface="Symbol"/>
              </a:rPr>
              <a:t>Input:</a:t>
            </a:r>
            <a:br>
              <a:rPr lang="en-US" dirty="0">
                <a:sym typeface="Symbol"/>
              </a:rPr>
            </a:br>
            <a:r>
              <a:rPr lang="en-US" dirty="0">
                <a:sym typeface="Symbol"/>
              </a:rPr>
              <a:t> = ((x</a:t>
            </a:r>
            <a:r>
              <a:rPr lang="en-US" baseline="-25000" dirty="0">
                <a:sym typeface="Symbol"/>
              </a:rPr>
              <a:t>1</a:t>
            </a:r>
            <a:r>
              <a:rPr lang="en-US" dirty="0">
                <a:sym typeface="Symbol"/>
              </a:rPr>
              <a:t>  x</a:t>
            </a:r>
            <a:r>
              <a:rPr lang="en-US" baseline="-25000" dirty="0">
                <a:sym typeface="Symbol"/>
              </a:rPr>
              <a:t>2</a:t>
            </a:r>
            <a:r>
              <a:rPr lang="en-US" dirty="0">
                <a:sym typeface="Symbol"/>
              </a:rPr>
              <a:t>)  ((x</a:t>
            </a:r>
            <a:r>
              <a:rPr lang="en-US" baseline="-25000" dirty="0">
                <a:sym typeface="Symbol"/>
              </a:rPr>
              <a:t>1</a:t>
            </a:r>
            <a:r>
              <a:rPr lang="en-US" dirty="0">
                <a:sym typeface="Symbol"/>
              </a:rPr>
              <a:t>  x</a:t>
            </a:r>
            <a:r>
              <a:rPr lang="en-US" baseline="-25000" dirty="0">
                <a:sym typeface="Symbol"/>
              </a:rPr>
              <a:t>3</a:t>
            </a:r>
            <a:r>
              <a:rPr lang="en-US" dirty="0">
                <a:sym typeface="Symbol"/>
              </a:rPr>
              <a:t>)  x</a:t>
            </a:r>
            <a:r>
              <a:rPr lang="en-US" baseline="-25000" dirty="0">
                <a:sym typeface="Symbol"/>
              </a:rPr>
              <a:t>4</a:t>
            </a:r>
            <a:r>
              <a:rPr lang="en-US" dirty="0">
                <a:sym typeface="Symbol"/>
              </a:rPr>
              <a:t>))  x</a:t>
            </a:r>
            <a:r>
              <a:rPr lang="en-US" baseline="-25000" dirty="0">
                <a:sym typeface="Symbol"/>
              </a:rPr>
              <a:t>2</a:t>
            </a:r>
            <a:r>
              <a:rPr lang="en-US" dirty="0">
                <a:sym typeface="Symbol"/>
              </a:rPr>
              <a:t> </a:t>
            </a:r>
            <a:endParaRPr lang="en-US" dirty="0"/>
          </a:p>
          <a:p>
            <a:pPr algn="just"/>
            <a:endParaRPr lang="en-US" dirty="0"/>
          </a:p>
        </p:txBody>
      </p:sp>
      <p:pic>
        <p:nvPicPr>
          <p:cNvPr id="8" name="Content Placeholder 7" descr="cormen-fig-34-11.png"/>
          <p:cNvPicPr>
            <a:picLocks noGrp="1" noChangeAspect="1"/>
          </p:cNvPicPr>
          <p:nvPr>
            <p:ph sz="quarter" idx="2"/>
          </p:nvPr>
        </p:nvPicPr>
        <p:blipFill>
          <a:blip r:embed="rId2" cstate="print"/>
          <a:stretch>
            <a:fillRect/>
          </a:stretch>
        </p:blipFill>
        <p:spPr>
          <a:xfrm>
            <a:off x="5717414" y="2730760"/>
            <a:ext cx="4231258" cy="3950642"/>
          </a:xfrm>
        </p:spPr>
      </p:pic>
      <p:sp>
        <p:nvSpPr>
          <p:cNvPr id="7" name="Content Placeholder 5">
            <a:extLst>
              <a:ext uri="{FF2B5EF4-FFF2-40B4-BE49-F238E27FC236}">
                <a16:creationId xmlns:a16="http://schemas.microsoft.com/office/drawing/2014/main" id="{F060A579-86EB-B64C-BC3F-E3DF0F9E37F6}"/>
              </a:ext>
            </a:extLst>
          </p:cNvPr>
          <p:cNvSpPr txBox="1">
            <a:spLocks/>
          </p:cNvSpPr>
          <p:nvPr/>
        </p:nvSpPr>
        <p:spPr>
          <a:xfrm>
            <a:off x="1581911" y="3136547"/>
            <a:ext cx="2560321" cy="1596966"/>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bg1"/>
                </a:solidFill>
              </a:rPr>
              <a:t>Step 1</a:t>
            </a:r>
            <a:r>
              <a:rPr lang="en-US" i="1" dirty="0">
                <a:solidFill>
                  <a:schemeClr val="bg1"/>
                </a:solidFill>
              </a:rPr>
              <a:t>: Parse the expression into an expression tree</a:t>
            </a:r>
          </a:p>
        </p:txBody>
      </p:sp>
      <p:sp>
        <p:nvSpPr>
          <p:cNvPr id="2" name="Right Arrow 1">
            <a:extLst>
              <a:ext uri="{FF2B5EF4-FFF2-40B4-BE49-F238E27FC236}">
                <a16:creationId xmlns:a16="http://schemas.microsoft.com/office/drawing/2014/main" id="{804BF96A-C3AF-5B41-9EB6-6821FFA8557D}"/>
              </a:ext>
            </a:extLst>
          </p:cNvPr>
          <p:cNvSpPr/>
          <p:nvPr/>
        </p:nvSpPr>
        <p:spPr>
          <a:xfrm rot="5400000">
            <a:off x="7621269" y="2221773"/>
            <a:ext cx="423546" cy="405701"/>
          </a:xfrm>
          <a:prstGeom prst="rightArrow">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73707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52758"/>
            <a:ext cx="9905998" cy="615922"/>
          </a:xfrm>
        </p:spPr>
        <p:txBody>
          <a:bodyPr/>
          <a:lstStyle/>
          <a:p>
            <a:pPr algn="ctr"/>
            <a:r>
              <a:rPr lang="en-US" dirty="0"/>
              <a:t>Converting SAT to 3-SAT, step 2</a:t>
            </a:r>
          </a:p>
        </p:txBody>
      </p:sp>
      <mc:AlternateContent xmlns:mc="http://schemas.openxmlformats.org/markup-compatibility/2006" xmlns:a14="http://schemas.microsoft.com/office/drawing/2010/main">
        <mc:Choice Requires="a14">
          <p:sp>
            <p:nvSpPr>
              <p:cNvPr id="6" name="Content Placeholder 5"/>
              <p:cNvSpPr>
                <a:spLocks noGrp="1"/>
              </p:cNvSpPr>
              <p:nvPr>
                <p:ph sz="quarter" idx="1"/>
              </p:nvPr>
            </p:nvSpPr>
            <p:spPr>
              <a:xfrm>
                <a:off x="1156650" y="1271078"/>
                <a:ext cx="4878389" cy="1115506"/>
              </a:xfrm>
              <a:solidFill>
                <a:schemeClr val="tx1">
                  <a:lumMod val="95000"/>
                </a:schemeClr>
              </a:solidFill>
              <a:ln>
                <a:solidFill>
                  <a:schemeClr val="bg1"/>
                </a:solidFill>
              </a:ln>
            </p:spPr>
            <p:txBody>
              <a:bodyPr>
                <a:normAutofit/>
              </a:bodyPr>
              <a:lstStyle/>
              <a:p>
                <a:pPr marL="0" indent="0" algn="just">
                  <a:buNone/>
                </a:pPr>
                <a:r>
                  <a:rPr lang="en-US" sz="1800" b="1" i="1" u="sng" dirty="0">
                    <a:solidFill>
                      <a:schemeClr val="bg1"/>
                    </a:solidFill>
                    <a:sym typeface="Symbol"/>
                  </a:rPr>
                  <a:t>Step 2</a:t>
                </a:r>
                <a:r>
                  <a:rPr lang="en-US" sz="1800" i="1" dirty="0">
                    <a:solidFill>
                      <a:schemeClr val="bg1"/>
                    </a:solidFill>
                    <a:sym typeface="Symbol"/>
                  </a:rPr>
                  <a:t>: Introduce a variable </a:t>
                </a:r>
                <a14:m>
                  <m:oMath xmlns:m="http://schemas.openxmlformats.org/officeDocument/2006/math">
                    <m:sSub>
                      <m:sSubPr>
                        <m:ctrlPr>
                          <a:rPr lang="en-US" sz="1800" b="0" i="1" smtClean="0">
                            <a:solidFill>
                              <a:schemeClr val="bg1"/>
                            </a:solidFill>
                            <a:latin typeface="Cambria Math" panose="02040503050406030204" pitchFamily="18" charset="0"/>
                            <a:sym typeface="Symbol"/>
                          </a:rPr>
                        </m:ctrlPr>
                      </m:sSubPr>
                      <m:e>
                        <m:r>
                          <a:rPr lang="en-US" sz="1800" b="0" i="1" smtClean="0">
                            <a:solidFill>
                              <a:schemeClr val="bg1"/>
                            </a:solidFill>
                            <a:latin typeface="Cambria Math" panose="02040503050406030204" pitchFamily="18" charset="0"/>
                            <a:sym typeface="Symbol"/>
                          </a:rPr>
                          <m:t>𝑦</m:t>
                        </m:r>
                      </m:e>
                      <m:sub>
                        <m:r>
                          <a:rPr lang="en-US" sz="1800" b="0" i="1" smtClean="0">
                            <a:solidFill>
                              <a:schemeClr val="bg1"/>
                            </a:solidFill>
                            <a:latin typeface="Cambria Math" panose="02040503050406030204" pitchFamily="18" charset="0"/>
                            <a:sym typeface="Symbol"/>
                          </a:rPr>
                          <m:t>𝑖</m:t>
                        </m:r>
                      </m:sub>
                    </m:sSub>
                  </m:oMath>
                </a14:m>
                <a:r>
                  <a:rPr lang="en-US" sz="1800" i="1" dirty="0">
                    <a:solidFill>
                      <a:schemeClr val="bg1"/>
                    </a:solidFill>
                    <a:sym typeface="Symbol"/>
                  </a:rPr>
                  <a:t> for each internal node. This variable will represent whether or not that subtree expression evaluated to True or False</a:t>
                </a:r>
              </a:p>
            </p:txBody>
          </p:sp>
        </mc:Choice>
        <mc:Fallback xmlns="">
          <p:sp>
            <p:nvSpPr>
              <p:cNvPr id="6" name="Content Placeholder 5"/>
              <p:cNvSpPr>
                <a:spLocks noGrp="1" noRot="1" noChangeAspect="1" noMove="1" noResize="1" noEditPoints="1" noAdjustHandles="1" noChangeArrowheads="1" noChangeShapeType="1" noTextEdit="1"/>
              </p:cNvSpPr>
              <p:nvPr>
                <p:ph sz="quarter" idx="1"/>
              </p:nvPr>
            </p:nvSpPr>
            <p:spPr>
              <a:xfrm>
                <a:off x="1156650" y="1271078"/>
                <a:ext cx="4878389" cy="1115506"/>
              </a:xfrm>
              <a:blipFill>
                <a:blip r:embed="rId2"/>
                <a:stretch>
                  <a:fillRect l="-1036" r="-777" b="-2222"/>
                </a:stretch>
              </a:blipFill>
              <a:ln>
                <a:solidFill>
                  <a:schemeClr val="bg1"/>
                </a:solidFill>
              </a:ln>
            </p:spPr>
            <p:txBody>
              <a:bodyPr/>
              <a:lstStyle/>
              <a:p>
                <a:r>
                  <a:rPr lang="en-US">
                    <a:noFill/>
                  </a:rPr>
                  <a:t> </a:t>
                </a:r>
              </a:p>
            </p:txBody>
          </p:sp>
        </mc:Fallback>
      </mc:AlternateContent>
      <p:pic>
        <p:nvPicPr>
          <p:cNvPr id="8" name="Content Placeholder 7" descr="cormen-fig-34-11.png"/>
          <p:cNvPicPr>
            <a:picLocks noGrp="1" noChangeAspect="1"/>
          </p:cNvPicPr>
          <p:nvPr>
            <p:ph sz="quarter" idx="2"/>
          </p:nvPr>
        </p:nvPicPr>
        <p:blipFill>
          <a:blip r:embed="rId3" cstate="print"/>
          <a:stretch>
            <a:fillRect/>
          </a:stretch>
        </p:blipFill>
        <p:spPr>
          <a:xfrm>
            <a:off x="6199221" y="1490534"/>
            <a:ext cx="5190491" cy="4846258"/>
          </a:xfrm>
        </p:spPr>
      </p:pic>
      <p:sp>
        <p:nvSpPr>
          <p:cNvPr id="7" name="Content Placeholder 5">
            <a:extLst>
              <a:ext uri="{FF2B5EF4-FFF2-40B4-BE49-F238E27FC236}">
                <a16:creationId xmlns:a16="http://schemas.microsoft.com/office/drawing/2014/main" id="{23763225-C8DA-D640-A330-B5CBCC0C2126}"/>
              </a:ext>
            </a:extLst>
          </p:cNvPr>
          <p:cNvSpPr txBox="1">
            <a:spLocks/>
          </p:cNvSpPr>
          <p:nvPr/>
        </p:nvSpPr>
        <p:spPr>
          <a:xfrm>
            <a:off x="1156650" y="2895630"/>
            <a:ext cx="4878389" cy="3642329"/>
          </a:xfrm>
          <a:prstGeom prst="rect">
            <a:avLst/>
          </a:prstGeom>
          <a:ln>
            <a:solidFill>
              <a:schemeClr val="tx1">
                <a:lumMod val="95000"/>
              </a:schemeClr>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None/>
            </a:pPr>
            <a:r>
              <a:rPr lang="en-US" dirty="0">
                <a:sym typeface="Symbol"/>
              </a:rPr>
              <a:t>We can then re-write our expression:</a:t>
            </a:r>
          </a:p>
          <a:p>
            <a:pPr algn="just"/>
            <a:endParaRPr lang="en-US" dirty="0">
              <a:sym typeface="Symbol"/>
            </a:endParaRPr>
          </a:p>
          <a:p>
            <a:pPr marL="0" indent="0" algn="just">
              <a:buNone/>
            </a:pPr>
            <a:r>
              <a:rPr lang="en-US" dirty="0">
                <a:sym typeface="Symbol"/>
              </a:rPr>
              <a:t>’ =    y</a:t>
            </a:r>
            <a:r>
              <a:rPr lang="en-US" baseline="-25000" dirty="0">
                <a:sym typeface="Symbol"/>
              </a:rPr>
              <a:t>1</a:t>
            </a:r>
            <a:r>
              <a:rPr lang="en-US" dirty="0">
                <a:sym typeface="Symbol"/>
              </a:rPr>
              <a:t>  (y</a:t>
            </a:r>
            <a:r>
              <a:rPr lang="en-US" baseline="-25000" dirty="0">
                <a:sym typeface="Symbol"/>
              </a:rPr>
              <a:t>1</a:t>
            </a:r>
            <a:r>
              <a:rPr lang="en-US" dirty="0">
                <a:sym typeface="Symbol"/>
              </a:rPr>
              <a:t>  (y</a:t>
            </a:r>
            <a:r>
              <a:rPr lang="en-US" baseline="-25000" dirty="0">
                <a:sym typeface="Symbol"/>
              </a:rPr>
              <a:t>2</a:t>
            </a:r>
            <a:r>
              <a:rPr lang="en-US" dirty="0">
                <a:sym typeface="Symbol"/>
              </a:rPr>
              <a:t>  x</a:t>
            </a:r>
            <a:r>
              <a:rPr lang="en-US" baseline="-25000" dirty="0">
                <a:sym typeface="Symbol"/>
              </a:rPr>
              <a:t>2</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2</a:t>
            </a:r>
            <a:r>
              <a:rPr lang="en-US" dirty="0">
                <a:sym typeface="Symbol"/>
              </a:rPr>
              <a:t>  (y</a:t>
            </a:r>
            <a:r>
              <a:rPr lang="en-US" baseline="-25000" dirty="0">
                <a:sym typeface="Symbol"/>
              </a:rPr>
              <a:t>3</a:t>
            </a:r>
            <a:r>
              <a:rPr lang="en-US" dirty="0">
                <a:sym typeface="Symbol"/>
              </a:rPr>
              <a:t>  y</a:t>
            </a:r>
            <a:r>
              <a:rPr lang="en-US" baseline="-25000" dirty="0">
                <a:sym typeface="Symbol"/>
              </a:rPr>
              <a:t>4</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3</a:t>
            </a:r>
            <a:r>
              <a:rPr lang="en-US" dirty="0">
                <a:sym typeface="Symbol"/>
              </a:rPr>
              <a:t>  (x</a:t>
            </a:r>
            <a:r>
              <a:rPr lang="en-US" baseline="-25000" dirty="0">
                <a:sym typeface="Symbol"/>
              </a:rPr>
              <a:t>1</a:t>
            </a:r>
            <a:r>
              <a:rPr lang="en-US" dirty="0">
                <a:sym typeface="Symbol"/>
              </a:rPr>
              <a:t>  x</a:t>
            </a:r>
            <a:r>
              <a:rPr lang="en-US" baseline="-25000" dirty="0">
                <a:sym typeface="Symbol"/>
              </a:rPr>
              <a:t>2</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4</a:t>
            </a:r>
            <a:r>
              <a:rPr lang="en-US" dirty="0">
                <a:sym typeface="Symbol"/>
              </a:rPr>
              <a:t>  y</a:t>
            </a:r>
            <a:r>
              <a:rPr lang="en-US" baseline="-25000" dirty="0">
                <a:sym typeface="Symbol"/>
              </a:rPr>
              <a:t>5</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5</a:t>
            </a:r>
            <a:r>
              <a:rPr lang="en-US" dirty="0">
                <a:sym typeface="Symbol"/>
              </a:rPr>
              <a:t>  (y</a:t>
            </a:r>
            <a:r>
              <a:rPr lang="en-US" baseline="-25000" dirty="0">
                <a:sym typeface="Symbol"/>
              </a:rPr>
              <a:t>6</a:t>
            </a:r>
            <a:r>
              <a:rPr lang="en-US" dirty="0">
                <a:sym typeface="Symbol"/>
              </a:rPr>
              <a:t>  x</a:t>
            </a:r>
            <a:r>
              <a:rPr lang="en-US" baseline="-25000" dirty="0">
                <a:sym typeface="Symbol"/>
              </a:rPr>
              <a:t>4</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6</a:t>
            </a:r>
            <a:r>
              <a:rPr lang="en-US" dirty="0">
                <a:sym typeface="Symbol"/>
              </a:rPr>
              <a:t>  (x</a:t>
            </a:r>
            <a:r>
              <a:rPr lang="en-US" baseline="-25000" dirty="0">
                <a:sym typeface="Symbol"/>
              </a:rPr>
              <a:t>1</a:t>
            </a:r>
            <a:r>
              <a:rPr lang="en-US" dirty="0">
                <a:sym typeface="Symbol"/>
              </a:rPr>
              <a:t>  x</a:t>
            </a:r>
            <a:r>
              <a:rPr lang="en-US" baseline="-25000" dirty="0">
                <a:sym typeface="Symbol"/>
              </a:rPr>
              <a:t>3</a:t>
            </a:r>
            <a:r>
              <a:rPr lang="en-US" dirty="0">
                <a:sym typeface="Symbol"/>
              </a:rPr>
              <a:t>))</a:t>
            </a:r>
          </a:p>
          <a:p>
            <a:pPr algn="just"/>
            <a:endParaRPr lang="en-US" dirty="0"/>
          </a:p>
        </p:txBody>
      </p:sp>
    </p:spTree>
    <p:extLst>
      <p:ext uri="{BB962C8B-B14F-4D97-AF65-F5344CB8AC3E}">
        <p14:creationId xmlns:p14="http://schemas.microsoft.com/office/powerpoint/2010/main" val="37217898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97894"/>
            <a:ext cx="9905998" cy="615922"/>
          </a:xfrm>
        </p:spPr>
        <p:txBody>
          <a:bodyPr/>
          <a:lstStyle/>
          <a:p>
            <a:pPr algn="ctr"/>
            <a:r>
              <a:rPr lang="en-US" dirty="0"/>
              <a:t>Converting SAT to 3-SAT, step 3</a:t>
            </a:r>
          </a:p>
        </p:txBody>
      </p:sp>
      <p:sp>
        <p:nvSpPr>
          <p:cNvPr id="3" name="Content Placeholder 2"/>
          <p:cNvSpPr>
            <a:spLocks noGrp="1"/>
          </p:cNvSpPr>
          <p:nvPr>
            <p:ph sz="quarter" idx="1"/>
          </p:nvPr>
        </p:nvSpPr>
        <p:spPr>
          <a:xfrm>
            <a:off x="1981200" y="3081528"/>
            <a:ext cx="4038600" cy="2962656"/>
          </a:xfrm>
          <a:ln>
            <a:solidFill>
              <a:schemeClr val="tx1">
                <a:lumMod val="95000"/>
              </a:schemeClr>
            </a:solidFill>
          </a:ln>
        </p:spPr>
        <p:txBody>
          <a:bodyPr>
            <a:normAutofit fontScale="85000" lnSpcReduction="10000"/>
          </a:bodyPr>
          <a:lstStyle/>
          <a:p>
            <a:pPr algn="just"/>
            <a:r>
              <a:rPr lang="en-US" dirty="0">
                <a:sym typeface="Symbol"/>
              </a:rPr>
              <a:t>’ = y</a:t>
            </a:r>
            <a:r>
              <a:rPr lang="en-US" baseline="-25000" dirty="0">
                <a:sym typeface="Symbol"/>
              </a:rPr>
              <a:t>1</a:t>
            </a:r>
            <a:r>
              <a:rPr lang="en-US" dirty="0">
                <a:sym typeface="Symbol"/>
              </a:rPr>
              <a:t>  (y</a:t>
            </a:r>
            <a:r>
              <a:rPr lang="en-US" baseline="-25000" dirty="0">
                <a:sym typeface="Symbol"/>
              </a:rPr>
              <a:t>1</a:t>
            </a:r>
            <a:r>
              <a:rPr lang="en-US" dirty="0">
                <a:sym typeface="Symbol"/>
              </a:rPr>
              <a:t>  (y</a:t>
            </a:r>
            <a:r>
              <a:rPr lang="en-US" baseline="-25000" dirty="0">
                <a:sym typeface="Symbol"/>
              </a:rPr>
              <a:t>2</a:t>
            </a:r>
            <a:r>
              <a:rPr lang="en-US" dirty="0">
                <a:sym typeface="Symbol"/>
              </a:rPr>
              <a:t>  x</a:t>
            </a:r>
            <a:r>
              <a:rPr lang="en-US" baseline="-25000" dirty="0">
                <a:sym typeface="Symbol"/>
              </a:rPr>
              <a:t>2</a:t>
            </a:r>
            <a:r>
              <a:rPr lang="en-US" dirty="0">
                <a:sym typeface="Symbol"/>
              </a:rPr>
              <a:t>)</a:t>
            </a:r>
          </a:p>
          <a:p>
            <a:pPr algn="just">
              <a:buNone/>
            </a:pPr>
            <a:r>
              <a:rPr lang="en-US" dirty="0">
                <a:sym typeface="Symbol"/>
              </a:rPr>
              <a:t>		  (y</a:t>
            </a:r>
            <a:r>
              <a:rPr lang="en-US" baseline="-25000" dirty="0">
                <a:sym typeface="Symbol"/>
              </a:rPr>
              <a:t>2</a:t>
            </a:r>
            <a:r>
              <a:rPr lang="en-US" dirty="0">
                <a:sym typeface="Symbol"/>
              </a:rPr>
              <a:t>  (y</a:t>
            </a:r>
            <a:r>
              <a:rPr lang="en-US" baseline="-25000" dirty="0">
                <a:sym typeface="Symbol"/>
              </a:rPr>
              <a:t>3</a:t>
            </a:r>
            <a:r>
              <a:rPr lang="en-US" dirty="0">
                <a:sym typeface="Symbol"/>
              </a:rPr>
              <a:t>  y</a:t>
            </a:r>
            <a:r>
              <a:rPr lang="en-US" baseline="-25000" dirty="0">
                <a:sym typeface="Symbol"/>
              </a:rPr>
              <a:t>4</a:t>
            </a:r>
            <a:r>
              <a:rPr lang="en-US" dirty="0">
                <a:sym typeface="Symbol"/>
              </a:rPr>
              <a:t>))</a:t>
            </a:r>
          </a:p>
          <a:p>
            <a:pPr algn="just">
              <a:buNone/>
            </a:pPr>
            <a:r>
              <a:rPr lang="en-US" dirty="0">
                <a:sym typeface="Symbol"/>
              </a:rPr>
              <a:t>		  (y</a:t>
            </a:r>
            <a:r>
              <a:rPr lang="en-US" baseline="-25000" dirty="0">
                <a:sym typeface="Symbol"/>
              </a:rPr>
              <a:t>3</a:t>
            </a:r>
            <a:r>
              <a:rPr lang="en-US" dirty="0">
                <a:sym typeface="Symbol"/>
              </a:rPr>
              <a:t>  (x</a:t>
            </a:r>
            <a:r>
              <a:rPr lang="en-US" baseline="-25000" dirty="0">
                <a:sym typeface="Symbol"/>
              </a:rPr>
              <a:t>1</a:t>
            </a:r>
            <a:r>
              <a:rPr lang="en-US" dirty="0">
                <a:sym typeface="Symbol"/>
              </a:rPr>
              <a:t>  x</a:t>
            </a:r>
            <a:r>
              <a:rPr lang="en-US" baseline="-25000" dirty="0">
                <a:sym typeface="Symbol"/>
              </a:rPr>
              <a:t>2</a:t>
            </a:r>
            <a:r>
              <a:rPr lang="en-US" dirty="0">
                <a:sym typeface="Symbol"/>
              </a:rPr>
              <a:t>))</a:t>
            </a:r>
          </a:p>
          <a:p>
            <a:pPr algn="just">
              <a:buNone/>
            </a:pPr>
            <a:r>
              <a:rPr lang="en-US" dirty="0">
                <a:sym typeface="Symbol"/>
              </a:rPr>
              <a:t>		  (y</a:t>
            </a:r>
            <a:r>
              <a:rPr lang="en-US" baseline="-25000" dirty="0">
                <a:sym typeface="Symbol"/>
              </a:rPr>
              <a:t>4</a:t>
            </a:r>
            <a:r>
              <a:rPr lang="en-US" dirty="0">
                <a:sym typeface="Symbol"/>
              </a:rPr>
              <a:t>  y</a:t>
            </a:r>
            <a:r>
              <a:rPr lang="en-US" baseline="-25000" dirty="0">
                <a:sym typeface="Symbol"/>
              </a:rPr>
              <a:t>5</a:t>
            </a:r>
            <a:r>
              <a:rPr lang="en-US" dirty="0">
                <a:sym typeface="Symbol"/>
              </a:rPr>
              <a:t>)</a:t>
            </a:r>
          </a:p>
          <a:p>
            <a:pPr algn="just">
              <a:buNone/>
            </a:pPr>
            <a:r>
              <a:rPr lang="en-US" dirty="0">
                <a:sym typeface="Symbol"/>
              </a:rPr>
              <a:t>		  (y</a:t>
            </a:r>
            <a:r>
              <a:rPr lang="en-US" baseline="-25000" dirty="0">
                <a:sym typeface="Symbol"/>
              </a:rPr>
              <a:t>5</a:t>
            </a:r>
            <a:r>
              <a:rPr lang="en-US" dirty="0">
                <a:sym typeface="Symbol"/>
              </a:rPr>
              <a:t>  (y</a:t>
            </a:r>
            <a:r>
              <a:rPr lang="en-US" baseline="-25000" dirty="0">
                <a:sym typeface="Symbol"/>
              </a:rPr>
              <a:t>6</a:t>
            </a:r>
            <a:r>
              <a:rPr lang="en-US" dirty="0">
                <a:sym typeface="Symbol"/>
              </a:rPr>
              <a:t>  x</a:t>
            </a:r>
            <a:r>
              <a:rPr lang="en-US" baseline="-25000" dirty="0">
                <a:sym typeface="Symbol"/>
              </a:rPr>
              <a:t>4</a:t>
            </a:r>
            <a:r>
              <a:rPr lang="en-US" dirty="0">
                <a:sym typeface="Symbol"/>
              </a:rPr>
              <a:t>))</a:t>
            </a:r>
          </a:p>
          <a:p>
            <a:pPr algn="just">
              <a:buNone/>
            </a:pPr>
            <a:r>
              <a:rPr lang="en-US" dirty="0">
                <a:sym typeface="Symbol"/>
              </a:rPr>
              <a:t>		  (y</a:t>
            </a:r>
            <a:r>
              <a:rPr lang="en-US" baseline="-25000" dirty="0">
                <a:sym typeface="Symbol"/>
              </a:rPr>
              <a:t>6</a:t>
            </a:r>
            <a:r>
              <a:rPr lang="en-US" dirty="0">
                <a:sym typeface="Symbol"/>
              </a:rPr>
              <a:t>  (x</a:t>
            </a:r>
            <a:r>
              <a:rPr lang="en-US" baseline="-25000" dirty="0">
                <a:sym typeface="Symbol"/>
              </a:rPr>
              <a:t>1</a:t>
            </a:r>
            <a:r>
              <a:rPr lang="en-US" dirty="0">
                <a:sym typeface="Symbol"/>
              </a:rPr>
              <a:t>  x</a:t>
            </a:r>
            <a:r>
              <a:rPr lang="en-US" baseline="-25000" dirty="0">
                <a:sym typeface="Symbol"/>
              </a:rPr>
              <a:t>3</a:t>
            </a:r>
            <a:r>
              <a:rPr lang="en-US" dirty="0">
                <a:sym typeface="Symbol"/>
              </a:rPr>
              <a:t>))</a:t>
            </a:r>
          </a:p>
          <a:p>
            <a:pPr marL="0" indent="0" algn="just">
              <a:buNone/>
            </a:pPr>
            <a:endParaRPr lang="en-US" dirty="0"/>
          </a:p>
        </p:txBody>
      </p:sp>
      <p:sp>
        <p:nvSpPr>
          <p:cNvPr id="7" name="Content Placeholder 6"/>
          <p:cNvSpPr>
            <a:spLocks noGrp="1"/>
          </p:cNvSpPr>
          <p:nvPr>
            <p:ph sz="quarter" idx="2"/>
          </p:nvPr>
        </p:nvSpPr>
        <p:spPr>
          <a:xfrm>
            <a:off x="3881564" y="1243977"/>
            <a:ext cx="4425696" cy="878956"/>
          </a:xfrm>
          <a:solidFill>
            <a:schemeClr val="tx1">
              <a:lumMod val="95000"/>
            </a:schemeClr>
          </a:solidFill>
          <a:ln>
            <a:solidFill>
              <a:schemeClr val="bg1"/>
            </a:solidFill>
          </a:ln>
        </p:spPr>
        <p:txBody>
          <a:bodyPr>
            <a:normAutofit fontScale="85000" lnSpcReduction="10000"/>
          </a:bodyPr>
          <a:lstStyle/>
          <a:p>
            <a:pPr marL="0" indent="0" algn="just">
              <a:buNone/>
            </a:pPr>
            <a:r>
              <a:rPr lang="en-US" b="1" i="1" u="sng" dirty="0">
                <a:solidFill>
                  <a:schemeClr val="bg1"/>
                </a:solidFill>
              </a:rPr>
              <a:t>Step 3</a:t>
            </a:r>
            <a:r>
              <a:rPr lang="en-US" dirty="0">
                <a:solidFill>
                  <a:schemeClr val="bg1"/>
                </a:solidFill>
              </a:rPr>
              <a:t>:</a:t>
            </a:r>
          </a:p>
          <a:p>
            <a:pPr marL="0" indent="0" algn="just">
              <a:buNone/>
            </a:pPr>
            <a:r>
              <a:rPr lang="en-US" dirty="0">
                <a:solidFill>
                  <a:schemeClr val="bg1"/>
                </a:solidFill>
              </a:rPr>
              <a:t>Build a truth table for each clause </a:t>
            </a:r>
            <a:r>
              <a:rPr lang="en-US" dirty="0">
                <a:solidFill>
                  <a:schemeClr val="bg1"/>
                </a:solidFill>
                <a:sym typeface="Symbol"/>
              </a:rPr>
              <a:t>’</a:t>
            </a:r>
            <a:r>
              <a:rPr lang="en-US" baseline="-25000" dirty="0" err="1">
                <a:solidFill>
                  <a:schemeClr val="bg1"/>
                </a:solidFill>
                <a:sym typeface="Symbol"/>
              </a:rPr>
              <a:t>i</a:t>
            </a:r>
            <a:r>
              <a:rPr lang="en-US" dirty="0">
                <a:solidFill>
                  <a:schemeClr val="bg1"/>
                </a:solidFill>
              </a:rPr>
              <a:t>:</a:t>
            </a:r>
          </a:p>
        </p:txBody>
      </p:sp>
      <p:graphicFrame>
        <p:nvGraphicFramePr>
          <p:cNvPr id="8" name="Content Placeholder 5"/>
          <p:cNvGraphicFramePr>
            <a:graphicFrameLocks/>
          </p:cNvGraphicFramePr>
          <p:nvPr>
            <p:extLst>
              <p:ext uri="{D42A27DB-BD31-4B8C-83A1-F6EECF244321}">
                <p14:modId xmlns:p14="http://schemas.microsoft.com/office/powerpoint/2010/main" val="2387923968"/>
              </p:ext>
            </p:extLst>
          </p:nvPr>
        </p:nvGraphicFramePr>
        <p:xfrm>
          <a:off x="7317071" y="2740719"/>
          <a:ext cx="3034984" cy="3606800"/>
        </p:xfrm>
        <a:graphic>
          <a:graphicData uri="http://schemas.openxmlformats.org/drawingml/2006/table">
            <a:tbl>
              <a:tblPr firstRow="1" bandRow="1">
                <a:tableStyleId>{5C22544A-7EE6-4342-B048-85BDC9FD1C3A}</a:tableStyleId>
              </a:tblPr>
              <a:tblGrid>
                <a:gridCol w="403543">
                  <a:extLst>
                    <a:ext uri="{9D8B030D-6E8A-4147-A177-3AD203B41FA5}">
                      <a16:colId xmlns:a16="http://schemas.microsoft.com/office/drawing/2014/main" val="20000"/>
                    </a:ext>
                  </a:extLst>
                </a:gridCol>
                <a:gridCol w="403543">
                  <a:extLst>
                    <a:ext uri="{9D8B030D-6E8A-4147-A177-3AD203B41FA5}">
                      <a16:colId xmlns:a16="http://schemas.microsoft.com/office/drawing/2014/main" val="20001"/>
                    </a:ext>
                  </a:extLst>
                </a:gridCol>
                <a:gridCol w="403543">
                  <a:extLst>
                    <a:ext uri="{9D8B030D-6E8A-4147-A177-3AD203B41FA5}">
                      <a16:colId xmlns:a16="http://schemas.microsoft.com/office/drawing/2014/main" val="20002"/>
                    </a:ext>
                  </a:extLst>
                </a:gridCol>
                <a:gridCol w="1824355">
                  <a:extLst>
                    <a:ext uri="{9D8B030D-6E8A-4147-A177-3AD203B41FA5}">
                      <a16:colId xmlns:a16="http://schemas.microsoft.com/office/drawing/2014/main" val="20003"/>
                    </a:ext>
                  </a:extLst>
                </a:gridCol>
              </a:tblGrid>
              <a:tr h="370840">
                <a:tc>
                  <a:txBody>
                    <a:bodyPr/>
                    <a:lstStyle/>
                    <a:p>
                      <a:pPr algn="ctr"/>
                      <a:r>
                        <a:rPr lang="en-US" dirty="0"/>
                        <a:t>y</a:t>
                      </a:r>
                      <a:r>
                        <a:rPr lang="en-US" baseline="-25000" dirty="0"/>
                        <a:t>1</a:t>
                      </a:r>
                    </a:p>
                  </a:txBody>
                  <a:tcPr/>
                </a:tc>
                <a:tc>
                  <a:txBody>
                    <a:bodyPr/>
                    <a:lstStyle/>
                    <a:p>
                      <a:pPr algn="ctr"/>
                      <a:r>
                        <a:rPr lang="en-US" dirty="0"/>
                        <a:t>y</a:t>
                      </a:r>
                      <a:r>
                        <a:rPr lang="en-US" baseline="-25000" dirty="0"/>
                        <a:t>2</a:t>
                      </a:r>
                    </a:p>
                  </a:txBody>
                  <a:tcPr/>
                </a:tc>
                <a:tc>
                  <a:txBody>
                    <a:bodyPr/>
                    <a:lstStyle/>
                    <a:p>
                      <a:pPr algn="ctr"/>
                      <a:r>
                        <a:rPr lang="en-US" baseline="-25000" dirty="0"/>
                        <a:t>X2</a:t>
                      </a:r>
                    </a:p>
                  </a:txBody>
                  <a:tcPr/>
                </a:tc>
                <a:tc>
                  <a:txBody>
                    <a:bodyPr/>
                    <a:lstStyle/>
                    <a:p>
                      <a:pPr algn="ctr"/>
                      <a:r>
                        <a:rPr lang="en-US" dirty="0"/>
                        <a:t>(y</a:t>
                      </a:r>
                      <a:r>
                        <a:rPr lang="en-US" baseline="-25000" dirty="0"/>
                        <a:t>1</a:t>
                      </a:r>
                      <a:r>
                        <a:rPr lang="en-US" dirty="0"/>
                        <a:t> </a:t>
                      </a:r>
                      <a:r>
                        <a:rPr lang="en-US" dirty="0">
                          <a:sym typeface="Symbol"/>
                        </a:rPr>
                        <a:t> (y</a:t>
                      </a:r>
                      <a:r>
                        <a:rPr lang="en-US" baseline="-25000" dirty="0">
                          <a:sym typeface="Symbol"/>
                        </a:rPr>
                        <a:t>2</a:t>
                      </a:r>
                      <a:r>
                        <a:rPr lang="en-US" dirty="0">
                          <a:sym typeface="Symbol"/>
                        </a:rPr>
                        <a:t>  x</a:t>
                      </a:r>
                      <a:r>
                        <a:rPr lang="en-US" baseline="-25000" dirty="0">
                          <a:sym typeface="Symbol"/>
                        </a:rPr>
                        <a:t>2</a:t>
                      </a:r>
                      <a:r>
                        <a:rPr lang="en-US" dirty="0">
                          <a:sym typeface="Symbol"/>
                        </a:rPr>
                        <a:t>))</a:t>
                      </a:r>
                      <a:endParaRPr lang="en-US" dirty="0"/>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1"/>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2"/>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3"/>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4"/>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5"/>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6"/>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7"/>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8"/>
                  </a:ext>
                </a:extLst>
              </a:tr>
            </a:tbl>
          </a:graphicData>
        </a:graphic>
      </p:graphicFrame>
      <p:sp>
        <p:nvSpPr>
          <p:cNvPr id="10" name="Rectangle 9">
            <a:extLst>
              <a:ext uri="{FF2B5EF4-FFF2-40B4-BE49-F238E27FC236}">
                <a16:creationId xmlns:a16="http://schemas.microsoft.com/office/drawing/2014/main" id="{02810338-38DC-F745-8D12-4B26438A6C9B}"/>
              </a:ext>
            </a:extLst>
          </p:cNvPr>
          <p:cNvSpPr/>
          <p:nvPr/>
        </p:nvSpPr>
        <p:spPr>
          <a:xfrm>
            <a:off x="3273552" y="3163824"/>
            <a:ext cx="1799497" cy="3749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838339F-DB7E-3348-BC91-C1D76ECE675A}"/>
              </a:ext>
            </a:extLst>
          </p:cNvPr>
          <p:cNvCxnSpPr>
            <a:cxnSpLocks/>
            <a:stCxn id="10" idx="3"/>
          </p:cNvCxnSpPr>
          <p:nvPr/>
        </p:nvCxnSpPr>
        <p:spPr>
          <a:xfrm flipV="1">
            <a:off x="5073049" y="3081528"/>
            <a:ext cx="2050127" cy="269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74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Review: Time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028823" y="1875616"/>
                <a:ext cx="3574521" cy="584854"/>
              </a:xfrm>
              <a:solidFill>
                <a:schemeClr val="tx1">
                  <a:lumMod val="95000"/>
                </a:schemeClr>
              </a:solidFill>
            </p:spPr>
            <p:txBody>
              <a:bodyPr/>
              <a:lstStyle/>
              <a:p>
                <a:pPr marL="0" indent="0" algn="ctr">
                  <a:buNone/>
                </a:pPr>
                <a14:m>
                  <m:oMath xmlns:m="http://schemas.openxmlformats.org/officeDocument/2006/math">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m:t>
                    </m:r>
                  </m:oMath>
                </a14:m>
                <a:r>
                  <a:rPr lang="en-US" dirty="0">
                    <a:solidFill>
                      <a:schemeClr val="bg1"/>
                    </a:solidFill>
                  </a:rPr>
                  <a:t>, </a:t>
                </a:r>
                <a14:m>
                  <m:oMath xmlns:m="http://schemas.openxmlformats.org/officeDocument/2006/math">
                    <m:r>
                      <a:rPr lang="en-US" b="0" i="1" smtClean="0">
                        <a:solidFill>
                          <a:schemeClr val="bg1"/>
                        </a:solidFill>
                        <a:latin typeface="Cambria Math" panose="02040503050406030204" pitchFamily="18" charset="0"/>
                      </a:rPr>
                      <m:t>𝑜</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m:t>
                    </m:r>
                  </m:oMath>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2028823" y="1875616"/>
                <a:ext cx="3574521" cy="584854"/>
              </a:xfrm>
              <a:blipFill>
                <a:blip r:embed="rId2"/>
                <a:stretch>
                  <a:fillRect t="-2128" b="-8511"/>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5874277" y="1867150"/>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Asymptotic </a:t>
            </a:r>
            <a:r>
              <a:rPr lang="en-US" sz="1800" b="1" i="1" u="sng" dirty="0">
                <a:solidFill>
                  <a:schemeClr val="tx1">
                    <a:lumMod val="95000"/>
                  </a:schemeClr>
                </a:solidFill>
              </a:rPr>
              <a:t>upper</a:t>
            </a:r>
            <a:r>
              <a:rPr lang="en-US" sz="1800" i="1" dirty="0">
                <a:solidFill>
                  <a:schemeClr val="tx1">
                    <a:lumMod val="95000"/>
                  </a:schemeClr>
                </a:solidFill>
              </a:rPr>
              <a:t> bounds</a:t>
            </a:r>
          </a:p>
        </p:txBody>
      </p:sp>
      <p:sp>
        <p:nvSpPr>
          <p:cNvPr id="8" name="Content Placeholder 2">
            <a:extLst>
              <a:ext uri="{FF2B5EF4-FFF2-40B4-BE49-F238E27FC236}">
                <a16:creationId xmlns:a16="http://schemas.microsoft.com/office/drawing/2014/main" id="{F52BF077-980A-5B40-8E38-8210765FE5A8}"/>
              </a:ext>
            </a:extLst>
          </p:cNvPr>
          <p:cNvSpPr txBox="1">
            <a:spLocks/>
          </p:cNvSpPr>
          <p:nvPr/>
        </p:nvSpPr>
        <p:spPr>
          <a:xfrm>
            <a:off x="2028823" y="1193722"/>
            <a:ext cx="6299201" cy="44026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The following items, you should already know from previous courses.</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7C63542D-0AD0-4F44-9C74-C58D247DBAF1}"/>
                  </a:ext>
                </a:extLst>
              </p:cNvPr>
              <p:cNvSpPr txBox="1">
                <a:spLocks/>
              </p:cNvSpPr>
              <p:nvPr/>
            </p:nvSpPr>
            <p:spPr>
              <a:xfrm>
                <a:off x="2028823" y="2702098"/>
                <a:ext cx="3574521" cy="584854"/>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m:rPr>
                        <m:sty m:val="p"/>
                      </m:rPr>
                      <a:rPr lang="en-US" b="0" i="0" smtClean="0">
                        <a:solidFill>
                          <a:schemeClr val="bg1"/>
                        </a:solidFill>
                        <a:latin typeface="Cambria Math" panose="02040503050406030204" pitchFamily="18" charset="0"/>
                      </a:rPr>
                      <m:t>Ω</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𝑓</m:t>
                    </m:r>
                    <m:d>
                      <m:dPr>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𝑛</m:t>
                        </m:r>
                      </m:e>
                    </m:d>
                    <m:r>
                      <a:rPr lang="en-US" i="1" smtClean="0">
                        <a:solidFill>
                          <a:schemeClr val="bg1"/>
                        </a:solidFill>
                        <a:latin typeface="Cambria Math" panose="02040503050406030204" pitchFamily="18" charset="0"/>
                      </a:rPr>
                      <m:t>)</m:t>
                    </m:r>
                  </m:oMath>
                </a14:m>
                <a:r>
                  <a:rPr lang="en-US" dirty="0">
                    <a:solidFill>
                      <a:schemeClr val="bg1"/>
                    </a:solidFill>
                  </a:rPr>
                  <a:t>, </a:t>
                </a:r>
                <a14:m>
                  <m:oMath xmlns:m="http://schemas.openxmlformats.org/officeDocument/2006/math">
                    <m:r>
                      <a:rPr lang="en-US" b="0" i="1" smtClean="0">
                        <a:solidFill>
                          <a:schemeClr val="bg1"/>
                        </a:solidFill>
                        <a:latin typeface="Cambria Math" panose="02040503050406030204" pitchFamily="18" charset="0"/>
                      </a:rPr>
                      <m:t>𝜔</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𝑓</m:t>
                    </m:r>
                    <m:d>
                      <m:dPr>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𝑛</m:t>
                        </m:r>
                      </m:e>
                    </m:d>
                    <m:r>
                      <a:rPr lang="en-US" i="1" smtClean="0">
                        <a:solidFill>
                          <a:schemeClr val="bg1"/>
                        </a:solidFill>
                        <a:latin typeface="Cambria Math" panose="02040503050406030204" pitchFamily="18" charset="0"/>
                      </a:rPr>
                      <m:t>)</m:t>
                    </m:r>
                  </m:oMath>
                </a14:m>
                <a:endParaRPr lang="en-US" dirty="0">
                  <a:solidFill>
                    <a:schemeClr val="bg1"/>
                  </a:solidFill>
                </a:endParaRPr>
              </a:p>
            </p:txBody>
          </p:sp>
        </mc:Choice>
        <mc:Fallback xmlns="">
          <p:sp>
            <p:nvSpPr>
              <p:cNvPr id="10" name="Content Placeholder 2">
                <a:extLst>
                  <a:ext uri="{FF2B5EF4-FFF2-40B4-BE49-F238E27FC236}">
                    <a16:creationId xmlns:a16="http://schemas.microsoft.com/office/drawing/2014/main" id="{7C63542D-0AD0-4F44-9C74-C58D247DBAF1}"/>
                  </a:ext>
                </a:extLst>
              </p:cNvPr>
              <p:cNvSpPr txBox="1">
                <a:spLocks noRot="1" noChangeAspect="1" noMove="1" noResize="1" noEditPoints="1" noAdjustHandles="1" noChangeArrowheads="1" noChangeShapeType="1" noTextEdit="1"/>
              </p:cNvSpPr>
              <p:nvPr/>
            </p:nvSpPr>
            <p:spPr>
              <a:xfrm>
                <a:off x="2028823" y="2702098"/>
                <a:ext cx="3574521" cy="584854"/>
              </a:xfrm>
              <a:prstGeom prst="rect">
                <a:avLst/>
              </a:prstGeom>
              <a:blipFill>
                <a:blip r:embed="rId3"/>
                <a:stretch>
                  <a:fillRect t="-2128" b="-8511"/>
                </a:stretch>
              </a:blipFill>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776C178B-2404-354F-86DD-4767D59704A9}"/>
              </a:ext>
            </a:extLst>
          </p:cNvPr>
          <p:cNvSpPr txBox="1">
            <a:spLocks/>
          </p:cNvSpPr>
          <p:nvPr/>
        </p:nvSpPr>
        <p:spPr>
          <a:xfrm>
            <a:off x="5874277" y="2693632"/>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Asymptotic </a:t>
            </a:r>
            <a:r>
              <a:rPr lang="en-US" sz="1800" b="1" i="1" u="sng" dirty="0">
                <a:solidFill>
                  <a:schemeClr val="tx1">
                    <a:lumMod val="95000"/>
                  </a:schemeClr>
                </a:solidFill>
              </a:rPr>
              <a:t>lower</a:t>
            </a:r>
            <a:r>
              <a:rPr lang="en-US" sz="1800" i="1" dirty="0">
                <a:solidFill>
                  <a:schemeClr val="tx1">
                    <a:lumMod val="95000"/>
                  </a:schemeClr>
                </a:solidFill>
              </a:rPr>
              <a:t> bounds</a:t>
            </a: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9ABDF5C1-180B-6B41-B0E5-0B2C824CC903}"/>
                  </a:ext>
                </a:extLst>
              </p:cNvPr>
              <p:cNvSpPr txBox="1">
                <a:spLocks/>
              </p:cNvSpPr>
              <p:nvPr/>
            </p:nvSpPr>
            <p:spPr>
              <a:xfrm>
                <a:off x="2028823" y="3537046"/>
                <a:ext cx="3574521" cy="584854"/>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US" b="0" i="0" smtClean="0">
                          <a:solidFill>
                            <a:schemeClr val="bg1"/>
                          </a:solidFill>
                          <a:latin typeface="Cambria Math" panose="02040503050406030204" pitchFamily="18" charset="0"/>
                        </a:rPr>
                        <m:t>Θ</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𝑓</m:t>
                      </m:r>
                      <m:d>
                        <m:dPr>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𝑛</m:t>
                          </m:r>
                        </m:e>
                      </m:d>
                      <m:r>
                        <a:rPr lang="en-US"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2" name="Content Placeholder 2">
                <a:extLst>
                  <a:ext uri="{FF2B5EF4-FFF2-40B4-BE49-F238E27FC236}">
                    <a16:creationId xmlns:a16="http://schemas.microsoft.com/office/drawing/2014/main" id="{9ABDF5C1-180B-6B41-B0E5-0B2C824CC903}"/>
                  </a:ext>
                </a:extLst>
              </p:cNvPr>
              <p:cNvSpPr txBox="1">
                <a:spLocks noRot="1" noChangeAspect="1" noMove="1" noResize="1" noEditPoints="1" noAdjustHandles="1" noChangeArrowheads="1" noChangeShapeType="1" noTextEdit="1"/>
              </p:cNvSpPr>
              <p:nvPr/>
            </p:nvSpPr>
            <p:spPr>
              <a:xfrm>
                <a:off x="2028823" y="3537046"/>
                <a:ext cx="3574521" cy="584854"/>
              </a:xfrm>
              <a:prstGeom prst="rect">
                <a:avLst/>
              </a:prstGeom>
              <a:blipFill>
                <a:blip r:embed="rId4"/>
                <a:stretch>
                  <a:fillRect/>
                </a:stretch>
              </a:blipFill>
            </p:spPr>
            <p:txBody>
              <a:bodyPr/>
              <a:lstStyle/>
              <a:p>
                <a:r>
                  <a:rPr lang="en-US">
                    <a:noFill/>
                  </a:rPr>
                  <a:t> </a:t>
                </a:r>
              </a:p>
            </p:txBody>
          </p:sp>
        </mc:Fallback>
      </mc:AlternateContent>
      <p:sp>
        <p:nvSpPr>
          <p:cNvPr id="13" name="Content Placeholder 2">
            <a:extLst>
              <a:ext uri="{FF2B5EF4-FFF2-40B4-BE49-F238E27FC236}">
                <a16:creationId xmlns:a16="http://schemas.microsoft.com/office/drawing/2014/main" id="{16AA9C3F-465F-C64E-BAA9-FDA8541EAAE8}"/>
              </a:ext>
            </a:extLst>
          </p:cNvPr>
          <p:cNvSpPr txBox="1">
            <a:spLocks/>
          </p:cNvSpPr>
          <p:nvPr/>
        </p:nvSpPr>
        <p:spPr>
          <a:xfrm>
            <a:off x="5874277" y="3528580"/>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Asymptotic </a:t>
            </a:r>
            <a:r>
              <a:rPr lang="en-US" sz="1800" b="1" i="1" u="sng" dirty="0">
                <a:solidFill>
                  <a:schemeClr val="tx1">
                    <a:lumMod val="95000"/>
                  </a:schemeClr>
                </a:solidFill>
              </a:rPr>
              <a:t>tight</a:t>
            </a:r>
            <a:r>
              <a:rPr lang="en-US" sz="1800" i="1" dirty="0">
                <a:solidFill>
                  <a:schemeClr val="tx1">
                    <a:lumMod val="95000"/>
                  </a:schemeClr>
                </a:solidFill>
              </a:rPr>
              <a:t> bound</a:t>
            </a:r>
          </a:p>
        </p:txBody>
      </p:sp>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6D06924B-AE9F-1446-B6AF-CEB5F3B76D37}"/>
                  </a:ext>
                </a:extLst>
              </p:cNvPr>
              <p:cNvSpPr txBox="1">
                <a:spLocks/>
              </p:cNvSpPr>
              <p:nvPr/>
            </p:nvSpPr>
            <p:spPr>
              <a:xfrm>
                <a:off x="2028823" y="4371994"/>
                <a:ext cx="3574521" cy="584854"/>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1,</m:t>
                      </m:r>
                      <m:func>
                        <m:funcPr>
                          <m:ctrlPr>
                            <a:rPr lang="en-US" b="0" i="1" smtClean="0">
                              <a:solidFill>
                                <a:schemeClr val="bg1"/>
                              </a:solidFill>
                              <a:latin typeface="Cambria Math" panose="02040503050406030204" pitchFamily="18" charset="0"/>
                            </a:rPr>
                          </m:ctrlPr>
                        </m:funcPr>
                        <m:fName>
                          <m:r>
                            <m:rPr>
                              <m:sty m:val="p"/>
                            </m:rPr>
                            <a:rPr lang="en-US" b="0" i="0" smtClean="0">
                              <a:solidFill>
                                <a:schemeClr val="bg1"/>
                              </a:solidFill>
                              <a:latin typeface="Cambria Math" panose="02040503050406030204" pitchFamily="18" charset="0"/>
                            </a:rPr>
                            <m:t>log</m:t>
                          </m:r>
                        </m:fName>
                        <m:e>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e>
                      </m:func>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𝑛𝑙𝑜𝑔</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 </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𝑛</m:t>
                          </m:r>
                        </m:e>
                        <m:sup>
                          <m:r>
                            <a:rPr lang="en-US" b="0" i="1" smtClean="0">
                              <a:solidFill>
                                <a:schemeClr val="bg1"/>
                              </a:solidFill>
                              <a:latin typeface="Cambria Math" panose="02040503050406030204" pitchFamily="18" charset="0"/>
                            </a:rPr>
                            <m:t>2</m:t>
                          </m:r>
                        </m:sup>
                      </m:sSup>
                      <m:r>
                        <a:rPr lang="en-US" b="0" i="1" smtClean="0">
                          <a:solidFill>
                            <a:schemeClr val="bg1"/>
                          </a:solidFill>
                          <a:latin typeface="Cambria Math" panose="02040503050406030204" pitchFamily="18" charset="0"/>
                        </a:rPr>
                        <m:t>, </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𝑛</m:t>
                          </m:r>
                        </m:e>
                        <m:sup>
                          <m:r>
                            <a:rPr lang="en-US" b="0" i="1" smtClean="0">
                              <a:solidFill>
                                <a:schemeClr val="bg1"/>
                              </a:solidFill>
                              <a:latin typeface="Cambria Math" panose="02040503050406030204" pitchFamily="18" charset="0"/>
                            </a:rPr>
                            <m:t>3</m:t>
                          </m:r>
                        </m:sup>
                      </m:sSup>
                    </m:oMath>
                  </m:oMathPara>
                </a14:m>
                <a:endParaRPr lang="en-US" dirty="0">
                  <a:solidFill>
                    <a:schemeClr val="bg1"/>
                  </a:solidFill>
                </a:endParaRPr>
              </a:p>
            </p:txBody>
          </p:sp>
        </mc:Choice>
        <mc:Fallback xmlns="">
          <p:sp>
            <p:nvSpPr>
              <p:cNvPr id="14" name="Content Placeholder 2">
                <a:extLst>
                  <a:ext uri="{FF2B5EF4-FFF2-40B4-BE49-F238E27FC236}">
                    <a16:creationId xmlns:a16="http://schemas.microsoft.com/office/drawing/2014/main" id="{6D06924B-AE9F-1446-B6AF-CEB5F3B76D37}"/>
                  </a:ext>
                </a:extLst>
              </p:cNvPr>
              <p:cNvSpPr txBox="1">
                <a:spLocks noRot="1" noChangeAspect="1" noMove="1" noResize="1" noEditPoints="1" noAdjustHandles="1" noChangeArrowheads="1" noChangeShapeType="1" noTextEdit="1"/>
              </p:cNvSpPr>
              <p:nvPr/>
            </p:nvSpPr>
            <p:spPr>
              <a:xfrm>
                <a:off x="2028823" y="4371994"/>
                <a:ext cx="3574521" cy="584854"/>
              </a:xfrm>
              <a:prstGeom prst="rect">
                <a:avLst/>
              </a:prstGeom>
              <a:blipFill>
                <a:blip r:embed="rId5"/>
                <a:stretch>
                  <a:fillRect l="-2837"/>
                </a:stretch>
              </a:blipFill>
            </p:spPr>
            <p:txBody>
              <a:bodyPr/>
              <a:lstStyle/>
              <a:p>
                <a:r>
                  <a:rPr lang="en-US">
                    <a:noFill/>
                  </a:rPr>
                  <a:t> </a:t>
                </a:r>
              </a:p>
            </p:txBody>
          </p:sp>
        </mc:Fallback>
      </mc:AlternateContent>
      <p:sp>
        <p:nvSpPr>
          <p:cNvPr id="15" name="Content Placeholder 2">
            <a:extLst>
              <a:ext uri="{FF2B5EF4-FFF2-40B4-BE49-F238E27FC236}">
                <a16:creationId xmlns:a16="http://schemas.microsoft.com/office/drawing/2014/main" id="{01FD3C08-0EFA-584D-AD0C-6A0257651829}"/>
              </a:ext>
            </a:extLst>
          </p:cNvPr>
          <p:cNvSpPr txBox="1">
            <a:spLocks/>
          </p:cNvSpPr>
          <p:nvPr/>
        </p:nvSpPr>
        <p:spPr>
          <a:xfrm>
            <a:off x="5874277" y="4363528"/>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Some common complexity classes</a:t>
            </a:r>
          </a:p>
        </p:txBody>
      </p: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A579BB98-AFDB-1547-8494-7FDB1CABF15D}"/>
                  </a:ext>
                </a:extLst>
              </p:cNvPr>
              <p:cNvSpPr txBox="1">
                <a:spLocks/>
              </p:cNvSpPr>
              <p:nvPr/>
            </p:nvSpPr>
            <p:spPr>
              <a:xfrm>
                <a:off x="2028823" y="5206942"/>
                <a:ext cx="3574521" cy="584854"/>
              </a:xfrm>
              <a:prstGeom prst="rect">
                <a:avLst/>
              </a:prstGeom>
              <a:solidFill>
                <a:schemeClr val="tx1">
                  <a:lumMod val="95000"/>
                </a:schemeClr>
              </a:solid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func>
                        <m:funcPr>
                          <m:ctrlPr>
                            <a:rPr lang="en-US" b="0" i="1" smtClean="0">
                              <a:solidFill>
                                <a:schemeClr val="bg1"/>
                              </a:solidFill>
                              <a:latin typeface="Cambria Math" panose="02040503050406030204" pitchFamily="18" charset="0"/>
                            </a:rPr>
                          </m:ctrlPr>
                        </m:funcPr>
                        <m:fName>
                          <m:sSub>
                            <m:sSubPr>
                              <m:ctrlPr>
                                <a:rPr lang="en-US" b="0" i="1" smtClean="0">
                                  <a:solidFill>
                                    <a:schemeClr val="bg1"/>
                                  </a:solidFill>
                                  <a:latin typeface="Cambria Math" panose="02040503050406030204" pitchFamily="18" charset="0"/>
                                </a:rPr>
                              </m:ctrlPr>
                            </m:sSubPr>
                            <m:e>
                              <m:r>
                                <m:rPr>
                                  <m:sty m:val="p"/>
                                </m:rPr>
                                <a:rPr lang="en-US" b="0" i="0" smtClean="0">
                                  <a:solidFill>
                                    <a:schemeClr val="bg1"/>
                                  </a:solidFill>
                                  <a:latin typeface="Cambria Math" panose="02040503050406030204" pitchFamily="18" charset="0"/>
                                </a:rPr>
                                <m:t>log</m:t>
                              </m:r>
                            </m:e>
                            <m:sub>
                              <m:r>
                                <a:rPr lang="en-US" b="0" i="1" smtClean="0">
                                  <a:solidFill>
                                    <a:schemeClr val="bg1"/>
                                  </a:solidFill>
                                  <a:latin typeface="Cambria Math" panose="02040503050406030204" pitchFamily="18" charset="0"/>
                                </a:rPr>
                                <m:t>𝑎</m:t>
                              </m:r>
                            </m:sub>
                          </m:sSub>
                        </m:fName>
                        <m:e>
                          <m:r>
                            <a:rPr lang="en-US" b="0" i="1" smtClean="0">
                              <a:solidFill>
                                <a:schemeClr val="bg1"/>
                              </a:solidFill>
                              <a:latin typeface="Cambria Math" panose="02040503050406030204" pitchFamily="18" charset="0"/>
                            </a:rPr>
                            <m:t>𝑛</m:t>
                          </m:r>
                        </m:e>
                      </m:func>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𝑜</m:t>
                      </m:r>
                      <m:d>
                        <m:dPr>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𝑛</m:t>
                              </m:r>
                            </m:e>
                            <m:sup>
                              <m:r>
                                <a:rPr lang="en-US" b="0" i="1" smtClean="0">
                                  <a:solidFill>
                                    <a:schemeClr val="bg1"/>
                                  </a:solidFill>
                                  <a:latin typeface="Cambria Math" panose="02040503050406030204" pitchFamily="18" charset="0"/>
                                </a:rPr>
                                <m:t>𝑏</m:t>
                              </m:r>
                            </m:sup>
                          </m:sSup>
                        </m:e>
                      </m:d>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𝑜</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𝑛</m:t>
                          </m:r>
                        </m:sup>
                      </m:sSup>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6" name="Content Placeholder 2">
                <a:extLst>
                  <a:ext uri="{FF2B5EF4-FFF2-40B4-BE49-F238E27FC236}">
                    <a16:creationId xmlns:a16="http://schemas.microsoft.com/office/drawing/2014/main" id="{A579BB98-AFDB-1547-8494-7FDB1CABF15D}"/>
                  </a:ext>
                </a:extLst>
              </p:cNvPr>
              <p:cNvSpPr txBox="1">
                <a:spLocks noRot="1" noChangeAspect="1" noMove="1" noResize="1" noEditPoints="1" noAdjustHandles="1" noChangeArrowheads="1" noChangeShapeType="1" noTextEdit="1"/>
              </p:cNvSpPr>
              <p:nvPr/>
            </p:nvSpPr>
            <p:spPr>
              <a:xfrm>
                <a:off x="2028823" y="5206942"/>
                <a:ext cx="3574521" cy="584854"/>
              </a:xfrm>
              <a:prstGeom prst="rect">
                <a:avLst/>
              </a:prstGeom>
              <a:blipFill>
                <a:blip r:embed="rId6"/>
                <a:stretch>
                  <a:fillRect/>
                </a:stretch>
              </a:blipFill>
            </p:spPr>
            <p:txBody>
              <a:bodyPr/>
              <a:lstStyle/>
              <a:p>
                <a:r>
                  <a:rPr lang="en-US">
                    <a:noFill/>
                  </a:rPr>
                  <a:t> </a:t>
                </a:r>
              </a:p>
            </p:txBody>
          </p:sp>
        </mc:Fallback>
      </mc:AlternateContent>
      <p:sp>
        <p:nvSpPr>
          <p:cNvPr id="17" name="Content Placeholder 2">
            <a:extLst>
              <a:ext uri="{FF2B5EF4-FFF2-40B4-BE49-F238E27FC236}">
                <a16:creationId xmlns:a16="http://schemas.microsoft.com/office/drawing/2014/main" id="{0E9BE2CB-9653-5743-B399-B27896BE48B6}"/>
              </a:ext>
            </a:extLst>
          </p:cNvPr>
          <p:cNvSpPr txBox="1">
            <a:spLocks/>
          </p:cNvSpPr>
          <p:nvPr/>
        </p:nvSpPr>
        <p:spPr>
          <a:xfrm>
            <a:off x="5874277" y="5198476"/>
            <a:ext cx="4859867" cy="593320"/>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Every log is bounded by any polynomial is bounded by any exponential</a:t>
            </a:r>
          </a:p>
        </p:txBody>
      </p:sp>
    </p:spTree>
    <p:extLst>
      <p:ext uri="{BB962C8B-B14F-4D97-AF65-F5344CB8AC3E}">
        <p14:creationId xmlns:p14="http://schemas.microsoft.com/office/powerpoint/2010/main" val="6889140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2174"/>
            <a:ext cx="9905998" cy="606778"/>
          </a:xfrm>
        </p:spPr>
        <p:txBody>
          <a:bodyPr/>
          <a:lstStyle/>
          <a:p>
            <a:pPr algn="ctr"/>
            <a:r>
              <a:rPr lang="en-US" dirty="0"/>
              <a:t>Converting SAT to 3-SAT, step 4 / 5</a:t>
            </a:r>
          </a:p>
        </p:txBody>
      </p:sp>
      <p:sp>
        <p:nvSpPr>
          <p:cNvPr id="3" name="Content Placeholder 2"/>
          <p:cNvSpPr>
            <a:spLocks noGrp="1"/>
          </p:cNvSpPr>
          <p:nvPr>
            <p:ph sz="quarter" idx="1"/>
          </p:nvPr>
        </p:nvSpPr>
        <p:spPr>
          <a:xfrm>
            <a:off x="3855451" y="3421888"/>
            <a:ext cx="2238961" cy="2066544"/>
          </a:xfrm>
          <a:ln>
            <a:solidFill>
              <a:schemeClr val="tx1">
                <a:lumMod val="95000"/>
              </a:schemeClr>
            </a:solidFill>
          </a:ln>
        </p:spPr>
        <p:txBody>
          <a:bodyPr>
            <a:normAutofit fontScale="70000" lnSpcReduction="20000"/>
          </a:bodyPr>
          <a:lstStyle/>
          <a:p>
            <a:pPr marL="0" indent="0" algn="l">
              <a:buNone/>
            </a:pPr>
            <a:r>
              <a:rPr lang="en-US" dirty="0">
                <a:sym typeface="Symbol"/>
              </a:rPr>
              <a:t>’</a:t>
            </a:r>
            <a:r>
              <a:rPr lang="en-US" baseline="-25000" dirty="0" err="1">
                <a:sym typeface="Symbol"/>
              </a:rPr>
              <a:t>i</a:t>
            </a:r>
            <a:r>
              <a:rPr lang="en-US" dirty="0">
                <a:sym typeface="Symbol"/>
              </a:rPr>
              <a:t> =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a:t>
            </a:r>
          </a:p>
        </p:txBody>
      </p:sp>
      <p:sp>
        <p:nvSpPr>
          <p:cNvPr id="7" name="Content Placeholder 6"/>
          <p:cNvSpPr>
            <a:spLocks noGrp="1"/>
          </p:cNvSpPr>
          <p:nvPr>
            <p:ph sz="quarter" idx="2"/>
          </p:nvPr>
        </p:nvSpPr>
        <p:spPr>
          <a:xfrm>
            <a:off x="1180894" y="1351280"/>
            <a:ext cx="4349908" cy="932688"/>
          </a:xfrm>
          <a:solidFill>
            <a:schemeClr val="tx1">
              <a:lumMod val="95000"/>
            </a:schemeClr>
          </a:solidFill>
          <a:ln>
            <a:solidFill>
              <a:schemeClr val="bg1"/>
            </a:solidFill>
          </a:ln>
        </p:spPr>
        <p:txBody>
          <a:bodyPr>
            <a:normAutofit fontScale="70000" lnSpcReduction="20000"/>
          </a:bodyPr>
          <a:lstStyle/>
          <a:p>
            <a:pPr marL="0" indent="0" algn="just">
              <a:buNone/>
            </a:pPr>
            <a:r>
              <a:rPr lang="en-US" b="1" i="1" u="sng" dirty="0">
                <a:solidFill>
                  <a:schemeClr val="bg1"/>
                </a:solidFill>
              </a:rPr>
              <a:t>Step 4</a:t>
            </a:r>
            <a:r>
              <a:rPr lang="en-US" dirty="0">
                <a:solidFill>
                  <a:schemeClr val="bg1"/>
                </a:solidFill>
              </a:rPr>
              <a:t>: For each clause, construct a DNF (disjunctive normal form) for when it is False (based on truth table)</a:t>
            </a:r>
          </a:p>
        </p:txBody>
      </p:sp>
      <p:graphicFrame>
        <p:nvGraphicFramePr>
          <p:cNvPr id="8" name="Content Placeholder 5"/>
          <p:cNvGraphicFramePr>
            <a:graphicFrameLocks/>
          </p:cNvGraphicFramePr>
          <p:nvPr>
            <p:extLst>
              <p:ext uri="{D42A27DB-BD31-4B8C-83A1-F6EECF244321}">
                <p14:modId xmlns:p14="http://schemas.microsoft.com/office/powerpoint/2010/main" val="4223445928"/>
              </p:ext>
            </p:extLst>
          </p:nvPr>
        </p:nvGraphicFramePr>
        <p:xfrm>
          <a:off x="332232" y="2651760"/>
          <a:ext cx="3034984" cy="3606800"/>
        </p:xfrm>
        <a:graphic>
          <a:graphicData uri="http://schemas.openxmlformats.org/drawingml/2006/table">
            <a:tbl>
              <a:tblPr firstRow="1" bandRow="1">
                <a:tableStyleId>{5C22544A-7EE6-4342-B048-85BDC9FD1C3A}</a:tableStyleId>
              </a:tblPr>
              <a:tblGrid>
                <a:gridCol w="403543">
                  <a:extLst>
                    <a:ext uri="{9D8B030D-6E8A-4147-A177-3AD203B41FA5}">
                      <a16:colId xmlns:a16="http://schemas.microsoft.com/office/drawing/2014/main" val="20000"/>
                    </a:ext>
                  </a:extLst>
                </a:gridCol>
                <a:gridCol w="403543">
                  <a:extLst>
                    <a:ext uri="{9D8B030D-6E8A-4147-A177-3AD203B41FA5}">
                      <a16:colId xmlns:a16="http://schemas.microsoft.com/office/drawing/2014/main" val="20001"/>
                    </a:ext>
                  </a:extLst>
                </a:gridCol>
                <a:gridCol w="403543">
                  <a:extLst>
                    <a:ext uri="{9D8B030D-6E8A-4147-A177-3AD203B41FA5}">
                      <a16:colId xmlns:a16="http://schemas.microsoft.com/office/drawing/2014/main" val="20002"/>
                    </a:ext>
                  </a:extLst>
                </a:gridCol>
                <a:gridCol w="1824355">
                  <a:extLst>
                    <a:ext uri="{9D8B030D-6E8A-4147-A177-3AD203B41FA5}">
                      <a16:colId xmlns:a16="http://schemas.microsoft.com/office/drawing/2014/main" val="20003"/>
                    </a:ext>
                  </a:extLst>
                </a:gridCol>
              </a:tblGrid>
              <a:tr h="370840">
                <a:tc>
                  <a:txBody>
                    <a:bodyPr/>
                    <a:lstStyle/>
                    <a:p>
                      <a:pPr algn="ctr"/>
                      <a:r>
                        <a:rPr lang="en-US" dirty="0"/>
                        <a:t>y</a:t>
                      </a:r>
                      <a:r>
                        <a:rPr lang="en-US" baseline="-25000" dirty="0"/>
                        <a:t>1</a:t>
                      </a:r>
                    </a:p>
                  </a:txBody>
                  <a:tcPr/>
                </a:tc>
                <a:tc>
                  <a:txBody>
                    <a:bodyPr/>
                    <a:lstStyle/>
                    <a:p>
                      <a:pPr algn="ctr"/>
                      <a:r>
                        <a:rPr lang="en-US" dirty="0"/>
                        <a:t>y</a:t>
                      </a:r>
                      <a:r>
                        <a:rPr lang="en-US" baseline="-25000" dirty="0"/>
                        <a:t>2</a:t>
                      </a:r>
                    </a:p>
                  </a:txBody>
                  <a:tcPr/>
                </a:tc>
                <a:tc>
                  <a:txBody>
                    <a:bodyPr/>
                    <a:lstStyle/>
                    <a:p>
                      <a:pPr algn="ctr"/>
                      <a:r>
                        <a:rPr lang="en-US" dirty="0"/>
                        <a:t>x</a:t>
                      </a:r>
                      <a:r>
                        <a:rPr lang="en-US" baseline="-25000" dirty="0"/>
                        <a:t>2</a:t>
                      </a:r>
                    </a:p>
                  </a:txBody>
                  <a:tcPr/>
                </a:tc>
                <a:tc>
                  <a:txBody>
                    <a:bodyPr/>
                    <a:lstStyle/>
                    <a:p>
                      <a:pPr algn="ctr"/>
                      <a:r>
                        <a:rPr lang="en-US" dirty="0"/>
                        <a:t>(y</a:t>
                      </a:r>
                      <a:r>
                        <a:rPr lang="en-US" baseline="-25000" dirty="0"/>
                        <a:t>1</a:t>
                      </a:r>
                      <a:r>
                        <a:rPr lang="en-US" dirty="0"/>
                        <a:t> </a:t>
                      </a:r>
                      <a:r>
                        <a:rPr lang="en-US" dirty="0">
                          <a:sym typeface="Symbol"/>
                        </a:rPr>
                        <a:t> (y</a:t>
                      </a:r>
                      <a:r>
                        <a:rPr lang="en-US" baseline="-25000" dirty="0">
                          <a:sym typeface="Symbol"/>
                        </a:rPr>
                        <a:t>2</a:t>
                      </a:r>
                      <a:r>
                        <a:rPr lang="en-US" dirty="0">
                          <a:sym typeface="Symbol"/>
                        </a:rPr>
                        <a:t>  x</a:t>
                      </a:r>
                      <a:r>
                        <a:rPr lang="en-US" baseline="-25000" dirty="0">
                          <a:sym typeface="Symbol"/>
                        </a:rPr>
                        <a:t>2</a:t>
                      </a:r>
                      <a:r>
                        <a:rPr lang="en-US" dirty="0">
                          <a:sym typeface="Symbol"/>
                        </a:rPr>
                        <a:t>))</a:t>
                      </a:r>
                      <a:endParaRPr lang="en-US" dirty="0"/>
                    </a:p>
                  </a:txBody>
                  <a:tcPr/>
                </a:tc>
                <a:extLst>
                  <a:ext uri="{0D108BD9-81ED-4DB2-BD59-A6C34878D82A}">
                    <a16:rowId xmlns:a16="http://schemas.microsoft.com/office/drawing/2014/main" val="10000"/>
                  </a:ext>
                </a:extLst>
              </a:tr>
              <a:tr h="370840">
                <a:tc>
                  <a:txBody>
                    <a:bodyPr/>
                    <a:lstStyle/>
                    <a:p>
                      <a:pPr algn="ctr"/>
                      <a:r>
                        <a:rPr lang="en-US" b="1" dirty="0"/>
                        <a:t>1</a:t>
                      </a:r>
                    </a:p>
                  </a:txBody>
                  <a:tcPr/>
                </a:tc>
                <a:tc>
                  <a:txBody>
                    <a:bodyPr/>
                    <a:lstStyle/>
                    <a:p>
                      <a:pPr algn="ctr"/>
                      <a:r>
                        <a:rPr lang="en-US" b="1" dirty="0"/>
                        <a:t>1</a:t>
                      </a:r>
                    </a:p>
                  </a:txBody>
                  <a:tcPr/>
                </a:tc>
                <a:tc>
                  <a:txBody>
                    <a:bodyPr/>
                    <a:lstStyle/>
                    <a:p>
                      <a:pPr algn="ctr"/>
                      <a:r>
                        <a:rPr lang="en-US" b="1" dirty="0"/>
                        <a:t>1</a:t>
                      </a:r>
                    </a:p>
                  </a:txBody>
                  <a:tcPr/>
                </a:tc>
                <a:tc>
                  <a:txBody>
                    <a:bodyPr/>
                    <a:lstStyle/>
                    <a:p>
                      <a:pPr algn="ctr"/>
                      <a:r>
                        <a:rPr lang="en-US" b="1" dirty="0"/>
                        <a:t>0</a:t>
                      </a:r>
                    </a:p>
                  </a:txBody>
                  <a:tcPr/>
                </a:tc>
                <a:extLst>
                  <a:ext uri="{0D108BD9-81ED-4DB2-BD59-A6C34878D82A}">
                    <a16:rowId xmlns:a16="http://schemas.microsoft.com/office/drawing/2014/main" val="10001"/>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2"/>
                  </a:ext>
                </a:extLst>
              </a:tr>
              <a:tr h="370840">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1</a:t>
                      </a:r>
                    </a:p>
                  </a:txBody>
                  <a:tcPr/>
                </a:tc>
                <a:tc>
                  <a:txBody>
                    <a:bodyPr/>
                    <a:lstStyle/>
                    <a:p>
                      <a:pPr algn="ctr"/>
                      <a:r>
                        <a:rPr lang="en-US" b="1" dirty="0"/>
                        <a:t>0</a:t>
                      </a:r>
                    </a:p>
                  </a:txBody>
                  <a:tcPr/>
                </a:tc>
                <a:extLst>
                  <a:ext uri="{0D108BD9-81ED-4DB2-BD59-A6C34878D82A}">
                    <a16:rowId xmlns:a16="http://schemas.microsoft.com/office/drawing/2014/main" val="10003"/>
                  </a:ext>
                </a:extLst>
              </a:tr>
              <a:tr h="370840">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0</a:t>
                      </a:r>
                    </a:p>
                  </a:txBody>
                  <a:tcPr/>
                </a:tc>
                <a:tc>
                  <a:txBody>
                    <a:bodyPr/>
                    <a:lstStyle/>
                    <a:p>
                      <a:pPr algn="ctr"/>
                      <a:r>
                        <a:rPr lang="en-US" b="1" dirty="0"/>
                        <a:t>0</a:t>
                      </a:r>
                    </a:p>
                  </a:txBody>
                  <a:tcPr/>
                </a:tc>
                <a:extLst>
                  <a:ext uri="{0D108BD9-81ED-4DB2-BD59-A6C34878D82A}">
                    <a16:rowId xmlns:a16="http://schemas.microsoft.com/office/drawing/2014/main" val="10004"/>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5"/>
                  </a:ext>
                </a:extLst>
              </a:tr>
              <a:tr h="370840">
                <a:tc>
                  <a:txBody>
                    <a:bodyPr/>
                    <a:lstStyle/>
                    <a:p>
                      <a:pPr algn="ctr"/>
                      <a:r>
                        <a:rPr lang="en-US" b="1" dirty="0"/>
                        <a:t>0</a:t>
                      </a:r>
                    </a:p>
                  </a:txBody>
                  <a:tcPr/>
                </a:tc>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0</a:t>
                      </a:r>
                    </a:p>
                  </a:txBody>
                  <a:tcPr/>
                </a:tc>
                <a:extLst>
                  <a:ext uri="{0D108BD9-81ED-4DB2-BD59-A6C34878D82A}">
                    <a16:rowId xmlns:a16="http://schemas.microsoft.com/office/drawing/2014/main" val="10006"/>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7"/>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8"/>
                  </a:ext>
                </a:extLst>
              </a:tr>
            </a:tbl>
          </a:graphicData>
        </a:graphic>
      </p:graphicFrame>
      <p:cxnSp>
        <p:nvCxnSpPr>
          <p:cNvPr id="6" name="Straight Arrow Connector 5">
            <a:extLst>
              <a:ext uri="{FF2B5EF4-FFF2-40B4-BE49-F238E27FC236}">
                <a16:creationId xmlns:a16="http://schemas.microsoft.com/office/drawing/2014/main" id="{ECBC6DCB-8421-324A-A28E-E1182D5E9C09}"/>
              </a:ext>
            </a:extLst>
          </p:cNvPr>
          <p:cNvCxnSpPr>
            <a:cxnSpLocks/>
          </p:cNvCxnSpPr>
          <p:nvPr/>
        </p:nvCxnSpPr>
        <p:spPr>
          <a:xfrm>
            <a:off x="2642616" y="3511296"/>
            <a:ext cx="1444752" cy="448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09971F6-4E53-1448-A294-5110C4ECF238}"/>
              </a:ext>
            </a:extLst>
          </p:cNvPr>
          <p:cNvCxnSpPr>
            <a:cxnSpLocks/>
          </p:cNvCxnSpPr>
          <p:nvPr/>
        </p:nvCxnSpPr>
        <p:spPr>
          <a:xfrm>
            <a:off x="2633472" y="4240784"/>
            <a:ext cx="1453896" cy="137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E0A3DB6-A224-A04A-97D0-C387E575908C}"/>
              </a:ext>
            </a:extLst>
          </p:cNvPr>
          <p:cNvCxnSpPr>
            <a:cxnSpLocks/>
          </p:cNvCxnSpPr>
          <p:nvPr/>
        </p:nvCxnSpPr>
        <p:spPr>
          <a:xfrm>
            <a:off x="2633472" y="4612132"/>
            <a:ext cx="1444752" cy="153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D16774A-1A44-6F42-906A-212A65D81238}"/>
              </a:ext>
            </a:extLst>
          </p:cNvPr>
          <p:cNvCxnSpPr>
            <a:cxnSpLocks/>
          </p:cNvCxnSpPr>
          <p:nvPr/>
        </p:nvCxnSpPr>
        <p:spPr>
          <a:xfrm flipV="1">
            <a:off x="2633472" y="5157216"/>
            <a:ext cx="1444752" cy="184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561056F-BBA6-8448-917B-B6B93B6C1D5D}"/>
              </a:ext>
            </a:extLst>
          </p:cNvPr>
          <p:cNvCxnSpPr/>
          <p:nvPr/>
        </p:nvCxnSpPr>
        <p:spPr>
          <a:xfrm>
            <a:off x="6318504" y="896112"/>
            <a:ext cx="0" cy="579729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8" name="Content Placeholder 6">
            <a:extLst>
              <a:ext uri="{FF2B5EF4-FFF2-40B4-BE49-F238E27FC236}">
                <a16:creationId xmlns:a16="http://schemas.microsoft.com/office/drawing/2014/main" id="{F622BB6B-9293-574E-A459-CFC6C68F1CFD}"/>
              </a:ext>
            </a:extLst>
          </p:cNvPr>
          <p:cNvSpPr txBox="1">
            <a:spLocks/>
          </p:cNvSpPr>
          <p:nvPr/>
        </p:nvSpPr>
        <p:spPr>
          <a:xfrm>
            <a:off x="6883702" y="1351280"/>
            <a:ext cx="4349908" cy="932688"/>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Font typeface="Arial" panose="020B0604020202020204" pitchFamily="34" charset="0"/>
              <a:buNone/>
            </a:pPr>
            <a:r>
              <a:rPr lang="en-US" b="1" i="1" u="sng" dirty="0">
                <a:solidFill>
                  <a:schemeClr val="bg1"/>
                </a:solidFill>
              </a:rPr>
              <a:t>Step 5</a:t>
            </a:r>
            <a:r>
              <a:rPr lang="en-US" dirty="0">
                <a:solidFill>
                  <a:schemeClr val="bg1"/>
                </a:solidFill>
              </a:rPr>
              <a:t>: Take this formula and negate it to get all the instances where the clause is true in CNF (conjunctive normal form).</a:t>
            </a:r>
          </a:p>
        </p:txBody>
      </p:sp>
      <p:sp>
        <p:nvSpPr>
          <p:cNvPr id="19" name="Content Placeholder 2">
            <a:extLst>
              <a:ext uri="{FF2B5EF4-FFF2-40B4-BE49-F238E27FC236}">
                <a16:creationId xmlns:a16="http://schemas.microsoft.com/office/drawing/2014/main" id="{43E7970F-7CFF-B54F-8B82-9D084691C371}"/>
              </a:ext>
            </a:extLst>
          </p:cNvPr>
          <p:cNvSpPr txBox="1">
            <a:spLocks/>
          </p:cNvSpPr>
          <p:nvPr/>
        </p:nvSpPr>
        <p:spPr>
          <a:xfrm>
            <a:off x="6629401" y="2651760"/>
            <a:ext cx="4937759" cy="627380"/>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ym typeface="Symbol"/>
              </a:rPr>
              <a:t>’</a:t>
            </a:r>
            <a:r>
              <a:rPr lang="en-US" baseline="-25000" dirty="0" err="1">
                <a:sym typeface="Symbol"/>
              </a:rPr>
              <a:t>i</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a:t>
            </a:r>
          </a:p>
        </p:txBody>
      </p:sp>
      <p:sp>
        <p:nvSpPr>
          <p:cNvPr id="21" name="Content Placeholder 2">
            <a:extLst>
              <a:ext uri="{FF2B5EF4-FFF2-40B4-BE49-F238E27FC236}">
                <a16:creationId xmlns:a16="http://schemas.microsoft.com/office/drawing/2014/main" id="{1BBB2694-AAC0-CB47-A5A1-24E5C597CCAB}"/>
              </a:ext>
            </a:extLst>
          </p:cNvPr>
          <p:cNvSpPr txBox="1">
            <a:spLocks/>
          </p:cNvSpPr>
          <p:nvPr/>
        </p:nvSpPr>
        <p:spPr>
          <a:xfrm>
            <a:off x="9173716" y="3644900"/>
            <a:ext cx="1435607" cy="38049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ym typeface="Symbol"/>
              </a:rPr>
              <a:t>Negate formula</a:t>
            </a:r>
          </a:p>
        </p:txBody>
      </p:sp>
      <p:sp>
        <p:nvSpPr>
          <p:cNvPr id="22" name="Content Placeholder 2">
            <a:extLst>
              <a:ext uri="{FF2B5EF4-FFF2-40B4-BE49-F238E27FC236}">
                <a16:creationId xmlns:a16="http://schemas.microsoft.com/office/drawing/2014/main" id="{ECCCCD6F-77EE-0D40-BD10-B728039DC088}"/>
              </a:ext>
            </a:extLst>
          </p:cNvPr>
          <p:cNvSpPr txBox="1">
            <a:spLocks/>
          </p:cNvSpPr>
          <p:nvPr/>
        </p:nvSpPr>
        <p:spPr>
          <a:xfrm>
            <a:off x="6629401" y="4614164"/>
            <a:ext cx="4937759" cy="627380"/>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ym typeface="Symbol"/>
              </a:rPr>
              <a:t>’</a:t>
            </a:r>
            <a:r>
              <a:rPr lang="en-US" baseline="-25000" dirty="0" err="1">
                <a:sym typeface="Symbol"/>
              </a:rPr>
              <a:t>i</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a:t>
            </a:r>
          </a:p>
        </p:txBody>
      </p:sp>
      <p:cxnSp>
        <p:nvCxnSpPr>
          <p:cNvPr id="24" name="Elbow Connector 23">
            <a:extLst>
              <a:ext uri="{FF2B5EF4-FFF2-40B4-BE49-F238E27FC236}">
                <a16:creationId xmlns:a16="http://schemas.microsoft.com/office/drawing/2014/main" id="{73DDA0CF-6B15-F947-A345-A307A36659B0}"/>
              </a:ext>
            </a:extLst>
          </p:cNvPr>
          <p:cNvCxnSpPr>
            <a:stCxn id="3" idx="0"/>
            <a:endCxn id="19" idx="1"/>
          </p:cNvCxnSpPr>
          <p:nvPr/>
        </p:nvCxnSpPr>
        <p:spPr>
          <a:xfrm rot="5400000" flipH="1" flipV="1">
            <a:off x="5573947" y="2366435"/>
            <a:ext cx="456438" cy="1654469"/>
          </a:xfrm>
          <a:prstGeom prst="bentConnector2">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9AC4D97-E38C-0549-B1D2-66ADD2AB9468}"/>
              </a:ext>
            </a:extLst>
          </p:cNvPr>
          <p:cNvCxnSpPr>
            <a:cxnSpLocks/>
          </p:cNvCxnSpPr>
          <p:nvPr/>
        </p:nvCxnSpPr>
        <p:spPr>
          <a:xfrm>
            <a:off x="9098280" y="3421888"/>
            <a:ext cx="1" cy="1033272"/>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8805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41413" y="271046"/>
            <a:ext cx="9905998" cy="588490"/>
          </a:xfrm>
        </p:spPr>
        <p:txBody>
          <a:bodyPr/>
          <a:lstStyle/>
          <a:p>
            <a:pPr algn="ctr"/>
            <a:r>
              <a:rPr lang="en-US" dirty="0"/>
              <a:t>Converting SAT to 3-SAT, step 6</a:t>
            </a:r>
          </a:p>
        </p:txBody>
      </p:sp>
      <p:sp>
        <p:nvSpPr>
          <p:cNvPr id="8" name="Content Placeholder 2">
            <a:extLst>
              <a:ext uri="{FF2B5EF4-FFF2-40B4-BE49-F238E27FC236}">
                <a16:creationId xmlns:a16="http://schemas.microsoft.com/office/drawing/2014/main" id="{AB49451B-8C3E-8345-A09A-173D468017E0}"/>
              </a:ext>
            </a:extLst>
          </p:cNvPr>
          <p:cNvSpPr txBox="1">
            <a:spLocks/>
          </p:cNvSpPr>
          <p:nvPr/>
        </p:nvSpPr>
        <p:spPr>
          <a:xfrm>
            <a:off x="1234440" y="1340612"/>
            <a:ext cx="9812969" cy="625348"/>
          </a:xfrm>
          <a:prstGeom prst="rect">
            <a:avLst/>
          </a:prstGeom>
          <a:ln>
            <a:solidFill>
              <a:schemeClr val="tx1">
                <a:lumMod val="95000"/>
              </a:schemeClr>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ym typeface="Symbol"/>
              </a:rPr>
              <a:t>’</a:t>
            </a:r>
            <a:r>
              <a:rPr lang="en-US" baseline="-25000" dirty="0" err="1">
                <a:sym typeface="Symbol"/>
              </a:rPr>
              <a:t>i</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a:t>
            </a:r>
          </a:p>
        </p:txBody>
      </p:sp>
      <p:sp>
        <p:nvSpPr>
          <p:cNvPr id="9" name="Content Placeholder 2">
            <a:extLst>
              <a:ext uri="{FF2B5EF4-FFF2-40B4-BE49-F238E27FC236}">
                <a16:creationId xmlns:a16="http://schemas.microsoft.com/office/drawing/2014/main" id="{5E5896C1-ABA5-DD45-9061-D4CE98186D93}"/>
              </a:ext>
            </a:extLst>
          </p:cNvPr>
          <p:cNvSpPr txBox="1">
            <a:spLocks/>
          </p:cNvSpPr>
          <p:nvPr/>
        </p:nvSpPr>
        <p:spPr>
          <a:xfrm>
            <a:off x="1234440" y="2134362"/>
            <a:ext cx="9812969" cy="625348"/>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bg1"/>
                </a:solidFill>
                <a:sym typeface="Symbol"/>
              </a:rPr>
              <a:t>Step 6</a:t>
            </a:r>
            <a:r>
              <a:rPr lang="en-US" dirty="0">
                <a:solidFill>
                  <a:schemeClr val="bg1"/>
                </a:solidFill>
                <a:sym typeface="Symbol"/>
              </a:rPr>
              <a:t>: Almost done. This works but some clauses may have only 1 or 2 literals (3 are required for every single clause). Add dummy variables to force each clause to have three literals.</a:t>
            </a:r>
          </a:p>
        </p:txBody>
      </p:sp>
      <p:sp>
        <p:nvSpPr>
          <p:cNvPr id="10" name="Content Placeholder 6">
            <a:extLst>
              <a:ext uri="{FF2B5EF4-FFF2-40B4-BE49-F238E27FC236}">
                <a16:creationId xmlns:a16="http://schemas.microsoft.com/office/drawing/2014/main" id="{D427333A-6B04-FF47-97D3-C846946249C3}"/>
              </a:ext>
            </a:extLst>
          </p:cNvPr>
          <p:cNvSpPr txBox="1">
            <a:spLocks/>
          </p:cNvSpPr>
          <p:nvPr/>
        </p:nvSpPr>
        <p:spPr>
          <a:xfrm>
            <a:off x="8101584" y="3434331"/>
            <a:ext cx="3073841" cy="42361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Case 3: Clause has only 1 literal</a:t>
            </a:r>
          </a:p>
        </p:txBody>
      </p:sp>
      <mc:AlternateContent xmlns:mc="http://schemas.openxmlformats.org/markup-compatibility/2006" xmlns:a14="http://schemas.microsoft.com/office/drawing/2010/main">
        <mc:Choice Requires="a14">
          <p:sp>
            <p:nvSpPr>
              <p:cNvPr id="12" name="Content Placeholder 6">
                <a:extLst>
                  <a:ext uri="{FF2B5EF4-FFF2-40B4-BE49-F238E27FC236}">
                    <a16:creationId xmlns:a16="http://schemas.microsoft.com/office/drawing/2014/main" id="{4F29268B-AC98-7A4C-B9CE-C416CD4703A6}"/>
                  </a:ext>
                </a:extLst>
              </p:cNvPr>
              <p:cNvSpPr txBox="1">
                <a:spLocks/>
              </p:cNvSpPr>
              <p:nvPr/>
            </p:nvSpPr>
            <p:spPr>
              <a:xfrm>
                <a:off x="8101584" y="3826981"/>
                <a:ext cx="3073841" cy="423610"/>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2" name="Content Placeholder 6">
                <a:extLst>
                  <a:ext uri="{FF2B5EF4-FFF2-40B4-BE49-F238E27FC236}">
                    <a16:creationId xmlns:a16="http://schemas.microsoft.com/office/drawing/2014/main" id="{4F29268B-AC98-7A4C-B9CE-C416CD4703A6}"/>
                  </a:ext>
                </a:extLst>
              </p:cNvPr>
              <p:cNvSpPr txBox="1">
                <a:spLocks noRot="1" noChangeAspect="1" noMove="1" noResize="1" noEditPoints="1" noAdjustHandles="1" noChangeArrowheads="1" noChangeShapeType="1" noTextEdit="1"/>
              </p:cNvSpPr>
              <p:nvPr/>
            </p:nvSpPr>
            <p:spPr>
              <a:xfrm>
                <a:off x="8101584" y="3826981"/>
                <a:ext cx="3073841" cy="423610"/>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6">
                <a:extLst>
                  <a:ext uri="{FF2B5EF4-FFF2-40B4-BE49-F238E27FC236}">
                    <a16:creationId xmlns:a16="http://schemas.microsoft.com/office/drawing/2014/main" id="{DFB884C9-4A65-E048-933F-99BF3DC746C2}"/>
                  </a:ext>
                </a:extLst>
              </p:cNvPr>
              <p:cNvSpPr txBox="1">
                <a:spLocks/>
              </p:cNvSpPr>
              <p:nvPr/>
            </p:nvSpPr>
            <p:spPr>
              <a:xfrm>
                <a:off x="8101584" y="5421440"/>
                <a:ext cx="3073841" cy="814768"/>
              </a:xfrm>
              <a:prstGeom prst="rect">
                <a:avLst/>
              </a:prstGeom>
              <a:solidFill>
                <a:schemeClr val="tx1">
                  <a:lumMod val="95000"/>
                </a:schemeClr>
              </a:solidFill>
              <a:ln>
                <a:solidFill>
                  <a:schemeClr val="bg1"/>
                </a:solid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3" name="Content Placeholder 6">
                <a:extLst>
                  <a:ext uri="{FF2B5EF4-FFF2-40B4-BE49-F238E27FC236}">
                    <a16:creationId xmlns:a16="http://schemas.microsoft.com/office/drawing/2014/main" id="{DFB884C9-4A65-E048-933F-99BF3DC746C2}"/>
                  </a:ext>
                </a:extLst>
              </p:cNvPr>
              <p:cNvSpPr txBox="1">
                <a:spLocks noRot="1" noChangeAspect="1" noMove="1" noResize="1" noEditPoints="1" noAdjustHandles="1" noChangeArrowheads="1" noChangeShapeType="1" noTextEdit="1"/>
              </p:cNvSpPr>
              <p:nvPr/>
            </p:nvSpPr>
            <p:spPr>
              <a:xfrm>
                <a:off x="8101584" y="5421440"/>
                <a:ext cx="3073841" cy="814768"/>
              </a:xfrm>
              <a:prstGeom prst="rect">
                <a:avLst/>
              </a:prstGeom>
              <a:blipFill>
                <a:blip r:embed="rId3"/>
                <a:stretch>
                  <a:fillRect/>
                </a:stretch>
              </a:blipFill>
              <a:ln>
                <a:solidFill>
                  <a:schemeClr val="bg1"/>
                </a:solidFill>
              </a:ln>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D3F89E28-9AD4-E84C-8017-16681167878E}"/>
              </a:ext>
            </a:extLst>
          </p:cNvPr>
          <p:cNvCxnSpPr>
            <a:stCxn id="12" idx="2"/>
            <a:endCxn id="13" idx="0"/>
          </p:cNvCxnSpPr>
          <p:nvPr/>
        </p:nvCxnSpPr>
        <p:spPr>
          <a:xfrm>
            <a:off x="9638505" y="4250591"/>
            <a:ext cx="0" cy="1170849"/>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6">
            <a:extLst>
              <a:ext uri="{FF2B5EF4-FFF2-40B4-BE49-F238E27FC236}">
                <a16:creationId xmlns:a16="http://schemas.microsoft.com/office/drawing/2014/main" id="{EFC89C1B-3A5C-BB46-9E12-66F905193203}"/>
              </a:ext>
            </a:extLst>
          </p:cNvPr>
          <p:cNvSpPr txBox="1">
            <a:spLocks/>
          </p:cNvSpPr>
          <p:nvPr/>
        </p:nvSpPr>
        <p:spPr>
          <a:xfrm>
            <a:off x="9611072" y="4570338"/>
            <a:ext cx="1564353" cy="608973"/>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Becomes:</a:t>
            </a:r>
            <a:br>
              <a:rPr lang="en-US" dirty="0"/>
            </a:br>
            <a:r>
              <a:rPr lang="en-US" dirty="0"/>
              <a:t>Introduce dummy variables p and q</a:t>
            </a:r>
          </a:p>
        </p:txBody>
      </p:sp>
      <p:sp>
        <p:nvSpPr>
          <p:cNvPr id="17" name="Content Placeholder 6">
            <a:extLst>
              <a:ext uri="{FF2B5EF4-FFF2-40B4-BE49-F238E27FC236}">
                <a16:creationId xmlns:a16="http://schemas.microsoft.com/office/drawing/2014/main" id="{CD20FF09-A418-BE47-BF66-0E826C5923A7}"/>
              </a:ext>
            </a:extLst>
          </p:cNvPr>
          <p:cNvSpPr txBox="1">
            <a:spLocks/>
          </p:cNvSpPr>
          <p:nvPr/>
        </p:nvSpPr>
        <p:spPr>
          <a:xfrm>
            <a:off x="4587240" y="3434331"/>
            <a:ext cx="3073841" cy="42361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Case 2: Clause has only 2 literals</a:t>
            </a:r>
          </a:p>
        </p:txBody>
      </p:sp>
      <mc:AlternateContent xmlns:mc="http://schemas.openxmlformats.org/markup-compatibility/2006" xmlns:a14="http://schemas.microsoft.com/office/drawing/2010/main">
        <mc:Choice Requires="a14">
          <p:sp>
            <p:nvSpPr>
              <p:cNvPr id="18" name="Content Placeholder 6">
                <a:extLst>
                  <a:ext uri="{FF2B5EF4-FFF2-40B4-BE49-F238E27FC236}">
                    <a16:creationId xmlns:a16="http://schemas.microsoft.com/office/drawing/2014/main" id="{B36E528F-8F52-F342-B6E9-16EBE60D066F}"/>
                  </a:ext>
                </a:extLst>
              </p:cNvPr>
              <p:cNvSpPr txBox="1">
                <a:spLocks/>
              </p:cNvSpPr>
              <p:nvPr/>
            </p:nvSpPr>
            <p:spPr>
              <a:xfrm>
                <a:off x="4587240" y="3826980"/>
                <a:ext cx="3073841" cy="423611"/>
              </a:xfrm>
              <a:prstGeom prst="rect">
                <a:avLst/>
              </a:prstGeom>
              <a:solidFill>
                <a:schemeClr val="tx1">
                  <a:lumMod val="95000"/>
                </a:schemeClr>
              </a:solidFill>
              <a:ln>
                <a:solidFill>
                  <a:schemeClr val="bg1"/>
                </a:solid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8" name="Content Placeholder 6">
                <a:extLst>
                  <a:ext uri="{FF2B5EF4-FFF2-40B4-BE49-F238E27FC236}">
                    <a16:creationId xmlns:a16="http://schemas.microsoft.com/office/drawing/2014/main" id="{B36E528F-8F52-F342-B6E9-16EBE60D066F}"/>
                  </a:ext>
                </a:extLst>
              </p:cNvPr>
              <p:cNvSpPr txBox="1">
                <a:spLocks noRot="1" noChangeAspect="1" noMove="1" noResize="1" noEditPoints="1" noAdjustHandles="1" noChangeArrowheads="1" noChangeShapeType="1" noTextEdit="1"/>
              </p:cNvSpPr>
              <p:nvPr/>
            </p:nvSpPr>
            <p:spPr>
              <a:xfrm>
                <a:off x="4587240" y="3826980"/>
                <a:ext cx="3073841" cy="423611"/>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Content Placeholder 6">
                <a:extLst>
                  <a:ext uri="{FF2B5EF4-FFF2-40B4-BE49-F238E27FC236}">
                    <a16:creationId xmlns:a16="http://schemas.microsoft.com/office/drawing/2014/main" id="{C87D34C3-71A4-3746-BC63-28C676505E6A}"/>
                  </a:ext>
                </a:extLst>
              </p:cNvPr>
              <p:cNvSpPr txBox="1">
                <a:spLocks/>
              </p:cNvSpPr>
              <p:nvPr/>
            </p:nvSpPr>
            <p:spPr>
              <a:xfrm>
                <a:off x="4587239" y="5593689"/>
                <a:ext cx="3073841" cy="470269"/>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e>
                      </m:d>
                    </m:oMath>
                  </m:oMathPara>
                </a14:m>
                <a:endParaRPr lang="en-US" dirty="0">
                  <a:solidFill>
                    <a:schemeClr val="bg1"/>
                  </a:solidFill>
                </a:endParaRPr>
              </a:p>
            </p:txBody>
          </p:sp>
        </mc:Choice>
        <mc:Fallback xmlns="">
          <p:sp>
            <p:nvSpPr>
              <p:cNvPr id="19" name="Content Placeholder 6">
                <a:extLst>
                  <a:ext uri="{FF2B5EF4-FFF2-40B4-BE49-F238E27FC236}">
                    <a16:creationId xmlns:a16="http://schemas.microsoft.com/office/drawing/2014/main" id="{C87D34C3-71A4-3746-BC63-28C676505E6A}"/>
                  </a:ext>
                </a:extLst>
              </p:cNvPr>
              <p:cNvSpPr txBox="1">
                <a:spLocks noRot="1" noChangeAspect="1" noMove="1" noResize="1" noEditPoints="1" noAdjustHandles="1" noChangeArrowheads="1" noChangeShapeType="1" noTextEdit="1"/>
              </p:cNvSpPr>
              <p:nvPr/>
            </p:nvSpPr>
            <p:spPr>
              <a:xfrm>
                <a:off x="4587239" y="5593689"/>
                <a:ext cx="3073841" cy="470269"/>
              </a:xfrm>
              <a:prstGeom prst="rect">
                <a:avLst/>
              </a:prstGeom>
              <a:blipFill>
                <a:blip r:embed="rId5"/>
                <a:stretch>
                  <a:fillRect/>
                </a:stretch>
              </a:blipFill>
              <a:ln>
                <a:solidFill>
                  <a:schemeClr val="bg1"/>
                </a:solidFill>
              </a:ln>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15170E25-AE8B-F343-A8A9-CEB628C4A1D2}"/>
              </a:ext>
            </a:extLst>
          </p:cNvPr>
          <p:cNvCxnSpPr>
            <a:cxnSpLocks/>
            <a:stCxn id="18" idx="2"/>
            <a:endCxn id="19" idx="0"/>
          </p:cNvCxnSpPr>
          <p:nvPr/>
        </p:nvCxnSpPr>
        <p:spPr>
          <a:xfrm flipH="1">
            <a:off x="6124160" y="4250591"/>
            <a:ext cx="1" cy="134309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6">
            <a:extLst>
              <a:ext uri="{FF2B5EF4-FFF2-40B4-BE49-F238E27FC236}">
                <a16:creationId xmlns:a16="http://schemas.microsoft.com/office/drawing/2014/main" id="{E09285C7-4CF5-DB46-8C48-9CB98179FB37}"/>
              </a:ext>
            </a:extLst>
          </p:cNvPr>
          <p:cNvSpPr txBox="1">
            <a:spLocks/>
          </p:cNvSpPr>
          <p:nvPr/>
        </p:nvSpPr>
        <p:spPr>
          <a:xfrm>
            <a:off x="6151596" y="4489704"/>
            <a:ext cx="1509486" cy="78638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Becomes:</a:t>
            </a:r>
            <a:br>
              <a:rPr lang="en-US" dirty="0"/>
            </a:br>
            <a:r>
              <a:rPr lang="en-US" dirty="0"/>
              <a:t>Introduce dummy variable p</a:t>
            </a:r>
          </a:p>
        </p:txBody>
      </p:sp>
      <p:sp>
        <p:nvSpPr>
          <p:cNvPr id="26" name="Content Placeholder 6">
            <a:extLst>
              <a:ext uri="{FF2B5EF4-FFF2-40B4-BE49-F238E27FC236}">
                <a16:creationId xmlns:a16="http://schemas.microsoft.com/office/drawing/2014/main" id="{9B9DA80A-A303-A545-9F03-ADE2537EDFE0}"/>
              </a:ext>
            </a:extLst>
          </p:cNvPr>
          <p:cNvSpPr txBox="1">
            <a:spLocks/>
          </p:cNvSpPr>
          <p:nvPr/>
        </p:nvSpPr>
        <p:spPr>
          <a:xfrm>
            <a:off x="1072893" y="3434331"/>
            <a:ext cx="3073841" cy="42361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Case 1: Clause has 3 literals</a:t>
            </a:r>
          </a:p>
        </p:txBody>
      </p:sp>
      <mc:AlternateContent xmlns:mc="http://schemas.openxmlformats.org/markup-compatibility/2006" xmlns:a14="http://schemas.microsoft.com/office/drawing/2010/main">
        <mc:Choice Requires="a14">
          <p:sp>
            <p:nvSpPr>
              <p:cNvPr id="27" name="Content Placeholder 6">
                <a:extLst>
                  <a:ext uri="{FF2B5EF4-FFF2-40B4-BE49-F238E27FC236}">
                    <a16:creationId xmlns:a16="http://schemas.microsoft.com/office/drawing/2014/main" id="{E0EE379F-A4F3-374F-8B64-C034B49D906A}"/>
                  </a:ext>
                </a:extLst>
              </p:cNvPr>
              <p:cNvSpPr txBox="1">
                <a:spLocks/>
              </p:cNvSpPr>
              <p:nvPr/>
            </p:nvSpPr>
            <p:spPr>
              <a:xfrm>
                <a:off x="1072893" y="3826980"/>
                <a:ext cx="3073841" cy="423611"/>
              </a:xfrm>
              <a:prstGeom prst="rect">
                <a:avLst/>
              </a:prstGeom>
              <a:solidFill>
                <a:schemeClr val="tx1">
                  <a:lumMod val="95000"/>
                </a:schemeClr>
              </a:solidFill>
              <a:ln>
                <a:solidFill>
                  <a:schemeClr val="bg1"/>
                </a:solid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𝑘</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27" name="Content Placeholder 6">
                <a:extLst>
                  <a:ext uri="{FF2B5EF4-FFF2-40B4-BE49-F238E27FC236}">
                    <a16:creationId xmlns:a16="http://schemas.microsoft.com/office/drawing/2014/main" id="{E0EE379F-A4F3-374F-8B64-C034B49D906A}"/>
                  </a:ext>
                </a:extLst>
              </p:cNvPr>
              <p:cNvSpPr txBox="1">
                <a:spLocks noRot="1" noChangeAspect="1" noMove="1" noResize="1" noEditPoints="1" noAdjustHandles="1" noChangeArrowheads="1" noChangeShapeType="1" noTextEdit="1"/>
              </p:cNvSpPr>
              <p:nvPr/>
            </p:nvSpPr>
            <p:spPr>
              <a:xfrm>
                <a:off x="1072893" y="3826980"/>
                <a:ext cx="3073841" cy="423611"/>
              </a:xfrm>
              <a:prstGeom prst="rect">
                <a:avLst/>
              </a:prstGeom>
              <a:blipFill>
                <a:blip r:embed="rId6"/>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Content Placeholder 6">
                <a:extLst>
                  <a:ext uri="{FF2B5EF4-FFF2-40B4-BE49-F238E27FC236}">
                    <a16:creationId xmlns:a16="http://schemas.microsoft.com/office/drawing/2014/main" id="{AA5CDEB7-8636-D14B-95E7-8902F0649BB7}"/>
                  </a:ext>
                </a:extLst>
              </p:cNvPr>
              <p:cNvSpPr txBox="1">
                <a:spLocks/>
              </p:cNvSpPr>
              <p:nvPr/>
            </p:nvSpPr>
            <p:spPr>
              <a:xfrm>
                <a:off x="1072892" y="5593689"/>
                <a:ext cx="3073841" cy="470269"/>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𝑘</m:t>
                              </m:r>
                            </m:sub>
                          </m:sSub>
                        </m:e>
                      </m:d>
                    </m:oMath>
                  </m:oMathPara>
                </a14:m>
                <a:endParaRPr lang="en-US" dirty="0">
                  <a:solidFill>
                    <a:schemeClr val="bg1"/>
                  </a:solidFill>
                </a:endParaRPr>
              </a:p>
            </p:txBody>
          </p:sp>
        </mc:Choice>
        <mc:Fallback xmlns="">
          <p:sp>
            <p:nvSpPr>
              <p:cNvPr id="28" name="Content Placeholder 6">
                <a:extLst>
                  <a:ext uri="{FF2B5EF4-FFF2-40B4-BE49-F238E27FC236}">
                    <a16:creationId xmlns:a16="http://schemas.microsoft.com/office/drawing/2014/main" id="{AA5CDEB7-8636-D14B-95E7-8902F0649BB7}"/>
                  </a:ext>
                </a:extLst>
              </p:cNvPr>
              <p:cNvSpPr txBox="1">
                <a:spLocks noRot="1" noChangeAspect="1" noMove="1" noResize="1" noEditPoints="1" noAdjustHandles="1" noChangeArrowheads="1" noChangeShapeType="1" noTextEdit="1"/>
              </p:cNvSpPr>
              <p:nvPr/>
            </p:nvSpPr>
            <p:spPr>
              <a:xfrm>
                <a:off x="1072892" y="5593689"/>
                <a:ext cx="3073841" cy="470269"/>
              </a:xfrm>
              <a:prstGeom prst="rect">
                <a:avLst/>
              </a:prstGeom>
              <a:blipFill>
                <a:blip r:embed="rId7"/>
                <a:stretch>
                  <a:fillRect/>
                </a:stretch>
              </a:blipFill>
              <a:ln>
                <a:solidFill>
                  <a:schemeClr val="bg1"/>
                </a:solidFill>
              </a:ln>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A9AB96E8-B140-0F45-8EDE-185A797A24DA}"/>
              </a:ext>
            </a:extLst>
          </p:cNvPr>
          <p:cNvCxnSpPr>
            <a:cxnSpLocks/>
            <a:stCxn id="27" idx="2"/>
            <a:endCxn id="28" idx="0"/>
          </p:cNvCxnSpPr>
          <p:nvPr/>
        </p:nvCxnSpPr>
        <p:spPr>
          <a:xfrm flipH="1">
            <a:off x="2609813" y="4250591"/>
            <a:ext cx="1" cy="134309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Content Placeholder 6">
            <a:extLst>
              <a:ext uri="{FF2B5EF4-FFF2-40B4-BE49-F238E27FC236}">
                <a16:creationId xmlns:a16="http://schemas.microsoft.com/office/drawing/2014/main" id="{FCFA03CC-7542-9A41-AA5B-4A15E822489A}"/>
              </a:ext>
            </a:extLst>
          </p:cNvPr>
          <p:cNvSpPr txBox="1">
            <a:spLocks/>
          </p:cNvSpPr>
          <p:nvPr/>
        </p:nvSpPr>
        <p:spPr>
          <a:xfrm>
            <a:off x="2637249" y="4663440"/>
            <a:ext cx="1509486" cy="55778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Do nothing, already fine</a:t>
            </a:r>
          </a:p>
        </p:txBody>
      </p:sp>
      <p:cxnSp>
        <p:nvCxnSpPr>
          <p:cNvPr id="32" name="Straight Connector 31">
            <a:extLst>
              <a:ext uri="{FF2B5EF4-FFF2-40B4-BE49-F238E27FC236}">
                <a16:creationId xmlns:a16="http://schemas.microsoft.com/office/drawing/2014/main" id="{260F4D5F-D65D-1E41-8E48-DF0ECD8425A8}"/>
              </a:ext>
            </a:extLst>
          </p:cNvPr>
          <p:cNvCxnSpPr/>
          <p:nvPr/>
        </p:nvCxnSpPr>
        <p:spPr>
          <a:xfrm>
            <a:off x="338328" y="3108960"/>
            <a:ext cx="11466576"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9963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0" smtClean="0">
                        <a:latin typeface="Cambria Math" panose="02040503050406030204" pitchFamily="18" charset="0"/>
                      </a:rPr>
                      <m:t>3</m:t>
                    </m:r>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5026773" y="4937760"/>
            <a:ext cx="1803796" cy="90315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We are done!!</a:t>
            </a:r>
          </a:p>
        </p:txBody>
      </p:sp>
    </p:spTree>
    <p:extLst>
      <p:ext uri="{BB962C8B-B14F-4D97-AF65-F5344CB8AC3E}">
        <p14:creationId xmlns:p14="http://schemas.microsoft.com/office/powerpoint/2010/main" val="31910697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Cliques</a:t>
            </a:r>
          </a:p>
        </p:txBody>
      </p:sp>
    </p:spTree>
    <p:extLst>
      <p:ext uri="{BB962C8B-B14F-4D97-AF65-F5344CB8AC3E}">
        <p14:creationId xmlns:p14="http://schemas.microsoft.com/office/powerpoint/2010/main" val="27487253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20170"/>
            <a:ext cx="9905998" cy="676128"/>
          </a:xfrm>
        </p:spPr>
        <p:txBody>
          <a:bodyPr>
            <a:normAutofit/>
          </a:bodyPr>
          <a:lstStyle/>
          <a:p>
            <a:pPr algn="ctr"/>
            <a:r>
              <a:rPr lang="en-US" dirty="0"/>
              <a:t>Clique</a:t>
            </a:r>
          </a:p>
        </p:txBody>
      </p:sp>
      <p:sp>
        <p:nvSpPr>
          <p:cNvPr id="6" name="Content Placeholder 5"/>
          <p:cNvSpPr>
            <a:spLocks noGrp="1"/>
          </p:cNvSpPr>
          <p:nvPr>
            <p:ph sz="quarter" idx="1"/>
          </p:nvPr>
        </p:nvSpPr>
        <p:spPr>
          <a:xfrm>
            <a:off x="1205879" y="1113580"/>
            <a:ext cx="9777066" cy="1050197"/>
          </a:xfrm>
          <a:solidFill>
            <a:schemeClr val="tx1">
              <a:lumMod val="95000"/>
            </a:schemeClr>
          </a:solidFill>
          <a:ln>
            <a:solidFill>
              <a:schemeClr val="bg1"/>
            </a:solidFill>
          </a:ln>
        </p:spPr>
        <p:txBody>
          <a:bodyPr>
            <a:normAutofit/>
          </a:bodyPr>
          <a:lstStyle/>
          <a:p>
            <a:pPr marL="0" indent="0">
              <a:buNone/>
            </a:pPr>
            <a:r>
              <a:rPr lang="en-US" dirty="0">
                <a:solidFill>
                  <a:schemeClr val="bg1"/>
                </a:solidFill>
              </a:rPr>
              <a:t>A </a:t>
            </a:r>
            <a:r>
              <a:rPr lang="en-US" b="1" u="sng" dirty="0">
                <a:solidFill>
                  <a:schemeClr val="bg1"/>
                </a:solidFill>
              </a:rPr>
              <a:t>Clique</a:t>
            </a:r>
            <a:r>
              <a:rPr lang="en-US" dirty="0">
                <a:solidFill>
                  <a:schemeClr val="bg1"/>
                </a:solidFill>
              </a:rPr>
              <a:t> in a graph G is a set of nodes such that each one is connected to each other in the set</a:t>
            </a:r>
          </a:p>
        </p:txBody>
      </p:sp>
      <p:pic>
        <p:nvPicPr>
          <p:cNvPr id="7" name="Picture 2" descr="images/lecture28/VertexClique.png">
            <a:extLst>
              <a:ext uri="{FF2B5EF4-FFF2-40B4-BE49-F238E27FC236}">
                <a16:creationId xmlns:a16="http://schemas.microsoft.com/office/drawing/2014/main" id="{93C118D8-E2BB-5D46-99DB-53DFEEC5D7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9985" y="2888354"/>
            <a:ext cx="5478208" cy="3295163"/>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7814680D-30F3-114B-AEB1-1932B601B4B9}"/>
              </a:ext>
            </a:extLst>
          </p:cNvPr>
          <p:cNvSpPr txBox="1">
            <a:spLocks/>
          </p:cNvSpPr>
          <p:nvPr/>
        </p:nvSpPr>
        <p:spPr>
          <a:xfrm>
            <a:off x="7767879" y="2922523"/>
            <a:ext cx="3476530" cy="86182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tx1">
                    <a:lumMod val="95000"/>
                  </a:schemeClr>
                </a:solidFill>
              </a:rPr>
              <a:t>In other words, it is a maximal sub-graph of G</a:t>
            </a:r>
          </a:p>
        </p:txBody>
      </p:sp>
      <p:cxnSp>
        <p:nvCxnSpPr>
          <p:cNvPr id="9" name="Straight Connector 8">
            <a:extLst>
              <a:ext uri="{FF2B5EF4-FFF2-40B4-BE49-F238E27FC236}">
                <a16:creationId xmlns:a16="http://schemas.microsoft.com/office/drawing/2014/main" id="{995C29B9-3037-7E4C-897D-8560D4005B76}"/>
              </a:ext>
            </a:extLst>
          </p:cNvPr>
          <p:cNvCxnSpPr>
            <a:cxnSpLocks/>
          </p:cNvCxnSpPr>
          <p:nvPr/>
        </p:nvCxnSpPr>
        <p:spPr>
          <a:xfrm flipV="1">
            <a:off x="7043596" y="3257620"/>
            <a:ext cx="813314" cy="41808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882643D6-88BE-134B-A2F3-7587EAB54B6A}"/>
              </a:ext>
            </a:extLst>
          </p:cNvPr>
          <p:cNvSpPr txBox="1">
            <a:spLocks/>
          </p:cNvSpPr>
          <p:nvPr/>
        </p:nvSpPr>
        <p:spPr>
          <a:xfrm>
            <a:off x="7856910" y="5148171"/>
            <a:ext cx="3476530" cy="861821"/>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tx1">
                    <a:lumMod val="95000"/>
                  </a:schemeClr>
                </a:solidFill>
              </a:rPr>
              <a:t>Problem: Find the maximum size clique in a graph G</a:t>
            </a:r>
          </a:p>
        </p:txBody>
      </p:sp>
      <p:cxnSp>
        <p:nvCxnSpPr>
          <p:cNvPr id="11" name="Straight Connector 10">
            <a:extLst>
              <a:ext uri="{FF2B5EF4-FFF2-40B4-BE49-F238E27FC236}">
                <a16:creationId xmlns:a16="http://schemas.microsoft.com/office/drawing/2014/main" id="{37AFFD20-7FBD-DE4E-B347-2FED5635B8B7}"/>
              </a:ext>
            </a:extLst>
          </p:cNvPr>
          <p:cNvCxnSpPr>
            <a:cxnSpLocks/>
          </p:cNvCxnSpPr>
          <p:nvPr/>
        </p:nvCxnSpPr>
        <p:spPr>
          <a:xfrm>
            <a:off x="6985894" y="5048581"/>
            <a:ext cx="781985" cy="22958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3673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20170"/>
            <a:ext cx="9905998" cy="676128"/>
          </a:xfrm>
        </p:spPr>
        <p:txBody>
          <a:bodyPr>
            <a:normAutofit/>
          </a:bodyPr>
          <a:lstStyle/>
          <a:p>
            <a:pPr algn="ctr"/>
            <a:r>
              <a:rPr lang="en-US" dirty="0"/>
              <a:t>Clique</a:t>
            </a:r>
          </a:p>
        </p:txBody>
      </p:sp>
      <p:sp>
        <p:nvSpPr>
          <p:cNvPr id="6" name="Content Placeholder 5"/>
          <p:cNvSpPr>
            <a:spLocks noGrp="1"/>
          </p:cNvSpPr>
          <p:nvPr>
            <p:ph sz="quarter" idx="1"/>
          </p:nvPr>
        </p:nvSpPr>
        <p:spPr>
          <a:xfrm>
            <a:off x="1205879" y="1113580"/>
            <a:ext cx="9777066" cy="1050197"/>
          </a:xfrm>
          <a:solidFill>
            <a:schemeClr val="tx1">
              <a:lumMod val="95000"/>
            </a:schemeClr>
          </a:solidFill>
          <a:ln>
            <a:solidFill>
              <a:schemeClr val="bg1"/>
            </a:solidFill>
          </a:ln>
        </p:spPr>
        <p:txBody>
          <a:bodyPr>
            <a:normAutofit/>
          </a:bodyPr>
          <a:lstStyle/>
          <a:p>
            <a:pPr marL="0" indent="0">
              <a:buNone/>
            </a:pPr>
            <a:r>
              <a:rPr lang="en-US" dirty="0">
                <a:solidFill>
                  <a:schemeClr val="bg1"/>
                </a:solidFill>
              </a:rPr>
              <a:t>A </a:t>
            </a:r>
            <a:r>
              <a:rPr lang="en-US" b="1" u="sng" dirty="0">
                <a:solidFill>
                  <a:schemeClr val="bg1"/>
                </a:solidFill>
              </a:rPr>
              <a:t>Clique</a:t>
            </a:r>
            <a:r>
              <a:rPr lang="en-US" dirty="0">
                <a:solidFill>
                  <a:schemeClr val="bg1"/>
                </a:solidFill>
              </a:rPr>
              <a:t> in a graph G is a set of nodes such that each one is connected to each other in the set</a:t>
            </a:r>
          </a:p>
        </p:txBody>
      </p:sp>
      <p:pic>
        <p:nvPicPr>
          <p:cNvPr id="7" name="Picture 2" descr="images/lecture28/VertexClique.png">
            <a:extLst>
              <a:ext uri="{FF2B5EF4-FFF2-40B4-BE49-F238E27FC236}">
                <a16:creationId xmlns:a16="http://schemas.microsoft.com/office/drawing/2014/main" id="{93C118D8-E2BB-5D46-99DB-53DFEEC5D7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317" y="2779713"/>
            <a:ext cx="4936356" cy="2969237"/>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882643D6-88BE-134B-A2F3-7587EAB54B6A}"/>
              </a:ext>
            </a:extLst>
          </p:cNvPr>
          <p:cNvSpPr txBox="1">
            <a:spLocks/>
          </p:cNvSpPr>
          <p:nvPr/>
        </p:nvSpPr>
        <p:spPr>
          <a:xfrm>
            <a:off x="6455122" y="3259540"/>
            <a:ext cx="4527824" cy="1891875"/>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tx1">
                    <a:lumMod val="95000"/>
                  </a:schemeClr>
                </a:solidFill>
              </a:rPr>
              <a:t>Can we frame this as a </a:t>
            </a:r>
            <a:r>
              <a:rPr lang="en-US" sz="2000" b="1" i="1" u="sng" dirty="0">
                <a:solidFill>
                  <a:schemeClr val="tx1">
                    <a:lumMod val="95000"/>
                  </a:schemeClr>
                </a:solidFill>
              </a:rPr>
              <a:t>Decision Problem</a:t>
            </a:r>
            <a:r>
              <a:rPr lang="en-US" sz="2000" i="1" dirty="0">
                <a:solidFill>
                  <a:schemeClr val="tx1">
                    <a:lumMod val="95000"/>
                  </a:schemeClr>
                </a:solidFill>
              </a:rPr>
              <a:t>?</a:t>
            </a:r>
          </a:p>
          <a:p>
            <a:pPr marL="0" indent="0" algn="ctr">
              <a:buFont typeface="Arial" panose="020B0604020202020204" pitchFamily="34" charset="0"/>
              <a:buNone/>
            </a:pPr>
            <a:endParaRPr lang="en-US" sz="2000" i="1" dirty="0">
              <a:solidFill>
                <a:schemeClr val="tx1">
                  <a:lumMod val="95000"/>
                </a:schemeClr>
              </a:solidFill>
            </a:endParaRPr>
          </a:p>
          <a:p>
            <a:pPr marL="0" indent="0" algn="ctr">
              <a:buFont typeface="Arial" panose="020B0604020202020204" pitchFamily="34" charset="0"/>
              <a:buNone/>
            </a:pPr>
            <a:r>
              <a:rPr lang="en-US" sz="2000" i="1" dirty="0">
                <a:solidFill>
                  <a:schemeClr val="tx1">
                    <a:lumMod val="95000"/>
                  </a:schemeClr>
                </a:solidFill>
              </a:rPr>
              <a:t>Given a graph G and an integer k, return Yes </a:t>
            </a:r>
            <a:r>
              <a:rPr lang="en-US" sz="2000" i="1" dirty="0" err="1">
                <a:solidFill>
                  <a:schemeClr val="tx1">
                    <a:lumMod val="95000"/>
                  </a:schemeClr>
                </a:solidFill>
              </a:rPr>
              <a:t>iff</a:t>
            </a:r>
            <a:r>
              <a:rPr lang="en-US" sz="2000" i="1" dirty="0">
                <a:solidFill>
                  <a:schemeClr val="tx1">
                    <a:lumMod val="95000"/>
                  </a:schemeClr>
                </a:solidFill>
              </a:rPr>
              <a:t> G has a click of size k or larger.</a:t>
            </a:r>
          </a:p>
        </p:txBody>
      </p:sp>
    </p:spTree>
    <p:extLst>
      <p:ext uri="{BB962C8B-B14F-4D97-AF65-F5344CB8AC3E}">
        <p14:creationId xmlns:p14="http://schemas.microsoft.com/office/powerpoint/2010/main" val="24151902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m:rPr>
                        <m:sty m:val="p"/>
                      </m:rPr>
                      <a:rPr lang="en-US" dirty="0">
                        <a:latin typeface="Cambria Math" panose="02040503050406030204" pitchFamily="18" charset="0"/>
                      </a:rPr>
                      <m:t>C</m:t>
                    </m:r>
                    <m:r>
                      <m:rPr>
                        <m:sty m:val="p"/>
                      </m:rPr>
                      <a:rPr lang="en-US" b="0" i="0" dirty="0" smtClean="0">
                        <a:latin typeface="Cambria Math" panose="02040503050406030204" pitchFamily="18" charset="0"/>
                      </a:rPr>
                      <m:t>lique</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𝐶𝑙𝑖𝑞𝑢𝑒</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𝑪𝒍𝒊𝒒𝒖𝒆</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2030075" y="4883440"/>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As usual, this one is pretty simple</a:t>
            </a:r>
          </a:p>
        </p:txBody>
      </p:sp>
      <p:sp>
        <p:nvSpPr>
          <p:cNvPr id="7" name="Content Placeholder 2">
            <a:extLst>
              <a:ext uri="{FF2B5EF4-FFF2-40B4-BE49-F238E27FC236}">
                <a16:creationId xmlns:a16="http://schemas.microsoft.com/office/drawing/2014/main" id="{DB788968-185B-D64E-99C3-8E54573B8CD3}"/>
              </a:ext>
            </a:extLst>
          </p:cNvPr>
          <p:cNvSpPr txBox="1">
            <a:spLocks/>
          </p:cNvSpPr>
          <p:nvPr/>
        </p:nvSpPr>
        <p:spPr>
          <a:xfrm>
            <a:off x="8384099" y="5153534"/>
            <a:ext cx="2199403"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For this one, we can choose SAT or 3-SAT</a:t>
            </a:r>
          </a:p>
        </p:txBody>
      </p:sp>
      <p:cxnSp>
        <p:nvCxnSpPr>
          <p:cNvPr id="8" name="Straight Connector 7">
            <a:extLst>
              <a:ext uri="{FF2B5EF4-FFF2-40B4-BE49-F238E27FC236}">
                <a16:creationId xmlns:a16="http://schemas.microsoft.com/office/drawing/2014/main" id="{30E16DAD-3F7A-1949-893B-94CA289CB518}"/>
              </a:ext>
            </a:extLst>
          </p:cNvPr>
          <p:cNvCxnSpPr>
            <a:cxnSpLocks/>
          </p:cNvCxnSpPr>
          <p:nvPr/>
        </p:nvCxnSpPr>
        <p:spPr>
          <a:xfrm flipV="1">
            <a:off x="2946664" y="4074059"/>
            <a:ext cx="330690" cy="7345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9C2CEF3-2E7B-F64D-99FA-02BC2649D1B5}"/>
              </a:ext>
            </a:extLst>
          </p:cNvPr>
          <p:cNvCxnSpPr>
            <a:cxnSpLocks/>
          </p:cNvCxnSpPr>
          <p:nvPr/>
        </p:nvCxnSpPr>
        <p:spPr>
          <a:xfrm flipH="1" flipV="1">
            <a:off x="8449956" y="4074059"/>
            <a:ext cx="551967" cy="11081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7131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m:rPr>
                        <m:sty m:val="p"/>
                      </m:rPr>
                      <a:rPr lang="en-US" dirty="0">
                        <a:latin typeface="Cambria Math" panose="02040503050406030204" pitchFamily="18" charset="0"/>
                      </a:rPr>
                      <m:t>C</m:t>
                    </m:r>
                    <m:r>
                      <m:rPr>
                        <m:sty m:val="p"/>
                      </m:rPr>
                      <a:rPr lang="en-US" b="0" i="0" dirty="0" smtClean="0">
                        <a:latin typeface="Cambria Math" panose="02040503050406030204" pitchFamily="18" charset="0"/>
                      </a:rPr>
                      <m:t>lique</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6094412" y="2177887"/>
                <a:ext cx="4952999" cy="3145551"/>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t>Verifier</a:t>
                </a:r>
                <a:r>
                  <a:rPr lang="en-US" sz="1800" dirty="0"/>
                  <a:t>:</a:t>
                </a:r>
              </a:p>
              <a:p>
                <a:pPr marL="0" indent="0">
                  <a:buFont typeface="Arial" panose="020B0604020202020204" pitchFamily="34" charset="0"/>
                  <a:buNone/>
                </a:pPr>
                <a:r>
                  <a:rPr lang="en-US" sz="1800" dirty="0"/>
                  <a:t>Given G, k, and a subset </a:t>
                </a:r>
                <a14:m>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𝑉</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m:t>
                    </m:r>
                    <m:r>
                      <a:rPr lang="en-US" sz="1800" b="0" i="1" smtClean="0">
                        <a:latin typeface="Cambria Math" panose="02040503050406030204" pitchFamily="18" charset="0"/>
                      </a:rPr>
                      <m:t>𝑉</m:t>
                    </m:r>
                  </m:oMath>
                </a14:m>
                <a:r>
                  <a:rPr lang="en-US" sz="1800" dirty="0"/>
                  <a:t> of nodes</a:t>
                </a:r>
              </a:p>
              <a:p>
                <a:pPr marL="342900" indent="-342900">
                  <a:buFont typeface="Arial" panose="020B0604020202020204" pitchFamily="34" charset="0"/>
                  <a:buAutoNum type="arabicPeriod"/>
                </a:pPr>
                <a:r>
                  <a:rPr lang="en-US" sz="1800" dirty="0"/>
                  <a:t>Verify that number of nodes in V’ is k or larger</a:t>
                </a:r>
              </a:p>
              <a:p>
                <a:pPr marL="342900" indent="-342900">
                  <a:buFont typeface="Arial" panose="020B0604020202020204" pitchFamily="34" charset="0"/>
                  <a:buAutoNum type="arabicPeriod"/>
                </a:pPr>
                <a:r>
                  <a:rPr lang="en-US" sz="1800" dirty="0"/>
                  <a:t>For each pair of nodes (</a:t>
                </a:r>
                <a:r>
                  <a:rPr lang="en-US" sz="1800" dirty="0" err="1"/>
                  <a:t>p,q</a:t>
                </a:r>
                <a:r>
                  <a:rPr lang="en-US" sz="1800" dirty="0"/>
                  <a:t>) in V’:</a:t>
                </a:r>
              </a:p>
              <a:p>
                <a:pPr marL="800100" lvl="1" indent="-342900">
                  <a:buFont typeface="Arial" panose="020B0604020202020204" pitchFamily="34" charset="0"/>
                  <a:buAutoNum type="arabicPeriod"/>
                </a:pPr>
                <a:r>
                  <a:rPr lang="en-US" sz="1400" dirty="0"/>
                  <a:t>check that edge </a:t>
                </a:r>
                <a:r>
                  <a:rPr lang="en-US" sz="1400" dirty="0" err="1"/>
                  <a:t>p,q</a:t>
                </a:r>
                <a:r>
                  <a:rPr lang="en-US" sz="1400" dirty="0"/>
                  <a:t> exists in G</a:t>
                </a:r>
              </a:p>
              <a:p>
                <a:pPr marL="800100" lvl="1" indent="-342900">
                  <a:buFont typeface="Arial" panose="020B0604020202020204" pitchFamily="34" charset="0"/>
                  <a:buAutoNum type="arabicPeriod"/>
                </a:pPr>
                <a:r>
                  <a:rPr lang="en-US" sz="1400" dirty="0"/>
                  <a:t>If not, return </a:t>
                </a:r>
                <a:r>
                  <a:rPr lang="en-US" sz="1400" b="1" u="sng" dirty="0"/>
                  <a:t>NO</a:t>
                </a:r>
              </a:p>
              <a:p>
                <a:pPr marL="342900" indent="-342900">
                  <a:buFont typeface="Arial" panose="020B0604020202020204" pitchFamily="34" charset="0"/>
                  <a:buAutoNum type="arabicPeriod"/>
                </a:pPr>
                <a:r>
                  <a:rPr lang="en-US" sz="1800" dirty="0"/>
                  <a:t>Return </a:t>
                </a:r>
                <a:r>
                  <a:rPr lang="en-US" sz="1800" b="1" u="sng" dirty="0"/>
                  <a:t>YES</a:t>
                </a:r>
              </a:p>
            </p:txBody>
          </p:sp>
        </mc:Choice>
        <mc:Fallback xmlns="">
          <p:sp>
            <p:nvSpPr>
              <p:cNvPr id="11" name="Content Placeholder 2">
                <a:extLst>
                  <a:ext uri="{FF2B5EF4-FFF2-40B4-BE49-F238E27FC236}">
                    <a16:creationId xmlns:a16="http://schemas.microsoft.com/office/drawing/2014/main" id="{4A28EFFD-022F-1E4E-9149-D8B803B3D932}"/>
                  </a:ext>
                </a:extLst>
              </p:cNvPr>
              <p:cNvSpPr txBox="1">
                <a:spLocks noRot="1" noChangeAspect="1" noMove="1" noResize="1" noEditPoints="1" noAdjustHandles="1" noChangeArrowheads="1" noChangeShapeType="1" noTextEdit="1"/>
              </p:cNvSpPr>
              <p:nvPr/>
            </p:nvSpPr>
            <p:spPr>
              <a:xfrm>
                <a:off x="6094412" y="2177887"/>
                <a:ext cx="4952999" cy="3145551"/>
              </a:xfrm>
              <a:prstGeom prst="rect">
                <a:avLst/>
              </a:prstGeom>
              <a:blipFill>
                <a:blip r:embed="rId4"/>
                <a:stretch>
                  <a:fillRect l="-1535"/>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3221482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m:rPr>
                        <m:sty m:val="p"/>
                      </m:rPr>
                      <a:rPr lang="en-US" dirty="0">
                        <a:latin typeface="Cambria Math" panose="02040503050406030204" pitchFamily="18" charset="0"/>
                      </a:rPr>
                      <m:t>C</m:t>
                    </m:r>
                    <m:r>
                      <m:rPr>
                        <m:sty m:val="p"/>
                      </m:rPr>
                      <a:rPr lang="en-US" b="0" i="0" dirty="0" smtClean="0">
                        <a:latin typeface="Cambria Math" panose="02040503050406030204" pitchFamily="18" charset="0"/>
                      </a:rPr>
                      <m:t>lique</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3882503" y="1262111"/>
                <a:ext cx="4423817" cy="1417716"/>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r>
                  <a:rPr lang="en-US" sz="1800" dirty="0">
                    <a:solidFill>
                      <a:schemeClr val="bg1"/>
                    </a:solidFill>
                  </a:rPr>
                  <a:t>3-SAT</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𝑪𝒍𝒊𝒒𝒖𝒆</m:t>
                    </m:r>
                  </m:oMath>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3882503" y="1262111"/>
                <a:ext cx="4423817" cy="1417716"/>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DB788968-185B-D64E-99C3-8E54573B8CD3}"/>
              </a:ext>
            </a:extLst>
          </p:cNvPr>
          <p:cNvSpPr txBox="1">
            <a:spLocks/>
          </p:cNvSpPr>
          <p:nvPr/>
        </p:nvSpPr>
        <p:spPr>
          <a:xfrm>
            <a:off x="8848008" y="2023785"/>
            <a:ext cx="2199403" cy="4783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We choose 3-SAT</a:t>
            </a:r>
          </a:p>
        </p:txBody>
      </p:sp>
      <p:cxnSp>
        <p:nvCxnSpPr>
          <p:cNvPr id="10" name="Straight Connector 9">
            <a:extLst>
              <a:ext uri="{FF2B5EF4-FFF2-40B4-BE49-F238E27FC236}">
                <a16:creationId xmlns:a16="http://schemas.microsoft.com/office/drawing/2014/main" id="{39C2CEF3-2E7B-F64D-99FA-02BC2649D1B5}"/>
              </a:ext>
            </a:extLst>
          </p:cNvPr>
          <p:cNvCxnSpPr>
            <a:cxnSpLocks/>
          </p:cNvCxnSpPr>
          <p:nvPr/>
        </p:nvCxnSpPr>
        <p:spPr>
          <a:xfrm flipH="1" flipV="1">
            <a:off x="8445873" y="1933687"/>
            <a:ext cx="562325" cy="2182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F1A21CD3-C94C-6D4A-B7AC-E1F97DA3A563}"/>
              </a:ext>
            </a:extLst>
          </p:cNvPr>
          <p:cNvSpPr txBox="1">
            <a:spLocks/>
          </p:cNvSpPr>
          <p:nvPr/>
        </p:nvSpPr>
        <p:spPr>
          <a:xfrm>
            <a:off x="2766875" y="3183147"/>
            <a:ext cx="6729844" cy="602288"/>
          </a:xfrm>
          <a:prstGeom prst="rect">
            <a:avLst/>
          </a:prstGeom>
          <a:no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Goal</a:t>
            </a:r>
            <a:r>
              <a:rPr lang="en-US" i="1" dirty="0">
                <a:solidFill>
                  <a:schemeClr val="tx1">
                    <a:lumMod val="95000"/>
                  </a:schemeClr>
                </a:solidFill>
              </a:rPr>
              <a:t>: Given a generic 3-SAT input, can we convert it into graph and integer k such that the 3-SAT formula is satisfiable IFF the graph has a click of at least size k? </a:t>
            </a:r>
          </a:p>
        </p:txBody>
      </p:sp>
      <p:sp>
        <p:nvSpPr>
          <p:cNvPr id="14" name="Content Placeholder 2">
            <a:extLst>
              <a:ext uri="{FF2B5EF4-FFF2-40B4-BE49-F238E27FC236}">
                <a16:creationId xmlns:a16="http://schemas.microsoft.com/office/drawing/2014/main" id="{E9A11A9A-DCC6-E443-A08D-75744B98035F}"/>
              </a:ext>
            </a:extLst>
          </p:cNvPr>
          <p:cNvSpPr txBox="1">
            <a:spLocks/>
          </p:cNvSpPr>
          <p:nvPr/>
        </p:nvSpPr>
        <p:spPr>
          <a:xfrm>
            <a:off x="6536462" y="3694508"/>
            <a:ext cx="2960257" cy="1340339"/>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Graph G and integer k</a:t>
            </a:r>
          </a:p>
        </p:txBody>
      </p:sp>
      <p:sp>
        <p:nvSpPr>
          <p:cNvPr id="15" name="Right Arrow 14">
            <a:extLst>
              <a:ext uri="{FF2B5EF4-FFF2-40B4-BE49-F238E27FC236}">
                <a16:creationId xmlns:a16="http://schemas.microsoft.com/office/drawing/2014/main" id="{3572CDE1-F158-3447-B0B5-87F1FA3E0749}"/>
              </a:ext>
            </a:extLst>
          </p:cNvPr>
          <p:cNvSpPr/>
          <p:nvPr/>
        </p:nvSpPr>
        <p:spPr>
          <a:xfrm>
            <a:off x="5882580" y="4166422"/>
            <a:ext cx="498434" cy="246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196EFBFF-44F3-944B-896C-DA9DC23A1E3D}"/>
              </a:ext>
            </a:extLst>
          </p:cNvPr>
          <p:cNvSpPr txBox="1">
            <a:spLocks/>
          </p:cNvSpPr>
          <p:nvPr/>
        </p:nvSpPr>
        <p:spPr>
          <a:xfrm>
            <a:off x="2766875" y="3694509"/>
            <a:ext cx="2960257" cy="1340339"/>
          </a:xfrm>
          <a:prstGeom prst="rect">
            <a:avLst/>
          </a:prstGeom>
          <a:solidFill>
            <a:schemeClr val="accent1"/>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Input: 3SAT formula:</a:t>
            </a:r>
          </a:p>
          <a:p>
            <a:pPr marL="0" indent="0" algn="ctr">
              <a:buNone/>
            </a:pPr>
            <a:r>
              <a:rPr lang="en-US" sz="1800" i="1" dirty="0">
                <a:solidFill>
                  <a:schemeClr val="bg1"/>
                </a:solidFill>
              </a:rPr>
              <a:t>e.g.,</a:t>
            </a:r>
            <a:br>
              <a:rPr lang="en-US" sz="1800" i="1" dirty="0">
                <a:solidFill>
                  <a:schemeClr val="bg1"/>
                </a:solidFill>
              </a:rPr>
            </a:br>
            <a:r>
              <a:rPr lang="en-US" sz="1800" dirty="0">
                <a:solidFill>
                  <a:schemeClr val="bg1"/>
                </a:solidFill>
                <a:sym typeface="Symbol"/>
              </a:rPr>
              <a:t>’</a:t>
            </a:r>
            <a:r>
              <a:rPr lang="en-US" sz="1800" baseline="-25000" dirty="0" err="1">
                <a:solidFill>
                  <a:schemeClr val="bg1"/>
                </a:solidFill>
                <a:sym typeface="Symbol"/>
              </a:rPr>
              <a:t>i</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a:t>
            </a:r>
          </a:p>
          <a:p>
            <a:pPr marL="0" indent="0" algn="ctr">
              <a:buFont typeface="Arial" panose="020B0604020202020204" pitchFamily="34" charset="0"/>
              <a:buNone/>
            </a:pPr>
            <a:endParaRPr lang="en-US" sz="1800" i="1" dirty="0">
              <a:solidFill>
                <a:schemeClr val="bg1"/>
              </a:solidFill>
            </a:endParaRPr>
          </a:p>
        </p:txBody>
      </p:sp>
      <p:pic>
        <p:nvPicPr>
          <p:cNvPr id="17" name="Picture 2" descr="images/lecture28/VertexClique.png">
            <a:extLst>
              <a:ext uri="{FF2B5EF4-FFF2-40B4-BE49-F238E27FC236}">
                <a16:creationId xmlns:a16="http://schemas.microsoft.com/office/drawing/2014/main" id="{35973397-6F5B-3B47-A209-C0FA3639EE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2360" y="4140157"/>
            <a:ext cx="1319913" cy="793933"/>
          </a:xfrm>
          <a:prstGeom prst="rect">
            <a:avLst/>
          </a:prstGeom>
          <a:noFill/>
          <a:extLst>
            <a:ext uri="{909E8E84-426E-40DD-AFC4-6F175D3DCCD1}">
              <a14:hiddenFill xmlns:a14="http://schemas.microsoft.com/office/drawing/2010/main">
                <a:solidFill>
                  <a:srgbClr val="FFFFFF"/>
                </a:solidFill>
              </a14:hiddenFill>
            </a:ext>
          </a:extLst>
        </p:spPr>
      </p:pic>
      <p:sp>
        <p:nvSpPr>
          <p:cNvPr id="18" name="Content Placeholder 2">
            <a:extLst>
              <a:ext uri="{FF2B5EF4-FFF2-40B4-BE49-F238E27FC236}">
                <a16:creationId xmlns:a16="http://schemas.microsoft.com/office/drawing/2014/main" id="{2B567843-DBA4-FA4F-AABF-F76B9289A312}"/>
              </a:ext>
            </a:extLst>
          </p:cNvPr>
          <p:cNvSpPr txBox="1">
            <a:spLocks/>
          </p:cNvSpPr>
          <p:nvPr/>
        </p:nvSpPr>
        <p:spPr>
          <a:xfrm>
            <a:off x="3232087" y="5752306"/>
            <a:ext cx="7815324" cy="4783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Converting a Boolean formula into a graph is strange, right? Let’s see how it works!</a:t>
            </a:r>
          </a:p>
        </p:txBody>
      </p:sp>
      <p:cxnSp>
        <p:nvCxnSpPr>
          <p:cNvPr id="19" name="Straight Connector 18">
            <a:extLst>
              <a:ext uri="{FF2B5EF4-FFF2-40B4-BE49-F238E27FC236}">
                <a16:creationId xmlns:a16="http://schemas.microsoft.com/office/drawing/2014/main" id="{B929181E-2BAD-C744-B008-789AA10EA17E}"/>
              </a:ext>
            </a:extLst>
          </p:cNvPr>
          <p:cNvCxnSpPr>
            <a:cxnSpLocks/>
          </p:cNvCxnSpPr>
          <p:nvPr/>
        </p:nvCxnSpPr>
        <p:spPr>
          <a:xfrm flipH="1" flipV="1">
            <a:off x="5164808" y="5175287"/>
            <a:ext cx="1580024" cy="57701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9C68369-0764-084F-A526-AB726125D194}"/>
              </a:ext>
            </a:extLst>
          </p:cNvPr>
          <p:cNvCxnSpPr>
            <a:cxnSpLocks/>
          </p:cNvCxnSpPr>
          <p:nvPr/>
        </p:nvCxnSpPr>
        <p:spPr>
          <a:xfrm flipV="1">
            <a:off x="6744832" y="5175286"/>
            <a:ext cx="688063" cy="57702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45562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Intuition</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TIP</a:t>
            </a:r>
            <a:r>
              <a:rPr lang="en-US" i="1" dirty="0"/>
              <a:t>: When doing a reduction, think about the “spirit” of how the problems relate to each other</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sp>
        <p:nvSpPr>
          <p:cNvPr id="7" name="Content Placeholder 2">
            <a:extLst>
              <a:ext uri="{FF2B5EF4-FFF2-40B4-BE49-F238E27FC236}">
                <a16:creationId xmlns:a16="http://schemas.microsoft.com/office/drawing/2014/main" id="{6789BD02-8560-B14C-93B3-F0E44B74CCF4}"/>
              </a:ext>
            </a:extLst>
          </p:cNvPr>
          <p:cNvSpPr txBox="1">
            <a:spLocks/>
          </p:cNvSpPr>
          <p:nvPr/>
        </p:nvSpPr>
        <p:spPr>
          <a:xfrm>
            <a:off x="5241123" y="2693106"/>
            <a:ext cx="5496286" cy="366965"/>
          </a:xfrm>
          <a:prstGeom prst="rect">
            <a:avLst/>
          </a:prstGeom>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dirty="0"/>
              <a:t>With a 3-Sat formula, we have:</a:t>
            </a:r>
          </a:p>
        </p:txBody>
      </p:sp>
      <p:sp>
        <p:nvSpPr>
          <p:cNvPr id="8" name="Content Placeholder 2">
            <a:extLst>
              <a:ext uri="{FF2B5EF4-FFF2-40B4-BE49-F238E27FC236}">
                <a16:creationId xmlns:a16="http://schemas.microsoft.com/office/drawing/2014/main" id="{5CD8AC63-7F5C-5B48-A1C1-5B5C2EFAAE20}"/>
              </a:ext>
            </a:extLst>
          </p:cNvPr>
          <p:cNvSpPr txBox="1">
            <a:spLocks/>
          </p:cNvSpPr>
          <p:nvPr/>
        </p:nvSpPr>
        <p:spPr>
          <a:xfrm>
            <a:off x="5241123" y="3023270"/>
            <a:ext cx="5496286" cy="2789057"/>
          </a:xfrm>
          <a:prstGeom prst="rect">
            <a:avLst/>
          </a:prstGeom>
          <a:solidFill>
            <a:schemeClr val="tx1">
              <a:lumMod val="95000"/>
            </a:schemeClr>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457200" indent="-457200">
              <a:buFont typeface="Arial" panose="020B0604020202020204" pitchFamily="34" charset="0"/>
              <a:buAutoNum type="arabicPeriod"/>
            </a:pPr>
            <a:r>
              <a:rPr lang="en-US" i="1" dirty="0">
                <a:solidFill>
                  <a:schemeClr val="bg1"/>
                </a:solidFill>
              </a:rPr>
              <a:t>A bunch of “things” (variables)</a:t>
            </a:r>
          </a:p>
          <a:p>
            <a:pPr marL="457200" indent="-457200">
              <a:buFont typeface="Arial" panose="020B0604020202020204" pitchFamily="34" charset="0"/>
              <a:buAutoNum type="arabicPeriod"/>
            </a:pPr>
            <a:r>
              <a:rPr lang="en-US" i="1" dirty="0">
                <a:solidFill>
                  <a:schemeClr val="bg1"/>
                </a:solidFill>
              </a:rPr>
              <a:t>Some can be assigned TRUE without issue (they are “connected”)</a:t>
            </a:r>
          </a:p>
          <a:p>
            <a:pPr marL="457200" indent="-457200">
              <a:buFont typeface="Arial" panose="020B0604020202020204" pitchFamily="34" charset="0"/>
              <a:buAutoNum type="arabicPeriod"/>
            </a:pPr>
            <a:r>
              <a:rPr lang="en-US" i="1" dirty="0">
                <a:solidFill>
                  <a:schemeClr val="bg1"/>
                </a:solidFill>
              </a:rPr>
              <a:t>Each clause must have a TRUE item that is connected (valid) with the other items in the other clauses</a:t>
            </a:r>
          </a:p>
        </p:txBody>
      </p:sp>
    </p:spTree>
    <p:extLst>
      <p:ext uri="{BB962C8B-B14F-4D97-AF65-F5344CB8AC3E}">
        <p14:creationId xmlns:p14="http://schemas.microsoft.com/office/powerpoint/2010/main" val="2606950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Quick note on Non-Deterministic Time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127569"/>
            <a:ext cx="9905999" cy="1089328"/>
          </a:xfrm>
          <a:solidFill>
            <a:schemeClr val="tx1">
              <a:lumMod val="95000"/>
            </a:schemeClr>
          </a:solidFill>
        </p:spPr>
        <p:txBody>
          <a:bodyPr/>
          <a:lstStyle/>
          <a:p>
            <a:pPr marL="0" indent="0">
              <a:buNone/>
            </a:pPr>
            <a:r>
              <a:rPr lang="en-US" dirty="0">
                <a:solidFill>
                  <a:schemeClr val="bg1"/>
                </a:solidFill>
              </a:rPr>
              <a:t>What about </a:t>
            </a:r>
            <a:r>
              <a:rPr lang="en-US" b="1" i="1" u="sng" dirty="0">
                <a:solidFill>
                  <a:schemeClr val="bg1"/>
                </a:solidFill>
              </a:rPr>
              <a:t>non-deterministic</a:t>
            </a:r>
            <a:r>
              <a:rPr lang="en-US" dirty="0">
                <a:solidFill>
                  <a:schemeClr val="bg1"/>
                </a:solidFill>
              </a:rPr>
              <a:t> Turing machines (NTMs)? How do we measure running time of such a device?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88870" y="2879577"/>
            <a:ext cx="2312988" cy="1138481"/>
          </a:xfrm>
          <a:prstGeom prst="rect">
            <a:avLst/>
          </a:prstGeom>
          <a:no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With deterministic computation, we simply look at longest the one branch of computation can possibly be.</a:t>
            </a:r>
          </a:p>
        </p:txBody>
      </p:sp>
      <p:cxnSp>
        <p:nvCxnSpPr>
          <p:cNvPr id="7" name="Straight Connector 6">
            <a:extLst>
              <a:ext uri="{FF2B5EF4-FFF2-40B4-BE49-F238E27FC236}">
                <a16:creationId xmlns:a16="http://schemas.microsoft.com/office/drawing/2014/main" id="{6E2EC60F-DC95-4041-8259-6122C356BC65}"/>
              </a:ext>
            </a:extLst>
          </p:cNvPr>
          <p:cNvCxnSpPr>
            <a:cxnSpLocks/>
          </p:cNvCxnSpPr>
          <p:nvPr/>
        </p:nvCxnSpPr>
        <p:spPr>
          <a:xfrm>
            <a:off x="1782800" y="3916121"/>
            <a:ext cx="499534" cy="4233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7435EA41-11AA-A24B-B09A-C6CE7A122E1A}"/>
              </a:ext>
            </a:extLst>
          </p:cNvPr>
          <p:cNvSpPr txBox="1">
            <a:spLocks/>
          </p:cNvSpPr>
          <p:nvPr/>
        </p:nvSpPr>
        <p:spPr>
          <a:xfrm>
            <a:off x="9193209" y="3339240"/>
            <a:ext cx="2753255" cy="1357635"/>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For non-deterministic deciders (does not loop forever), we measure the length of the longest branch of computation</a:t>
            </a:r>
          </a:p>
        </p:txBody>
      </p:sp>
      <p:pic>
        <p:nvPicPr>
          <p:cNvPr id="19" name="Picture 18">
            <a:extLst>
              <a:ext uri="{FF2B5EF4-FFF2-40B4-BE49-F238E27FC236}">
                <a16:creationId xmlns:a16="http://schemas.microsoft.com/office/drawing/2014/main" id="{35005C10-7079-4645-B807-A2C38B1E3B26}"/>
              </a:ext>
            </a:extLst>
          </p:cNvPr>
          <p:cNvPicPr>
            <a:picLocks noChangeAspect="1"/>
          </p:cNvPicPr>
          <p:nvPr/>
        </p:nvPicPr>
        <p:blipFill>
          <a:blip r:embed="rId2"/>
          <a:stretch>
            <a:fillRect/>
          </a:stretch>
        </p:blipFill>
        <p:spPr>
          <a:xfrm>
            <a:off x="2566492" y="2840005"/>
            <a:ext cx="5787631" cy="3298328"/>
          </a:xfrm>
          <a:prstGeom prst="rect">
            <a:avLst/>
          </a:prstGeom>
        </p:spPr>
      </p:pic>
      <p:cxnSp>
        <p:nvCxnSpPr>
          <p:cNvPr id="20" name="Straight Connector 19">
            <a:extLst>
              <a:ext uri="{FF2B5EF4-FFF2-40B4-BE49-F238E27FC236}">
                <a16:creationId xmlns:a16="http://schemas.microsoft.com/office/drawing/2014/main" id="{CDD03767-2BC2-1546-92BF-436F8A44EB34}"/>
              </a:ext>
            </a:extLst>
          </p:cNvPr>
          <p:cNvCxnSpPr>
            <a:cxnSpLocks/>
          </p:cNvCxnSpPr>
          <p:nvPr/>
        </p:nvCxnSpPr>
        <p:spPr>
          <a:xfrm flipH="1">
            <a:off x="8523899" y="4489169"/>
            <a:ext cx="828101" cy="58236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79649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1</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Step 1</a:t>
                </a:r>
                <a:r>
                  <a:rPr lang="en-US" i="1" dirty="0"/>
                  <a:t>: Create a graph G with nodes where each variable in </a:t>
                </a:r>
                <a14:m>
                  <m:oMath xmlns:m="http://schemas.openxmlformats.org/officeDocument/2006/math">
                    <m:r>
                      <a:rPr lang="en-US" b="0" i="1" smtClean="0">
                        <a:latin typeface="Cambria Math" panose="02040503050406030204" pitchFamily="18" charset="0"/>
                      </a:rPr>
                      <m:t>𝜃</m:t>
                    </m:r>
                  </m:oMath>
                </a14:m>
                <a:r>
                  <a:rPr lang="en-US" i="1" dirty="0"/>
                  <a:t> represents a node in G</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69397" y="3263475"/>
                <a:ext cx="3475855" cy="1869840"/>
              </a:xfrm>
              <a:blipFill>
                <a:blip r:embed="rId3"/>
                <a:stretch>
                  <a:fillRect t="-671" r="-725" b="-4027"/>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10"/>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spTree>
    <p:extLst>
      <p:ext uri="{BB962C8B-B14F-4D97-AF65-F5344CB8AC3E}">
        <p14:creationId xmlns:p14="http://schemas.microsoft.com/office/powerpoint/2010/main" val="14528447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1</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69397" y="3263480"/>
                <a:ext cx="3475855" cy="1869840"/>
              </a:xfrm>
              <a:ln>
                <a:solidFill>
                  <a:schemeClr val="tx1">
                    <a:lumMod val="95000"/>
                  </a:schemeClr>
                </a:solidFill>
              </a:ln>
            </p:spPr>
            <p:txBody>
              <a:bodyPr>
                <a:normAutofit/>
              </a:bodyPr>
              <a:lstStyle/>
              <a:p>
                <a:pPr marL="0" indent="0" algn="ctr">
                  <a:buNone/>
                </a:pPr>
                <a:r>
                  <a:rPr lang="en-US" b="1" i="1" u="sng" dirty="0"/>
                  <a:t>Step 1</a:t>
                </a:r>
                <a:r>
                  <a:rPr lang="en-US" i="1" dirty="0"/>
                  <a:t>: Create a graph G with nodes where each variable in </a:t>
                </a:r>
                <a14:m>
                  <m:oMath xmlns:m="http://schemas.openxmlformats.org/officeDocument/2006/math">
                    <m:r>
                      <a:rPr lang="en-US" b="0" i="1" smtClean="0">
                        <a:latin typeface="Cambria Math" panose="02040503050406030204" pitchFamily="18" charset="0"/>
                      </a:rPr>
                      <m:t>𝜃</m:t>
                    </m:r>
                  </m:oMath>
                </a14:m>
                <a:r>
                  <a:rPr lang="en-US" i="1" dirty="0"/>
                  <a:t> represents a node in G</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69397" y="3263480"/>
                <a:ext cx="3475855" cy="1869840"/>
              </a:xfrm>
              <a:blipFill>
                <a:blip r:embed="rId3"/>
                <a:stretch>
                  <a:fillRect t="-671" r="-725" b="-4027"/>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10"/>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sp>
        <p:nvSpPr>
          <p:cNvPr id="17" name="Rectangle 16">
            <a:extLst>
              <a:ext uri="{FF2B5EF4-FFF2-40B4-BE49-F238E27FC236}">
                <a16:creationId xmlns:a16="http://schemas.microsoft.com/office/drawing/2014/main" id="{16052166-42DB-8741-B471-71AF22D8E630}"/>
              </a:ext>
            </a:extLst>
          </p:cNvPr>
          <p:cNvSpPr/>
          <p:nvPr/>
        </p:nvSpPr>
        <p:spPr>
          <a:xfrm>
            <a:off x="3336541" y="1569259"/>
            <a:ext cx="1814881" cy="38630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7F490F1-E6C0-964A-B02A-AC52DBFEF64B}"/>
              </a:ext>
            </a:extLst>
          </p:cNvPr>
          <p:cNvSpPr/>
          <p:nvPr/>
        </p:nvSpPr>
        <p:spPr>
          <a:xfrm>
            <a:off x="5441127" y="1567737"/>
            <a:ext cx="1814881" cy="38630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6A0C2AD-7210-8243-8348-C161C1914D44}"/>
              </a:ext>
            </a:extLst>
          </p:cNvPr>
          <p:cNvSpPr/>
          <p:nvPr/>
        </p:nvSpPr>
        <p:spPr>
          <a:xfrm>
            <a:off x="7528293" y="1567737"/>
            <a:ext cx="1814881" cy="38630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AFCECA5C-0D0C-C943-9C5D-3F5787CD913C}"/>
              </a:ext>
            </a:extLst>
          </p:cNvPr>
          <p:cNvCxnSpPr>
            <a:stCxn id="17" idx="2"/>
          </p:cNvCxnSpPr>
          <p:nvPr/>
        </p:nvCxnSpPr>
        <p:spPr>
          <a:xfrm>
            <a:off x="4243982" y="1955563"/>
            <a:ext cx="1133773" cy="1683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CAF6BC7-046A-A24E-8ED2-C4A6350E9601}"/>
              </a:ext>
            </a:extLst>
          </p:cNvPr>
          <p:cNvCxnSpPr>
            <a:cxnSpLocks/>
            <a:stCxn id="20" idx="2"/>
          </p:cNvCxnSpPr>
          <p:nvPr/>
        </p:nvCxnSpPr>
        <p:spPr>
          <a:xfrm>
            <a:off x="6348568" y="1954041"/>
            <a:ext cx="898263" cy="795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2854FCD-F900-284E-A2D5-ED3672C2A003}"/>
              </a:ext>
            </a:extLst>
          </p:cNvPr>
          <p:cNvCxnSpPr>
            <a:cxnSpLocks/>
            <a:stCxn id="21" idx="3"/>
          </p:cNvCxnSpPr>
          <p:nvPr/>
        </p:nvCxnSpPr>
        <p:spPr>
          <a:xfrm>
            <a:off x="9343174" y="1760889"/>
            <a:ext cx="683249" cy="1886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Content Placeholder 2">
                <a:extLst>
                  <a:ext uri="{FF2B5EF4-FFF2-40B4-BE49-F238E27FC236}">
                    <a16:creationId xmlns:a16="http://schemas.microsoft.com/office/drawing/2014/main" id="{F9EEA7F2-2958-A543-9566-BB0955D18C32}"/>
                  </a:ext>
                </a:extLst>
              </p:cNvPr>
              <p:cNvSpPr txBox="1">
                <a:spLocks/>
              </p:cNvSpPr>
              <p:nvPr/>
            </p:nvSpPr>
            <p:spPr>
              <a:xfrm>
                <a:off x="6652599" y="4279268"/>
                <a:ext cx="2523528" cy="1535462"/>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Goal: The nodes we choose in our clique will be the same variable we choose to set to TRUE in </a:t>
                </a:r>
                <a14:m>
                  <m:oMath xmlns:m="http://schemas.openxmlformats.org/officeDocument/2006/math">
                    <m:r>
                      <a:rPr lang="en-US" sz="1800" b="0" i="1" smtClean="0">
                        <a:latin typeface="Cambria Math" panose="02040503050406030204" pitchFamily="18" charset="0"/>
                      </a:rPr>
                      <m:t>𝜃</m:t>
                    </m:r>
                  </m:oMath>
                </a14:m>
                <a:endParaRPr lang="en-US" sz="1800" i="1" dirty="0"/>
              </a:p>
            </p:txBody>
          </p:sp>
        </mc:Choice>
        <mc:Fallback xmlns="">
          <p:sp>
            <p:nvSpPr>
              <p:cNvPr id="28" name="Content Placeholder 2">
                <a:extLst>
                  <a:ext uri="{FF2B5EF4-FFF2-40B4-BE49-F238E27FC236}">
                    <a16:creationId xmlns:a16="http://schemas.microsoft.com/office/drawing/2014/main" id="{F9EEA7F2-2958-A543-9566-BB0955D18C32}"/>
                  </a:ext>
                </a:extLst>
              </p:cNvPr>
              <p:cNvSpPr txBox="1">
                <a:spLocks noRot="1" noChangeAspect="1" noMove="1" noResize="1" noEditPoints="1" noAdjustHandles="1" noChangeArrowheads="1" noChangeShapeType="1" noTextEdit="1"/>
              </p:cNvSpPr>
              <p:nvPr/>
            </p:nvSpPr>
            <p:spPr>
              <a:xfrm>
                <a:off x="6652599" y="4279268"/>
                <a:ext cx="2523528" cy="1535462"/>
              </a:xfrm>
              <a:prstGeom prst="rect">
                <a:avLst/>
              </a:prstGeom>
              <a:blipFill>
                <a:blip r:embed="rId14"/>
                <a:stretch>
                  <a:fillRect l="-995"/>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25322805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2</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Step 2</a:t>
            </a:r>
            <a:r>
              <a:rPr lang="en-US" i="1" dirty="0"/>
              <a:t>: Connect any two nodes that are in different clauses AND can be set to true at the same time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7"/>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2"/>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8" name="Straight Connector 7">
            <a:extLst>
              <a:ext uri="{FF2B5EF4-FFF2-40B4-BE49-F238E27FC236}">
                <a16:creationId xmlns:a16="http://schemas.microsoft.com/office/drawing/2014/main" id="{9F5A36DC-033A-1D44-95C7-8C2268628050}"/>
              </a:ext>
            </a:extLst>
          </p:cNvPr>
          <p:cNvCxnSpPr>
            <a:stCxn id="4" idx="6"/>
            <a:endCxn id="15" idx="3"/>
          </p:cNvCxnSpPr>
          <p:nvPr/>
        </p:nvCxnSpPr>
        <p:spPr>
          <a:xfrm flipV="1">
            <a:off x="5920963" y="3212892"/>
            <a:ext cx="1769532" cy="824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234A99F-3160-5448-B196-7686208D44F9}"/>
              </a:ext>
            </a:extLst>
          </p:cNvPr>
          <p:cNvCxnSpPr>
            <a:cxnSpLocks/>
            <a:stCxn id="10" idx="6"/>
            <a:endCxn id="13" idx="2"/>
          </p:cNvCxnSpPr>
          <p:nvPr/>
        </p:nvCxnSpPr>
        <p:spPr>
          <a:xfrm flipV="1">
            <a:off x="5920963" y="6041675"/>
            <a:ext cx="3873375" cy="301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19C577CF-BB93-1F40-A861-D35A29730481}"/>
              </a:ext>
            </a:extLst>
          </p:cNvPr>
          <p:cNvSpPr txBox="1">
            <a:spLocks/>
          </p:cNvSpPr>
          <p:nvPr/>
        </p:nvSpPr>
        <p:spPr>
          <a:xfrm>
            <a:off x="7463826" y="5724806"/>
            <a:ext cx="801988" cy="641737"/>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3600" dirty="0">
                <a:solidFill>
                  <a:schemeClr val="accent3"/>
                </a:solidFill>
              </a:rPr>
              <a:t>X</a:t>
            </a:r>
          </a:p>
        </p:txBody>
      </p:sp>
      <p:sp>
        <p:nvSpPr>
          <p:cNvPr id="23" name="Content Placeholder 2">
            <a:extLst>
              <a:ext uri="{FF2B5EF4-FFF2-40B4-BE49-F238E27FC236}">
                <a16:creationId xmlns:a16="http://schemas.microsoft.com/office/drawing/2014/main" id="{7FCED820-3E2A-3440-B4A5-6BCC90D382D5}"/>
              </a:ext>
            </a:extLst>
          </p:cNvPr>
          <p:cNvSpPr txBox="1">
            <a:spLocks/>
          </p:cNvSpPr>
          <p:nvPr/>
        </p:nvSpPr>
        <p:spPr>
          <a:xfrm>
            <a:off x="6853263" y="3461442"/>
            <a:ext cx="1768864" cy="887240"/>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500" i="1" dirty="0"/>
              <a:t>We connect these two because they do not conflict</a:t>
            </a:r>
          </a:p>
        </p:txBody>
      </p:sp>
      <p:sp>
        <p:nvSpPr>
          <p:cNvPr id="24" name="Content Placeholder 2">
            <a:extLst>
              <a:ext uri="{FF2B5EF4-FFF2-40B4-BE49-F238E27FC236}">
                <a16:creationId xmlns:a16="http://schemas.microsoft.com/office/drawing/2014/main" id="{686DBCC1-3766-BE43-BCD7-2C837ABDDD61}"/>
              </a:ext>
            </a:extLst>
          </p:cNvPr>
          <p:cNvSpPr txBox="1">
            <a:spLocks/>
          </p:cNvSpPr>
          <p:nvPr/>
        </p:nvSpPr>
        <p:spPr>
          <a:xfrm>
            <a:off x="7908201" y="5154435"/>
            <a:ext cx="1768864" cy="887240"/>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500" i="1" dirty="0"/>
              <a:t>We cannot connect these two because they contradict one another</a:t>
            </a:r>
          </a:p>
        </p:txBody>
      </p:sp>
    </p:spTree>
    <p:extLst>
      <p:ext uri="{BB962C8B-B14F-4D97-AF65-F5344CB8AC3E}">
        <p14:creationId xmlns:p14="http://schemas.microsoft.com/office/powerpoint/2010/main" val="158161362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2</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Step 2</a:t>
            </a:r>
            <a:r>
              <a:rPr lang="en-US" i="1" dirty="0"/>
              <a:t>: Connect any two nodes that are in different clauses AND can be set to true at the same time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7"/>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2"/>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8" name="Straight Connector 7">
            <a:extLst>
              <a:ext uri="{FF2B5EF4-FFF2-40B4-BE49-F238E27FC236}">
                <a16:creationId xmlns:a16="http://schemas.microsoft.com/office/drawing/2014/main" id="{9F5A36DC-033A-1D44-95C7-8C2268628050}"/>
              </a:ext>
            </a:extLst>
          </p:cNvPr>
          <p:cNvCxnSpPr>
            <a:cxnSpLocks/>
            <a:stCxn id="4" idx="6"/>
            <a:endCxn id="15" idx="4"/>
          </p:cNvCxnSpPr>
          <p:nvPr/>
        </p:nvCxnSpPr>
        <p:spPr>
          <a:xfrm flipV="1">
            <a:off x="5920963" y="3292443"/>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A93107A-EDEA-3145-987E-D64D886046AD}"/>
              </a:ext>
            </a:extLst>
          </p:cNvPr>
          <p:cNvCxnSpPr>
            <a:cxnSpLocks/>
            <a:stCxn id="4" idx="6"/>
            <a:endCxn id="16" idx="4"/>
          </p:cNvCxnSpPr>
          <p:nvPr/>
        </p:nvCxnSpPr>
        <p:spPr>
          <a:xfrm flipV="1">
            <a:off x="5920963" y="3292443"/>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3DC1DA-938A-2D49-A105-6F600A3F1A38}"/>
              </a:ext>
            </a:extLst>
          </p:cNvPr>
          <p:cNvCxnSpPr>
            <a:cxnSpLocks/>
            <a:stCxn id="4" idx="6"/>
            <a:endCxn id="11" idx="2"/>
          </p:cNvCxnSpPr>
          <p:nvPr/>
        </p:nvCxnSpPr>
        <p:spPr>
          <a:xfrm flipV="1">
            <a:off x="5920963" y="4034823"/>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18388B-A1B9-5C4C-B61B-70895BCF17C4}"/>
              </a:ext>
            </a:extLst>
          </p:cNvPr>
          <p:cNvCxnSpPr>
            <a:cxnSpLocks/>
            <a:stCxn id="4" idx="6"/>
            <a:endCxn id="12" idx="2"/>
          </p:cNvCxnSpPr>
          <p:nvPr/>
        </p:nvCxnSpPr>
        <p:spPr>
          <a:xfrm>
            <a:off x="5920963" y="4037840"/>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FE2F4D-597D-0A4E-A57B-0020E6F12C06}"/>
              </a:ext>
            </a:extLst>
          </p:cNvPr>
          <p:cNvCxnSpPr>
            <a:cxnSpLocks/>
            <a:stCxn id="4" idx="6"/>
            <a:endCxn id="13" idx="2"/>
          </p:cNvCxnSpPr>
          <p:nvPr/>
        </p:nvCxnSpPr>
        <p:spPr>
          <a:xfrm>
            <a:off x="5920963" y="4037840"/>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DFF9477-207D-474C-839E-D162BB8F2CC1}"/>
              </a:ext>
            </a:extLst>
          </p:cNvPr>
          <p:cNvCxnSpPr>
            <a:cxnSpLocks/>
            <a:stCxn id="9" idx="6"/>
            <a:endCxn id="14" idx="4"/>
          </p:cNvCxnSpPr>
          <p:nvPr/>
        </p:nvCxnSpPr>
        <p:spPr>
          <a:xfrm flipV="1">
            <a:off x="5920963" y="3292443"/>
            <a:ext cx="795196"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4696E13-6B4E-E043-A09F-ECEC80AB4A57}"/>
              </a:ext>
            </a:extLst>
          </p:cNvPr>
          <p:cNvCxnSpPr>
            <a:cxnSpLocks/>
            <a:stCxn id="9" idx="6"/>
            <a:endCxn id="16" idx="4"/>
          </p:cNvCxnSpPr>
          <p:nvPr/>
        </p:nvCxnSpPr>
        <p:spPr>
          <a:xfrm flipV="1">
            <a:off x="5920963" y="3292443"/>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CA3065-A461-AE40-AD9A-F6A3B415BD58}"/>
              </a:ext>
            </a:extLst>
          </p:cNvPr>
          <p:cNvCxnSpPr>
            <a:cxnSpLocks/>
            <a:stCxn id="9" idx="6"/>
            <a:endCxn id="11" idx="2"/>
          </p:cNvCxnSpPr>
          <p:nvPr/>
        </p:nvCxnSpPr>
        <p:spPr>
          <a:xfrm flipV="1">
            <a:off x="5920963" y="4034823"/>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B7C8622-1B9B-684C-BD33-D95A5919B895}"/>
              </a:ext>
            </a:extLst>
          </p:cNvPr>
          <p:cNvCxnSpPr>
            <a:cxnSpLocks/>
            <a:stCxn id="9" idx="6"/>
            <a:endCxn id="13" idx="2"/>
          </p:cNvCxnSpPr>
          <p:nvPr/>
        </p:nvCxnSpPr>
        <p:spPr>
          <a:xfrm>
            <a:off x="5920963" y="5041266"/>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811A371-E5D3-4041-A458-CBF0B644EB5F}"/>
              </a:ext>
            </a:extLst>
          </p:cNvPr>
          <p:cNvCxnSpPr>
            <a:cxnSpLocks/>
            <a:stCxn id="10" idx="6"/>
            <a:endCxn id="14" idx="4"/>
          </p:cNvCxnSpPr>
          <p:nvPr/>
        </p:nvCxnSpPr>
        <p:spPr>
          <a:xfrm flipV="1">
            <a:off x="5920963" y="3292443"/>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4DDC788-314B-BF43-B06E-462111F4967C}"/>
              </a:ext>
            </a:extLst>
          </p:cNvPr>
          <p:cNvCxnSpPr>
            <a:cxnSpLocks/>
            <a:stCxn id="10" idx="6"/>
            <a:endCxn id="15" idx="4"/>
          </p:cNvCxnSpPr>
          <p:nvPr/>
        </p:nvCxnSpPr>
        <p:spPr>
          <a:xfrm flipV="1">
            <a:off x="5920963" y="3292443"/>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072CF64-D07F-F74D-98C4-9A30A3816184}"/>
              </a:ext>
            </a:extLst>
          </p:cNvPr>
          <p:cNvCxnSpPr>
            <a:cxnSpLocks/>
            <a:stCxn id="10" idx="6"/>
            <a:endCxn id="11" idx="2"/>
          </p:cNvCxnSpPr>
          <p:nvPr/>
        </p:nvCxnSpPr>
        <p:spPr>
          <a:xfrm flipV="1">
            <a:off x="5920963" y="4034823"/>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3107FE9-12F7-8F4D-8FA5-DBA64340968E}"/>
              </a:ext>
            </a:extLst>
          </p:cNvPr>
          <p:cNvCxnSpPr>
            <a:cxnSpLocks/>
            <a:stCxn id="10" idx="6"/>
            <a:endCxn id="12" idx="2"/>
          </p:cNvCxnSpPr>
          <p:nvPr/>
        </p:nvCxnSpPr>
        <p:spPr>
          <a:xfrm flipV="1">
            <a:off x="5920963" y="5038249"/>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C22D0F5-2941-3D40-84A5-CAE6C30913FF}"/>
              </a:ext>
            </a:extLst>
          </p:cNvPr>
          <p:cNvCxnSpPr>
            <a:cxnSpLocks/>
            <a:stCxn id="12" idx="2"/>
            <a:endCxn id="14" idx="4"/>
          </p:cNvCxnSpPr>
          <p:nvPr/>
        </p:nvCxnSpPr>
        <p:spPr>
          <a:xfrm flipH="1" flipV="1">
            <a:off x="6716159" y="3292443"/>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1759C9-48CB-0E40-A9DC-A14CE6C703C8}"/>
              </a:ext>
            </a:extLst>
          </p:cNvPr>
          <p:cNvCxnSpPr>
            <a:cxnSpLocks/>
            <a:stCxn id="13" idx="2"/>
            <a:endCxn id="14" idx="4"/>
          </p:cNvCxnSpPr>
          <p:nvPr/>
        </p:nvCxnSpPr>
        <p:spPr>
          <a:xfrm flipH="1" flipV="1">
            <a:off x="6716159" y="3292443"/>
            <a:ext cx="3078179"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8A4FA2F-DCA9-7348-8234-379B4A622ACD}"/>
              </a:ext>
            </a:extLst>
          </p:cNvPr>
          <p:cNvCxnSpPr>
            <a:cxnSpLocks/>
            <a:stCxn id="11" idx="2"/>
            <a:endCxn id="15" idx="4"/>
          </p:cNvCxnSpPr>
          <p:nvPr/>
        </p:nvCxnSpPr>
        <p:spPr>
          <a:xfrm flipH="1" flipV="1">
            <a:off x="7882548" y="3292443"/>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6A17698-5882-7A42-8FE3-73BA338B3094}"/>
              </a:ext>
            </a:extLst>
          </p:cNvPr>
          <p:cNvCxnSpPr>
            <a:cxnSpLocks/>
            <a:stCxn id="12" idx="2"/>
            <a:endCxn id="15" idx="4"/>
          </p:cNvCxnSpPr>
          <p:nvPr/>
        </p:nvCxnSpPr>
        <p:spPr>
          <a:xfrm flipH="1" flipV="1">
            <a:off x="7882548" y="3292443"/>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50C2267-5372-264C-A218-ACD0E36C30AE}"/>
              </a:ext>
            </a:extLst>
          </p:cNvPr>
          <p:cNvCxnSpPr>
            <a:cxnSpLocks/>
            <a:stCxn id="13" idx="2"/>
            <a:endCxn id="15" idx="4"/>
          </p:cNvCxnSpPr>
          <p:nvPr/>
        </p:nvCxnSpPr>
        <p:spPr>
          <a:xfrm flipH="1" flipV="1">
            <a:off x="7882548" y="3292443"/>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DF4BD6C-BE19-7E46-942E-45C874225D6F}"/>
              </a:ext>
            </a:extLst>
          </p:cNvPr>
          <p:cNvCxnSpPr>
            <a:cxnSpLocks/>
            <a:stCxn id="11" idx="2"/>
            <a:endCxn id="16" idx="4"/>
          </p:cNvCxnSpPr>
          <p:nvPr/>
        </p:nvCxnSpPr>
        <p:spPr>
          <a:xfrm flipH="1" flipV="1">
            <a:off x="9048937" y="3292443"/>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6090CEA-501C-A541-91C0-63A98DB1AFBD}"/>
              </a:ext>
            </a:extLst>
          </p:cNvPr>
          <p:cNvCxnSpPr>
            <a:cxnSpLocks/>
            <a:stCxn id="12" idx="2"/>
            <a:endCxn id="16" idx="4"/>
          </p:cNvCxnSpPr>
          <p:nvPr/>
        </p:nvCxnSpPr>
        <p:spPr>
          <a:xfrm flipH="1" flipV="1">
            <a:off x="9048937" y="3292443"/>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E424F6E-E69E-4E4C-9EAB-A6FCB3393129}"/>
              </a:ext>
            </a:extLst>
          </p:cNvPr>
          <p:cNvCxnSpPr>
            <a:cxnSpLocks/>
            <a:stCxn id="13" idx="2"/>
            <a:endCxn id="16" idx="4"/>
          </p:cNvCxnSpPr>
          <p:nvPr/>
        </p:nvCxnSpPr>
        <p:spPr>
          <a:xfrm flipH="1" flipV="1">
            <a:off x="9048937" y="3292443"/>
            <a:ext cx="745401" cy="27492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2196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3</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19182" y="3495092"/>
                <a:ext cx="3475855" cy="1042952"/>
              </a:xfrm>
              <a:ln>
                <a:solidFill>
                  <a:schemeClr val="tx1">
                    <a:lumMod val="95000"/>
                  </a:schemeClr>
                </a:solidFill>
              </a:ln>
            </p:spPr>
            <p:txBody>
              <a:bodyPr>
                <a:normAutofit/>
              </a:bodyPr>
              <a:lstStyle/>
              <a:p>
                <a:pPr marL="0" indent="0" algn="ctr">
                  <a:buNone/>
                </a:pPr>
                <a:r>
                  <a:rPr lang="en-US" b="1" i="1" u="sng" dirty="0"/>
                  <a:t>Step 3</a:t>
                </a:r>
                <a:r>
                  <a:rPr lang="en-US" i="1" dirty="0"/>
                  <a:t>: Set k equal to the number of clauses in </a:t>
                </a:r>
                <a14:m>
                  <m:oMath xmlns:m="http://schemas.openxmlformats.org/officeDocument/2006/math">
                    <m:r>
                      <a:rPr lang="en-US" b="0" i="1" smtClean="0">
                        <a:latin typeface="Cambria Math" panose="02040503050406030204" pitchFamily="18" charset="0"/>
                      </a:rPr>
                      <m:t>𝜃</m:t>
                    </m:r>
                  </m:oMath>
                </a14:m>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19182" y="3495092"/>
                <a:ext cx="3475855" cy="1042952"/>
              </a:xfrm>
              <a:blipFill>
                <a:blip r:embed="rId3"/>
                <a:stretch>
                  <a:fillRect r="-364" b="-1190"/>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grpSp>
        <p:nvGrpSpPr>
          <p:cNvPr id="7" name="Group 6">
            <a:extLst>
              <a:ext uri="{FF2B5EF4-FFF2-40B4-BE49-F238E27FC236}">
                <a16:creationId xmlns:a16="http://schemas.microsoft.com/office/drawing/2014/main" id="{B234495A-30E8-0F4D-808A-EA8E6DC699C8}"/>
              </a:ext>
            </a:extLst>
          </p:cNvPr>
          <p:cNvGrpSpPr/>
          <p:nvPr/>
        </p:nvGrpSpPr>
        <p:grpSpPr>
          <a:xfrm>
            <a:off x="5169528" y="2580237"/>
            <a:ext cx="5477346" cy="3974471"/>
            <a:chOff x="5169528" y="2580237"/>
            <a:chExt cx="5477346" cy="3974471"/>
          </a:xfrm>
        </p:grpSpPr>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10"/>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8" name="Straight Connector 7">
              <a:extLst>
                <a:ext uri="{FF2B5EF4-FFF2-40B4-BE49-F238E27FC236}">
                  <a16:creationId xmlns:a16="http://schemas.microsoft.com/office/drawing/2014/main" id="{9F5A36DC-033A-1D44-95C7-8C2268628050}"/>
                </a:ext>
              </a:extLst>
            </p:cNvPr>
            <p:cNvCxnSpPr>
              <a:cxnSpLocks/>
              <a:stCxn id="4" idx="6"/>
              <a:endCxn id="15" idx="4"/>
            </p:cNvCxnSpPr>
            <p:nvPr/>
          </p:nvCxnSpPr>
          <p:spPr>
            <a:xfrm flipV="1">
              <a:off x="5920963" y="3292443"/>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A93107A-EDEA-3145-987E-D64D886046AD}"/>
                </a:ext>
              </a:extLst>
            </p:cNvPr>
            <p:cNvCxnSpPr>
              <a:cxnSpLocks/>
              <a:stCxn id="4" idx="6"/>
              <a:endCxn id="16" idx="4"/>
            </p:cNvCxnSpPr>
            <p:nvPr/>
          </p:nvCxnSpPr>
          <p:spPr>
            <a:xfrm flipV="1">
              <a:off x="5920963" y="3292443"/>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3DC1DA-938A-2D49-A105-6F600A3F1A38}"/>
                </a:ext>
              </a:extLst>
            </p:cNvPr>
            <p:cNvCxnSpPr>
              <a:cxnSpLocks/>
              <a:stCxn id="4" idx="6"/>
              <a:endCxn id="11" idx="2"/>
            </p:cNvCxnSpPr>
            <p:nvPr/>
          </p:nvCxnSpPr>
          <p:spPr>
            <a:xfrm flipV="1">
              <a:off x="5920963" y="4034823"/>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18388B-A1B9-5C4C-B61B-70895BCF17C4}"/>
                </a:ext>
              </a:extLst>
            </p:cNvPr>
            <p:cNvCxnSpPr>
              <a:cxnSpLocks/>
              <a:stCxn id="4" idx="6"/>
              <a:endCxn id="12" idx="2"/>
            </p:cNvCxnSpPr>
            <p:nvPr/>
          </p:nvCxnSpPr>
          <p:spPr>
            <a:xfrm>
              <a:off x="5920963" y="4037840"/>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FE2F4D-597D-0A4E-A57B-0020E6F12C06}"/>
                </a:ext>
              </a:extLst>
            </p:cNvPr>
            <p:cNvCxnSpPr>
              <a:cxnSpLocks/>
              <a:stCxn id="4" idx="6"/>
              <a:endCxn id="13" idx="2"/>
            </p:cNvCxnSpPr>
            <p:nvPr/>
          </p:nvCxnSpPr>
          <p:spPr>
            <a:xfrm>
              <a:off x="5920963" y="4037840"/>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DFF9477-207D-474C-839E-D162BB8F2CC1}"/>
                </a:ext>
              </a:extLst>
            </p:cNvPr>
            <p:cNvCxnSpPr>
              <a:cxnSpLocks/>
              <a:stCxn id="9" idx="6"/>
              <a:endCxn id="14" idx="4"/>
            </p:cNvCxnSpPr>
            <p:nvPr/>
          </p:nvCxnSpPr>
          <p:spPr>
            <a:xfrm flipV="1">
              <a:off x="5920963" y="3292443"/>
              <a:ext cx="795196"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4696E13-6B4E-E043-A09F-ECEC80AB4A57}"/>
                </a:ext>
              </a:extLst>
            </p:cNvPr>
            <p:cNvCxnSpPr>
              <a:cxnSpLocks/>
              <a:stCxn id="9" idx="6"/>
              <a:endCxn id="16" idx="4"/>
            </p:cNvCxnSpPr>
            <p:nvPr/>
          </p:nvCxnSpPr>
          <p:spPr>
            <a:xfrm flipV="1">
              <a:off x="5920963" y="3292443"/>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CA3065-A461-AE40-AD9A-F6A3B415BD58}"/>
                </a:ext>
              </a:extLst>
            </p:cNvPr>
            <p:cNvCxnSpPr>
              <a:cxnSpLocks/>
              <a:stCxn id="9" idx="6"/>
              <a:endCxn id="11" idx="2"/>
            </p:cNvCxnSpPr>
            <p:nvPr/>
          </p:nvCxnSpPr>
          <p:spPr>
            <a:xfrm flipV="1">
              <a:off x="5920963" y="4034823"/>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B7C8622-1B9B-684C-BD33-D95A5919B895}"/>
                </a:ext>
              </a:extLst>
            </p:cNvPr>
            <p:cNvCxnSpPr>
              <a:cxnSpLocks/>
              <a:stCxn id="9" idx="6"/>
              <a:endCxn id="13" idx="2"/>
            </p:cNvCxnSpPr>
            <p:nvPr/>
          </p:nvCxnSpPr>
          <p:spPr>
            <a:xfrm>
              <a:off x="5920963" y="5041266"/>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811A371-E5D3-4041-A458-CBF0B644EB5F}"/>
                </a:ext>
              </a:extLst>
            </p:cNvPr>
            <p:cNvCxnSpPr>
              <a:cxnSpLocks/>
              <a:stCxn id="10" idx="6"/>
              <a:endCxn id="14" idx="4"/>
            </p:cNvCxnSpPr>
            <p:nvPr/>
          </p:nvCxnSpPr>
          <p:spPr>
            <a:xfrm flipV="1">
              <a:off x="5920963" y="3292443"/>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4DDC788-314B-BF43-B06E-462111F4967C}"/>
                </a:ext>
              </a:extLst>
            </p:cNvPr>
            <p:cNvCxnSpPr>
              <a:cxnSpLocks/>
              <a:stCxn id="10" idx="6"/>
              <a:endCxn id="15" idx="4"/>
            </p:cNvCxnSpPr>
            <p:nvPr/>
          </p:nvCxnSpPr>
          <p:spPr>
            <a:xfrm flipV="1">
              <a:off x="5920963" y="3292443"/>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072CF64-D07F-F74D-98C4-9A30A3816184}"/>
                </a:ext>
              </a:extLst>
            </p:cNvPr>
            <p:cNvCxnSpPr>
              <a:cxnSpLocks/>
              <a:stCxn id="10" idx="6"/>
              <a:endCxn id="11" idx="2"/>
            </p:cNvCxnSpPr>
            <p:nvPr/>
          </p:nvCxnSpPr>
          <p:spPr>
            <a:xfrm flipV="1">
              <a:off x="5920963" y="4034823"/>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3107FE9-12F7-8F4D-8FA5-DBA64340968E}"/>
                </a:ext>
              </a:extLst>
            </p:cNvPr>
            <p:cNvCxnSpPr>
              <a:cxnSpLocks/>
              <a:stCxn id="10" idx="6"/>
              <a:endCxn id="12" idx="2"/>
            </p:cNvCxnSpPr>
            <p:nvPr/>
          </p:nvCxnSpPr>
          <p:spPr>
            <a:xfrm flipV="1">
              <a:off x="5920963" y="5038249"/>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C22D0F5-2941-3D40-84A5-CAE6C30913FF}"/>
                </a:ext>
              </a:extLst>
            </p:cNvPr>
            <p:cNvCxnSpPr>
              <a:cxnSpLocks/>
              <a:stCxn id="12" idx="2"/>
              <a:endCxn id="14" idx="4"/>
            </p:cNvCxnSpPr>
            <p:nvPr/>
          </p:nvCxnSpPr>
          <p:spPr>
            <a:xfrm flipH="1" flipV="1">
              <a:off x="6716159" y="3292443"/>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1759C9-48CB-0E40-A9DC-A14CE6C703C8}"/>
                </a:ext>
              </a:extLst>
            </p:cNvPr>
            <p:cNvCxnSpPr>
              <a:cxnSpLocks/>
              <a:stCxn id="13" idx="2"/>
              <a:endCxn id="14" idx="4"/>
            </p:cNvCxnSpPr>
            <p:nvPr/>
          </p:nvCxnSpPr>
          <p:spPr>
            <a:xfrm flipH="1" flipV="1">
              <a:off x="6716159" y="3292443"/>
              <a:ext cx="3078179"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8A4FA2F-DCA9-7348-8234-379B4A622ACD}"/>
                </a:ext>
              </a:extLst>
            </p:cNvPr>
            <p:cNvCxnSpPr>
              <a:cxnSpLocks/>
              <a:stCxn id="11" idx="2"/>
              <a:endCxn id="15" idx="4"/>
            </p:cNvCxnSpPr>
            <p:nvPr/>
          </p:nvCxnSpPr>
          <p:spPr>
            <a:xfrm flipH="1" flipV="1">
              <a:off x="7882548" y="3292443"/>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6A17698-5882-7A42-8FE3-73BA338B3094}"/>
                </a:ext>
              </a:extLst>
            </p:cNvPr>
            <p:cNvCxnSpPr>
              <a:cxnSpLocks/>
              <a:stCxn id="12" idx="2"/>
              <a:endCxn id="15" idx="4"/>
            </p:cNvCxnSpPr>
            <p:nvPr/>
          </p:nvCxnSpPr>
          <p:spPr>
            <a:xfrm flipH="1" flipV="1">
              <a:off x="7882548" y="3292443"/>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50C2267-5372-264C-A218-ACD0E36C30AE}"/>
                </a:ext>
              </a:extLst>
            </p:cNvPr>
            <p:cNvCxnSpPr>
              <a:cxnSpLocks/>
              <a:stCxn id="13" idx="2"/>
              <a:endCxn id="15" idx="4"/>
            </p:cNvCxnSpPr>
            <p:nvPr/>
          </p:nvCxnSpPr>
          <p:spPr>
            <a:xfrm flipH="1" flipV="1">
              <a:off x="7882548" y="3292443"/>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DF4BD6C-BE19-7E46-942E-45C874225D6F}"/>
                </a:ext>
              </a:extLst>
            </p:cNvPr>
            <p:cNvCxnSpPr>
              <a:cxnSpLocks/>
              <a:stCxn id="11" idx="2"/>
              <a:endCxn id="16" idx="4"/>
            </p:cNvCxnSpPr>
            <p:nvPr/>
          </p:nvCxnSpPr>
          <p:spPr>
            <a:xfrm flipH="1" flipV="1">
              <a:off x="9048937" y="3292443"/>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6090CEA-501C-A541-91C0-63A98DB1AFBD}"/>
                </a:ext>
              </a:extLst>
            </p:cNvPr>
            <p:cNvCxnSpPr>
              <a:cxnSpLocks/>
              <a:stCxn id="12" idx="2"/>
              <a:endCxn id="16" idx="4"/>
            </p:cNvCxnSpPr>
            <p:nvPr/>
          </p:nvCxnSpPr>
          <p:spPr>
            <a:xfrm flipH="1" flipV="1">
              <a:off x="9048937" y="3292443"/>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E424F6E-E69E-4E4C-9EAB-A6FCB3393129}"/>
                </a:ext>
              </a:extLst>
            </p:cNvPr>
            <p:cNvCxnSpPr>
              <a:cxnSpLocks/>
              <a:stCxn id="13" idx="2"/>
              <a:endCxn id="16" idx="4"/>
            </p:cNvCxnSpPr>
            <p:nvPr/>
          </p:nvCxnSpPr>
          <p:spPr>
            <a:xfrm flipH="1" flipV="1">
              <a:off x="9048937" y="3292443"/>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58FD4DEF-9538-B849-B1E3-32B77B27BEDA}"/>
                </a:ext>
              </a:extLst>
            </p:cNvPr>
            <p:cNvSpPr txBox="1">
              <a:spLocks/>
            </p:cNvSpPr>
            <p:nvPr/>
          </p:nvSpPr>
          <p:spPr>
            <a:xfrm>
              <a:off x="9943722" y="3016455"/>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p:spTree>
    <p:extLst>
      <p:ext uri="{BB962C8B-B14F-4D97-AF65-F5344CB8AC3E}">
        <p14:creationId xmlns:p14="http://schemas.microsoft.com/office/powerpoint/2010/main" val="490318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Proof</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841967" y="2495741"/>
                <a:ext cx="4544839" cy="1503170"/>
              </a:xfrm>
              <a:ln>
                <a:solidFill>
                  <a:schemeClr val="tx1">
                    <a:lumMod val="95000"/>
                  </a:schemeClr>
                </a:solidFill>
              </a:ln>
            </p:spPr>
            <p:txBody>
              <a:bodyPr>
                <a:normAutofit/>
              </a:bodyPr>
              <a:lstStyle/>
              <a:p>
                <a:pPr marL="0" indent="0" algn="ctr">
                  <a:buNone/>
                </a:pPr>
                <a:r>
                  <a:rPr lang="en-US" b="1" i="1" u="sng" dirty="0"/>
                  <a:t>Claim</a:t>
                </a:r>
                <a:r>
                  <a:rPr lang="en-US" i="1" dirty="0"/>
                  <a:t>:</a:t>
                </a:r>
                <a:br>
                  <a:rPr lang="en-US" i="1" dirty="0"/>
                </a:br>
                <a14:m>
                  <m:oMath xmlns:m="http://schemas.openxmlformats.org/officeDocument/2006/math">
                    <m:r>
                      <a:rPr lang="en-US" b="0" i="1" smtClean="0">
                        <a:latin typeface="Cambria Math" panose="02040503050406030204" pitchFamily="18" charset="0"/>
                      </a:rPr>
                      <m:t>𝜃</m:t>
                    </m:r>
                  </m:oMath>
                </a14:m>
                <a:r>
                  <a:rPr lang="en-US" i="1" dirty="0"/>
                  <a:t> is satisfiable IFF G contains a clique of size 3</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841967" y="2495741"/>
                <a:ext cx="4544839" cy="1503170"/>
              </a:xfrm>
              <a:blipFill>
                <a:blip r:embed="rId3"/>
                <a:stretch>
                  <a:fillRect t="-833"/>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sp>
        <p:nvSpPr>
          <p:cNvPr id="39" name="Content Placeholder 2">
            <a:extLst>
              <a:ext uri="{FF2B5EF4-FFF2-40B4-BE49-F238E27FC236}">
                <a16:creationId xmlns:a16="http://schemas.microsoft.com/office/drawing/2014/main" id="{019C274A-D365-9D44-B7B2-72494C3194BB}"/>
              </a:ext>
            </a:extLst>
          </p:cNvPr>
          <p:cNvSpPr txBox="1">
            <a:spLocks/>
          </p:cNvSpPr>
          <p:nvPr/>
        </p:nvSpPr>
        <p:spPr>
          <a:xfrm>
            <a:off x="841967" y="4197785"/>
            <a:ext cx="4544839" cy="2248281"/>
          </a:xfrm>
          <a:prstGeom prst="rect">
            <a:avLst/>
          </a:prstGeom>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b="1" i="1" u="sng" dirty="0"/>
              <a:t>Intuition</a:t>
            </a:r>
            <a:r>
              <a:rPr lang="en-US" i="1" dirty="0"/>
              <a:t>:</a:t>
            </a:r>
            <a:br>
              <a:rPr lang="en-US" b="1" i="1" u="sng" dirty="0"/>
            </a:br>
            <a:r>
              <a:rPr lang="en-US" i="1" dirty="0"/>
              <a:t>One clique of size 3 is shown. The nodes in the clique represent three variables, one per clause, that can be set to TRUE without issue. </a:t>
            </a:r>
          </a:p>
        </p:txBody>
      </p:sp>
      <p:grpSp>
        <p:nvGrpSpPr>
          <p:cNvPr id="17" name="Group 16">
            <a:extLst>
              <a:ext uri="{FF2B5EF4-FFF2-40B4-BE49-F238E27FC236}">
                <a16:creationId xmlns:a16="http://schemas.microsoft.com/office/drawing/2014/main" id="{3906D9CC-3F1A-384E-894F-E2F7F41ED5EA}"/>
              </a:ext>
            </a:extLst>
          </p:cNvPr>
          <p:cNvGrpSpPr/>
          <p:nvPr/>
        </p:nvGrpSpPr>
        <p:grpSpPr>
          <a:xfrm>
            <a:off x="5739894" y="2471596"/>
            <a:ext cx="5477346" cy="3974471"/>
            <a:chOff x="5739894" y="2471596"/>
            <a:chExt cx="5477346" cy="3974471"/>
          </a:xfrm>
        </p:grpSpPr>
        <mc:AlternateContent xmlns:mc="http://schemas.openxmlformats.org/markup-compatibility/2006" xmlns:a14="http://schemas.microsoft.com/office/drawing/2010/main">
          <mc:Choice Requires="a14">
            <p:sp>
              <p:nvSpPr>
                <p:cNvPr id="42" name="Oval 41">
                  <a:extLst>
                    <a:ext uri="{FF2B5EF4-FFF2-40B4-BE49-F238E27FC236}">
                      <a16:creationId xmlns:a16="http://schemas.microsoft.com/office/drawing/2014/main" id="{EBC588D3-1610-BB46-90DD-92C05B1E0A97}"/>
                    </a:ext>
                  </a:extLst>
                </p:cNvPr>
                <p:cNvSpPr/>
                <p:nvPr/>
              </p:nvSpPr>
              <p:spPr>
                <a:xfrm>
                  <a:off x="5948121" y="365759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2" name="Oval 41">
                  <a:extLst>
                    <a:ext uri="{FF2B5EF4-FFF2-40B4-BE49-F238E27FC236}">
                      <a16:creationId xmlns:a16="http://schemas.microsoft.com/office/drawing/2014/main" id="{EBC588D3-1610-BB46-90DD-92C05B1E0A97}"/>
                    </a:ext>
                  </a:extLst>
                </p:cNvPr>
                <p:cNvSpPr>
                  <a:spLocks noRot="1" noChangeAspect="1" noMove="1" noResize="1" noEditPoints="1" noAdjustHandles="1" noChangeArrowheads="1" noChangeShapeType="1" noTextEdit="1"/>
                </p:cNvSpPr>
                <p:nvPr/>
              </p:nvSpPr>
              <p:spPr>
                <a:xfrm>
                  <a:off x="5948121" y="3657595"/>
                  <a:ext cx="543208" cy="543208"/>
                </a:xfrm>
                <a:prstGeom prst="ellipse">
                  <a:avLst/>
                </a:prstGeom>
                <a:blipFill>
                  <a:blip r:embed="rId5"/>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43">
                  <a:extLst>
                    <a:ext uri="{FF2B5EF4-FFF2-40B4-BE49-F238E27FC236}">
                      <a16:creationId xmlns:a16="http://schemas.microsoft.com/office/drawing/2014/main" id="{99A19EE2-DCED-104D-9001-4AA2EE619886}"/>
                    </a:ext>
                  </a:extLst>
                </p:cNvPr>
                <p:cNvSpPr/>
                <p:nvPr/>
              </p:nvSpPr>
              <p:spPr>
                <a:xfrm>
                  <a:off x="5948121" y="4661021"/>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44" name="Oval 43">
                  <a:extLst>
                    <a:ext uri="{FF2B5EF4-FFF2-40B4-BE49-F238E27FC236}">
                      <a16:creationId xmlns:a16="http://schemas.microsoft.com/office/drawing/2014/main" id="{99A19EE2-DCED-104D-9001-4AA2EE619886}"/>
                    </a:ext>
                  </a:extLst>
                </p:cNvPr>
                <p:cNvSpPr>
                  <a:spLocks noRot="1" noChangeAspect="1" noMove="1" noResize="1" noEditPoints="1" noAdjustHandles="1" noChangeArrowheads="1" noChangeShapeType="1" noTextEdit="1"/>
                </p:cNvSpPr>
                <p:nvPr/>
              </p:nvSpPr>
              <p:spPr>
                <a:xfrm>
                  <a:off x="5948121" y="4661021"/>
                  <a:ext cx="543208" cy="543208"/>
                </a:xfrm>
                <a:prstGeom prst="ellipse">
                  <a:avLst/>
                </a:prstGeom>
                <a:blipFill>
                  <a:blip r:embed="rId6"/>
                  <a:stretch>
                    <a:fillRect l="-2273"/>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Oval 44">
                  <a:extLst>
                    <a:ext uri="{FF2B5EF4-FFF2-40B4-BE49-F238E27FC236}">
                      <a16:creationId xmlns:a16="http://schemas.microsoft.com/office/drawing/2014/main" id="{C73886F6-0A7E-3D42-8EE7-0E8352077966}"/>
                    </a:ext>
                  </a:extLst>
                </p:cNvPr>
                <p:cNvSpPr/>
                <p:nvPr/>
              </p:nvSpPr>
              <p:spPr>
                <a:xfrm>
                  <a:off x="5948121" y="5664447"/>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45" name="Oval 44">
                  <a:extLst>
                    <a:ext uri="{FF2B5EF4-FFF2-40B4-BE49-F238E27FC236}">
                      <a16:creationId xmlns:a16="http://schemas.microsoft.com/office/drawing/2014/main" id="{C73886F6-0A7E-3D42-8EE7-0E8352077966}"/>
                    </a:ext>
                  </a:extLst>
                </p:cNvPr>
                <p:cNvSpPr>
                  <a:spLocks noRot="1" noChangeAspect="1" noMove="1" noResize="1" noEditPoints="1" noAdjustHandles="1" noChangeArrowheads="1" noChangeShapeType="1" noTextEdit="1"/>
                </p:cNvSpPr>
                <p:nvPr/>
              </p:nvSpPr>
              <p:spPr>
                <a:xfrm>
                  <a:off x="5948121" y="5664447"/>
                  <a:ext cx="543208" cy="543208"/>
                </a:xfrm>
                <a:prstGeom prst="ellipse">
                  <a:avLst/>
                </a:prstGeom>
                <a:blipFill>
                  <a:blip r:embed="rId7"/>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CBC0B98F-EADF-C640-B049-550A523A75A7}"/>
                    </a:ext>
                  </a:extLst>
                </p:cNvPr>
                <p:cNvSpPr/>
                <p:nvPr/>
              </p:nvSpPr>
              <p:spPr>
                <a:xfrm>
                  <a:off x="10364704" y="365457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7" name="Oval 46">
                  <a:extLst>
                    <a:ext uri="{FF2B5EF4-FFF2-40B4-BE49-F238E27FC236}">
                      <a16:creationId xmlns:a16="http://schemas.microsoft.com/office/drawing/2014/main" id="{CBC0B98F-EADF-C640-B049-550A523A75A7}"/>
                    </a:ext>
                  </a:extLst>
                </p:cNvPr>
                <p:cNvSpPr>
                  <a:spLocks noRot="1" noChangeAspect="1" noMove="1" noResize="1" noEditPoints="1" noAdjustHandles="1" noChangeArrowheads="1" noChangeShapeType="1" noTextEdit="1"/>
                </p:cNvSpPr>
                <p:nvPr/>
              </p:nvSpPr>
              <p:spPr>
                <a:xfrm>
                  <a:off x="10364704" y="3654578"/>
                  <a:ext cx="543208" cy="543208"/>
                </a:xfrm>
                <a:prstGeom prst="ellipse">
                  <a:avLst/>
                </a:prstGeom>
                <a:blipFill>
                  <a:blip r:embed="rId8"/>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45FEABFE-9C8A-A14E-BDA0-1B581644F4A7}"/>
                    </a:ext>
                  </a:extLst>
                </p:cNvPr>
                <p:cNvSpPr/>
                <p:nvPr/>
              </p:nvSpPr>
              <p:spPr>
                <a:xfrm>
                  <a:off x="10364704" y="465800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48" name="Oval 47">
                  <a:extLst>
                    <a:ext uri="{FF2B5EF4-FFF2-40B4-BE49-F238E27FC236}">
                      <a16:creationId xmlns:a16="http://schemas.microsoft.com/office/drawing/2014/main" id="{45FEABFE-9C8A-A14E-BDA0-1B581644F4A7}"/>
                    </a:ext>
                  </a:extLst>
                </p:cNvPr>
                <p:cNvSpPr>
                  <a:spLocks noRot="1" noChangeAspect="1" noMove="1" noResize="1" noEditPoints="1" noAdjustHandles="1" noChangeArrowheads="1" noChangeShapeType="1" noTextEdit="1"/>
                </p:cNvSpPr>
                <p:nvPr/>
              </p:nvSpPr>
              <p:spPr>
                <a:xfrm>
                  <a:off x="10364704" y="4658004"/>
                  <a:ext cx="543208" cy="543208"/>
                </a:xfrm>
                <a:prstGeom prst="ellipse">
                  <a:avLst/>
                </a:prstGeom>
                <a:blipFill>
                  <a:blip r:embed="rId9"/>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Oval 48">
                  <a:extLst>
                    <a:ext uri="{FF2B5EF4-FFF2-40B4-BE49-F238E27FC236}">
                      <a16:creationId xmlns:a16="http://schemas.microsoft.com/office/drawing/2014/main" id="{A66F8109-458A-934E-B901-3C4AD7E54316}"/>
                    </a:ext>
                  </a:extLst>
                </p:cNvPr>
                <p:cNvSpPr/>
                <p:nvPr/>
              </p:nvSpPr>
              <p:spPr>
                <a:xfrm>
                  <a:off x="10364704" y="5661430"/>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49" name="Oval 48">
                  <a:extLst>
                    <a:ext uri="{FF2B5EF4-FFF2-40B4-BE49-F238E27FC236}">
                      <a16:creationId xmlns:a16="http://schemas.microsoft.com/office/drawing/2014/main" id="{A66F8109-458A-934E-B901-3C4AD7E54316}"/>
                    </a:ext>
                  </a:extLst>
                </p:cNvPr>
                <p:cNvSpPr>
                  <a:spLocks noRot="1" noChangeAspect="1" noMove="1" noResize="1" noEditPoints="1" noAdjustHandles="1" noChangeArrowheads="1" noChangeShapeType="1" noTextEdit="1"/>
                </p:cNvSpPr>
                <p:nvPr/>
              </p:nvSpPr>
              <p:spPr>
                <a:xfrm>
                  <a:off x="10364704" y="5661430"/>
                  <a:ext cx="543208" cy="543208"/>
                </a:xfrm>
                <a:prstGeom prst="ellipse">
                  <a:avLst/>
                </a:prstGeom>
                <a:blipFill>
                  <a:blip r:embed="rId10"/>
                  <a:stretch>
                    <a:fillRect l="-2273"/>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85CB99A0-B12E-3E4B-BEEE-B8DC7EE9CE9C}"/>
                    </a:ext>
                  </a:extLst>
                </p:cNvPr>
                <p:cNvSpPr/>
                <p:nvPr/>
              </p:nvSpPr>
              <p:spPr>
                <a:xfrm>
                  <a:off x="7014921" y="2640594"/>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51" name="Oval 50">
                  <a:extLst>
                    <a:ext uri="{FF2B5EF4-FFF2-40B4-BE49-F238E27FC236}">
                      <a16:creationId xmlns:a16="http://schemas.microsoft.com/office/drawing/2014/main" id="{85CB99A0-B12E-3E4B-BEEE-B8DC7EE9CE9C}"/>
                    </a:ext>
                  </a:extLst>
                </p:cNvPr>
                <p:cNvSpPr>
                  <a:spLocks noRot="1" noChangeAspect="1" noMove="1" noResize="1" noEditPoints="1" noAdjustHandles="1" noChangeArrowheads="1" noChangeShapeType="1" noTextEdit="1"/>
                </p:cNvSpPr>
                <p:nvPr/>
              </p:nvSpPr>
              <p:spPr>
                <a:xfrm>
                  <a:off x="7014921" y="2640594"/>
                  <a:ext cx="543208" cy="543208"/>
                </a:xfrm>
                <a:prstGeom prst="ellipse">
                  <a:avLst/>
                </a:prstGeom>
                <a:blipFill>
                  <a:blip r:embed="rId11"/>
                  <a:stretch>
                    <a:fillRect l="-2273"/>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CF629B9-BCCF-D946-ADE2-06B940838694}"/>
                    </a:ext>
                  </a:extLst>
                </p:cNvPr>
                <p:cNvSpPr/>
                <p:nvPr/>
              </p:nvSpPr>
              <p:spPr>
                <a:xfrm>
                  <a:off x="8181310"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CF629B9-BCCF-D946-ADE2-06B940838694}"/>
                    </a:ext>
                  </a:extLst>
                </p:cNvPr>
                <p:cNvSpPr>
                  <a:spLocks noRot="1" noChangeAspect="1" noMove="1" noResize="1" noEditPoints="1" noAdjustHandles="1" noChangeArrowheads="1" noChangeShapeType="1" noTextEdit="1"/>
                </p:cNvSpPr>
                <p:nvPr/>
              </p:nvSpPr>
              <p:spPr>
                <a:xfrm>
                  <a:off x="8181310" y="2640594"/>
                  <a:ext cx="543208" cy="543208"/>
                </a:xfrm>
                <a:prstGeom prst="ellipse">
                  <a:avLst/>
                </a:prstGeom>
                <a:blipFill>
                  <a:blip r:embed="rId12"/>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Oval 53">
                  <a:extLst>
                    <a:ext uri="{FF2B5EF4-FFF2-40B4-BE49-F238E27FC236}">
                      <a16:creationId xmlns:a16="http://schemas.microsoft.com/office/drawing/2014/main" id="{F9CD9F65-48C4-D749-8F4D-B267C3D19E31}"/>
                    </a:ext>
                  </a:extLst>
                </p:cNvPr>
                <p:cNvSpPr/>
                <p:nvPr/>
              </p:nvSpPr>
              <p:spPr>
                <a:xfrm>
                  <a:off x="9347699"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54" name="Oval 53">
                  <a:extLst>
                    <a:ext uri="{FF2B5EF4-FFF2-40B4-BE49-F238E27FC236}">
                      <a16:creationId xmlns:a16="http://schemas.microsoft.com/office/drawing/2014/main" id="{F9CD9F65-48C4-D749-8F4D-B267C3D19E31}"/>
                    </a:ext>
                  </a:extLst>
                </p:cNvPr>
                <p:cNvSpPr>
                  <a:spLocks noRot="1" noChangeAspect="1" noMove="1" noResize="1" noEditPoints="1" noAdjustHandles="1" noChangeArrowheads="1" noChangeShapeType="1" noTextEdit="1"/>
                </p:cNvSpPr>
                <p:nvPr/>
              </p:nvSpPr>
              <p:spPr>
                <a:xfrm>
                  <a:off x="9347699" y="2640594"/>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8D9AB02D-534C-F34C-989C-DF7A6619BF8A}"/>
                </a:ext>
              </a:extLst>
            </p:cNvPr>
            <p:cNvSpPr/>
            <p:nvPr/>
          </p:nvSpPr>
          <p:spPr>
            <a:xfrm>
              <a:off x="5739894" y="2471596"/>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ontent Placeholder 2">
              <a:extLst>
                <a:ext uri="{FF2B5EF4-FFF2-40B4-BE49-F238E27FC236}">
                  <a16:creationId xmlns:a16="http://schemas.microsoft.com/office/drawing/2014/main" id="{60C31D08-A8E0-AF43-A75A-6DAE79DCB83F}"/>
                </a:ext>
              </a:extLst>
            </p:cNvPr>
            <p:cNvSpPr txBox="1">
              <a:spLocks/>
            </p:cNvSpPr>
            <p:nvPr/>
          </p:nvSpPr>
          <p:spPr>
            <a:xfrm>
              <a:off x="10723820" y="2518071"/>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57" name="Straight Connector 56">
              <a:extLst>
                <a:ext uri="{FF2B5EF4-FFF2-40B4-BE49-F238E27FC236}">
                  <a16:creationId xmlns:a16="http://schemas.microsoft.com/office/drawing/2014/main" id="{7A619927-8679-5B4F-9E57-2AC8896D3341}"/>
                </a:ext>
              </a:extLst>
            </p:cNvPr>
            <p:cNvCxnSpPr>
              <a:cxnSpLocks/>
              <a:stCxn id="42" idx="6"/>
              <a:endCxn id="52" idx="4"/>
            </p:cNvCxnSpPr>
            <p:nvPr/>
          </p:nvCxnSpPr>
          <p:spPr>
            <a:xfrm flipV="1">
              <a:off x="6491329" y="3183802"/>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53B9C2-0646-1547-BFA6-A35C784AD3F6}"/>
                </a:ext>
              </a:extLst>
            </p:cNvPr>
            <p:cNvCxnSpPr>
              <a:cxnSpLocks/>
              <a:stCxn id="42" idx="6"/>
              <a:endCxn id="54" idx="4"/>
            </p:cNvCxnSpPr>
            <p:nvPr/>
          </p:nvCxnSpPr>
          <p:spPr>
            <a:xfrm flipV="1">
              <a:off x="6491329" y="3183802"/>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8B098DB-F503-5247-B8BD-E160C437D684}"/>
                </a:ext>
              </a:extLst>
            </p:cNvPr>
            <p:cNvCxnSpPr>
              <a:cxnSpLocks/>
              <a:stCxn id="42" idx="6"/>
              <a:endCxn id="47" idx="2"/>
            </p:cNvCxnSpPr>
            <p:nvPr/>
          </p:nvCxnSpPr>
          <p:spPr>
            <a:xfrm flipV="1">
              <a:off x="6491329" y="3926182"/>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7AC460-F132-944A-8C99-5304E15946E2}"/>
                </a:ext>
              </a:extLst>
            </p:cNvPr>
            <p:cNvCxnSpPr>
              <a:cxnSpLocks/>
              <a:stCxn id="42" idx="6"/>
              <a:endCxn id="48" idx="2"/>
            </p:cNvCxnSpPr>
            <p:nvPr/>
          </p:nvCxnSpPr>
          <p:spPr>
            <a:xfrm>
              <a:off x="6491329" y="3929199"/>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94B50E7-FC90-664B-ACDD-99F628976744}"/>
                </a:ext>
              </a:extLst>
            </p:cNvPr>
            <p:cNvCxnSpPr>
              <a:cxnSpLocks/>
              <a:stCxn id="42" idx="6"/>
              <a:endCxn id="49" idx="2"/>
            </p:cNvCxnSpPr>
            <p:nvPr/>
          </p:nvCxnSpPr>
          <p:spPr>
            <a:xfrm>
              <a:off x="6491329" y="3929199"/>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3485D5A-4F86-1745-823D-C1C1B4AE2480}"/>
                </a:ext>
              </a:extLst>
            </p:cNvPr>
            <p:cNvCxnSpPr>
              <a:cxnSpLocks/>
              <a:stCxn id="44" idx="6"/>
              <a:endCxn id="51" idx="4"/>
            </p:cNvCxnSpPr>
            <p:nvPr/>
          </p:nvCxnSpPr>
          <p:spPr>
            <a:xfrm flipV="1">
              <a:off x="6491329" y="3183802"/>
              <a:ext cx="795196" cy="174882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55A2B95-941B-4649-A529-4E6B5912B50B}"/>
                </a:ext>
              </a:extLst>
            </p:cNvPr>
            <p:cNvCxnSpPr>
              <a:cxnSpLocks/>
              <a:stCxn id="44" idx="6"/>
              <a:endCxn id="54" idx="4"/>
            </p:cNvCxnSpPr>
            <p:nvPr/>
          </p:nvCxnSpPr>
          <p:spPr>
            <a:xfrm flipV="1">
              <a:off x="6491329" y="3183802"/>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00E7117-DFF7-6D46-9CF7-76148A37AF0D}"/>
                </a:ext>
              </a:extLst>
            </p:cNvPr>
            <p:cNvCxnSpPr>
              <a:cxnSpLocks/>
              <a:stCxn id="44" idx="6"/>
              <a:endCxn id="47" idx="2"/>
            </p:cNvCxnSpPr>
            <p:nvPr/>
          </p:nvCxnSpPr>
          <p:spPr>
            <a:xfrm flipV="1">
              <a:off x="6491329" y="3926182"/>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E57D6D-13AF-0342-89C5-5F69D1248FB7}"/>
                </a:ext>
              </a:extLst>
            </p:cNvPr>
            <p:cNvCxnSpPr>
              <a:cxnSpLocks/>
              <a:stCxn id="44" idx="6"/>
              <a:endCxn id="49" idx="2"/>
            </p:cNvCxnSpPr>
            <p:nvPr/>
          </p:nvCxnSpPr>
          <p:spPr>
            <a:xfrm>
              <a:off x="6491329" y="4932625"/>
              <a:ext cx="3873375" cy="10004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3B437C9-654B-124E-886E-01BDB431CDA5}"/>
                </a:ext>
              </a:extLst>
            </p:cNvPr>
            <p:cNvCxnSpPr>
              <a:cxnSpLocks/>
              <a:stCxn id="45" idx="6"/>
              <a:endCxn id="51" idx="4"/>
            </p:cNvCxnSpPr>
            <p:nvPr/>
          </p:nvCxnSpPr>
          <p:spPr>
            <a:xfrm flipV="1">
              <a:off x="6491329" y="3183802"/>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C6CA3B-A420-8549-A435-9D7B23502B8F}"/>
                </a:ext>
              </a:extLst>
            </p:cNvPr>
            <p:cNvCxnSpPr>
              <a:cxnSpLocks/>
              <a:stCxn id="45" idx="6"/>
              <a:endCxn id="52" idx="4"/>
            </p:cNvCxnSpPr>
            <p:nvPr/>
          </p:nvCxnSpPr>
          <p:spPr>
            <a:xfrm flipV="1">
              <a:off x="6491329" y="3183802"/>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C853D32-B240-A348-A892-11476C0160F2}"/>
                </a:ext>
              </a:extLst>
            </p:cNvPr>
            <p:cNvCxnSpPr>
              <a:cxnSpLocks/>
              <a:stCxn id="45" idx="6"/>
              <a:endCxn id="47" idx="2"/>
            </p:cNvCxnSpPr>
            <p:nvPr/>
          </p:nvCxnSpPr>
          <p:spPr>
            <a:xfrm flipV="1">
              <a:off x="6491329" y="3926182"/>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30FF65D-995E-FD43-8B07-C32586C105C6}"/>
                </a:ext>
              </a:extLst>
            </p:cNvPr>
            <p:cNvCxnSpPr>
              <a:cxnSpLocks/>
              <a:stCxn id="45" idx="6"/>
              <a:endCxn id="48" idx="2"/>
            </p:cNvCxnSpPr>
            <p:nvPr/>
          </p:nvCxnSpPr>
          <p:spPr>
            <a:xfrm flipV="1">
              <a:off x="6491329" y="4929608"/>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95C104D-C8D5-2445-B1BE-1F001C418614}"/>
                </a:ext>
              </a:extLst>
            </p:cNvPr>
            <p:cNvCxnSpPr>
              <a:cxnSpLocks/>
              <a:stCxn id="48" idx="2"/>
              <a:endCxn id="51" idx="4"/>
            </p:cNvCxnSpPr>
            <p:nvPr/>
          </p:nvCxnSpPr>
          <p:spPr>
            <a:xfrm flipH="1" flipV="1">
              <a:off x="7286525" y="3183802"/>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61B95F-3EA8-3340-A6EA-3148ECF23B82}"/>
                </a:ext>
              </a:extLst>
            </p:cNvPr>
            <p:cNvCxnSpPr>
              <a:cxnSpLocks/>
              <a:stCxn id="49" idx="2"/>
              <a:endCxn id="51" idx="4"/>
            </p:cNvCxnSpPr>
            <p:nvPr/>
          </p:nvCxnSpPr>
          <p:spPr>
            <a:xfrm flipH="1" flipV="1">
              <a:off x="7286525" y="3183802"/>
              <a:ext cx="3078179" cy="274923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992932D-02F0-8643-BD52-D69EEF26986F}"/>
                </a:ext>
              </a:extLst>
            </p:cNvPr>
            <p:cNvCxnSpPr>
              <a:cxnSpLocks/>
              <a:stCxn id="47" idx="2"/>
              <a:endCxn id="52" idx="4"/>
            </p:cNvCxnSpPr>
            <p:nvPr/>
          </p:nvCxnSpPr>
          <p:spPr>
            <a:xfrm flipH="1" flipV="1">
              <a:off x="8452914" y="3183802"/>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E71D92-3FA9-5746-A9E2-E9F585FA5071}"/>
                </a:ext>
              </a:extLst>
            </p:cNvPr>
            <p:cNvCxnSpPr>
              <a:cxnSpLocks/>
              <a:stCxn id="48" idx="2"/>
              <a:endCxn id="52" idx="4"/>
            </p:cNvCxnSpPr>
            <p:nvPr/>
          </p:nvCxnSpPr>
          <p:spPr>
            <a:xfrm flipH="1" flipV="1">
              <a:off x="8452914" y="3183802"/>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394F35E-5123-334F-926D-5BAF779E18EC}"/>
                </a:ext>
              </a:extLst>
            </p:cNvPr>
            <p:cNvCxnSpPr>
              <a:cxnSpLocks/>
              <a:stCxn id="49" idx="2"/>
              <a:endCxn id="52" idx="4"/>
            </p:cNvCxnSpPr>
            <p:nvPr/>
          </p:nvCxnSpPr>
          <p:spPr>
            <a:xfrm flipH="1" flipV="1">
              <a:off x="8452914" y="3183802"/>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A4B6B3D-C261-0C49-86B3-9CC4BA86F15C}"/>
                </a:ext>
              </a:extLst>
            </p:cNvPr>
            <p:cNvCxnSpPr>
              <a:cxnSpLocks/>
              <a:stCxn id="47" idx="2"/>
              <a:endCxn id="54" idx="4"/>
            </p:cNvCxnSpPr>
            <p:nvPr/>
          </p:nvCxnSpPr>
          <p:spPr>
            <a:xfrm flipH="1" flipV="1">
              <a:off x="9619303" y="3183802"/>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F3AC2C9-C8AE-514C-AD21-93A3DA3F0C16}"/>
                </a:ext>
              </a:extLst>
            </p:cNvPr>
            <p:cNvCxnSpPr>
              <a:cxnSpLocks/>
              <a:stCxn id="48" idx="2"/>
              <a:endCxn id="54" idx="4"/>
            </p:cNvCxnSpPr>
            <p:nvPr/>
          </p:nvCxnSpPr>
          <p:spPr>
            <a:xfrm flipH="1" flipV="1">
              <a:off x="9619303" y="3183802"/>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6C0B03D-BB65-524B-8822-D9B1AC15EB10}"/>
                </a:ext>
              </a:extLst>
            </p:cNvPr>
            <p:cNvCxnSpPr>
              <a:cxnSpLocks/>
              <a:stCxn id="49" idx="2"/>
              <a:endCxn id="54" idx="4"/>
            </p:cNvCxnSpPr>
            <p:nvPr/>
          </p:nvCxnSpPr>
          <p:spPr>
            <a:xfrm flipH="1" flipV="1">
              <a:off x="9619303" y="3183802"/>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87" name="Content Placeholder 2">
              <a:extLst>
                <a:ext uri="{FF2B5EF4-FFF2-40B4-BE49-F238E27FC236}">
                  <a16:creationId xmlns:a16="http://schemas.microsoft.com/office/drawing/2014/main" id="{8BFB02D9-9E57-C240-8FC2-971E5E22AA16}"/>
                </a:ext>
              </a:extLst>
            </p:cNvPr>
            <p:cNvSpPr txBox="1">
              <a:spLocks/>
            </p:cNvSpPr>
            <p:nvPr/>
          </p:nvSpPr>
          <p:spPr>
            <a:xfrm>
              <a:off x="10514088" y="2907814"/>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p:spTree>
    <p:extLst>
      <p:ext uri="{BB962C8B-B14F-4D97-AF65-F5344CB8AC3E}">
        <p14:creationId xmlns:p14="http://schemas.microsoft.com/office/powerpoint/2010/main" val="39585823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Proof</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7668898" y="1366507"/>
                <a:ext cx="3653159" cy="1503170"/>
              </a:xfrm>
              <a:ln>
                <a:solidFill>
                  <a:schemeClr val="tx1">
                    <a:lumMod val="95000"/>
                  </a:schemeClr>
                </a:solidFill>
              </a:ln>
            </p:spPr>
            <p:txBody>
              <a:bodyPr>
                <a:normAutofit/>
              </a:bodyPr>
              <a:lstStyle/>
              <a:p>
                <a:pPr marL="0" indent="0" algn="ctr">
                  <a:buNone/>
                </a:pPr>
                <a:r>
                  <a:rPr lang="en-US" b="1" i="1" u="sng" dirty="0"/>
                  <a:t>Direction 1</a:t>
                </a:r>
                <a:r>
                  <a:rPr lang="en-US" i="1" dirty="0"/>
                  <a:t>:</a:t>
                </a:r>
                <a:br>
                  <a:rPr lang="en-US" i="1" dirty="0"/>
                </a:br>
                <a14:m>
                  <m:oMath xmlns:m="http://schemas.openxmlformats.org/officeDocument/2006/math">
                    <m:r>
                      <a:rPr lang="en-US" b="0" i="1" smtClean="0">
                        <a:latin typeface="Cambria Math" panose="02040503050406030204" pitchFamily="18" charset="0"/>
                      </a:rPr>
                      <m:t>𝜃</m:t>
                    </m:r>
                  </m:oMath>
                </a14:m>
                <a:r>
                  <a:rPr lang="en-US" i="1" dirty="0"/>
                  <a:t> is satisfiable </a:t>
                </a:r>
                <a:r>
                  <a:rPr lang="en-US" i="1" dirty="0">
                    <a:sym typeface="Wingdings" pitchFamily="2" charset="2"/>
                  </a:rPr>
                  <a:t></a:t>
                </a:r>
                <a:r>
                  <a:rPr lang="en-US" i="1" dirty="0"/>
                  <a:t> G contains a clique of size k</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7668898" y="1366507"/>
                <a:ext cx="3653159" cy="1503170"/>
              </a:xfrm>
              <a:blipFill>
                <a:blip r:embed="rId3"/>
                <a:stretch>
                  <a:fillRect t="-1681" r="-3103"/>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516721" y="1366507"/>
                <a:ext cx="6771310"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516721" y="1366507"/>
                <a:ext cx="6771310" cy="598099"/>
              </a:xfrm>
              <a:prstGeom prst="rect">
                <a:avLst/>
              </a:prstGeom>
              <a:blipFill>
                <a:blip r:embed="rId4"/>
                <a:stretch>
                  <a:fillRect l="-374"/>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516720" y="1046939"/>
            <a:ext cx="6771311"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grpSp>
        <p:nvGrpSpPr>
          <p:cNvPr id="17" name="Group 16">
            <a:extLst>
              <a:ext uri="{FF2B5EF4-FFF2-40B4-BE49-F238E27FC236}">
                <a16:creationId xmlns:a16="http://schemas.microsoft.com/office/drawing/2014/main" id="{3906D9CC-3F1A-384E-894F-E2F7F41ED5EA}"/>
              </a:ext>
            </a:extLst>
          </p:cNvPr>
          <p:cNvGrpSpPr/>
          <p:nvPr/>
        </p:nvGrpSpPr>
        <p:grpSpPr>
          <a:xfrm>
            <a:off x="852441" y="2190944"/>
            <a:ext cx="5477346" cy="3974471"/>
            <a:chOff x="5739894" y="2471596"/>
            <a:chExt cx="5477346" cy="3974471"/>
          </a:xfrm>
        </p:grpSpPr>
        <mc:AlternateContent xmlns:mc="http://schemas.openxmlformats.org/markup-compatibility/2006" xmlns:a14="http://schemas.microsoft.com/office/drawing/2010/main">
          <mc:Choice Requires="a14">
            <p:sp>
              <p:nvSpPr>
                <p:cNvPr id="42" name="Oval 41">
                  <a:extLst>
                    <a:ext uri="{FF2B5EF4-FFF2-40B4-BE49-F238E27FC236}">
                      <a16:creationId xmlns:a16="http://schemas.microsoft.com/office/drawing/2014/main" id="{EBC588D3-1610-BB46-90DD-92C05B1E0A97}"/>
                    </a:ext>
                  </a:extLst>
                </p:cNvPr>
                <p:cNvSpPr/>
                <p:nvPr/>
              </p:nvSpPr>
              <p:spPr>
                <a:xfrm>
                  <a:off x="5948121" y="365759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2" name="Oval 41">
                  <a:extLst>
                    <a:ext uri="{FF2B5EF4-FFF2-40B4-BE49-F238E27FC236}">
                      <a16:creationId xmlns:a16="http://schemas.microsoft.com/office/drawing/2014/main" id="{EBC588D3-1610-BB46-90DD-92C05B1E0A97}"/>
                    </a:ext>
                  </a:extLst>
                </p:cNvPr>
                <p:cNvSpPr>
                  <a:spLocks noRot="1" noChangeAspect="1" noMove="1" noResize="1" noEditPoints="1" noAdjustHandles="1" noChangeArrowheads="1" noChangeShapeType="1" noTextEdit="1"/>
                </p:cNvSpPr>
                <p:nvPr/>
              </p:nvSpPr>
              <p:spPr>
                <a:xfrm>
                  <a:off x="5948121" y="3657595"/>
                  <a:ext cx="543208" cy="543208"/>
                </a:xfrm>
                <a:prstGeom prst="ellipse">
                  <a:avLst/>
                </a:prstGeom>
                <a:blipFill>
                  <a:blip r:embed="rId5"/>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43">
                  <a:extLst>
                    <a:ext uri="{FF2B5EF4-FFF2-40B4-BE49-F238E27FC236}">
                      <a16:creationId xmlns:a16="http://schemas.microsoft.com/office/drawing/2014/main" id="{99A19EE2-DCED-104D-9001-4AA2EE619886}"/>
                    </a:ext>
                  </a:extLst>
                </p:cNvPr>
                <p:cNvSpPr/>
                <p:nvPr/>
              </p:nvSpPr>
              <p:spPr>
                <a:xfrm>
                  <a:off x="5948121" y="4661021"/>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44" name="Oval 43">
                  <a:extLst>
                    <a:ext uri="{FF2B5EF4-FFF2-40B4-BE49-F238E27FC236}">
                      <a16:creationId xmlns:a16="http://schemas.microsoft.com/office/drawing/2014/main" id="{99A19EE2-DCED-104D-9001-4AA2EE619886}"/>
                    </a:ext>
                  </a:extLst>
                </p:cNvPr>
                <p:cNvSpPr>
                  <a:spLocks noRot="1" noChangeAspect="1" noMove="1" noResize="1" noEditPoints="1" noAdjustHandles="1" noChangeArrowheads="1" noChangeShapeType="1" noTextEdit="1"/>
                </p:cNvSpPr>
                <p:nvPr/>
              </p:nvSpPr>
              <p:spPr>
                <a:xfrm>
                  <a:off x="5948121" y="4661021"/>
                  <a:ext cx="543208" cy="543208"/>
                </a:xfrm>
                <a:prstGeom prst="ellipse">
                  <a:avLst/>
                </a:prstGeom>
                <a:blipFill>
                  <a:blip r:embed="rId6"/>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Oval 44">
                  <a:extLst>
                    <a:ext uri="{FF2B5EF4-FFF2-40B4-BE49-F238E27FC236}">
                      <a16:creationId xmlns:a16="http://schemas.microsoft.com/office/drawing/2014/main" id="{C73886F6-0A7E-3D42-8EE7-0E8352077966}"/>
                    </a:ext>
                  </a:extLst>
                </p:cNvPr>
                <p:cNvSpPr/>
                <p:nvPr/>
              </p:nvSpPr>
              <p:spPr>
                <a:xfrm>
                  <a:off x="5948121" y="5664447"/>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45" name="Oval 44">
                  <a:extLst>
                    <a:ext uri="{FF2B5EF4-FFF2-40B4-BE49-F238E27FC236}">
                      <a16:creationId xmlns:a16="http://schemas.microsoft.com/office/drawing/2014/main" id="{C73886F6-0A7E-3D42-8EE7-0E8352077966}"/>
                    </a:ext>
                  </a:extLst>
                </p:cNvPr>
                <p:cNvSpPr>
                  <a:spLocks noRot="1" noChangeAspect="1" noMove="1" noResize="1" noEditPoints="1" noAdjustHandles="1" noChangeArrowheads="1" noChangeShapeType="1" noTextEdit="1"/>
                </p:cNvSpPr>
                <p:nvPr/>
              </p:nvSpPr>
              <p:spPr>
                <a:xfrm>
                  <a:off x="5948121" y="5664447"/>
                  <a:ext cx="543208" cy="543208"/>
                </a:xfrm>
                <a:prstGeom prst="ellipse">
                  <a:avLst/>
                </a:prstGeom>
                <a:blipFill>
                  <a:blip r:embed="rId7"/>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CBC0B98F-EADF-C640-B049-550A523A75A7}"/>
                    </a:ext>
                  </a:extLst>
                </p:cNvPr>
                <p:cNvSpPr/>
                <p:nvPr/>
              </p:nvSpPr>
              <p:spPr>
                <a:xfrm>
                  <a:off x="10364704" y="365457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7" name="Oval 46">
                  <a:extLst>
                    <a:ext uri="{FF2B5EF4-FFF2-40B4-BE49-F238E27FC236}">
                      <a16:creationId xmlns:a16="http://schemas.microsoft.com/office/drawing/2014/main" id="{CBC0B98F-EADF-C640-B049-550A523A75A7}"/>
                    </a:ext>
                  </a:extLst>
                </p:cNvPr>
                <p:cNvSpPr>
                  <a:spLocks noRot="1" noChangeAspect="1" noMove="1" noResize="1" noEditPoints="1" noAdjustHandles="1" noChangeArrowheads="1" noChangeShapeType="1" noTextEdit="1"/>
                </p:cNvSpPr>
                <p:nvPr/>
              </p:nvSpPr>
              <p:spPr>
                <a:xfrm>
                  <a:off x="10364704" y="3654578"/>
                  <a:ext cx="543208" cy="543208"/>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45FEABFE-9C8A-A14E-BDA0-1B581644F4A7}"/>
                    </a:ext>
                  </a:extLst>
                </p:cNvPr>
                <p:cNvSpPr/>
                <p:nvPr/>
              </p:nvSpPr>
              <p:spPr>
                <a:xfrm>
                  <a:off x="10364704" y="465800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48" name="Oval 47">
                  <a:extLst>
                    <a:ext uri="{FF2B5EF4-FFF2-40B4-BE49-F238E27FC236}">
                      <a16:creationId xmlns:a16="http://schemas.microsoft.com/office/drawing/2014/main" id="{45FEABFE-9C8A-A14E-BDA0-1B581644F4A7}"/>
                    </a:ext>
                  </a:extLst>
                </p:cNvPr>
                <p:cNvSpPr>
                  <a:spLocks noRot="1" noChangeAspect="1" noMove="1" noResize="1" noEditPoints="1" noAdjustHandles="1" noChangeArrowheads="1" noChangeShapeType="1" noTextEdit="1"/>
                </p:cNvSpPr>
                <p:nvPr/>
              </p:nvSpPr>
              <p:spPr>
                <a:xfrm>
                  <a:off x="10364704" y="4658004"/>
                  <a:ext cx="543208" cy="543208"/>
                </a:xfrm>
                <a:prstGeom prst="ellipse">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Oval 48">
                  <a:extLst>
                    <a:ext uri="{FF2B5EF4-FFF2-40B4-BE49-F238E27FC236}">
                      <a16:creationId xmlns:a16="http://schemas.microsoft.com/office/drawing/2014/main" id="{A66F8109-458A-934E-B901-3C4AD7E54316}"/>
                    </a:ext>
                  </a:extLst>
                </p:cNvPr>
                <p:cNvSpPr/>
                <p:nvPr/>
              </p:nvSpPr>
              <p:spPr>
                <a:xfrm>
                  <a:off x="10364704" y="5661430"/>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49" name="Oval 48">
                  <a:extLst>
                    <a:ext uri="{FF2B5EF4-FFF2-40B4-BE49-F238E27FC236}">
                      <a16:creationId xmlns:a16="http://schemas.microsoft.com/office/drawing/2014/main" id="{A66F8109-458A-934E-B901-3C4AD7E54316}"/>
                    </a:ext>
                  </a:extLst>
                </p:cNvPr>
                <p:cNvSpPr>
                  <a:spLocks noRot="1" noChangeAspect="1" noMove="1" noResize="1" noEditPoints="1" noAdjustHandles="1" noChangeArrowheads="1" noChangeShapeType="1" noTextEdit="1"/>
                </p:cNvSpPr>
                <p:nvPr/>
              </p:nvSpPr>
              <p:spPr>
                <a:xfrm>
                  <a:off x="10364704" y="5661430"/>
                  <a:ext cx="543208" cy="543208"/>
                </a:xfrm>
                <a:prstGeom prst="ellipse">
                  <a:avLst/>
                </a:prstGeom>
                <a:blipFill>
                  <a:blip r:embed="rId10"/>
                  <a:stretch>
                    <a:fillRect/>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85CB99A0-B12E-3E4B-BEEE-B8DC7EE9CE9C}"/>
                    </a:ext>
                  </a:extLst>
                </p:cNvPr>
                <p:cNvSpPr/>
                <p:nvPr/>
              </p:nvSpPr>
              <p:spPr>
                <a:xfrm>
                  <a:off x="7014921" y="2640594"/>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51" name="Oval 50">
                  <a:extLst>
                    <a:ext uri="{FF2B5EF4-FFF2-40B4-BE49-F238E27FC236}">
                      <a16:creationId xmlns:a16="http://schemas.microsoft.com/office/drawing/2014/main" id="{85CB99A0-B12E-3E4B-BEEE-B8DC7EE9CE9C}"/>
                    </a:ext>
                  </a:extLst>
                </p:cNvPr>
                <p:cNvSpPr>
                  <a:spLocks noRot="1" noChangeAspect="1" noMove="1" noResize="1" noEditPoints="1" noAdjustHandles="1" noChangeArrowheads="1" noChangeShapeType="1" noTextEdit="1"/>
                </p:cNvSpPr>
                <p:nvPr/>
              </p:nvSpPr>
              <p:spPr>
                <a:xfrm>
                  <a:off x="7014921" y="2640594"/>
                  <a:ext cx="543208" cy="543208"/>
                </a:xfrm>
                <a:prstGeom prst="ellipse">
                  <a:avLst/>
                </a:prstGeom>
                <a:blipFill>
                  <a:blip r:embed="rId11"/>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CF629B9-BCCF-D946-ADE2-06B940838694}"/>
                    </a:ext>
                  </a:extLst>
                </p:cNvPr>
                <p:cNvSpPr/>
                <p:nvPr/>
              </p:nvSpPr>
              <p:spPr>
                <a:xfrm>
                  <a:off x="8181310"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CF629B9-BCCF-D946-ADE2-06B940838694}"/>
                    </a:ext>
                  </a:extLst>
                </p:cNvPr>
                <p:cNvSpPr>
                  <a:spLocks noRot="1" noChangeAspect="1" noMove="1" noResize="1" noEditPoints="1" noAdjustHandles="1" noChangeArrowheads="1" noChangeShapeType="1" noTextEdit="1"/>
                </p:cNvSpPr>
                <p:nvPr/>
              </p:nvSpPr>
              <p:spPr>
                <a:xfrm>
                  <a:off x="8181310" y="2640594"/>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Oval 53">
                  <a:extLst>
                    <a:ext uri="{FF2B5EF4-FFF2-40B4-BE49-F238E27FC236}">
                      <a16:creationId xmlns:a16="http://schemas.microsoft.com/office/drawing/2014/main" id="{F9CD9F65-48C4-D749-8F4D-B267C3D19E31}"/>
                    </a:ext>
                  </a:extLst>
                </p:cNvPr>
                <p:cNvSpPr/>
                <p:nvPr/>
              </p:nvSpPr>
              <p:spPr>
                <a:xfrm>
                  <a:off x="9347699"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54" name="Oval 53">
                  <a:extLst>
                    <a:ext uri="{FF2B5EF4-FFF2-40B4-BE49-F238E27FC236}">
                      <a16:creationId xmlns:a16="http://schemas.microsoft.com/office/drawing/2014/main" id="{F9CD9F65-48C4-D749-8F4D-B267C3D19E31}"/>
                    </a:ext>
                  </a:extLst>
                </p:cNvPr>
                <p:cNvSpPr>
                  <a:spLocks noRot="1" noChangeAspect="1" noMove="1" noResize="1" noEditPoints="1" noAdjustHandles="1" noChangeArrowheads="1" noChangeShapeType="1" noTextEdit="1"/>
                </p:cNvSpPr>
                <p:nvPr/>
              </p:nvSpPr>
              <p:spPr>
                <a:xfrm>
                  <a:off x="9347699" y="2640594"/>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8D9AB02D-534C-F34C-989C-DF7A6619BF8A}"/>
                </a:ext>
              </a:extLst>
            </p:cNvPr>
            <p:cNvSpPr/>
            <p:nvPr/>
          </p:nvSpPr>
          <p:spPr>
            <a:xfrm>
              <a:off x="5739894" y="2471596"/>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ontent Placeholder 2">
              <a:extLst>
                <a:ext uri="{FF2B5EF4-FFF2-40B4-BE49-F238E27FC236}">
                  <a16:creationId xmlns:a16="http://schemas.microsoft.com/office/drawing/2014/main" id="{60C31D08-A8E0-AF43-A75A-6DAE79DCB83F}"/>
                </a:ext>
              </a:extLst>
            </p:cNvPr>
            <p:cNvSpPr txBox="1">
              <a:spLocks/>
            </p:cNvSpPr>
            <p:nvPr/>
          </p:nvSpPr>
          <p:spPr>
            <a:xfrm>
              <a:off x="10723820" y="2518071"/>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57" name="Straight Connector 56">
              <a:extLst>
                <a:ext uri="{FF2B5EF4-FFF2-40B4-BE49-F238E27FC236}">
                  <a16:creationId xmlns:a16="http://schemas.microsoft.com/office/drawing/2014/main" id="{7A619927-8679-5B4F-9E57-2AC8896D3341}"/>
                </a:ext>
              </a:extLst>
            </p:cNvPr>
            <p:cNvCxnSpPr>
              <a:cxnSpLocks/>
              <a:stCxn id="42" idx="6"/>
              <a:endCxn id="52" idx="4"/>
            </p:cNvCxnSpPr>
            <p:nvPr/>
          </p:nvCxnSpPr>
          <p:spPr>
            <a:xfrm flipV="1">
              <a:off x="6491329" y="3183802"/>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53B9C2-0646-1547-BFA6-A35C784AD3F6}"/>
                </a:ext>
              </a:extLst>
            </p:cNvPr>
            <p:cNvCxnSpPr>
              <a:cxnSpLocks/>
              <a:stCxn id="42" idx="6"/>
              <a:endCxn id="54" idx="4"/>
            </p:cNvCxnSpPr>
            <p:nvPr/>
          </p:nvCxnSpPr>
          <p:spPr>
            <a:xfrm flipV="1">
              <a:off x="6491329" y="3183802"/>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8B098DB-F503-5247-B8BD-E160C437D684}"/>
                </a:ext>
              </a:extLst>
            </p:cNvPr>
            <p:cNvCxnSpPr>
              <a:cxnSpLocks/>
              <a:stCxn id="42" idx="6"/>
              <a:endCxn id="47" idx="2"/>
            </p:cNvCxnSpPr>
            <p:nvPr/>
          </p:nvCxnSpPr>
          <p:spPr>
            <a:xfrm flipV="1">
              <a:off x="6491329" y="3926182"/>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7AC460-F132-944A-8C99-5304E15946E2}"/>
                </a:ext>
              </a:extLst>
            </p:cNvPr>
            <p:cNvCxnSpPr>
              <a:cxnSpLocks/>
              <a:stCxn id="42" idx="6"/>
              <a:endCxn id="48" idx="2"/>
            </p:cNvCxnSpPr>
            <p:nvPr/>
          </p:nvCxnSpPr>
          <p:spPr>
            <a:xfrm>
              <a:off x="6491329" y="3929199"/>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94B50E7-FC90-664B-ACDD-99F628976744}"/>
                </a:ext>
              </a:extLst>
            </p:cNvPr>
            <p:cNvCxnSpPr>
              <a:cxnSpLocks/>
              <a:stCxn id="42" idx="6"/>
              <a:endCxn id="49" idx="2"/>
            </p:cNvCxnSpPr>
            <p:nvPr/>
          </p:nvCxnSpPr>
          <p:spPr>
            <a:xfrm>
              <a:off x="6491329" y="3929199"/>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3485D5A-4F86-1745-823D-C1C1B4AE2480}"/>
                </a:ext>
              </a:extLst>
            </p:cNvPr>
            <p:cNvCxnSpPr>
              <a:cxnSpLocks/>
              <a:stCxn id="44" idx="6"/>
              <a:endCxn id="51" idx="4"/>
            </p:cNvCxnSpPr>
            <p:nvPr/>
          </p:nvCxnSpPr>
          <p:spPr>
            <a:xfrm flipV="1">
              <a:off x="6491329" y="3183802"/>
              <a:ext cx="795196" cy="174882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55A2B95-941B-4649-A529-4E6B5912B50B}"/>
                </a:ext>
              </a:extLst>
            </p:cNvPr>
            <p:cNvCxnSpPr>
              <a:cxnSpLocks/>
              <a:stCxn id="44" idx="6"/>
              <a:endCxn id="54" idx="4"/>
            </p:cNvCxnSpPr>
            <p:nvPr/>
          </p:nvCxnSpPr>
          <p:spPr>
            <a:xfrm flipV="1">
              <a:off x="6491329" y="3183802"/>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00E7117-DFF7-6D46-9CF7-76148A37AF0D}"/>
                </a:ext>
              </a:extLst>
            </p:cNvPr>
            <p:cNvCxnSpPr>
              <a:cxnSpLocks/>
              <a:stCxn id="44" idx="6"/>
              <a:endCxn id="47" idx="2"/>
            </p:cNvCxnSpPr>
            <p:nvPr/>
          </p:nvCxnSpPr>
          <p:spPr>
            <a:xfrm flipV="1">
              <a:off x="6491329" y="3926182"/>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E57D6D-13AF-0342-89C5-5F69D1248FB7}"/>
                </a:ext>
              </a:extLst>
            </p:cNvPr>
            <p:cNvCxnSpPr>
              <a:cxnSpLocks/>
              <a:stCxn id="44" idx="6"/>
              <a:endCxn id="49" idx="2"/>
            </p:cNvCxnSpPr>
            <p:nvPr/>
          </p:nvCxnSpPr>
          <p:spPr>
            <a:xfrm>
              <a:off x="6491329" y="4932625"/>
              <a:ext cx="3873375" cy="10004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3B437C9-654B-124E-886E-01BDB431CDA5}"/>
                </a:ext>
              </a:extLst>
            </p:cNvPr>
            <p:cNvCxnSpPr>
              <a:cxnSpLocks/>
              <a:stCxn id="45" idx="6"/>
              <a:endCxn id="51" idx="4"/>
            </p:cNvCxnSpPr>
            <p:nvPr/>
          </p:nvCxnSpPr>
          <p:spPr>
            <a:xfrm flipV="1">
              <a:off x="6491329" y="3183802"/>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C6CA3B-A420-8549-A435-9D7B23502B8F}"/>
                </a:ext>
              </a:extLst>
            </p:cNvPr>
            <p:cNvCxnSpPr>
              <a:cxnSpLocks/>
              <a:stCxn id="45" idx="6"/>
              <a:endCxn id="52" idx="4"/>
            </p:cNvCxnSpPr>
            <p:nvPr/>
          </p:nvCxnSpPr>
          <p:spPr>
            <a:xfrm flipV="1">
              <a:off x="6491329" y="3183802"/>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C853D32-B240-A348-A892-11476C0160F2}"/>
                </a:ext>
              </a:extLst>
            </p:cNvPr>
            <p:cNvCxnSpPr>
              <a:cxnSpLocks/>
              <a:stCxn id="45" idx="6"/>
              <a:endCxn id="47" idx="2"/>
            </p:cNvCxnSpPr>
            <p:nvPr/>
          </p:nvCxnSpPr>
          <p:spPr>
            <a:xfrm flipV="1">
              <a:off x="6491329" y="3926182"/>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30FF65D-995E-FD43-8B07-C32586C105C6}"/>
                </a:ext>
              </a:extLst>
            </p:cNvPr>
            <p:cNvCxnSpPr>
              <a:cxnSpLocks/>
              <a:stCxn id="45" idx="6"/>
              <a:endCxn id="48" idx="2"/>
            </p:cNvCxnSpPr>
            <p:nvPr/>
          </p:nvCxnSpPr>
          <p:spPr>
            <a:xfrm flipV="1">
              <a:off x="6491329" y="4929608"/>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95C104D-C8D5-2445-B1BE-1F001C418614}"/>
                </a:ext>
              </a:extLst>
            </p:cNvPr>
            <p:cNvCxnSpPr>
              <a:cxnSpLocks/>
              <a:stCxn id="48" idx="2"/>
              <a:endCxn id="51" idx="4"/>
            </p:cNvCxnSpPr>
            <p:nvPr/>
          </p:nvCxnSpPr>
          <p:spPr>
            <a:xfrm flipH="1" flipV="1">
              <a:off x="7286525" y="3183802"/>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61B95F-3EA8-3340-A6EA-3148ECF23B82}"/>
                </a:ext>
              </a:extLst>
            </p:cNvPr>
            <p:cNvCxnSpPr>
              <a:cxnSpLocks/>
              <a:stCxn id="49" idx="2"/>
              <a:endCxn id="51" idx="4"/>
            </p:cNvCxnSpPr>
            <p:nvPr/>
          </p:nvCxnSpPr>
          <p:spPr>
            <a:xfrm flipH="1" flipV="1">
              <a:off x="7286525" y="3183802"/>
              <a:ext cx="3078179" cy="274923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992932D-02F0-8643-BD52-D69EEF26986F}"/>
                </a:ext>
              </a:extLst>
            </p:cNvPr>
            <p:cNvCxnSpPr>
              <a:cxnSpLocks/>
              <a:stCxn id="47" idx="2"/>
              <a:endCxn id="52" idx="4"/>
            </p:cNvCxnSpPr>
            <p:nvPr/>
          </p:nvCxnSpPr>
          <p:spPr>
            <a:xfrm flipH="1" flipV="1">
              <a:off x="8452914" y="3183802"/>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E71D92-3FA9-5746-A9E2-E9F585FA5071}"/>
                </a:ext>
              </a:extLst>
            </p:cNvPr>
            <p:cNvCxnSpPr>
              <a:cxnSpLocks/>
              <a:stCxn id="48" idx="2"/>
              <a:endCxn id="52" idx="4"/>
            </p:cNvCxnSpPr>
            <p:nvPr/>
          </p:nvCxnSpPr>
          <p:spPr>
            <a:xfrm flipH="1" flipV="1">
              <a:off x="8452914" y="3183802"/>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394F35E-5123-334F-926D-5BAF779E18EC}"/>
                </a:ext>
              </a:extLst>
            </p:cNvPr>
            <p:cNvCxnSpPr>
              <a:cxnSpLocks/>
              <a:stCxn id="49" idx="2"/>
              <a:endCxn id="52" idx="4"/>
            </p:cNvCxnSpPr>
            <p:nvPr/>
          </p:nvCxnSpPr>
          <p:spPr>
            <a:xfrm flipH="1" flipV="1">
              <a:off x="8452914" y="3183802"/>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A4B6B3D-C261-0C49-86B3-9CC4BA86F15C}"/>
                </a:ext>
              </a:extLst>
            </p:cNvPr>
            <p:cNvCxnSpPr>
              <a:cxnSpLocks/>
              <a:stCxn id="47" idx="2"/>
              <a:endCxn id="54" idx="4"/>
            </p:cNvCxnSpPr>
            <p:nvPr/>
          </p:nvCxnSpPr>
          <p:spPr>
            <a:xfrm flipH="1" flipV="1">
              <a:off x="9619303" y="3183802"/>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F3AC2C9-C8AE-514C-AD21-93A3DA3F0C16}"/>
                </a:ext>
              </a:extLst>
            </p:cNvPr>
            <p:cNvCxnSpPr>
              <a:cxnSpLocks/>
              <a:stCxn id="48" idx="2"/>
              <a:endCxn id="54" idx="4"/>
            </p:cNvCxnSpPr>
            <p:nvPr/>
          </p:nvCxnSpPr>
          <p:spPr>
            <a:xfrm flipH="1" flipV="1">
              <a:off x="9619303" y="3183802"/>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6C0B03D-BB65-524B-8822-D9B1AC15EB10}"/>
                </a:ext>
              </a:extLst>
            </p:cNvPr>
            <p:cNvCxnSpPr>
              <a:cxnSpLocks/>
              <a:stCxn id="49" idx="2"/>
              <a:endCxn id="54" idx="4"/>
            </p:cNvCxnSpPr>
            <p:nvPr/>
          </p:nvCxnSpPr>
          <p:spPr>
            <a:xfrm flipH="1" flipV="1">
              <a:off x="9619303" y="3183802"/>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87" name="Content Placeholder 2">
              <a:extLst>
                <a:ext uri="{FF2B5EF4-FFF2-40B4-BE49-F238E27FC236}">
                  <a16:creationId xmlns:a16="http://schemas.microsoft.com/office/drawing/2014/main" id="{8BFB02D9-9E57-C240-8FC2-971E5E22AA16}"/>
                </a:ext>
              </a:extLst>
            </p:cNvPr>
            <p:cNvSpPr txBox="1">
              <a:spLocks/>
            </p:cNvSpPr>
            <p:nvPr/>
          </p:nvSpPr>
          <p:spPr>
            <a:xfrm>
              <a:off x="10514088" y="2907814"/>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mc:AlternateContent xmlns:mc="http://schemas.openxmlformats.org/markup-compatibility/2006" xmlns:a14="http://schemas.microsoft.com/office/drawing/2010/main">
        <mc:Choice Requires="a14">
          <p:sp>
            <p:nvSpPr>
              <p:cNvPr id="41" name="Content Placeholder 2">
                <a:extLst>
                  <a:ext uri="{FF2B5EF4-FFF2-40B4-BE49-F238E27FC236}">
                    <a16:creationId xmlns:a16="http://schemas.microsoft.com/office/drawing/2014/main" id="{54F3A816-4F3A-2547-B9E2-F1D2AFCCC5CF}"/>
                  </a:ext>
                </a:extLst>
              </p:cNvPr>
              <p:cNvSpPr txBox="1">
                <a:spLocks/>
              </p:cNvSpPr>
              <p:nvPr/>
            </p:nvSpPr>
            <p:spPr>
              <a:xfrm>
                <a:off x="6643640" y="3209625"/>
                <a:ext cx="4953840" cy="3254558"/>
              </a:xfrm>
              <a:prstGeom prst="rect">
                <a:avLst/>
              </a:prstGeom>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t>Proof</a:t>
                </a:r>
                <a:r>
                  <a:rPr lang="en-US" sz="1800" i="1" dirty="0"/>
                  <a:t>:</a:t>
                </a:r>
                <a:br>
                  <a:rPr lang="en-US" sz="1800" i="1" dirty="0"/>
                </a:br>
                <a14:m>
                  <m:oMath xmlns:m="http://schemas.openxmlformats.org/officeDocument/2006/math">
                    <m:r>
                      <a:rPr lang="en-US" sz="1800" i="1" smtClean="0">
                        <a:latin typeface="Cambria Math" panose="02040503050406030204" pitchFamily="18" charset="0"/>
                      </a:rPr>
                      <m:t>𝜃</m:t>
                    </m:r>
                  </m:oMath>
                </a14:m>
                <a:r>
                  <a:rPr lang="en-US" sz="1800" i="1" dirty="0"/>
                  <a:t> is satisfiable</a:t>
                </a:r>
                <a:br>
                  <a:rPr lang="en-US" sz="1800" i="1" dirty="0"/>
                </a:br>
                <a:r>
                  <a:rPr lang="en-US" sz="1800" i="1" dirty="0"/>
                  <a:t>This means at least one variable is true in each clause</a:t>
                </a:r>
                <a:br>
                  <a:rPr lang="en-US" sz="1800" i="1" dirty="0"/>
                </a:br>
                <a:r>
                  <a:rPr lang="en-US" sz="1800" i="1" dirty="0"/>
                  <a:t>Take one true variable from each clause (k total)</a:t>
                </a:r>
                <a:br>
                  <a:rPr lang="en-US" sz="1800" i="1" dirty="0"/>
                </a:br>
                <a:r>
                  <a:rPr lang="en-US" sz="1800" i="1" dirty="0"/>
                  <a:t>Find their nodes in G</a:t>
                </a:r>
                <a:br>
                  <a:rPr lang="en-US" sz="1800" i="1" dirty="0"/>
                </a:br>
                <a:r>
                  <a:rPr lang="en-US" sz="1800" i="1" dirty="0"/>
                  <a:t>These nodes MUST be a clique of size k</a:t>
                </a:r>
                <a:br>
                  <a:rPr lang="en-US" sz="1800" i="1" dirty="0"/>
                </a:br>
                <a:r>
                  <a:rPr lang="en-US" sz="1800" i="1" dirty="0"/>
                  <a:t>   Each of the k nodes is connected to each other:</a:t>
                </a:r>
                <a:br>
                  <a:rPr lang="en-US" sz="1800" i="1" dirty="0"/>
                </a:br>
                <a:r>
                  <a:rPr lang="en-US" sz="1800" i="1" dirty="0"/>
                  <a:t>      They are in a different clause</a:t>
                </a:r>
                <a:br>
                  <a:rPr lang="en-US" sz="1800" i="1" dirty="0"/>
                </a:br>
                <a:r>
                  <a:rPr lang="en-US" sz="1800" i="1" dirty="0"/>
                  <a:t>      They can both be assigned true</a:t>
                </a:r>
                <a:br>
                  <a:rPr lang="en-US" sz="1800" i="1" dirty="0"/>
                </a:br>
                <a:r>
                  <a:rPr lang="en-US" sz="1800" i="1" dirty="0"/>
                  <a:t>Q.E.D.</a:t>
                </a:r>
              </a:p>
            </p:txBody>
          </p:sp>
        </mc:Choice>
        <mc:Fallback xmlns="">
          <p:sp>
            <p:nvSpPr>
              <p:cNvPr id="41" name="Content Placeholder 2">
                <a:extLst>
                  <a:ext uri="{FF2B5EF4-FFF2-40B4-BE49-F238E27FC236}">
                    <a16:creationId xmlns:a16="http://schemas.microsoft.com/office/drawing/2014/main" id="{54F3A816-4F3A-2547-B9E2-F1D2AFCCC5CF}"/>
                  </a:ext>
                </a:extLst>
              </p:cNvPr>
              <p:cNvSpPr txBox="1">
                <a:spLocks noRot="1" noChangeAspect="1" noMove="1" noResize="1" noEditPoints="1" noAdjustHandles="1" noChangeArrowheads="1" noChangeShapeType="1" noTextEdit="1"/>
              </p:cNvSpPr>
              <p:nvPr/>
            </p:nvSpPr>
            <p:spPr>
              <a:xfrm>
                <a:off x="6643640" y="3209625"/>
                <a:ext cx="4953840" cy="3254558"/>
              </a:xfrm>
              <a:prstGeom prst="rect">
                <a:avLst/>
              </a:prstGeom>
              <a:blipFill>
                <a:blip r:embed="rId14"/>
                <a:stretch>
                  <a:fillRect l="-1020" t="-388"/>
                </a:stretch>
              </a:blipFill>
              <a:ln>
                <a:solidFill>
                  <a:schemeClr val="tx1">
                    <a:lumMod val="95000"/>
                  </a:schemeClr>
                </a:solidFill>
              </a:ln>
            </p:spPr>
            <p:txBody>
              <a:bodyPr/>
              <a:lstStyle/>
              <a:p>
                <a:r>
                  <a:rPr lang="en-US">
                    <a:noFill/>
                  </a:rPr>
                  <a:t> </a:t>
                </a:r>
              </a:p>
            </p:txBody>
          </p:sp>
        </mc:Fallback>
      </mc:AlternateContent>
      <p:sp>
        <p:nvSpPr>
          <p:cNvPr id="4" name="Rectangle 3">
            <a:extLst>
              <a:ext uri="{FF2B5EF4-FFF2-40B4-BE49-F238E27FC236}">
                <a16:creationId xmlns:a16="http://schemas.microsoft.com/office/drawing/2014/main" id="{B2DBFC0D-5A02-D64C-A99C-DD6F7D69B824}"/>
              </a:ext>
            </a:extLst>
          </p:cNvPr>
          <p:cNvSpPr/>
          <p:nvPr/>
        </p:nvSpPr>
        <p:spPr>
          <a:xfrm>
            <a:off x="1837844" y="1421388"/>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55874E4-997A-6B45-AEEE-BA54C2701FF6}"/>
              </a:ext>
            </a:extLst>
          </p:cNvPr>
          <p:cNvSpPr/>
          <p:nvPr/>
        </p:nvSpPr>
        <p:spPr>
          <a:xfrm>
            <a:off x="3293857" y="1421105"/>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A86952D-B7B3-2E47-B0EE-532D3E171B3A}"/>
              </a:ext>
            </a:extLst>
          </p:cNvPr>
          <p:cNvSpPr/>
          <p:nvPr/>
        </p:nvSpPr>
        <p:spPr>
          <a:xfrm>
            <a:off x="6643640" y="1421104"/>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6756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Proof</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7668898" y="1366507"/>
                <a:ext cx="3653159" cy="1503170"/>
              </a:xfrm>
              <a:ln>
                <a:solidFill>
                  <a:schemeClr val="tx1">
                    <a:lumMod val="95000"/>
                  </a:schemeClr>
                </a:solidFill>
              </a:ln>
            </p:spPr>
            <p:txBody>
              <a:bodyPr>
                <a:normAutofit/>
              </a:bodyPr>
              <a:lstStyle/>
              <a:p>
                <a:pPr marL="0" indent="0" algn="ctr">
                  <a:buNone/>
                </a:pPr>
                <a:r>
                  <a:rPr lang="en-US" b="1" i="1" u="sng" dirty="0"/>
                  <a:t>Direction 2</a:t>
                </a:r>
                <a:r>
                  <a:rPr lang="en-US" i="1" dirty="0"/>
                  <a:t>:</a:t>
                </a:r>
                <a:br>
                  <a:rPr lang="en-US" i="1" dirty="0"/>
                </a:br>
                <a:r>
                  <a:rPr lang="en-US" i="1" dirty="0"/>
                  <a:t>G contains a clique of size k </a:t>
                </a:r>
                <a:r>
                  <a:rPr lang="en-US" i="1" dirty="0">
                    <a:sym typeface="Wingdings" pitchFamily="2" charset="2"/>
                  </a:rPr>
                  <a:t></a:t>
                </a:r>
                <a:r>
                  <a:rPr lang="en-US" i="1" dirty="0"/>
                  <a:t> </a:t>
                </a:r>
                <a14:m>
                  <m:oMath xmlns:m="http://schemas.openxmlformats.org/officeDocument/2006/math">
                    <m:r>
                      <a:rPr lang="en-US" i="1">
                        <a:latin typeface="Cambria Math" panose="02040503050406030204" pitchFamily="18" charset="0"/>
                      </a:rPr>
                      <m:t>𝜃</m:t>
                    </m:r>
                  </m:oMath>
                </a14:m>
                <a:r>
                  <a:rPr lang="en-US" i="1" dirty="0"/>
                  <a:t> is satisfiable</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7668898" y="1366507"/>
                <a:ext cx="3653159" cy="1503170"/>
              </a:xfrm>
              <a:blipFill>
                <a:blip r:embed="rId3"/>
                <a:stretch>
                  <a:fillRect l="-690" t="-1681" r="-2414"/>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516721" y="1366507"/>
                <a:ext cx="6771310"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516721" y="1366507"/>
                <a:ext cx="6771310" cy="598099"/>
              </a:xfrm>
              <a:prstGeom prst="rect">
                <a:avLst/>
              </a:prstGeom>
              <a:blipFill>
                <a:blip r:embed="rId4"/>
                <a:stretch>
                  <a:fillRect l="-374"/>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516720" y="1046939"/>
            <a:ext cx="6771311"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grpSp>
        <p:nvGrpSpPr>
          <p:cNvPr id="17" name="Group 16">
            <a:extLst>
              <a:ext uri="{FF2B5EF4-FFF2-40B4-BE49-F238E27FC236}">
                <a16:creationId xmlns:a16="http://schemas.microsoft.com/office/drawing/2014/main" id="{3906D9CC-3F1A-384E-894F-E2F7F41ED5EA}"/>
              </a:ext>
            </a:extLst>
          </p:cNvPr>
          <p:cNvGrpSpPr/>
          <p:nvPr/>
        </p:nvGrpSpPr>
        <p:grpSpPr>
          <a:xfrm>
            <a:off x="852441" y="2181891"/>
            <a:ext cx="5477346" cy="3974471"/>
            <a:chOff x="5739894" y="2471596"/>
            <a:chExt cx="5477346" cy="3974471"/>
          </a:xfrm>
        </p:grpSpPr>
        <mc:AlternateContent xmlns:mc="http://schemas.openxmlformats.org/markup-compatibility/2006" xmlns:a14="http://schemas.microsoft.com/office/drawing/2010/main">
          <mc:Choice Requires="a14">
            <p:sp>
              <p:nvSpPr>
                <p:cNvPr id="42" name="Oval 41">
                  <a:extLst>
                    <a:ext uri="{FF2B5EF4-FFF2-40B4-BE49-F238E27FC236}">
                      <a16:creationId xmlns:a16="http://schemas.microsoft.com/office/drawing/2014/main" id="{EBC588D3-1610-BB46-90DD-92C05B1E0A97}"/>
                    </a:ext>
                  </a:extLst>
                </p:cNvPr>
                <p:cNvSpPr/>
                <p:nvPr/>
              </p:nvSpPr>
              <p:spPr>
                <a:xfrm>
                  <a:off x="5948121" y="365759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2" name="Oval 41">
                  <a:extLst>
                    <a:ext uri="{FF2B5EF4-FFF2-40B4-BE49-F238E27FC236}">
                      <a16:creationId xmlns:a16="http://schemas.microsoft.com/office/drawing/2014/main" id="{EBC588D3-1610-BB46-90DD-92C05B1E0A97}"/>
                    </a:ext>
                  </a:extLst>
                </p:cNvPr>
                <p:cNvSpPr>
                  <a:spLocks noRot="1" noChangeAspect="1" noMove="1" noResize="1" noEditPoints="1" noAdjustHandles="1" noChangeArrowheads="1" noChangeShapeType="1" noTextEdit="1"/>
                </p:cNvSpPr>
                <p:nvPr/>
              </p:nvSpPr>
              <p:spPr>
                <a:xfrm>
                  <a:off x="5948121" y="3657595"/>
                  <a:ext cx="543208" cy="543208"/>
                </a:xfrm>
                <a:prstGeom prst="ellipse">
                  <a:avLst/>
                </a:prstGeom>
                <a:blipFill>
                  <a:blip r:embed="rId5"/>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43">
                  <a:extLst>
                    <a:ext uri="{FF2B5EF4-FFF2-40B4-BE49-F238E27FC236}">
                      <a16:creationId xmlns:a16="http://schemas.microsoft.com/office/drawing/2014/main" id="{99A19EE2-DCED-104D-9001-4AA2EE619886}"/>
                    </a:ext>
                  </a:extLst>
                </p:cNvPr>
                <p:cNvSpPr/>
                <p:nvPr/>
              </p:nvSpPr>
              <p:spPr>
                <a:xfrm>
                  <a:off x="5948121" y="4661021"/>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44" name="Oval 43">
                  <a:extLst>
                    <a:ext uri="{FF2B5EF4-FFF2-40B4-BE49-F238E27FC236}">
                      <a16:creationId xmlns:a16="http://schemas.microsoft.com/office/drawing/2014/main" id="{99A19EE2-DCED-104D-9001-4AA2EE619886}"/>
                    </a:ext>
                  </a:extLst>
                </p:cNvPr>
                <p:cNvSpPr>
                  <a:spLocks noRot="1" noChangeAspect="1" noMove="1" noResize="1" noEditPoints="1" noAdjustHandles="1" noChangeArrowheads="1" noChangeShapeType="1" noTextEdit="1"/>
                </p:cNvSpPr>
                <p:nvPr/>
              </p:nvSpPr>
              <p:spPr>
                <a:xfrm>
                  <a:off x="5948121" y="4661021"/>
                  <a:ext cx="543208" cy="543208"/>
                </a:xfrm>
                <a:prstGeom prst="ellipse">
                  <a:avLst/>
                </a:prstGeom>
                <a:blipFill>
                  <a:blip r:embed="rId6"/>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Oval 44">
                  <a:extLst>
                    <a:ext uri="{FF2B5EF4-FFF2-40B4-BE49-F238E27FC236}">
                      <a16:creationId xmlns:a16="http://schemas.microsoft.com/office/drawing/2014/main" id="{C73886F6-0A7E-3D42-8EE7-0E8352077966}"/>
                    </a:ext>
                  </a:extLst>
                </p:cNvPr>
                <p:cNvSpPr/>
                <p:nvPr/>
              </p:nvSpPr>
              <p:spPr>
                <a:xfrm>
                  <a:off x="5948121" y="5664447"/>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45" name="Oval 44">
                  <a:extLst>
                    <a:ext uri="{FF2B5EF4-FFF2-40B4-BE49-F238E27FC236}">
                      <a16:creationId xmlns:a16="http://schemas.microsoft.com/office/drawing/2014/main" id="{C73886F6-0A7E-3D42-8EE7-0E8352077966}"/>
                    </a:ext>
                  </a:extLst>
                </p:cNvPr>
                <p:cNvSpPr>
                  <a:spLocks noRot="1" noChangeAspect="1" noMove="1" noResize="1" noEditPoints="1" noAdjustHandles="1" noChangeArrowheads="1" noChangeShapeType="1" noTextEdit="1"/>
                </p:cNvSpPr>
                <p:nvPr/>
              </p:nvSpPr>
              <p:spPr>
                <a:xfrm>
                  <a:off x="5948121" y="5664447"/>
                  <a:ext cx="543208" cy="543208"/>
                </a:xfrm>
                <a:prstGeom prst="ellipse">
                  <a:avLst/>
                </a:prstGeom>
                <a:blipFill>
                  <a:blip r:embed="rId7"/>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CBC0B98F-EADF-C640-B049-550A523A75A7}"/>
                    </a:ext>
                  </a:extLst>
                </p:cNvPr>
                <p:cNvSpPr/>
                <p:nvPr/>
              </p:nvSpPr>
              <p:spPr>
                <a:xfrm>
                  <a:off x="10364704" y="365457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7" name="Oval 46">
                  <a:extLst>
                    <a:ext uri="{FF2B5EF4-FFF2-40B4-BE49-F238E27FC236}">
                      <a16:creationId xmlns:a16="http://schemas.microsoft.com/office/drawing/2014/main" id="{CBC0B98F-EADF-C640-B049-550A523A75A7}"/>
                    </a:ext>
                  </a:extLst>
                </p:cNvPr>
                <p:cNvSpPr>
                  <a:spLocks noRot="1" noChangeAspect="1" noMove="1" noResize="1" noEditPoints="1" noAdjustHandles="1" noChangeArrowheads="1" noChangeShapeType="1" noTextEdit="1"/>
                </p:cNvSpPr>
                <p:nvPr/>
              </p:nvSpPr>
              <p:spPr>
                <a:xfrm>
                  <a:off x="10364704" y="3654578"/>
                  <a:ext cx="543208" cy="543208"/>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45FEABFE-9C8A-A14E-BDA0-1B581644F4A7}"/>
                    </a:ext>
                  </a:extLst>
                </p:cNvPr>
                <p:cNvSpPr/>
                <p:nvPr/>
              </p:nvSpPr>
              <p:spPr>
                <a:xfrm>
                  <a:off x="10364704" y="465800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48" name="Oval 47">
                  <a:extLst>
                    <a:ext uri="{FF2B5EF4-FFF2-40B4-BE49-F238E27FC236}">
                      <a16:creationId xmlns:a16="http://schemas.microsoft.com/office/drawing/2014/main" id="{45FEABFE-9C8A-A14E-BDA0-1B581644F4A7}"/>
                    </a:ext>
                  </a:extLst>
                </p:cNvPr>
                <p:cNvSpPr>
                  <a:spLocks noRot="1" noChangeAspect="1" noMove="1" noResize="1" noEditPoints="1" noAdjustHandles="1" noChangeArrowheads="1" noChangeShapeType="1" noTextEdit="1"/>
                </p:cNvSpPr>
                <p:nvPr/>
              </p:nvSpPr>
              <p:spPr>
                <a:xfrm>
                  <a:off x="10364704" y="4658004"/>
                  <a:ext cx="543208" cy="543208"/>
                </a:xfrm>
                <a:prstGeom prst="ellipse">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Oval 48">
                  <a:extLst>
                    <a:ext uri="{FF2B5EF4-FFF2-40B4-BE49-F238E27FC236}">
                      <a16:creationId xmlns:a16="http://schemas.microsoft.com/office/drawing/2014/main" id="{A66F8109-458A-934E-B901-3C4AD7E54316}"/>
                    </a:ext>
                  </a:extLst>
                </p:cNvPr>
                <p:cNvSpPr/>
                <p:nvPr/>
              </p:nvSpPr>
              <p:spPr>
                <a:xfrm>
                  <a:off x="10364704" y="5661430"/>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49" name="Oval 48">
                  <a:extLst>
                    <a:ext uri="{FF2B5EF4-FFF2-40B4-BE49-F238E27FC236}">
                      <a16:creationId xmlns:a16="http://schemas.microsoft.com/office/drawing/2014/main" id="{A66F8109-458A-934E-B901-3C4AD7E54316}"/>
                    </a:ext>
                  </a:extLst>
                </p:cNvPr>
                <p:cNvSpPr>
                  <a:spLocks noRot="1" noChangeAspect="1" noMove="1" noResize="1" noEditPoints="1" noAdjustHandles="1" noChangeArrowheads="1" noChangeShapeType="1" noTextEdit="1"/>
                </p:cNvSpPr>
                <p:nvPr/>
              </p:nvSpPr>
              <p:spPr>
                <a:xfrm>
                  <a:off x="10364704" y="5661430"/>
                  <a:ext cx="543208" cy="543208"/>
                </a:xfrm>
                <a:prstGeom prst="ellipse">
                  <a:avLst/>
                </a:prstGeom>
                <a:blipFill>
                  <a:blip r:embed="rId10"/>
                  <a:stretch>
                    <a:fillRect/>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85CB99A0-B12E-3E4B-BEEE-B8DC7EE9CE9C}"/>
                    </a:ext>
                  </a:extLst>
                </p:cNvPr>
                <p:cNvSpPr/>
                <p:nvPr/>
              </p:nvSpPr>
              <p:spPr>
                <a:xfrm>
                  <a:off x="7014921" y="2640594"/>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51" name="Oval 50">
                  <a:extLst>
                    <a:ext uri="{FF2B5EF4-FFF2-40B4-BE49-F238E27FC236}">
                      <a16:creationId xmlns:a16="http://schemas.microsoft.com/office/drawing/2014/main" id="{85CB99A0-B12E-3E4B-BEEE-B8DC7EE9CE9C}"/>
                    </a:ext>
                  </a:extLst>
                </p:cNvPr>
                <p:cNvSpPr>
                  <a:spLocks noRot="1" noChangeAspect="1" noMove="1" noResize="1" noEditPoints="1" noAdjustHandles="1" noChangeArrowheads="1" noChangeShapeType="1" noTextEdit="1"/>
                </p:cNvSpPr>
                <p:nvPr/>
              </p:nvSpPr>
              <p:spPr>
                <a:xfrm>
                  <a:off x="7014921" y="2640594"/>
                  <a:ext cx="543208" cy="543208"/>
                </a:xfrm>
                <a:prstGeom prst="ellipse">
                  <a:avLst/>
                </a:prstGeom>
                <a:blipFill>
                  <a:blip r:embed="rId11"/>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CF629B9-BCCF-D946-ADE2-06B940838694}"/>
                    </a:ext>
                  </a:extLst>
                </p:cNvPr>
                <p:cNvSpPr/>
                <p:nvPr/>
              </p:nvSpPr>
              <p:spPr>
                <a:xfrm>
                  <a:off x="8181310"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CF629B9-BCCF-D946-ADE2-06B940838694}"/>
                    </a:ext>
                  </a:extLst>
                </p:cNvPr>
                <p:cNvSpPr>
                  <a:spLocks noRot="1" noChangeAspect="1" noMove="1" noResize="1" noEditPoints="1" noAdjustHandles="1" noChangeArrowheads="1" noChangeShapeType="1" noTextEdit="1"/>
                </p:cNvSpPr>
                <p:nvPr/>
              </p:nvSpPr>
              <p:spPr>
                <a:xfrm>
                  <a:off x="8181310" y="2640594"/>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Oval 53">
                  <a:extLst>
                    <a:ext uri="{FF2B5EF4-FFF2-40B4-BE49-F238E27FC236}">
                      <a16:creationId xmlns:a16="http://schemas.microsoft.com/office/drawing/2014/main" id="{F9CD9F65-48C4-D749-8F4D-B267C3D19E31}"/>
                    </a:ext>
                  </a:extLst>
                </p:cNvPr>
                <p:cNvSpPr/>
                <p:nvPr/>
              </p:nvSpPr>
              <p:spPr>
                <a:xfrm>
                  <a:off x="9347699"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54" name="Oval 53">
                  <a:extLst>
                    <a:ext uri="{FF2B5EF4-FFF2-40B4-BE49-F238E27FC236}">
                      <a16:creationId xmlns:a16="http://schemas.microsoft.com/office/drawing/2014/main" id="{F9CD9F65-48C4-D749-8F4D-B267C3D19E31}"/>
                    </a:ext>
                  </a:extLst>
                </p:cNvPr>
                <p:cNvSpPr>
                  <a:spLocks noRot="1" noChangeAspect="1" noMove="1" noResize="1" noEditPoints="1" noAdjustHandles="1" noChangeArrowheads="1" noChangeShapeType="1" noTextEdit="1"/>
                </p:cNvSpPr>
                <p:nvPr/>
              </p:nvSpPr>
              <p:spPr>
                <a:xfrm>
                  <a:off x="9347699" y="2640594"/>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8D9AB02D-534C-F34C-989C-DF7A6619BF8A}"/>
                </a:ext>
              </a:extLst>
            </p:cNvPr>
            <p:cNvSpPr/>
            <p:nvPr/>
          </p:nvSpPr>
          <p:spPr>
            <a:xfrm>
              <a:off x="5739894" y="2471596"/>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ontent Placeholder 2">
              <a:extLst>
                <a:ext uri="{FF2B5EF4-FFF2-40B4-BE49-F238E27FC236}">
                  <a16:creationId xmlns:a16="http://schemas.microsoft.com/office/drawing/2014/main" id="{60C31D08-A8E0-AF43-A75A-6DAE79DCB83F}"/>
                </a:ext>
              </a:extLst>
            </p:cNvPr>
            <p:cNvSpPr txBox="1">
              <a:spLocks/>
            </p:cNvSpPr>
            <p:nvPr/>
          </p:nvSpPr>
          <p:spPr>
            <a:xfrm>
              <a:off x="10723820" y="2518071"/>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57" name="Straight Connector 56">
              <a:extLst>
                <a:ext uri="{FF2B5EF4-FFF2-40B4-BE49-F238E27FC236}">
                  <a16:creationId xmlns:a16="http://schemas.microsoft.com/office/drawing/2014/main" id="{7A619927-8679-5B4F-9E57-2AC8896D3341}"/>
                </a:ext>
              </a:extLst>
            </p:cNvPr>
            <p:cNvCxnSpPr>
              <a:cxnSpLocks/>
              <a:stCxn id="42" idx="6"/>
              <a:endCxn id="52" idx="4"/>
            </p:cNvCxnSpPr>
            <p:nvPr/>
          </p:nvCxnSpPr>
          <p:spPr>
            <a:xfrm flipV="1">
              <a:off x="6491329" y="3183802"/>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53B9C2-0646-1547-BFA6-A35C784AD3F6}"/>
                </a:ext>
              </a:extLst>
            </p:cNvPr>
            <p:cNvCxnSpPr>
              <a:cxnSpLocks/>
              <a:stCxn id="42" idx="6"/>
              <a:endCxn id="54" idx="4"/>
            </p:cNvCxnSpPr>
            <p:nvPr/>
          </p:nvCxnSpPr>
          <p:spPr>
            <a:xfrm flipV="1">
              <a:off x="6491329" y="3183802"/>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8B098DB-F503-5247-B8BD-E160C437D684}"/>
                </a:ext>
              </a:extLst>
            </p:cNvPr>
            <p:cNvCxnSpPr>
              <a:cxnSpLocks/>
              <a:stCxn id="42" idx="6"/>
              <a:endCxn id="47" idx="2"/>
            </p:cNvCxnSpPr>
            <p:nvPr/>
          </p:nvCxnSpPr>
          <p:spPr>
            <a:xfrm flipV="1">
              <a:off x="6491329" y="3926182"/>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7AC460-F132-944A-8C99-5304E15946E2}"/>
                </a:ext>
              </a:extLst>
            </p:cNvPr>
            <p:cNvCxnSpPr>
              <a:cxnSpLocks/>
              <a:stCxn id="42" idx="6"/>
              <a:endCxn id="48" idx="2"/>
            </p:cNvCxnSpPr>
            <p:nvPr/>
          </p:nvCxnSpPr>
          <p:spPr>
            <a:xfrm>
              <a:off x="6491329" y="3929199"/>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94B50E7-FC90-664B-ACDD-99F628976744}"/>
                </a:ext>
              </a:extLst>
            </p:cNvPr>
            <p:cNvCxnSpPr>
              <a:cxnSpLocks/>
              <a:stCxn id="42" idx="6"/>
              <a:endCxn id="49" idx="2"/>
            </p:cNvCxnSpPr>
            <p:nvPr/>
          </p:nvCxnSpPr>
          <p:spPr>
            <a:xfrm>
              <a:off x="6491329" y="3929199"/>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3485D5A-4F86-1745-823D-C1C1B4AE2480}"/>
                </a:ext>
              </a:extLst>
            </p:cNvPr>
            <p:cNvCxnSpPr>
              <a:cxnSpLocks/>
              <a:stCxn id="44" idx="6"/>
              <a:endCxn id="51" idx="4"/>
            </p:cNvCxnSpPr>
            <p:nvPr/>
          </p:nvCxnSpPr>
          <p:spPr>
            <a:xfrm flipV="1">
              <a:off x="6491329" y="3183802"/>
              <a:ext cx="795196" cy="174882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55A2B95-941B-4649-A529-4E6B5912B50B}"/>
                </a:ext>
              </a:extLst>
            </p:cNvPr>
            <p:cNvCxnSpPr>
              <a:cxnSpLocks/>
              <a:stCxn id="44" idx="6"/>
              <a:endCxn id="54" idx="4"/>
            </p:cNvCxnSpPr>
            <p:nvPr/>
          </p:nvCxnSpPr>
          <p:spPr>
            <a:xfrm flipV="1">
              <a:off x="6491329" y="3183802"/>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00E7117-DFF7-6D46-9CF7-76148A37AF0D}"/>
                </a:ext>
              </a:extLst>
            </p:cNvPr>
            <p:cNvCxnSpPr>
              <a:cxnSpLocks/>
              <a:stCxn id="44" idx="6"/>
              <a:endCxn id="47" idx="2"/>
            </p:cNvCxnSpPr>
            <p:nvPr/>
          </p:nvCxnSpPr>
          <p:spPr>
            <a:xfrm flipV="1">
              <a:off x="6491329" y="3926182"/>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E57D6D-13AF-0342-89C5-5F69D1248FB7}"/>
                </a:ext>
              </a:extLst>
            </p:cNvPr>
            <p:cNvCxnSpPr>
              <a:cxnSpLocks/>
              <a:stCxn id="44" idx="6"/>
              <a:endCxn id="49" idx="2"/>
            </p:cNvCxnSpPr>
            <p:nvPr/>
          </p:nvCxnSpPr>
          <p:spPr>
            <a:xfrm>
              <a:off x="6491329" y="4932625"/>
              <a:ext cx="3873375" cy="10004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3B437C9-654B-124E-886E-01BDB431CDA5}"/>
                </a:ext>
              </a:extLst>
            </p:cNvPr>
            <p:cNvCxnSpPr>
              <a:cxnSpLocks/>
              <a:stCxn id="45" idx="6"/>
              <a:endCxn id="51" idx="4"/>
            </p:cNvCxnSpPr>
            <p:nvPr/>
          </p:nvCxnSpPr>
          <p:spPr>
            <a:xfrm flipV="1">
              <a:off x="6491329" y="3183802"/>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C6CA3B-A420-8549-A435-9D7B23502B8F}"/>
                </a:ext>
              </a:extLst>
            </p:cNvPr>
            <p:cNvCxnSpPr>
              <a:cxnSpLocks/>
              <a:stCxn id="45" idx="6"/>
              <a:endCxn id="52" idx="4"/>
            </p:cNvCxnSpPr>
            <p:nvPr/>
          </p:nvCxnSpPr>
          <p:spPr>
            <a:xfrm flipV="1">
              <a:off x="6491329" y="3183802"/>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C853D32-B240-A348-A892-11476C0160F2}"/>
                </a:ext>
              </a:extLst>
            </p:cNvPr>
            <p:cNvCxnSpPr>
              <a:cxnSpLocks/>
              <a:stCxn id="45" idx="6"/>
              <a:endCxn id="47" idx="2"/>
            </p:cNvCxnSpPr>
            <p:nvPr/>
          </p:nvCxnSpPr>
          <p:spPr>
            <a:xfrm flipV="1">
              <a:off x="6491329" y="3926182"/>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30FF65D-995E-FD43-8B07-C32586C105C6}"/>
                </a:ext>
              </a:extLst>
            </p:cNvPr>
            <p:cNvCxnSpPr>
              <a:cxnSpLocks/>
              <a:stCxn id="45" idx="6"/>
              <a:endCxn id="48" idx="2"/>
            </p:cNvCxnSpPr>
            <p:nvPr/>
          </p:nvCxnSpPr>
          <p:spPr>
            <a:xfrm flipV="1">
              <a:off x="6491329" y="4929608"/>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95C104D-C8D5-2445-B1BE-1F001C418614}"/>
                </a:ext>
              </a:extLst>
            </p:cNvPr>
            <p:cNvCxnSpPr>
              <a:cxnSpLocks/>
              <a:stCxn id="48" idx="2"/>
              <a:endCxn id="51" idx="4"/>
            </p:cNvCxnSpPr>
            <p:nvPr/>
          </p:nvCxnSpPr>
          <p:spPr>
            <a:xfrm flipH="1" flipV="1">
              <a:off x="7286525" y="3183802"/>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61B95F-3EA8-3340-A6EA-3148ECF23B82}"/>
                </a:ext>
              </a:extLst>
            </p:cNvPr>
            <p:cNvCxnSpPr>
              <a:cxnSpLocks/>
              <a:stCxn id="49" idx="2"/>
              <a:endCxn id="51" idx="4"/>
            </p:cNvCxnSpPr>
            <p:nvPr/>
          </p:nvCxnSpPr>
          <p:spPr>
            <a:xfrm flipH="1" flipV="1">
              <a:off x="7286525" y="3183802"/>
              <a:ext cx="3078179" cy="274923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992932D-02F0-8643-BD52-D69EEF26986F}"/>
                </a:ext>
              </a:extLst>
            </p:cNvPr>
            <p:cNvCxnSpPr>
              <a:cxnSpLocks/>
              <a:stCxn id="47" idx="2"/>
              <a:endCxn id="52" idx="4"/>
            </p:cNvCxnSpPr>
            <p:nvPr/>
          </p:nvCxnSpPr>
          <p:spPr>
            <a:xfrm flipH="1" flipV="1">
              <a:off x="8452914" y="3183802"/>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E71D92-3FA9-5746-A9E2-E9F585FA5071}"/>
                </a:ext>
              </a:extLst>
            </p:cNvPr>
            <p:cNvCxnSpPr>
              <a:cxnSpLocks/>
              <a:stCxn id="48" idx="2"/>
              <a:endCxn id="52" idx="4"/>
            </p:cNvCxnSpPr>
            <p:nvPr/>
          </p:nvCxnSpPr>
          <p:spPr>
            <a:xfrm flipH="1" flipV="1">
              <a:off x="8452914" y="3183802"/>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394F35E-5123-334F-926D-5BAF779E18EC}"/>
                </a:ext>
              </a:extLst>
            </p:cNvPr>
            <p:cNvCxnSpPr>
              <a:cxnSpLocks/>
              <a:stCxn id="49" idx="2"/>
              <a:endCxn id="52" idx="4"/>
            </p:cNvCxnSpPr>
            <p:nvPr/>
          </p:nvCxnSpPr>
          <p:spPr>
            <a:xfrm flipH="1" flipV="1">
              <a:off x="8452914" y="3183802"/>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A4B6B3D-C261-0C49-86B3-9CC4BA86F15C}"/>
                </a:ext>
              </a:extLst>
            </p:cNvPr>
            <p:cNvCxnSpPr>
              <a:cxnSpLocks/>
              <a:stCxn id="47" idx="2"/>
              <a:endCxn id="54" idx="4"/>
            </p:cNvCxnSpPr>
            <p:nvPr/>
          </p:nvCxnSpPr>
          <p:spPr>
            <a:xfrm flipH="1" flipV="1">
              <a:off x="9619303" y="3183802"/>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F3AC2C9-C8AE-514C-AD21-93A3DA3F0C16}"/>
                </a:ext>
              </a:extLst>
            </p:cNvPr>
            <p:cNvCxnSpPr>
              <a:cxnSpLocks/>
              <a:stCxn id="48" idx="2"/>
              <a:endCxn id="54" idx="4"/>
            </p:cNvCxnSpPr>
            <p:nvPr/>
          </p:nvCxnSpPr>
          <p:spPr>
            <a:xfrm flipH="1" flipV="1">
              <a:off x="9619303" y="3183802"/>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6C0B03D-BB65-524B-8822-D9B1AC15EB10}"/>
                </a:ext>
              </a:extLst>
            </p:cNvPr>
            <p:cNvCxnSpPr>
              <a:cxnSpLocks/>
              <a:stCxn id="49" idx="2"/>
              <a:endCxn id="54" idx="4"/>
            </p:cNvCxnSpPr>
            <p:nvPr/>
          </p:nvCxnSpPr>
          <p:spPr>
            <a:xfrm flipH="1" flipV="1">
              <a:off x="9619303" y="3183802"/>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87" name="Content Placeholder 2">
              <a:extLst>
                <a:ext uri="{FF2B5EF4-FFF2-40B4-BE49-F238E27FC236}">
                  <a16:creationId xmlns:a16="http://schemas.microsoft.com/office/drawing/2014/main" id="{8BFB02D9-9E57-C240-8FC2-971E5E22AA16}"/>
                </a:ext>
              </a:extLst>
            </p:cNvPr>
            <p:cNvSpPr txBox="1">
              <a:spLocks/>
            </p:cNvSpPr>
            <p:nvPr/>
          </p:nvSpPr>
          <p:spPr>
            <a:xfrm>
              <a:off x="10514088" y="2907814"/>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mc:AlternateContent xmlns:mc="http://schemas.openxmlformats.org/markup-compatibility/2006" xmlns:a14="http://schemas.microsoft.com/office/drawing/2010/main">
        <mc:Choice Requires="a14">
          <p:sp>
            <p:nvSpPr>
              <p:cNvPr id="41" name="Content Placeholder 2">
                <a:extLst>
                  <a:ext uri="{FF2B5EF4-FFF2-40B4-BE49-F238E27FC236}">
                    <a16:creationId xmlns:a16="http://schemas.microsoft.com/office/drawing/2014/main" id="{54F3A816-4F3A-2547-B9E2-F1D2AFCCC5CF}"/>
                  </a:ext>
                </a:extLst>
              </p:cNvPr>
              <p:cNvSpPr txBox="1">
                <a:spLocks/>
              </p:cNvSpPr>
              <p:nvPr/>
            </p:nvSpPr>
            <p:spPr>
              <a:xfrm>
                <a:off x="6643640" y="3209625"/>
                <a:ext cx="4953840" cy="32545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t>Proof</a:t>
                </a:r>
                <a:r>
                  <a:rPr lang="en-US" sz="1800" i="1" dirty="0"/>
                  <a:t>:</a:t>
                </a:r>
                <a:br>
                  <a:rPr lang="en-US" sz="1800" i="1" dirty="0"/>
                </a:br>
                <a:r>
                  <a:rPr lang="en-US" sz="1800" i="1" dirty="0"/>
                  <a:t>G contains a clique of size k</a:t>
                </a:r>
                <a:br>
                  <a:rPr lang="en-US" sz="1800" i="1" dirty="0"/>
                </a:br>
                <a:r>
                  <a:rPr lang="en-US" sz="1800" i="1" dirty="0"/>
                  <a:t>Select the k nodes</a:t>
                </a:r>
                <a:br>
                  <a:rPr lang="en-US" sz="1800" i="1" dirty="0"/>
                </a:br>
                <a:r>
                  <a:rPr lang="en-US" sz="1800" i="1" dirty="0"/>
                  <a:t>Find their respective variables in </a:t>
                </a:r>
                <a14:m>
                  <m:oMath xmlns:m="http://schemas.openxmlformats.org/officeDocument/2006/math">
                    <m:r>
                      <a:rPr lang="en-US" sz="1800" b="0" i="1" smtClean="0">
                        <a:latin typeface="Cambria Math" panose="02040503050406030204" pitchFamily="18" charset="0"/>
                      </a:rPr>
                      <m:t>𝜃</m:t>
                    </m:r>
                  </m:oMath>
                </a14:m>
                <a:br>
                  <a:rPr lang="en-US" sz="1800" i="1" dirty="0"/>
                </a:br>
                <a:r>
                  <a:rPr lang="en-US" sz="1800" i="1" dirty="0"/>
                  <a:t>Each of these variables must be in a different clause</a:t>
                </a:r>
                <a:br>
                  <a:rPr lang="en-US" sz="1800" i="1" dirty="0"/>
                </a:br>
                <a:r>
                  <a:rPr lang="en-US" sz="1800" i="1" dirty="0"/>
                  <a:t>   By how G was constructed</a:t>
                </a:r>
                <a:br>
                  <a:rPr lang="en-US" sz="1800" i="1" dirty="0"/>
                </a:br>
                <a:r>
                  <a:rPr lang="en-US" sz="1800" i="1" dirty="0"/>
                  <a:t>Each variable can be set to TRUE without issue</a:t>
                </a:r>
                <a:br>
                  <a:rPr lang="en-US" sz="1800" i="1" dirty="0"/>
                </a:br>
                <a:r>
                  <a:rPr lang="en-US" sz="1800" i="1" dirty="0"/>
                  <a:t>   By definition of how edges were added to G</a:t>
                </a:r>
                <a:br>
                  <a:rPr lang="en-US" sz="1800" i="1" dirty="0"/>
                </a:br>
                <a:r>
                  <a:rPr lang="en-US" sz="1800" i="1" dirty="0"/>
                  <a:t>Thus, these variables must satisfy </a:t>
                </a:r>
                <a14:m>
                  <m:oMath xmlns:m="http://schemas.openxmlformats.org/officeDocument/2006/math">
                    <m:r>
                      <a:rPr lang="en-US" sz="1800" b="0" i="1" smtClean="0">
                        <a:latin typeface="Cambria Math" panose="02040503050406030204" pitchFamily="18" charset="0"/>
                      </a:rPr>
                      <m:t>𝜃</m:t>
                    </m:r>
                  </m:oMath>
                </a14:m>
                <a:endParaRPr lang="en-US" sz="1800" i="1" dirty="0"/>
              </a:p>
            </p:txBody>
          </p:sp>
        </mc:Choice>
        <mc:Fallback xmlns="">
          <p:sp>
            <p:nvSpPr>
              <p:cNvPr id="41" name="Content Placeholder 2">
                <a:extLst>
                  <a:ext uri="{FF2B5EF4-FFF2-40B4-BE49-F238E27FC236}">
                    <a16:creationId xmlns:a16="http://schemas.microsoft.com/office/drawing/2014/main" id="{54F3A816-4F3A-2547-B9E2-F1D2AFCCC5CF}"/>
                  </a:ext>
                </a:extLst>
              </p:cNvPr>
              <p:cNvSpPr txBox="1">
                <a:spLocks noRot="1" noChangeAspect="1" noMove="1" noResize="1" noEditPoints="1" noAdjustHandles="1" noChangeArrowheads="1" noChangeShapeType="1" noTextEdit="1"/>
              </p:cNvSpPr>
              <p:nvPr/>
            </p:nvSpPr>
            <p:spPr>
              <a:xfrm>
                <a:off x="6643640" y="3209625"/>
                <a:ext cx="4953840" cy="3254558"/>
              </a:xfrm>
              <a:prstGeom prst="rect">
                <a:avLst/>
              </a:prstGeom>
              <a:blipFill>
                <a:blip r:embed="rId14"/>
                <a:stretch>
                  <a:fillRect l="-1020"/>
                </a:stretch>
              </a:blipFill>
              <a:ln>
                <a:solidFill>
                  <a:schemeClr val="tx1">
                    <a:lumMod val="95000"/>
                  </a:schemeClr>
                </a:solidFill>
              </a:ln>
            </p:spPr>
            <p:txBody>
              <a:bodyPr/>
              <a:lstStyle/>
              <a:p>
                <a:r>
                  <a:rPr lang="en-US">
                    <a:noFill/>
                  </a:rPr>
                  <a:t> </a:t>
                </a:r>
              </a:p>
            </p:txBody>
          </p:sp>
        </mc:Fallback>
      </mc:AlternateContent>
      <p:sp>
        <p:nvSpPr>
          <p:cNvPr id="4" name="Rectangle 3">
            <a:extLst>
              <a:ext uri="{FF2B5EF4-FFF2-40B4-BE49-F238E27FC236}">
                <a16:creationId xmlns:a16="http://schemas.microsoft.com/office/drawing/2014/main" id="{B2DBFC0D-5A02-D64C-A99C-DD6F7D69B824}"/>
              </a:ext>
            </a:extLst>
          </p:cNvPr>
          <p:cNvSpPr/>
          <p:nvPr/>
        </p:nvSpPr>
        <p:spPr>
          <a:xfrm>
            <a:off x="1837844" y="1421388"/>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55874E4-997A-6B45-AEEE-BA54C2701FF6}"/>
              </a:ext>
            </a:extLst>
          </p:cNvPr>
          <p:cNvSpPr/>
          <p:nvPr/>
        </p:nvSpPr>
        <p:spPr>
          <a:xfrm>
            <a:off x="3293857" y="1421105"/>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A86952D-B7B3-2E47-B0EE-532D3E171B3A}"/>
              </a:ext>
            </a:extLst>
          </p:cNvPr>
          <p:cNvSpPr/>
          <p:nvPr/>
        </p:nvSpPr>
        <p:spPr>
          <a:xfrm>
            <a:off x="6643640" y="1421104"/>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77445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Vertex Cover</a:t>
            </a:r>
          </a:p>
        </p:txBody>
      </p:sp>
    </p:spTree>
    <p:extLst>
      <p:ext uri="{BB962C8B-B14F-4D97-AF65-F5344CB8AC3E}">
        <p14:creationId xmlns:p14="http://schemas.microsoft.com/office/powerpoint/2010/main" val="310302310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193009"/>
            <a:ext cx="9905998" cy="630860"/>
          </a:xfrm>
        </p:spPr>
        <p:txBody>
          <a:bodyPr/>
          <a:lstStyle/>
          <a:p>
            <a:pPr algn="ctr"/>
            <a:r>
              <a:rPr lang="en-US" dirty="0"/>
              <a:t>Vertex Cover</a:t>
            </a:r>
          </a:p>
        </p:txBody>
      </p:sp>
      <p:sp>
        <p:nvSpPr>
          <p:cNvPr id="6" name="Content Placeholder 5"/>
          <p:cNvSpPr>
            <a:spLocks noGrp="1"/>
          </p:cNvSpPr>
          <p:nvPr>
            <p:ph sz="quarter" idx="1"/>
          </p:nvPr>
        </p:nvSpPr>
        <p:spPr>
          <a:xfrm>
            <a:off x="1004935" y="1117800"/>
            <a:ext cx="10330003" cy="1064083"/>
          </a:xfrm>
          <a:solidFill>
            <a:schemeClr val="tx1">
              <a:lumMod val="95000"/>
            </a:schemeClr>
          </a:solidFill>
        </p:spPr>
        <p:txBody>
          <a:bodyPr>
            <a:normAutofit/>
          </a:bodyPr>
          <a:lstStyle/>
          <a:p>
            <a:pPr marL="0" indent="0">
              <a:buNone/>
            </a:pPr>
            <a:r>
              <a:rPr lang="en-US" dirty="0">
                <a:solidFill>
                  <a:schemeClr val="bg1"/>
                </a:solidFill>
              </a:rPr>
              <a:t>A </a:t>
            </a:r>
            <a:r>
              <a:rPr lang="en-US" b="1" i="1" u="sng" dirty="0">
                <a:solidFill>
                  <a:schemeClr val="bg1"/>
                </a:solidFill>
              </a:rPr>
              <a:t>Vertex Cover (VC)</a:t>
            </a:r>
            <a:r>
              <a:rPr lang="en-US" dirty="0">
                <a:solidFill>
                  <a:schemeClr val="bg1"/>
                </a:solidFill>
              </a:rPr>
              <a:t> on a graph G = (V,E) is a subset of vertices S </a:t>
            </a:r>
            <a:r>
              <a:rPr lang="en-US" dirty="0">
                <a:solidFill>
                  <a:schemeClr val="bg1"/>
                </a:solidFill>
                <a:sym typeface="Symbol"/>
              </a:rPr>
              <a:t> V such that every edge in the graph is connected to at least one vertex in S</a:t>
            </a:r>
          </a:p>
        </p:txBody>
      </p:sp>
      <p:sp>
        <p:nvSpPr>
          <p:cNvPr id="7" name="Content Placeholder 5">
            <a:extLst>
              <a:ext uri="{FF2B5EF4-FFF2-40B4-BE49-F238E27FC236}">
                <a16:creationId xmlns:a16="http://schemas.microsoft.com/office/drawing/2014/main" id="{F017D3EB-8A13-6C44-A0D0-22E4290F36A9}"/>
              </a:ext>
            </a:extLst>
          </p:cNvPr>
          <p:cNvSpPr txBox="1">
            <a:spLocks/>
          </p:cNvSpPr>
          <p:nvPr/>
        </p:nvSpPr>
        <p:spPr>
          <a:xfrm>
            <a:off x="9234534" y="4648813"/>
            <a:ext cx="1901228" cy="1949039"/>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ym typeface="Symbol"/>
              </a:rPr>
              <a:t>The purple nodes represent a vertex cover of size 3 on this graph. Notice that every edge touches one of these nodes</a:t>
            </a:r>
          </a:p>
        </p:txBody>
      </p:sp>
      <p:sp>
        <p:nvSpPr>
          <p:cNvPr id="9" name="Content Placeholder 5">
            <a:extLst>
              <a:ext uri="{FF2B5EF4-FFF2-40B4-BE49-F238E27FC236}">
                <a16:creationId xmlns:a16="http://schemas.microsoft.com/office/drawing/2014/main" id="{44355DE1-8F88-7B49-B0F8-6EBFE5804231}"/>
              </a:ext>
            </a:extLst>
          </p:cNvPr>
          <p:cNvSpPr txBox="1">
            <a:spLocks/>
          </p:cNvSpPr>
          <p:nvPr/>
        </p:nvSpPr>
        <p:spPr>
          <a:xfrm>
            <a:off x="1004935" y="2290534"/>
            <a:ext cx="10330003" cy="651844"/>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b="1" i="1" u="sng" dirty="0">
                <a:sym typeface="Symbol"/>
              </a:rPr>
              <a:t>Decision Problem</a:t>
            </a:r>
            <a:r>
              <a:rPr lang="en-US" dirty="0">
                <a:sym typeface="Symbol"/>
              </a:rPr>
              <a:t>: Does a given graph G have a vertex cover of size k or smaller?</a:t>
            </a:r>
          </a:p>
        </p:txBody>
      </p:sp>
      <p:grpSp>
        <p:nvGrpSpPr>
          <p:cNvPr id="55" name="Group 54">
            <a:extLst>
              <a:ext uri="{FF2B5EF4-FFF2-40B4-BE49-F238E27FC236}">
                <a16:creationId xmlns:a16="http://schemas.microsoft.com/office/drawing/2014/main" id="{FC881A52-814E-AD43-90B5-C8EB82DC1A2A}"/>
              </a:ext>
            </a:extLst>
          </p:cNvPr>
          <p:cNvGrpSpPr/>
          <p:nvPr/>
        </p:nvGrpSpPr>
        <p:grpSpPr>
          <a:xfrm>
            <a:off x="3433654" y="3413157"/>
            <a:ext cx="3975729" cy="2853867"/>
            <a:chOff x="3198266" y="3413157"/>
            <a:chExt cx="3975729" cy="2853867"/>
          </a:xfrm>
        </p:grpSpPr>
        <p:sp>
          <p:nvSpPr>
            <p:cNvPr id="2" name="Oval 1">
              <a:extLst>
                <a:ext uri="{FF2B5EF4-FFF2-40B4-BE49-F238E27FC236}">
                  <a16:creationId xmlns:a16="http://schemas.microsoft.com/office/drawing/2014/main" id="{4BED76C8-656C-7343-9E94-CCBDAB39DE21}"/>
                </a:ext>
              </a:extLst>
            </p:cNvPr>
            <p:cNvSpPr/>
            <p:nvPr/>
          </p:nvSpPr>
          <p:spPr>
            <a:xfrm>
              <a:off x="3974475" y="3413157"/>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10" name="Oval 9">
              <a:extLst>
                <a:ext uri="{FF2B5EF4-FFF2-40B4-BE49-F238E27FC236}">
                  <a16:creationId xmlns:a16="http://schemas.microsoft.com/office/drawing/2014/main" id="{B7D36592-3413-4A44-A26C-BF943CD1246E}"/>
                </a:ext>
              </a:extLst>
            </p:cNvPr>
            <p:cNvSpPr/>
            <p:nvPr/>
          </p:nvSpPr>
          <p:spPr>
            <a:xfrm>
              <a:off x="5817484" y="3413157"/>
              <a:ext cx="579422" cy="57942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11" name="Oval 10">
              <a:extLst>
                <a:ext uri="{FF2B5EF4-FFF2-40B4-BE49-F238E27FC236}">
                  <a16:creationId xmlns:a16="http://schemas.microsoft.com/office/drawing/2014/main" id="{48604104-46F3-6148-8ABD-557FBAF0B278}"/>
                </a:ext>
              </a:extLst>
            </p:cNvPr>
            <p:cNvSpPr/>
            <p:nvPr/>
          </p:nvSpPr>
          <p:spPr>
            <a:xfrm>
              <a:off x="5238062" y="4563959"/>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12" name="Oval 11">
              <a:extLst>
                <a:ext uri="{FF2B5EF4-FFF2-40B4-BE49-F238E27FC236}">
                  <a16:creationId xmlns:a16="http://schemas.microsoft.com/office/drawing/2014/main" id="{1F03549D-B16B-8746-9D66-7EF5D639FE04}"/>
                </a:ext>
              </a:extLst>
            </p:cNvPr>
            <p:cNvSpPr/>
            <p:nvPr/>
          </p:nvSpPr>
          <p:spPr>
            <a:xfrm>
              <a:off x="6594573" y="4563959"/>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13" name="Oval 12">
              <a:extLst>
                <a:ext uri="{FF2B5EF4-FFF2-40B4-BE49-F238E27FC236}">
                  <a16:creationId xmlns:a16="http://schemas.microsoft.com/office/drawing/2014/main" id="{2F2531F4-A7EC-8C43-97F2-0602D51F66D2}"/>
                </a:ext>
              </a:extLst>
            </p:cNvPr>
            <p:cNvSpPr/>
            <p:nvPr/>
          </p:nvSpPr>
          <p:spPr>
            <a:xfrm>
              <a:off x="5908015" y="5687602"/>
              <a:ext cx="579422" cy="57942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14" name="Oval 13">
              <a:extLst>
                <a:ext uri="{FF2B5EF4-FFF2-40B4-BE49-F238E27FC236}">
                  <a16:creationId xmlns:a16="http://schemas.microsoft.com/office/drawing/2014/main" id="{58DEE891-7963-174A-8BCB-20388FD42E80}"/>
                </a:ext>
              </a:extLst>
            </p:cNvPr>
            <p:cNvSpPr/>
            <p:nvPr/>
          </p:nvSpPr>
          <p:spPr>
            <a:xfrm>
              <a:off x="4073308" y="5687602"/>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15" name="Oval 14">
              <a:extLst>
                <a:ext uri="{FF2B5EF4-FFF2-40B4-BE49-F238E27FC236}">
                  <a16:creationId xmlns:a16="http://schemas.microsoft.com/office/drawing/2014/main" id="{2724377C-330C-604B-BA90-8D74BC6A53F1}"/>
                </a:ext>
              </a:extLst>
            </p:cNvPr>
            <p:cNvSpPr/>
            <p:nvPr/>
          </p:nvSpPr>
          <p:spPr>
            <a:xfrm>
              <a:off x="3198266" y="4563959"/>
              <a:ext cx="579422" cy="57942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cxnSp>
          <p:nvCxnSpPr>
            <p:cNvPr id="16" name="Straight Connector 15">
              <a:extLst>
                <a:ext uri="{FF2B5EF4-FFF2-40B4-BE49-F238E27FC236}">
                  <a16:creationId xmlns:a16="http://schemas.microsoft.com/office/drawing/2014/main" id="{2EE468A7-D4E3-E64D-9BCD-06C73073D4E4}"/>
                </a:ext>
              </a:extLst>
            </p:cNvPr>
            <p:cNvCxnSpPr>
              <a:stCxn id="2" idx="6"/>
              <a:endCxn id="10" idx="2"/>
            </p:cNvCxnSpPr>
            <p:nvPr/>
          </p:nvCxnSpPr>
          <p:spPr>
            <a:xfrm>
              <a:off x="4553897" y="3702868"/>
              <a:ext cx="12635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8FF63DB-4507-8843-87C6-DB49743DB316}"/>
                </a:ext>
              </a:extLst>
            </p:cNvPr>
            <p:cNvCxnSpPr>
              <a:cxnSpLocks/>
              <a:stCxn id="2" idx="3"/>
              <a:endCxn id="15" idx="7"/>
            </p:cNvCxnSpPr>
            <p:nvPr/>
          </p:nvCxnSpPr>
          <p:spPr>
            <a:xfrm flipH="1">
              <a:off x="3692834" y="3907725"/>
              <a:ext cx="366495" cy="741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4EE7843-D074-1147-AAA2-2835D73BC6D8}"/>
                </a:ext>
              </a:extLst>
            </p:cNvPr>
            <p:cNvCxnSpPr>
              <a:cxnSpLocks/>
              <a:stCxn id="10" idx="3"/>
              <a:endCxn id="15" idx="6"/>
            </p:cNvCxnSpPr>
            <p:nvPr/>
          </p:nvCxnSpPr>
          <p:spPr>
            <a:xfrm flipH="1">
              <a:off x="3777688" y="3907725"/>
              <a:ext cx="2124650" cy="945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AF45808-7189-BE42-B5CD-1D77F4F052BC}"/>
                </a:ext>
              </a:extLst>
            </p:cNvPr>
            <p:cNvCxnSpPr>
              <a:cxnSpLocks/>
              <a:stCxn id="10" idx="4"/>
              <a:endCxn id="11" idx="7"/>
            </p:cNvCxnSpPr>
            <p:nvPr/>
          </p:nvCxnSpPr>
          <p:spPr>
            <a:xfrm flipH="1">
              <a:off x="5732630" y="3992579"/>
              <a:ext cx="374565" cy="656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12AFF5-2357-8D46-A78F-2632014A8F48}"/>
                </a:ext>
              </a:extLst>
            </p:cNvPr>
            <p:cNvCxnSpPr>
              <a:cxnSpLocks/>
              <a:stCxn id="10" idx="4"/>
              <a:endCxn id="12" idx="1"/>
            </p:cNvCxnSpPr>
            <p:nvPr/>
          </p:nvCxnSpPr>
          <p:spPr>
            <a:xfrm>
              <a:off x="6107195" y="3992579"/>
              <a:ext cx="572232" cy="656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24E7756-5FAD-F845-81E0-7FF16BCCFE5E}"/>
                </a:ext>
              </a:extLst>
            </p:cNvPr>
            <p:cNvCxnSpPr>
              <a:cxnSpLocks/>
              <a:stCxn id="12" idx="3"/>
              <a:endCxn id="13" idx="0"/>
            </p:cNvCxnSpPr>
            <p:nvPr/>
          </p:nvCxnSpPr>
          <p:spPr>
            <a:xfrm flipH="1">
              <a:off x="6197726" y="5058527"/>
              <a:ext cx="481701" cy="629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1950962-9CF1-7D46-AF5F-4D0F57B7BA6C}"/>
                </a:ext>
              </a:extLst>
            </p:cNvPr>
            <p:cNvCxnSpPr>
              <a:cxnSpLocks/>
              <a:stCxn id="11" idx="5"/>
              <a:endCxn id="13" idx="0"/>
            </p:cNvCxnSpPr>
            <p:nvPr/>
          </p:nvCxnSpPr>
          <p:spPr>
            <a:xfrm>
              <a:off x="5732630" y="5058527"/>
              <a:ext cx="465096" cy="629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1D4ECEB-158D-4B44-A32F-003842C8EE09}"/>
                </a:ext>
              </a:extLst>
            </p:cNvPr>
            <p:cNvCxnSpPr>
              <a:cxnSpLocks/>
              <a:stCxn id="14" idx="6"/>
              <a:endCxn id="13" idx="2"/>
            </p:cNvCxnSpPr>
            <p:nvPr/>
          </p:nvCxnSpPr>
          <p:spPr>
            <a:xfrm>
              <a:off x="4652730" y="5977313"/>
              <a:ext cx="12552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BF97C2E-26E8-044F-86ED-DB6CC5B74E6F}"/>
                </a:ext>
              </a:extLst>
            </p:cNvPr>
            <p:cNvCxnSpPr>
              <a:cxnSpLocks/>
              <a:stCxn id="15" idx="5"/>
              <a:endCxn id="13" idx="2"/>
            </p:cNvCxnSpPr>
            <p:nvPr/>
          </p:nvCxnSpPr>
          <p:spPr>
            <a:xfrm>
              <a:off x="3692834" y="5058527"/>
              <a:ext cx="2215181" cy="918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05DA1C0-6E30-8948-A31A-20C6D34006A4}"/>
                </a:ext>
              </a:extLst>
            </p:cNvPr>
            <p:cNvCxnSpPr>
              <a:cxnSpLocks/>
              <a:stCxn id="15" idx="5"/>
              <a:endCxn id="14" idx="1"/>
            </p:cNvCxnSpPr>
            <p:nvPr/>
          </p:nvCxnSpPr>
          <p:spPr>
            <a:xfrm>
              <a:off x="3692834" y="5058527"/>
              <a:ext cx="465328" cy="71392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4" name="Straight Connector 53">
            <a:extLst>
              <a:ext uri="{FF2B5EF4-FFF2-40B4-BE49-F238E27FC236}">
                <a16:creationId xmlns:a16="http://schemas.microsoft.com/office/drawing/2014/main" id="{9A2B8E8E-E747-4F4C-AB0D-07B6C70614B0}"/>
              </a:ext>
            </a:extLst>
          </p:cNvPr>
          <p:cNvCxnSpPr/>
          <p:nvPr/>
        </p:nvCxnSpPr>
        <p:spPr>
          <a:xfrm>
            <a:off x="8020010" y="5016099"/>
            <a:ext cx="1214524" cy="39939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093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Quick note on Non-Deterministic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881105"/>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NTM that runs in time </a:t>
                </a:r>
                <a14:m>
                  <m:oMath xmlns:m="http://schemas.openxmlformats.org/officeDocument/2006/math">
                    <m:r>
                      <m:rPr>
                        <m:sty m:val="p"/>
                      </m:rPr>
                      <a:rPr lang="en-US" b="0" i="0" smtClean="0">
                        <a:solidFill>
                          <a:schemeClr val="bg1"/>
                        </a:solidFill>
                        <a:latin typeface="Cambria Math" panose="02040503050406030204" pitchFamily="18" charset="0"/>
                      </a:rPr>
                      <m:t>f</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has an equivalent DTM that runs in time </a:t>
                </a:r>
                <a14:m>
                  <m:oMath xmlns:m="http://schemas.openxmlformats.org/officeDocument/2006/math">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sup>
                    </m:sSup>
                    <m:r>
                      <a:rPr lang="en-US" b="0" i="1" smtClean="0">
                        <a:solidFill>
                          <a:schemeClr val="bg1"/>
                        </a:solidFill>
                        <a:latin typeface="Cambria Math" panose="02040503050406030204" pitchFamily="18" charset="0"/>
                      </a:rPr>
                      <m:t>)</m:t>
                    </m:r>
                  </m:oMath>
                </a14:m>
                <a:r>
                  <a:rPr lang="en-US" dirty="0">
                    <a:solidFill>
                      <a:schemeClr val="bg1"/>
                    </a:solidFill>
                  </a:rPr>
                  <a:t> </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881105"/>
                <a:ext cx="9905999" cy="1089328"/>
              </a:xfrm>
              <a:blipFill>
                <a:blip r:embed="rId2"/>
                <a:stretch>
                  <a:fillRect l="-896"/>
                </a:stretch>
              </a:blipFill>
            </p:spPr>
            <p:txBody>
              <a:bodyPr/>
              <a:lstStyle/>
              <a:p>
                <a:r>
                  <a:rPr lang="en-US">
                    <a:noFill/>
                  </a:rPr>
                  <a:t> </a:t>
                </a:r>
              </a:p>
            </p:txBody>
          </p:sp>
        </mc:Fallback>
      </mc:AlternateContent>
    </p:spTree>
    <p:extLst>
      <p:ext uri="{BB962C8B-B14F-4D97-AF65-F5344CB8AC3E}">
        <p14:creationId xmlns:p14="http://schemas.microsoft.com/office/powerpoint/2010/main" val="18297046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𝑉𝐶</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V</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𝑉𝐶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𝑪𝒍𝒊𝒒𝒖𝒆</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2030075" y="4883440"/>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As usual, this one is pretty simple</a:t>
            </a:r>
          </a:p>
        </p:txBody>
      </p:sp>
      <p:cxnSp>
        <p:nvCxnSpPr>
          <p:cNvPr id="8" name="Straight Connector 7">
            <a:extLst>
              <a:ext uri="{FF2B5EF4-FFF2-40B4-BE49-F238E27FC236}">
                <a16:creationId xmlns:a16="http://schemas.microsoft.com/office/drawing/2014/main" id="{30E16DAD-3F7A-1949-893B-94CA289CB518}"/>
              </a:ext>
            </a:extLst>
          </p:cNvPr>
          <p:cNvCxnSpPr>
            <a:cxnSpLocks/>
          </p:cNvCxnSpPr>
          <p:nvPr/>
        </p:nvCxnSpPr>
        <p:spPr>
          <a:xfrm flipV="1">
            <a:off x="2946664" y="4074059"/>
            <a:ext cx="330690" cy="7345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8411259" y="5375043"/>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Let’s use Clique this time</a:t>
            </a:r>
          </a:p>
        </p:txBody>
      </p:sp>
      <p:cxnSp>
        <p:nvCxnSpPr>
          <p:cNvPr id="13" name="Straight Connector 12">
            <a:extLst>
              <a:ext uri="{FF2B5EF4-FFF2-40B4-BE49-F238E27FC236}">
                <a16:creationId xmlns:a16="http://schemas.microsoft.com/office/drawing/2014/main" id="{C412F500-D627-DD46-A859-2E5854E7A90D}"/>
              </a:ext>
            </a:extLst>
          </p:cNvPr>
          <p:cNvCxnSpPr>
            <a:cxnSpLocks/>
          </p:cNvCxnSpPr>
          <p:nvPr/>
        </p:nvCxnSpPr>
        <p:spPr>
          <a:xfrm flipH="1" flipV="1">
            <a:off x="8682273" y="4146487"/>
            <a:ext cx="645575" cy="11537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82341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3882503" y="1317808"/>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V</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3882503" y="1317808"/>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3604813" y="3663913"/>
                <a:ext cx="4979196" cy="2203991"/>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dirty="0">
                    <a:solidFill>
                      <a:schemeClr val="bg1"/>
                    </a:solidFill>
                  </a:rPr>
                  <a:t>Given graph </a:t>
                </a:r>
                <a14:m>
                  <m:oMath xmlns:m="http://schemas.openxmlformats.org/officeDocument/2006/math">
                    <m:r>
                      <a:rPr lang="en-US" sz="1800" b="1" i="1" smtClean="0">
                        <a:solidFill>
                          <a:schemeClr val="bg1"/>
                        </a:solidFill>
                        <a:latin typeface="Cambria Math" panose="02040503050406030204" pitchFamily="18" charset="0"/>
                      </a:rPr>
                      <m:t>𝑮</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𝑽</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𝑬</m:t>
                    </m:r>
                    <m:r>
                      <a:rPr lang="en-US" sz="1800" b="1" i="1" smtClean="0">
                        <a:solidFill>
                          <a:schemeClr val="bg1"/>
                        </a:solidFill>
                        <a:latin typeface="Cambria Math" panose="02040503050406030204" pitchFamily="18" charset="0"/>
                      </a:rPr>
                      <m:t>)</m:t>
                    </m:r>
                  </m:oMath>
                </a14:m>
                <a:r>
                  <a:rPr lang="en-US" sz="1800" b="1" i="1" dirty="0">
                    <a:solidFill>
                      <a:schemeClr val="bg1"/>
                    </a:solidFill>
                  </a:rPr>
                  <a:t>, integer k and subset </a:t>
                </a:r>
                <a14:m>
                  <m:oMath xmlns:m="http://schemas.openxmlformats.org/officeDocument/2006/math">
                    <m:sSup>
                      <m:sSupPr>
                        <m:ctrlPr>
                          <a:rPr lang="en-US" sz="1800" b="1" i="1" smtClean="0">
                            <a:solidFill>
                              <a:schemeClr val="bg1"/>
                            </a:solidFill>
                            <a:latin typeface="Cambria Math" panose="02040503050406030204" pitchFamily="18" charset="0"/>
                          </a:rPr>
                        </m:ctrlPr>
                      </m:sSupPr>
                      <m:e>
                        <m:r>
                          <a:rPr lang="en-US" sz="1800" b="1" i="1" smtClean="0">
                            <a:solidFill>
                              <a:schemeClr val="bg1"/>
                            </a:solidFill>
                            <a:latin typeface="Cambria Math" panose="02040503050406030204" pitchFamily="18" charset="0"/>
                          </a:rPr>
                          <m:t>𝑽</m:t>
                        </m:r>
                      </m:e>
                      <m:sup>
                        <m:r>
                          <a:rPr lang="en-US" sz="1800" b="1" i="1" smtClean="0">
                            <a:solidFill>
                              <a:schemeClr val="bg1"/>
                            </a:solidFill>
                            <a:latin typeface="Cambria Math" panose="02040503050406030204" pitchFamily="18" charset="0"/>
                          </a:rPr>
                          <m:t>′</m:t>
                        </m:r>
                      </m:sup>
                    </m:sSup>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𝑽</m:t>
                    </m:r>
                  </m:oMath>
                </a14:m>
                <a:r>
                  <a:rPr lang="en-US" sz="1800" b="1" i="1" dirty="0">
                    <a:solidFill>
                      <a:schemeClr val="bg1"/>
                    </a:solidFill>
                  </a:rPr>
                  <a:t>:</a:t>
                </a:r>
              </a:p>
              <a:p>
                <a:pPr marL="0" indent="0">
                  <a:buFont typeface="Arial" panose="020B0604020202020204" pitchFamily="34" charset="0"/>
                  <a:buNone/>
                </a:pPr>
                <a:r>
                  <a:rPr lang="en-US" sz="1800" i="1" dirty="0">
                    <a:solidFill>
                      <a:schemeClr val="bg1"/>
                    </a:solidFill>
                  </a:rPr>
                  <a:t>Verify that </a:t>
                </a:r>
                <a14:m>
                  <m:oMath xmlns:m="http://schemas.openxmlformats.org/officeDocument/2006/math">
                    <m:d>
                      <m:dPr>
                        <m:begChr m:val="|"/>
                        <m:endChr m:val="|"/>
                        <m:ctrlPr>
                          <a:rPr lang="en-US" sz="1800" b="0" i="1" smtClean="0">
                            <a:solidFill>
                              <a:schemeClr val="bg1"/>
                            </a:solidFill>
                            <a:latin typeface="Cambria Math" panose="02040503050406030204" pitchFamily="18" charset="0"/>
                          </a:rPr>
                        </m:ctrlPr>
                      </m:dPr>
                      <m:e>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𝑘</m:t>
                    </m:r>
                  </m:oMath>
                </a14:m>
                <a:r>
                  <a:rPr lang="en-US" sz="1800" i="1" dirty="0">
                    <a:solidFill>
                      <a:schemeClr val="bg1"/>
                    </a:solidFill>
                  </a:rPr>
                  <a:t>, if not </a:t>
                </a:r>
                <a:r>
                  <a:rPr lang="en-US" sz="1800" i="1" u="sng" dirty="0">
                    <a:solidFill>
                      <a:schemeClr val="bg1"/>
                    </a:solidFill>
                  </a:rPr>
                  <a:t>reject</a:t>
                </a:r>
                <a:br>
                  <a:rPr lang="en-US" sz="1800" i="1" dirty="0">
                    <a:solidFill>
                      <a:schemeClr val="bg1"/>
                    </a:solidFill>
                  </a:rPr>
                </a:br>
                <a:r>
                  <a:rPr lang="en-US" sz="1800" i="1" dirty="0">
                    <a:solidFill>
                      <a:schemeClr val="bg1"/>
                    </a:solidFill>
                  </a:rPr>
                  <a:t>For each edge </a:t>
                </a:r>
                <a14:m>
                  <m:oMath xmlns:m="http://schemas.openxmlformats.org/officeDocument/2006/math">
                    <m:r>
                      <a:rPr lang="en-US" sz="1800" b="0" i="1" smtClean="0">
                        <a:solidFill>
                          <a:schemeClr val="bg1"/>
                        </a:solidFill>
                        <a:latin typeface="Cambria Math" panose="02040503050406030204" pitchFamily="18" charset="0"/>
                      </a:rPr>
                      <m:t>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𝑢</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𝐸</m:t>
                    </m:r>
                  </m:oMath>
                </a14:m>
                <a:br>
                  <a:rPr lang="en-US" sz="1800" b="0" i="1" dirty="0">
                    <a:solidFill>
                      <a:schemeClr val="bg1"/>
                    </a:solidFill>
                  </a:rPr>
                </a:br>
                <a:r>
                  <a:rPr lang="en-US" sz="1800" b="0" i="1" dirty="0">
                    <a:solidFill>
                      <a:schemeClr val="bg1"/>
                    </a:solidFill>
                  </a:rPr>
                  <a:t>    Check that </a:t>
                </a:r>
                <a14:m>
                  <m:oMath xmlns:m="http://schemas.openxmlformats.org/officeDocument/2006/math">
                    <m:r>
                      <a:rPr lang="en-US" sz="1800" b="0" i="1" smtClean="0">
                        <a:solidFill>
                          <a:schemeClr val="bg1"/>
                        </a:solidFill>
                        <a:latin typeface="Cambria Math" panose="02040503050406030204" pitchFamily="18" charset="0"/>
                      </a:rPr>
                      <m:t>𝑢</m:t>
                    </m:r>
                    <m:r>
                      <a:rPr lang="en-US" sz="1800" b="0" i="1" smtClean="0">
                        <a:solidFill>
                          <a:schemeClr val="bg1"/>
                        </a:solidFill>
                        <a:latin typeface="Cambria Math" panose="02040503050406030204" pitchFamily="18" charset="0"/>
                      </a:rPr>
                      <m:t>∈</m:t>
                    </m:r>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oMath>
                </a14:m>
                <a:r>
                  <a:rPr lang="en-US" sz="1800" i="1" dirty="0">
                    <a:solidFill>
                      <a:schemeClr val="bg1"/>
                    </a:solidFill>
                  </a:rPr>
                  <a:t>, if not </a:t>
                </a:r>
                <a:r>
                  <a:rPr lang="en-US" sz="1800" i="1" u="sng" dirty="0">
                    <a:solidFill>
                      <a:schemeClr val="bg1"/>
                    </a:solidFill>
                  </a:rPr>
                  <a:t>reject</a:t>
                </a:r>
              </a:p>
              <a:p>
                <a:pPr marL="0" indent="0">
                  <a:buFont typeface="Arial" panose="020B0604020202020204" pitchFamily="34" charset="0"/>
                  <a:buNone/>
                </a:pPr>
                <a:r>
                  <a:rPr lang="en-US" sz="1800" i="1" dirty="0">
                    <a:solidFill>
                      <a:schemeClr val="bg1"/>
                    </a:solidFill>
                  </a:rPr>
                  <a:t>else </a:t>
                </a:r>
                <a:r>
                  <a:rPr lang="en-US" sz="1800" i="1" u="sng" dirty="0">
                    <a:solidFill>
                      <a:schemeClr val="bg1"/>
                    </a:solidFill>
                  </a:rPr>
                  <a:t>accept</a:t>
                </a: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3604813" y="3663913"/>
                <a:ext cx="4979196" cy="2203991"/>
              </a:xfrm>
              <a:prstGeom prst="rect">
                <a:avLst/>
              </a:prstGeom>
              <a:blipFill>
                <a:blip r:embed="rId4"/>
                <a:stretch>
                  <a:fillRect l="-1015"/>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4467249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4695757" y="1109580"/>
                <a:ext cx="2797310" cy="1343912"/>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𝑉𝐶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𝑪𝒍𝒊𝒒𝒖𝒆</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4695757" y="1109580"/>
                <a:ext cx="2797310" cy="1343912"/>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2297178" y="2832088"/>
            <a:ext cx="2824091" cy="983206"/>
          </a:xfrm>
          <a:prstGeom prst="rect">
            <a:avLst/>
          </a:prstGeom>
          <a:solidFill>
            <a:schemeClr val="accent1"/>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Given a graph G, integer k, and looking for a clique of size k </a:t>
            </a:r>
          </a:p>
        </p:txBody>
      </p:sp>
      <p:sp>
        <p:nvSpPr>
          <p:cNvPr id="14" name="Content Placeholder 2">
            <a:extLst>
              <a:ext uri="{FF2B5EF4-FFF2-40B4-BE49-F238E27FC236}">
                <a16:creationId xmlns:a16="http://schemas.microsoft.com/office/drawing/2014/main" id="{8F469F0E-B5F5-904E-A3B9-3394A402CDB3}"/>
              </a:ext>
            </a:extLst>
          </p:cNvPr>
          <p:cNvSpPr txBox="1">
            <a:spLocks/>
          </p:cNvSpPr>
          <p:nvPr/>
        </p:nvSpPr>
        <p:spPr>
          <a:xfrm>
            <a:off x="7157380" y="2832088"/>
            <a:ext cx="2824091" cy="983206"/>
          </a:xfrm>
          <a:prstGeom prst="rect">
            <a:avLst/>
          </a:prstGeom>
          <a:solidFill>
            <a:schemeClr val="accent1"/>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graph G’, integer k’, and looking for a vertex cover of size k’</a:t>
            </a:r>
          </a:p>
        </p:txBody>
      </p:sp>
      <p:sp>
        <p:nvSpPr>
          <p:cNvPr id="9" name="Right Arrow 8">
            <a:extLst>
              <a:ext uri="{FF2B5EF4-FFF2-40B4-BE49-F238E27FC236}">
                <a16:creationId xmlns:a16="http://schemas.microsoft.com/office/drawing/2014/main" id="{9BD62CDE-1F15-4042-9EA6-2FFCE5E6D04D}"/>
              </a:ext>
            </a:extLst>
          </p:cNvPr>
          <p:cNvSpPr/>
          <p:nvPr/>
        </p:nvSpPr>
        <p:spPr>
          <a:xfrm>
            <a:off x="5378833" y="3160728"/>
            <a:ext cx="152098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FC5802DC-BC04-DE41-887A-6C09CC32C387}"/>
              </a:ext>
            </a:extLst>
          </p:cNvPr>
          <p:cNvGrpSpPr/>
          <p:nvPr/>
        </p:nvGrpSpPr>
        <p:grpSpPr>
          <a:xfrm>
            <a:off x="1557203" y="4028792"/>
            <a:ext cx="4200807" cy="2679826"/>
            <a:chOff x="2154728" y="402879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2154728" y="402879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3296243"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4778301"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2419487"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5671214"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3296242"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4778300"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836778" y="461118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3540686"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3785130" y="4438334"/>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5022744"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3785129" y="6252005"/>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3713534" y="4611181"/>
              <a:ext cx="1136362"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3713533" y="4611181"/>
              <a:ext cx="1136364"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908374" y="542964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908374" y="542964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3713533" y="542964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933175" y="407056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5784490" y="435000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930857" y="5256801"/>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E61B8BD7-61BA-5F44-ADB9-1381B28EE2CA}"/>
              </a:ext>
            </a:extLst>
          </p:cNvPr>
          <p:cNvSpPr/>
          <p:nvPr/>
        </p:nvSpPr>
        <p:spPr>
          <a:xfrm>
            <a:off x="6990106" y="4005256"/>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32DCF173-D7FB-3349-A2E5-B16B1C68689F}"/>
              </a:ext>
            </a:extLst>
          </p:cNvPr>
          <p:cNvSpPr txBox="1"/>
          <p:nvPr/>
        </p:nvSpPr>
        <p:spPr>
          <a:xfrm>
            <a:off x="10768553" y="4047028"/>
            <a:ext cx="413896" cy="369332"/>
          </a:xfrm>
          <a:prstGeom prst="rect">
            <a:avLst/>
          </a:prstGeom>
          <a:noFill/>
        </p:spPr>
        <p:txBody>
          <a:bodyPr wrap="none" rtlCol="0">
            <a:spAutoFit/>
          </a:bodyPr>
          <a:lstStyle/>
          <a:p>
            <a:r>
              <a:rPr lang="en-US" dirty="0">
                <a:solidFill>
                  <a:schemeClr val="accent1"/>
                </a:solidFill>
              </a:rPr>
              <a:t>G’</a:t>
            </a:r>
          </a:p>
        </p:txBody>
      </p:sp>
      <p:sp>
        <p:nvSpPr>
          <p:cNvPr id="82" name="TextBox 81">
            <a:extLst>
              <a:ext uri="{FF2B5EF4-FFF2-40B4-BE49-F238E27FC236}">
                <a16:creationId xmlns:a16="http://schemas.microsoft.com/office/drawing/2014/main" id="{20E0DE65-7BE3-0440-82BB-8B8BE8A8352F}"/>
              </a:ext>
            </a:extLst>
          </p:cNvPr>
          <p:cNvSpPr txBox="1"/>
          <p:nvPr/>
        </p:nvSpPr>
        <p:spPr>
          <a:xfrm>
            <a:off x="10619868" y="4326471"/>
            <a:ext cx="527709" cy="369332"/>
          </a:xfrm>
          <a:prstGeom prst="rect">
            <a:avLst/>
          </a:prstGeom>
          <a:noFill/>
        </p:spPr>
        <p:txBody>
          <a:bodyPr wrap="none" rtlCol="0">
            <a:spAutoFit/>
          </a:bodyPr>
          <a:lstStyle/>
          <a:p>
            <a:r>
              <a:rPr lang="en-US" dirty="0">
                <a:solidFill>
                  <a:schemeClr val="accent1"/>
                </a:solidFill>
              </a:rPr>
              <a:t>k=?</a:t>
            </a:r>
          </a:p>
        </p:txBody>
      </p:sp>
      <p:sp>
        <p:nvSpPr>
          <p:cNvPr id="83" name="TextBox 82">
            <a:extLst>
              <a:ext uri="{FF2B5EF4-FFF2-40B4-BE49-F238E27FC236}">
                <a16:creationId xmlns:a16="http://schemas.microsoft.com/office/drawing/2014/main" id="{88934593-1608-AE4A-905A-4E195A51F7F5}"/>
              </a:ext>
            </a:extLst>
          </p:cNvPr>
          <p:cNvSpPr txBox="1"/>
          <p:nvPr/>
        </p:nvSpPr>
        <p:spPr>
          <a:xfrm>
            <a:off x="8970628" y="5055504"/>
            <a:ext cx="381601" cy="661720"/>
          </a:xfrm>
          <a:prstGeom prst="rect">
            <a:avLst/>
          </a:prstGeom>
          <a:noFill/>
        </p:spPr>
        <p:txBody>
          <a:bodyPr wrap="square" rtlCol="0">
            <a:spAutoFit/>
          </a:bodyPr>
          <a:lstStyle/>
          <a:p>
            <a:r>
              <a:rPr lang="en-US" sz="3700" dirty="0">
                <a:solidFill>
                  <a:schemeClr val="accent1"/>
                </a:solidFill>
              </a:rPr>
              <a:t>?</a:t>
            </a:r>
          </a:p>
        </p:txBody>
      </p:sp>
    </p:spTree>
    <p:extLst>
      <p:ext uri="{BB962C8B-B14F-4D97-AF65-F5344CB8AC3E}">
        <p14:creationId xmlns:p14="http://schemas.microsoft.com/office/powerpoint/2010/main" val="31638424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2297178" y="1111938"/>
            <a:ext cx="2824091" cy="983206"/>
          </a:xfrm>
          <a:prstGeom prst="rect">
            <a:avLst/>
          </a:prstGeom>
          <a:solidFill>
            <a:schemeClr val="tx1">
              <a:lumMod val="95000"/>
            </a:schemeClr>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Given a graph G, integer k, and looking for a clique of size k </a:t>
            </a:r>
          </a:p>
        </p:txBody>
      </p:sp>
      <p:sp>
        <p:nvSpPr>
          <p:cNvPr id="14" name="Content Placeholder 2">
            <a:extLst>
              <a:ext uri="{FF2B5EF4-FFF2-40B4-BE49-F238E27FC236}">
                <a16:creationId xmlns:a16="http://schemas.microsoft.com/office/drawing/2014/main" id="{8F469F0E-B5F5-904E-A3B9-3394A402CDB3}"/>
              </a:ext>
            </a:extLst>
          </p:cNvPr>
          <p:cNvSpPr txBox="1">
            <a:spLocks/>
          </p:cNvSpPr>
          <p:nvPr/>
        </p:nvSpPr>
        <p:spPr>
          <a:xfrm>
            <a:off x="7157380" y="1111938"/>
            <a:ext cx="2824091" cy="983206"/>
          </a:xfrm>
          <a:prstGeom prst="rect">
            <a:avLst/>
          </a:prstGeom>
          <a:solidFill>
            <a:schemeClr val="tx1">
              <a:lumMod val="95000"/>
            </a:schemeClr>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graph G’, integer k’, and looking for a vertex cover of size k’</a:t>
            </a:r>
          </a:p>
        </p:txBody>
      </p:sp>
      <p:sp>
        <p:nvSpPr>
          <p:cNvPr id="9" name="Right Arrow 8">
            <a:extLst>
              <a:ext uri="{FF2B5EF4-FFF2-40B4-BE49-F238E27FC236}">
                <a16:creationId xmlns:a16="http://schemas.microsoft.com/office/drawing/2014/main" id="{9BD62CDE-1F15-4042-9EA6-2FFCE5E6D04D}"/>
              </a:ext>
            </a:extLst>
          </p:cNvPr>
          <p:cNvSpPr/>
          <p:nvPr/>
        </p:nvSpPr>
        <p:spPr>
          <a:xfrm>
            <a:off x="5378833" y="1440578"/>
            <a:ext cx="1520982" cy="325925"/>
          </a:xfrm>
          <a:prstGeom prst="rightArrow">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FC5802DC-BC04-DE41-887A-6C09CC32C387}"/>
              </a:ext>
            </a:extLst>
          </p:cNvPr>
          <p:cNvGrpSpPr/>
          <p:nvPr/>
        </p:nvGrpSpPr>
        <p:grpSpPr>
          <a:xfrm>
            <a:off x="1321813" y="3449376"/>
            <a:ext cx="4200807" cy="2679826"/>
            <a:chOff x="2154728" y="402879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2154728" y="402879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3296243"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4778301"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2419487"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5671214"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3296242"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4778300"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836778" y="461118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3540686"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3785130" y="4438334"/>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5022744"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3785129" y="6252005"/>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3713534" y="4611181"/>
              <a:ext cx="1136362"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3713533" y="4611181"/>
              <a:ext cx="1136364"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908374" y="542964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908374" y="542964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3713533" y="542964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933175" y="407056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5784490" y="435000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4677385"/>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2712962"/>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tx1">
                        <a:lumMod val="95000"/>
                      </a:schemeClr>
                    </a:solidFill>
                  </a:rPr>
                  <a:t>Simply flip the edges that exist in G and set k to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2712962"/>
                <a:ext cx="9625246" cy="453124"/>
              </a:xfrm>
              <a:prstGeom prst="rect">
                <a:avLst/>
              </a:prstGeom>
              <a:blipFill>
                <a:blip r:embed="rId3"/>
                <a:stretch>
                  <a:fillRect b="-5405"/>
                </a:stretch>
              </a:blipFill>
              <a:ln>
                <a:solidFill>
                  <a:schemeClr val="tx1">
                    <a:lumMod val="95000"/>
                  </a:schemeClr>
                </a:solidFill>
              </a:ln>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B0040974-91DE-3049-B0FC-010E101387A1}"/>
              </a:ext>
            </a:extLst>
          </p:cNvPr>
          <p:cNvGrpSpPr/>
          <p:nvPr/>
        </p:nvGrpSpPr>
        <p:grpSpPr>
          <a:xfrm>
            <a:off x="6730661" y="3449376"/>
            <a:ext cx="4200807" cy="2679826"/>
            <a:chOff x="6730661" y="3449376"/>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3449376"/>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3614474"/>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3614474"/>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4605789"/>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4605789"/>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542814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542814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4031765"/>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5023080"/>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3491148"/>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3770591"/>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4031765"/>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4031765"/>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5023080"/>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7568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BBA7C1DC-1C1F-C04D-B2D7-995BEB6406CF}"/>
              </a:ext>
            </a:extLst>
          </p:cNvPr>
          <p:cNvGrpSpPr/>
          <p:nvPr/>
        </p:nvGrpSpPr>
        <p:grpSpPr>
          <a:xfrm>
            <a:off x="1321813" y="1928402"/>
            <a:ext cx="4200807" cy="2679826"/>
            <a:chOff x="1321813" y="192840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1321813"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2463328"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3945386"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1586572"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4838299"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2463327"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3945385"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003863" y="251079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2707771"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2952215" y="2337944"/>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4189829"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2952214" y="4151615"/>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2880619" y="2510791"/>
              <a:ext cx="1136362"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2880618" y="2510791"/>
              <a:ext cx="1136364"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075459" y="332925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075459" y="332925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2880618" y="332925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100260" y="197017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4951575" y="224961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3156411"/>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1191988"/>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1" i="1" u="sng" dirty="0">
                    <a:solidFill>
                      <a:schemeClr val="tx1">
                        <a:lumMod val="95000"/>
                      </a:schemeClr>
                    </a:solidFill>
                  </a:rPr>
                  <a:t>Claim</a:t>
                </a:r>
                <a:r>
                  <a:rPr lang="en-US" sz="1800" dirty="0">
                    <a:solidFill>
                      <a:schemeClr val="tx1">
                        <a:lumMod val="95000"/>
                      </a:schemeClr>
                    </a:solidFill>
                  </a:rPr>
                  <a:t>: G has a clique of size k IFF G’ has a VC of size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1191988"/>
                <a:ext cx="9625246" cy="453124"/>
              </a:xfrm>
              <a:prstGeom prst="rect">
                <a:avLst/>
              </a:prstGeom>
              <a:blipFill>
                <a:blip r:embed="rId3"/>
                <a:stretch>
                  <a:fillRect b="-2632"/>
                </a:stretch>
              </a:blipFill>
              <a:ln>
                <a:solidFill>
                  <a:schemeClr val="tx1">
                    <a:lumMod val="95000"/>
                  </a:schemeClr>
                </a:solidFill>
              </a:ln>
            </p:spPr>
            <p:txBody>
              <a:bodyPr/>
              <a:lstStyle/>
              <a:p>
                <a:r>
                  <a:rPr lang="en-US">
                    <a:noFill/>
                  </a:rPr>
                  <a:t> </a:t>
                </a:r>
              </a:p>
            </p:txBody>
          </p:sp>
        </mc:Fallback>
      </mc:AlternateContent>
      <p:grpSp>
        <p:nvGrpSpPr>
          <p:cNvPr id="4" name="Group 3">
            <a:extLst>
              <a:ext uri="{FF2B5EF4-FFF2-40B4-BE49-F238E27FC236}">
                <a16:creationId xmlns:a16="http://schemas.microsoft.com/office/drawing/2014/main" id="{17326999-BFD5-334B-BAEA-C1E4E421A05D}"/>
              </a:ext>
            </a:extLst>
          </p:cNvPr>
          <p:cNvGrpSpPr/>
          <p:nvPr/>
        </p:nvGrpSpPr>
        <p:grpSpPr>
          <a:xfrm>
            <a:off x="6730661" y="1928402"/>
            <a:ext cx="4200807" cy="2679826"/>
            <a:chOff x="6730661" y="1928402"/>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2510791"/>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3502106"/>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1970174"/>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2249617"/>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2510791"/>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2510791"/>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3502106"/>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5" name="Content Placeholder 2">
                <a:extLst>
                  <a:ext uri="{FF2B5EF4-FFF2-40B4-BE49-F238E27FC236}">
                    <a16:creationId xmlns:a16="http://schemas.microsoft.com/office/drawing/2014/main" id="{86E5743B-AB82-E14C-9110-9C8DA9F29266}"/>
                  </a:ext>
                </a:extLst>
              </p:cNvPr>
              <p:cNvSpPr txBox="1">
                <a:spLocks/>
              </p:cNvSpPr>
              <p:nvPr/>
            </p:nvSpPr>
            <p:spPr>
              <a:xfrm>
                <a:off x="7832257" y="5546906"/>
                <a:ext cx="3532837" cy="1161711"/>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…and if the clique in G is nodes </a:t>
                </a:r>
                <a14:m>
                  <m:oMath xmlns:m="http://schemas.openxmlformats.org/officeDocument/2006/math">
                    <m:sSup>
                      <m:sSupPr>
                        <m:ctrlPr>
                          <a:rPr lang="en-US" sz="1800" b="0" i="1" smtClean="0">
                            <a:solidFill>
                              <a:schemeClr val="tx1">
                                <a:lumMod val="95000"/>
                              </a:schemeClr>
                            </a:solidFill>
                            <a:latin typeface="Cambria Math" panose="02040503050406030204" pitchFamily="18" charset="0"/>
                          </a:rPr>
                        </m:ctrlPr>
                      </m:sSupPr>
                      <m:e>
                        <m:r>
                          <a:rPr lang="en-US" sz="1800" b="0" i="1" smtClean="0">
                            <a:solidFill>
                              <a:schemeClr val="tx1">
                                <a:lumMod val="95000"/>
                              </a:schemeClr>
                            </a:solidFill>
                            <a:latin typeface="Cambria Math" panose="02040503050406030204" pitchFamily="18" charset="0"/>
                          </a:rPr>
                          <m:t>𝑉</m:t>
                        </m:r>
                      </m:e>
                      <m:sup>
                        <m:r>
                          <a:rPr lang="en-US" sz="1800" b="0" i="1" smtClean="0">
                            <a:solidFill>
                              <a:schemeClr val="tx1">
                                <a:lumMod val="95000"/>
                              </a:schemeClr>
                            </a:solidFill>
                            <a:latin typeface="Cambria Math" panose="02040503050406030204" pitchFamily="18" charset="0"/>
                          </a:rPr>
                          <m:t>′</m:t>
                        </m:r>
                      </m:sup>
                    </m:sSup>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𝑉</m:t>
                    </m:r>
                  </m:oMath>
                </a14:m>
                <a:r>
                  <a:rPr lang="en-US" sz="1800" i="1" dirty="0">
                    <a:solidFill>
                      <a:schemeClr val="tx1">
                        <a:lumMod val="95000"/>
                      </a:schemeClr>
                    </a:solidFill>
                  </a:rPr>
                  <a:t>, then the cover in G’ is exactly the nodes </a:t>
                </a:r>
                <a14:m>
                  <m:oMath xmlns:m="http://schemas.openxmlformats.org/officeDocument/2006/math">
                    <m:r>
                      <a:rPr lang="en-US" sz="1800" b="0" i="1" smtClean="0">
                        <a:solidFill>
                          <a:schemeClr val="tx1">
                            <a:lumMod val="95000"/>
                          </a:schemeClr>
                        </a:solidFill>
                        <a:latin typeface="Cambria Math" panose="02040503050406030204" pitchFamily="18" charset="0"/>
                      </a:rPr>
                      <m:t>𝑉</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𝑉</m:t>
                    </m:r>
                    <m:r>
                      <a:rPr lang="en-US" sz="1800" b="0" i="1" smtClean="0">
                        <a:solidFill>
                          <a:schemeClr val="tx1">
                            <a:lumMod val="95000"/>
                          </a:schemeClr>
                        </a:solidFill>
                        <a:latin typeface="Cambria Math" panose="02040503050406030204" pitchFamily="18" charset="0"/>
                      </a:rPr>
                      <m:t>′</m:t>
                    </m:r>
                  </m:oMath>
                </a14:m>
                <a:endParaRPr lang="en-US" sz="1800" i="1" dirty="0">
                  <a:solidFill>
                    <a:schemeClr val="tx1">
                      <a:lumMod val="95000"/>
                    </a:schemeClr>
                  </a:solidFill>
                </a:endParaRPr>
              </a:p>
            </p:txBody>
          </p:sp>
        </mc:Choice>
        <mc:Fallback xmlns="">
          <p:sp>
            <p:nvSpPr>
              <p:cNvPr id="45" name="Content Placeholder 2">
                <a:extLst>
                  <a:ext uri="{FF2B5EF4-FFF2-40B4-BE49-F238E27FC236}">
                    <a16:creationId xmlns:a16="http://schemas.microsoft.com/office/drawing/2014/main" id="{86E5743B-AB82-E14C-9110-9C8DA9F29266}"/>
                  </a:ext>
                </a:extLst>
              </p:cNvPr>
              <p:cNvSpPr txBox="1">
                <a:spLocks noRot="1" noChangeAspect="1" noMove="1" noResize="1" noEditPoints="1" noAdjustHandles="1" noChangeArrowheads="1" noChangeShapeType="1" noTextEdit="1"/>
              </p:cNvSpPr>
              <p:nvPr/>
            </p:nvSpPr>
            <p:spPr>
              <a:xfrm>
                <a:off x="7832257" y="5546906"/>
                <a:ext cx="3532837" cy="1161711"/>
              </a:xfrm>
              <a:prstGeom prst="rect">
                <a:avLst/>
              </a:prstGeom>
              <a:blipFill>
                <a:blip r:embed="rId4"/>
                <a:stretch>
                  <a:fillRect/>
                </a:stretch>
              </a:blipFill>
              <a:ln>
                <a:noFill/>
              </a:ln>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0C070154-CE15-8B45-B262-A8A0A396DE7A}"/>
              </a:ext>
            </a:extLst>
          </p:cNvPr>
          <p:cNvCxnSpPr/>
          <p:nvPr/>
        </p:nvCxnSpPr>
        <p:spPr>
          <a:xfrm>
            <a:off x="4771176" y="4816444"/>
            <a:ext cx="3172595" cy="90534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B90BFC0-BE26-304D-A9CA-EA83B898D3E8}"/>
              </a:ext>
            </a:extLst>
          </p:cNvPr>
          <p:cNvCxnSpPr>
            <a:cxnSpLocks/>
          </p:cNvCxnSpPr>
          <p:nvPr/>
        </p:nvCxnSpPr>
        <p:spPr>
          <a:xfrm flipH="1">
            <a:off x="8682273" y="4816444"/>
            <a:ext cx="148792" cy="73046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48652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BBA7C1DC-1C1F-C04D-B2D7-995BEB6406CF}"/>
              </a:ext>
            </a:extLst>
          </p:cNvPr>
          <p:cNvGrpSpPr/>
          <p:nvPr/>
        </p:nvGrpSpPr>
        <p:grpSpPr>
          <a:xfrm>
            <a:off x="1321813" y="1611533"/>
            <a:ext cx="4200807" cy="2679826"/>
            <a:chOff x="1321813" y="192840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1321813"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2463328"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3945386"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1586572"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4838299"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2463327"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3945385"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003863" y="251079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2707771"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2952215" y="2337944"/>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4189829"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2952214" y="4151615"/>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2880619" y="2510791"/>
              <a:ext cx="1136362"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2880618" y="2510791"/>
              <a:ext cx="1136364"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075459" y="332925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075459" y="332925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2880618" y="332925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100260" y="197017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4951575" y="224961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2839542"/>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875119"/>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1" i="1" u="sng" dirty="0">
                    <a:solidFill>
                      <a:schemeClr val="tx1">
                        <a:lumMod val="95000"/>
                      </a:schemeClr>
                    </a:solidFill>
                  </a:rPr>
                  <a:t>Claim</a:t>
                </a:r>
                <a:r>
                  <a:rPr lang="en-US" sz="1800" dirty="0">
                    <a:solidFill>
                      <a:schemeClr val="tx1">
                        <a:lumMod val="95000"/>
                      </a:schemeClr>
                    </a:solidFill>
                  </a:rPr>
                  <a:t>: G has a clique of size k IFF G’ has a VC of size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875119"/>
                <a:ext cx="9625246" cy="453124"/>
              </a:xfrm>
              <a:prstGeom prst="rect">
                <a:avLst/>
              </a:prstGeom>
              <a:blipFill>
                <a:blip r:embed="rId3"/>
                <a:stretch>
                  <a:fillRect b="-2632"/>
                </a:stretch>
              </a:blipFill>
              <a:ln>
                <a:solidFill>
                  <a:schemeClr val="tx1">
                    <a:lumMod val="95000"/>
                  </a:schemeClr>
                </a:solidFill>
              </a:ln>
            </p:spPr>
            <p:txBody>
              <a:bodyPr/>
              <a:lstStyle/>
              <a:p>
                <a:r>
                  <a:rPr lang="en-US">
                    <a:noFill/>
                  </a:rPr>
                  <a:t> </a:t>
                </a:r>
              </a:p>
            </p:txBody>
          </p:sp>
        </mc:Fallback>
      </mc:AlternateContent>
      <p:grpSp>
        <p:nvGrpSpPr>
          <p:cNvPr id="4" name="Group 3">
            <a:extLst>
              <a:ext uri="{FF2B5EF4-FFF2-40B4-BE49-F238E27FC236}">
                <a16:creationId xmlns:a16="http://schemas.microsoft.com/office/drawing/2014/main" id="{17326999-BFD5-334B-BAEA-C1E4E421A05D}"/>
              </a:ext>
            </a:extLst>
          </p:cNvPr>
          <p:cNvGrpSpPr/>
          <p:nvPr/>
        </p:nvGrpSpPr>
        <p:grpSpPr>
          <a:xfrm>
            <a:off x="6730661" y="1611533"/>
            <a:ext cx="4200807" cy="2679826"/>
            <a:chOff x="6730661" y="1928402"/>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2510791"/>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3502106"/>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1970174"/>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2249617"/>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2510791"/>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2510791"/>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3502106"/>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p:sp>
        <p:nvSpPr>
          <p:cNvPr id="45" name="Content Placeholder 2">
            <a:extLst>
              <a:ext uri="{FF2B5EF4-FFF2-40B4-BE49-F238E27FC236}">
                <a16:creationId xmlns:a16="http://schemas.microsoft.com/office/drawing/2014/main" id="{86E5743B-AB82-E14C-9110-9C8DA9F29266}"/>
              </a:ext>
            </a:extLst>
          </p:cNvPr>
          <p:cNvSpPr txBox="1">
            <a:spLocks/>
          </p:cNvSpPr>
          <p:nvPr/>
        </p:nvSpPr>
        <p:spPr>
          <a:xfrm>
            <a:off x="1321813" y="4593728"/>
            <a:ext cx="3532837" cy="40565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Proof Direction 1:</a:t>
            </a:r>
          </a:p>
        </p:txBody>
      </p:sp>
      <mc:AlternateContent xmlns:mc="http://schemas.openxmlformats.org/markup-compatibility/2006" xmlns:a14="http://schemas.microsoft.com/office/drawing/2010/main">
        <mc:Choice Requires="a14">
          <p:sp>
            <p:nvSpPr>
              <p:cNvPr id="48" name="Content Placeholder 2">
                <a:extLst>
                  <a:ext uri="{FF2B5EF4-FFF2-40B4-BE49-F238E27FC236}">
                    <a16:creationId xmlns:a16="http://schemas.microsoft.com/office/drawing/2014/main" id="{EDA2725D-7FD8-454D-8540-83432F0BBE50}"/>
                  </a:ext>
                </a:extLst>
              </p:cNvPr>
              <p:cNvSpPr txBox="1">
                <a:spLocks/>
              </p:cNvSpPr>
              <p:nvPr/>
            </p:nvSpPr>
            <p:spPr>
              <a:xfrm>
                <a:off x="3150606" y="4613394"/>
                <a:ext cx="7796454" cy="2049959"/>
              </a:xfrm>
              <a:prstGeom prst="rect">
                <a:avLst/>
              </a:prstGeom>
              <a:solidFill>
                <a:schemeClr val="tx1">
                  <a:lumMod val="95000"/>
                </a:schemeClr>
              </a:solidFill>
              <a:ln>
                <a:solidFill>
                  <a:schemeClr val="bg1"/>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bg1"/>
                    </a:solidFill>
                  </a:rPr>
                  <a:t>Suppose G has a clique </a:t>
                </a:r>
                <a14:m>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oMath>
                </a14:m>
                <a:r>
                  <a:rPr lang="en-US" sz="1800" i="1" dirty="0">
                    <a:solidFill>
                      <a:schemeClr val="bg1"/>
                    </a:solidFill>
                  </a:rPr>
                  <a:t> of size k</a:t>
                </a:r>
                <a:br>
                  <a:rPr lang="en-US" sz="1800" i="1" dirty="0">
                    <a:solidFill>
                      <a:schemeClr val="bg1"/>
                    </a:solidFill>
                  </a:rPr>
                </a:br>
                <a:r>
                  <a:rPr lang="en-US" sz="1800" i="1" dirty="0">
                    <a:solidFill>
                      <a:schemeClr val="bg1"/>
                    </a:solidFill>
                  </a:rPr>
                  <a:t>Consider nodes </a:t>
                </a:r>
                <a14:m>
                  <m:oMath xmlns:m="http://schemas.openxmlformats.org/officeDocument/2006/math">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oMath>
                </a14:m>
                <a:r>
                  <a:rPr lang="en-US" sz="1800" i="1" dirty="0">
                    <a:solidFill>
                      <a:schemeClr val="bg1"/>
                    </a:solidFill>
                  </a:rPr>
                  <a:t> in G’</a:t>
                </a:r>
                <a:br>
                  <a:rPr lang="en-US" sz="1800" i="1" dirty="0">
                    <a:solidFill>
                      <a:schemeClr val="bg1"/>
                    </a:solidFill>
                  </a:rPr>
                </a:br>
                <a:r>
                  <a:rPr lang="en-US" sz="1800" i="1" dirty="0">
                    <a:solidFill>
                      <a:schemeClr val="bg1"/>
                    </a:solidFill>
                  </a:rPr>
                  <a:t>In G, every edge between nodes in V’ existed (clique), so none of these edges appear in G’</a:t>
                </a:r>
                <a:br>
                  <a:rPr lang="en-US" sz="1800" i="1" dirty="0">
                    <a:solidFill>
                      <a:schemeClr val="bg1"/>
                    </a:solidFill>
                  </a:rPr>
                </a:br>
                <a:r>
                  <a:rPr lang="en-US" sz="1800" i="1" dirty="0">
                    <a:solidFill>
                      <a:schemeClr val="bg1"/>
                    </a:solidFill>
                  </a:rPr>
                  <a:t>Thus every edge in G’ touches a node that was not in the clique, which is the exact set </a:t>
                </a:r>
                <a14:m>
                  <m:oMath xmlns:m="http://schemas.openxmlformats.org/officeDocument/2006/math">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oMath>
                </a14:m>
                <a:br>
                  <a:rPr lang="en-US" sz="1800" i="1" dirty="0">
                    <a:solidFill>
                      <a:schemeClr val="bg1"/>
                    </a:solidFill>
                  </a:rPr>
                </a:br>
                <a:r>
                  <a:rPr lang="en-US" sz="1800" i="1" dirty="0">
                    <a:solidFill>
                      <a:schemeClr val="bg1"/>
                    </a:solidFill>
                  </a:rPr>
                  <a:t>Q.E.D.</a:t>
                </a:r>
              </a:p>
            </p:txBody>
          </p:sp>
        </mc:Choice>
        <mc:Fallback xmlns="">
          <p:sp>
            <p:nvSpPr>
              <p:cNvPr id="48" name="Content Placeholder 2">
                <a:extLst>
                  <a:ext uri="{FF2B5EF4-FFF2-40B4-BE49-F238E27FC236}">
                    <a16:creationId xmlns:a16="http://schemas.microsoft.com/office/drawing/2014/main" id="{EDA2725D-7FD8-454D-8540-83432F0BBE50}"/>
                  </a:ext>
                </a:extLst>
              </p:cNvPr>
              <p:cNvSpPr txBox="1">
                <a:spLocks noRot="1" noChangeAspect="1" noMove="1" noResize="1" noEditPoints="1" noAdjustHandles="1" noChangeArrowheads="1" noChangeShapeType="1" noTextEdit="1"/>
              </p:cNvSpPr>
              <p:nvPr/>
            </p:nvSpPr>
            <p:spPr>
              <a:xfrm>
                <a:off x="3150606" y="4613394"/>
                <a:ext cx="7796454" cy="2049959"/>
              </a:xfrm>
              <a:prstGeom prst="rect">
                <a:avLst/>
              </a:prstGeom>
              <a:blipFill>
                <a:blip r:embed="rId4"/>
                <a:stretch>
                  <a:fillRect l="-487" r="-162"/>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6605522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BBA7C1DC-1C1F-C04D-B2D7-995BEB6406CF}"/>
              </a:ext>
            </a:extLst>
          </p:cNvPr>
          <p:cNvGrpSpPr/>
          <p:nvPr/>
        </p:nvGrpSpPr>
        <p:grpSpPr>
          <a:xfrm>
            <a:off x="1321813" y="1611533"/>
            <a:ext cx="4200807" cy="2679826"/>
            <a:chOff x="1321813" y="192840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1321813"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2463328"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3945386"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1586572"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4838299"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2463327"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3945385"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003863" y="251079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2707771"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2952215" y="2337944"/>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4189829"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2952214" y="4151615"/>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2880619" y="2510791"/>
              <a:ext cx="1136362"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2880618" y="2510791"/>
              <a:ext cx="1136364"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075459" y="332925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075459" y="332925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2880618" y="332925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100260" y="197017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4951575" y="224961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2839542"/>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875119"/>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1" i="1" u="sng" dirty="0">
                    <a:solidFill>
                      <a:schemeClr val="tx1">
                        <a:lumMod val="95000"/>
                      </a:schemeClr>
                    </a:solidFill>
                  </a:rPr>
                  <a:t>Claim</a:t>
                </a:r>
                <a:r>
                  <a:rPr lang="en-US" sz="1800" dirty="0">
                    <a:solidFill>
                      <a:schemeClr val="tx1">
                        <a:lumMod val="95000"/>
                      </a:schemeClr>
                    </a:solidFill>
                  </a:rPr>
                  <a:t>: G has a clique of size k IFF G’ has a VC of size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875119"/>
                <a:ext cx="9625246" cy="453124"/>
              </a:xfrm>
              <a:prstGeom prst="rect">
                <a:avLst/>
              </a:prstGeom>
              <a:blipFill>
                <a:blip r:embed="rId3"/>
                <a:stretch>
                  <a:fillRect b="-2632"/>
                </a:stretch>
              </a:blipFill>
              <a:ln>
                <a:solidFill>
                  <a:schemeClr val="tx1">
                    <a:lumMod val="95000"/>
                  </a:schemeClr>
                </a:solidFill>
              </a:ln>
            </p:spPr>
            <p:txBody>
              <a:bodyPr/>
              <a:lstStyle/>
              <a:p>
                <a:r>
                  <a:rPr lang="en-US">
                    <a:noFill/>
                  </a:rPr>
                  <a:t> </a:t>
                </a:r>
              </a:p>
            </p:txBody>
          </p:sp>
        </mc:Fallback>
      </mc:AlternateContent>
      <p:grpSp>
        <p:nvGrpSpPr>
          <p:cNvPr id="4" name="Group 3">
            <a:extLst>
              <a:ext uri="{FF2B5EF4-FFF2-40B4-BE49-F238E27FC236}">
                <a16:creationId xmlns:a16="http://schemas.microsoft.com/office/drawing/2014/main" id="{17326999-BFD5-334B-BAEA-C1E4E421A05D}"/>
              </a:ext>
            </a:extLst>
          </p:cNvPr>
          <p:cNvGrpSpPr/>
          <p:nvPr/>
        </p:nvGrpSpPr>
        <p:grpSpPr>
          <a:xfrm>
            <a:off x="6730661" y="1611533"/>
            <a:ext cx="4200807" cy="2679826"/>
            <a:chOff x="6730661" y="1928402"/>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2510791"/>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3502106"/>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1970174"/>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2249617"/>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2510791"/>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2510791"/>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3502106"/>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p:sp>
        <p:nvSpPr>
          <p:cNvPr id="45" name="Content Placeholder 2">
            <a:extLst>
              <a:ext uri="{FF2B5EF4-FFF2-40B4-BE49-F238E27FC236}">
                <a16:creationId xmlns:a16="http://schemas.microsoft.com/office/drawing/2014/main" id="{86E5743B-AB82-E14C-9110-9C8DA9F29266}"/>
              </a:ext>
            </a:extLst>
          </p:cNvPr>
          <p:cNvSpPr txBox="1">
            <a:spLocks/>
          </p:cNvSpPr>
          <p:nvPr/>
        </p:nvSpPr>
        <p:spPr>
          <a:xfrm>
            <a:off x="1321813" y="4593728"/>
            <a:ext cx="3532837" cy="40565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Proof Direction 2:</a:t>
            </a:r>
          </a:p>
        </p:txBody>
      </p:sp>
      <mc:AlternateContent xmlns:mc="http://schemas.openxmlformats.org/markup-compatibility/2006" xmlns:a14="http://schemas.microsoft.com/office/drawing/2010/main">
        <mc:Choice Requires="a14">
          <p:sp>
            <p:nvSpPr>
              <p:cNvPr id="48" name="Content Placeholder 2">
                <a:extLst>
                  <a:ext uri="{FF2B5EF4-FFF2-40B4-BE49-F238E27FC236}">
                    <a16:creationId xmlns:a16="http://schemas.microsoft.com/office/drawing/2014/main" id="{EDA2725D-7FD8-454D-8540-83432F0BBE50}"/>
                  </a:ext>
                </a:extLst>
              </p:cNvPr>
              <p:cNvSpPr txBox="1">
                <a:spLocks/>
              </p:cNvSpPr>
              <p:nvPr/>
            </p:nvSpPr>
            <p:spPr>
              <a:xfrm>
                <a:off x="3150606" y="4613394"/>
                <a:ext cx="7796454" cy="17692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bg1"/>
                    </a:solidFill>
                  </a:rPr>
                  <a:t>Suppose G’ has a cover </a:t>
                </a:r>
                <a14:m>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oMath>
                </a14:m>
                <a:r>
                  <a:rPr lang="en-US" sz="1800" i="1" dirty="0">
                    <a:solidFill>
                      <a:schemeClr val="bg1"/>
                    </a:solidFill>
                  </a:rPr>
                  <a:t> of size </a:t>
                </a:r>
                <a14:m>
                  <m:oMath xmlns:m="http://schemas.openxmlformats.org/officeDocument/2006/math">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𝑉</m:t>
                        </m:r>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𝑘</m:t>
                    </m:r>
                  </m:oMath>
                </a14:m>
                <a:br>
                  <a:rPr lang="en-US" sz="1800" i="1" dirty="0">
                    <a:solidFill>
                      <a:schemeClr val="bg1"/>
                    </a:solidFill>
                  </a:rPr>
                </a:br>
                <a:r>
                  <a:rPr lang="en-US" sz="1800" i="1" dirty="0">
                    <a:solidFill>
                      <a:schemeClr val="bg1"/>
                    </a:solidFill>
                  </a:rPr>
                  <a:t>Consider the k nodes </a:t>
                </a:r>
                <a14:m>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oMath>
                </a14:m>
                <a:r>
                  <a:rPr lang="en-US" sz="1800" i="1" dirty="0">
                    <a:solidFill>
                      <a:schemeClr val="bg1"/>
                    </a:solidFill>
                  </a:rPr>
                  <a:t> in G</a:t>
                </a:r>
                <a:br>
                  <a:rPr lang="en-US" sz="1800" i="1" dirty="0">
                    <a:solidFill>
                      <a:schemeClr val="bg1"/>
                    </a:solidFill>
                  </a:rPr>
                </a:br>
                <a:r>
                  <a:rPr lang="en-US" sz="1800" i="1" dirty="0">
                    <a:solidFill>
                      <a:schemeClr val="bg1"/>
                    </a:solidFill>
                  </a:rPr>
                  <a:t>In G’, no edge between nodes in V’’ exists, otherwise V’ would not be a vertex cover</a:t>
                </a:r>
                <a:br>
                  <a:rPr lang="en-US" sz="1800" i="1" dirty="0">
                    <a:solidFill>
                      <a:schemeClr val="bg1"/>
                    </a:solidFill>
                  </a:rPr>
                </a:br>
                <a:r>
                  <a:rPr lang="en-US" sz="1800" i="1" dirty="0">
                    <a:solidFill>
                      <a:schemeClr val="bg1"/>
                    </a:solidFill>
                  </a:rPr>
                  <a:t>Thus, in G every edge between nodes in V’’ exists. This is definition of a clique</a:t>
                </a:r>
                <a:br>
                  <a:rPr lang="en-US" sz="1800" i="1" dirty="0">
                    <a:solidFill>
                      <a:schemeClr val="bg1"/>
                    </a:solidFill>
                  </a:rPr>
                </a:br>
                <a:r>
                  <a:rPr lang="en-US" sz="1800" i="1" dirty="0">
                    <a:solidFill>
                      <a:schemeClr val="bg1"/>
                    </a:solidFill>
                  </a:rPr>
                  <a:t>Q.E.D.</a:t>
                </a:r>
              </a:p>
            </p:txBody>
          </p:sp>
        </mc:Choice>
        <mc:Fallback xmlns="">
          <p:sp>
            <p:nvSpPr>
              <p:cNvPr id="48" name="Content Placeholder 2">
                <a:extLst>
                  <a:ext uri="{FF2B5EF4-FFF2-40B4-BE49-F238E27FC236}">
                    <a16:creationId xmlns:a16="http://schemas.microsoft.com/office/drawing/2014/main" id="{EDA2725D-7FD8-454D-8540-83432F0BBE50}"/>
                  </a:ext>
                </a:extLst>
              </p:cNvPr>
              <p:cNvSpPr txBox="1">
                <a:spLocks noRot="1" noChangeAspect="1" noMove="1" noResize="1" noEditPoints="1" noAdjustHandles="1" noChangeArrowheads="1" noChangeShapeType="1" noTextEdit="1"/>
              </p:cNvSpPr>
              <p:nvPr/>
            </p:nvSpPr>
            <p:spPr>
              <a:xfrm>
                <a:off x="3150606" y="4613394"/>
                <a:ext cx="7796454" cy="1769299"/>
              </a:xfrm>
              <a:prstGeom prst="rect">
                <a:avLst/>
              </a:prstGeom>
              <a:blipFill>
                <a:blip r:embed="rId4"/>
                <a:stretch>
                  <a:fillRect l="-649" b="-704"/>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246798833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More On Reductions</a:t>
            </a:r>
          </a:p>
        </p:txBody>
      </p:sp>
    </p:spTree>
    <p:extLst>
      <p:ext uri="{BB962C8B-B14F-4D97-AF65-F5344CB8AC3E}">
        <p14:creationId xmlns:p14="http://schemas.microsoft.com/office/powerpoint/2010/main" val="285672909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19759"/>
            <a:ext cx="9905998" cy="621807"/>
          </a:xfrm>
        </p:spPr>
        <p:txBody>
          <a:bodyPr/>
          <a:lstStyle/>
          <a:p>
            <a:pPr algn="ctr"/>
            <a:r>
              <a:rPr lang="en-US" dirty="0"/>
              <a:t>More reductions!</a:t>
            </a:r>
          </a:p>
        </p:txBody>
      </p:sp>
      <p:sp>
        <p:nvSpPr>
          <p:cNvPr id="6" name="Content Placeholder 5"/>
          <p:cNvSpPr>
            <a:spLocks noGrp="1"/>
          </p:cNvSpPr>
          <p:nvPr>
            <p:ph sz="quarter" idx="2"/>
          </p:nvPr>
        </p:nvSpPr>
        <p:spPr>
          <a:xfrm>
            <a:off x="1984820" y="5459239"/>
            <a:ext cx="6681457" cy="887240"/>
          </a:xfrm>
        </p:spPr>
        <p:txBody>
          <a:bodyPr>
            <a:normAutofit lnSpcReduction="10000"/>
          </a:bodyPr>
          <a:lstStyle/>
          <a:p>
            <a:pPr marL="0" indent="0" algn="ctr">
              <a:buNone/>
            </a:pPr>
            <a:r>
              <a:rPr lang="en-US" dirty="0"/>
              <a:t>The problems were known to be “hard”, but how “hard” was not really quantified until then</a:t>
            </a:r>
          </a:p>
        </p:txBody>
      </p:sp>
      <p:pic>
        <p:nvPicPr>
          <p:cNvPr id="3" name="Picture 2">
            <a:extLst>
              <a:ext uri="{FF2B5EF4-FFF2-40B4-BE49-F238E27FC236}">
                <a16:creationId xmlns:a16="http://schemas.microsoft.com/office/drawing/2014/main" id="{053A41CE-6AC7-6D4C-9923-71EBF1147623}"/>
              </a:ext>
            </a:extLst>
          </p:cNvPr>
          <p:cNvPicPr>
            <a:picLocks noChangeAspect="1"/>
          </p:cNvPicPr>
          <p:nvPr/>
        </p:nvPicPr>
        <p:blipFill>
          <a:blip r:embed="rId2"/>
          <a:stretch>
            <a:fillRect/>
          </a:stretch>
        </p:blipFill>
        <p:spPr>
          <a:xfrm>
            <a:off x="1876183" y="1394246"/>
            <a:ext cx="6915464" cy="3612313"/>
          </a:xfrm>
          <a:prstGeom prst="rect">
            <a:avLst/>
          </a:prstGeom>
        </p:spPr>
      </p:pic>
      <p:sp>
        <p:nvSpPr>
          <p:cNvPr id="9" name="Content Placeholder 5">
            <a:extLst>
              <a:ext uri="{FF2B5EF4-FFF2-40B4-BE49-F238E27FC236}">
                <a16:creationId xmlns:a16="http://schemas.microsoft.com/office/drawing/2014/main" id="{3C73B376-A656-A34B-8BE0-0CA99F755530}"/>
              </a:ext>
            </a:extLst>
          </p:cNvPr>
          <p:cNvSpPr txBox="1">
            <a:spLocks/>
          </p:cNvSpPr>
          <p:nvPr/>
        </p:nvSpPr>
        <p:spPr>
          <a:xfrm>
            <a:off x="9001323" y="2396687"/>
            <a:ext cx="2471595" cy="160742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t>In 1972, Richard Karp showed a number of problems were NP-complete</a:t>
            </a:r>
          </a:p>
        </p:txBody>
      </p:sp>
    </p:spTree>
    <p:extLst>
      <p:ext uri="{BB962C8B-B14F-4D97-AF65-F5344CB8AC3E}">
        <p14:creationId xmlns:p14="http://schemas.microsoft.com/office/powerpoint/2010/main" val="294219538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514" y="392189"/>
            <a:ext cx="4568763" cy="621807"/>
          </a:xfrm>
        </p:spPr>
        <p:txBody>
          <a:bodyPr/>
          <a:lstStyle/>
          <a:p>
            <a:pPr algn="ctr"/>
            <a:r>
              <a:rPr lang="en-US" dirty="0"/>
              <a:t>Does P=NP</a:t>
            </a:r>
          </a:p>
        </p:txBody>
      </p:sp>
      <p:sp>
        <p:nvSpPr>
          <p:cNvPr id="6" name="Content Placeholder 5"/>
          <p:cNvSpPr>
            <a:spLocks noGrp="1"/>
          </p:cNvSpPr>
          <p:nvPr>
            <p:ph sz="quarter" idx="2"/>
          </p:nvPr>
        </p:nvSpPr>
        <p:spPr>
          <a:xfrm>
            <a:off x="1666514" y="1162460"/>
            <a:ext cx="4568763" cy="1261210"/>
          </a:xfrm>
        </p:spPr>
        <p:txBody>
          <a:bodyPr>
            <a:normAutofit fontScale="85000" lnSpcReduction="10000"/>
          </a:bodyPr>
          <a:lstStyle/>
          <a:p>
            <a:pPr marL="0" indent="0" algn="ctr">
              <a:buNone/>
            </a:pPr>
            <a:r>
              <a:rPr lang="en-US" dirty="0"/>
              <a:t>To this day, we still do not know if P and NP are distinctly separate. But, we have a lot of known NP-Complete problems</a:t>
            </a:r>
          </a:p>
        </p:txBody>
      </p:sp>
      <p:grpSp>
        <p:nvGrpSpPr>
          <p:cNvPr id="7" name="Group 6">
            <a:extLst>
              <a:ext uri="{FF2B5EF4-FFF2-40B4-BE49-F238E27FC236}">
                <a16:creationId xmlns:a16="http://schemas.microsoft.com/office/drawing/2014/main" id="{16AEF3A6-D049-9C41-9390-0205B76DB803}"/>
              </a:ext>
            </a:extLst>
          </p:cNvPr>
          <p:cNvGrpSpPr/>
          <p:nvPr/>
        </p:nvGrpSpPr>
        <p:grpSpPr>
          <a:xfrm>
            <a:off x="6696546" y="-4544848"/>
            <a:ext cx="4831624" cy="11113993"/>
            <a:chOff x="5791207" y="-4553901"/>
            <a:chExt cx="4831624" cy="11113993"/>
          </a:xfrm>
        </p:grpSpPr>
        <p:grpSp>
          <p:nvGrpSpPr>
            <p:cNvPr id="8" name="Group 7">
              <a:extLst>
                <a:ext uri="{FF2B5EF4-FFF2-40B4-BE49-F238E27FC236}">
                  <a16:creationId xmlns:a16="http://schemas.microsoft.com/office/drawing/2014/main" id="{2B757B7D-71C3-D546-93F0-F9AC1D34DEDD}"/>
                </a:ext>
              </a:extLst>
            </p:cNvPr>
            <p:cNvGrpSpPr/>
            <p:nvPr/>
          </p:nvGrpSpPr>
          <p:grpSpPr>
            <a:xfrm>
              <a:off x="5791207" y="-4553901"/>
              <a:ext cx="4831624" cy="11113993"/>
              <a:chOff x="5791207" y="-4553901"/>
              <a:chExt cx="4831624" cy="11113993"/>
            </a:xfrm>
          </p:grpSpPr>
          <p:grpSp>
            <p:nvGrpSpPr>
              <p:cNvPr id="11" name="Group 10">
                <a:extLst>
                  <a:ext uri="{FF2B5EF4-FFF2-40B4-BE49-F238E27FC236}">
                    <a16:creationId xmlns:a16="http://schemas.microsoft.com/office/drawing/2014/main" id="{4C8E8402-2B0C-4546-A447-50BB860C580C}"/>
                  </a:ext>
                </a:extLst>
              </p:cNvPr>
              <p:cNvGrpSpPr/>
              <p:nvPr/>
            </p:nvGrpSpPr>
            <p:grpSpPr>
              <a:xfrm>
                <a:off x="5908350" y="2496096"/>
                <a:ext cx="4714481" cy="4063996"/>
                <a:chOff x="4523051" y="1761068"/>
                <a:chExt cx="4714481" cy="4063996"/>
              </a:xfrm>
            </p:grpSpPr>
            <p:grpSp>
              <p:nvGrpSpPr>
                <p:cNvPr id="13" name="Group 12">
                  <a:extLst>
                    <a:ext uri="{FF2B5EF4-FFF2-40B4-BE49-F238E27FC236}">
                      <a16:creationId xmlns:a16="http://schemas.microsoft.com/office/drawing/2014/main" id="{7B71880C-F0A7-1340-9B09-FFA205782A20}"/>
                    </a:ext>
                  </a:extLst>
                </p:cNvPr>
                <p:cNvGrpSpPr/>
                <p:nvPr/>
              </p:nvGrpSpPr>
              <p:grpSpPr>
                <a:xfrm>
                  <a:off x="4523051" y="1854199"/>
                  <a:ext cx="3142722" cy="3970865"/>
                  <a:chOff x="4519612" y="1845732"/>
                  <a:chExt cx="3142722" cy="3970865"/>
                </a:xfrm>
              </p:grpSpPr>
              <p:sp>
                <p:nvSpPr>
                  <p:cNvPr id="17" name="Oval 16">
                    <a:extLst>
                      <a:ext uri="{FF2B5EF4-FFF2-40B4-BE49-F238E27FC236}">
                        <a16:creationId xmlns:a16="http://schemas.microsoft.com/office/drawing/2014/main" id="{ED50801A-C407-114C-81AD-5CD0CD81FDE0}"/>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8" name="Oval 17">
                    <a:extLst>
                      <a:ext uri="{FF2B5EF4-FFF2-40B4-BE49-F238E27FC236}">
                        <a16:creationId xmlns:a16="http://schemas.microsoft.com/office/drawing/2014/main" id="{575E3227-AB57-2745-ACED-233C6840150D}"/>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4" name="Straight Arrow Connector 13">
                  <a:extLst>
                    <a:ext uri="{FF2B5EF4-FFF2-40B4-BE49-F238E27FC236}">
                      <a16:creationId xmlns:a16="http://schemas.microsoft.com/office/drawing/2014/main" id="{B58A1A83-16DE-D548-AB57-C73704DD3DF1}"/>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4">
                  <a:extLst>
                    <a:ext uri="{FF2B5EF4-FFF2-40B4-BE49-F238E27FC236}">
                      <a16:creationId xmlns:a16="http://schemas.microsoft.com/office/drawing/2014/main" id="{1399D544-852D-DD44-AC4F-159CB45F2EC7}"/>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6" name="Content Placeholder 4">
                  <a:extLst>
                    <a:ext uri="{FF2B5EF4-FFF2-40B4-BE49-F238E27FC236}">
                      <a16:creationId xmlns:a16="http://schemas.microsoft.com/office/drawing/2014/main" id="{23898858-D5F0-4B48-9B3B-82C8118788CB}"/>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12" name="Arc 11">
                <a:extLst>
                  <a:ext uri="{FF2B5EF4-FFF2-40B4-BE49-F238E27FC236}">
                    <a16:creationId xmlns:a16="http://schemas.microsoft.com/office/drawing/2014/main" id="{F1869D0D-47F1-5346-B412-FD44F951097C}"/>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10" name="Oval 9">
              <a:extLst>
                <a:ext uri="{FF2B5EF4-FFF2-40B4-BE49-F238E27FC236}">
                  <a16:creationId xmlns:a16="http://schemas.microsoft.com/office/drawing/2014/main" id="{AA24C424-FD57-6D4C-90A9-355C050D3832}"/>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Content Placeholder 5">
            <a:extLst>
              <a:ext uri="{FF2B5EF4-FFF2-40B4-BE49-F238E27FC236}">
                <a16:creationId xmlns:a16="http://schemas.microsoft.com/office/drawing/2014/main" id="{CD110645-B39A-8149-8B8C-318C377AE0A8}"/>
              </a:ext>
            </a:extLst>
          </p:cNvPr>
          <p:cNvSpPr txBox="1">
            <a:spLocks/>
          </p:cNvSpPr>
          <p:nvPr/>
        </p:nvSpPr>
        <p:spPr>
          <a:xfrm>
            <a:off x="1312535" y="4219969"/>
            <a:ext cx="4568763" cy="1261210"/>
          </a:xfrm>
          <a:prstGeom prst="rect">
            <a:avLst/>
          </a:prstGeom>
          <a:ln>
            <a:solidFill>
              <a:schemeClr val="tx1">
                <a:lumMod val="95000"/>
              </a:schemeClr>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t>What would happen if someone found an algorithm to solve one of these famous NP-Complete problems that ran in polynomial time? </a:t>
            </a:r>
          </a:p>
        </p:txBody>
      </p:sp>
      <p:cxnSp>
        <p:nvCxnSpPr>
          <p:cNvPr id="5" name="Straight Connector 4">
            <a:extLst>
              <a:ext uri="{FF2B5EF4-FFF2-40B4-BE49-F238E27FC236}">
                <a16:creationId xmlns:a16="http://schemas.microsoft.com/office/drawing/2014/main" id="{CB687B8C-3ACE-2046-BCE5-A0085BD769B4}"/>
              </a:ext>
            </a:extLst>
          </p:cNvPr>
          <p:cNvCxnSpPr/>
          <p:nvPr/>
        </p:nvCxnSpPr>
        <p:spPr>
          <a:xfrm flipV="1">
            <a:off x="5060887" y="2718818"/>
            <a:ext cx="2996690" cy="134618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789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64442</TotalTime>
  <Words>9633</Words>
  <Application>Microsoft Macintosh PowerPoint</Application>
  <PresentationFormat>Widescreen</PresentationFormat>
  <Paragraphs>1265</Paragraphs>
  <Slides>127</Slides>
  <Notes>5</Notes>
  <HiddenSlides>8</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127</vt:i4>
      </vt:variant>
    </vt:vector>
  </HeadingPairs>
  <TitlesOfParts>
    <vt:vector size="136" baseType="lpstr">
      <vt:lpstr>Arial</vt:lpstr>
      <vt:lpstr>Calibri</vt:lpstr>
      <vt:lpstr>Cambria Math</vt:lpstr>
      <vt:lpstr>Courier New</vt:lpstr>
      <vt:lpstr>Symbol</vt:lpstr>
      <vt:lpstr>Trebuchet MS</vt:lpstr>
      <vt:lpstr>Tw Cen MT</vt:lpstr>
      <vt:lpstr>Wingdings</vt:lpstr>
      <vt:lpstr>Circuit</vt:lpstr>
      <vt:lpstr>Complexity Theory</vt:lpstr>
      <vt:lpstr>Goals!</vt:lpstr>
      <vt:lpstr>Part 1: Introduction!</vt:lpstr>
      <vt:lpstr>Overview of Theory of Computation</vt:lpstr>
      <vt:lpstr>Part 1: Measuring Time and Space Complexity</vt:lpstr>
      <vt:lpstr>Time Complexity</vt:lpstr>
      <vt:lpstr>Review: Time Complexity</vt:lpstr>
      <vt:lpstr>Quick note on Non-Deterministic Time</vt:lpstr>
      <vt:lpstr>Quick note on Non-Deterministic Time</vt:lpstr>
      <vt:lpstr>Comparing NTM and DTM</vt:lpstr>
      <vt:lpstr>Part 1: Complexity Classes</vt:lpstr>
      <vt:lpstr>Problem Types</vt:lpstr>
      <vt:lpstr>Problem types</vt:lpstr>
      <vt:lpstr>Why Do These Matter?</vt:lpstr>
      <vt:lpstr>Why Do These Matter?</vt:lpstr>
      <vt:lpstr>Why Do These Matter?</vt:lpstr>
      <vt:lpstr>A note on Verification</vt:lpstr>
      <vt:lpstr>Comparing NTM and DTM</vt:lpstr>
      <vt:lpstr>Comparing NTM and DTM</vt:lpstr>
      <vt:lpstr>Comparing NTM and DTM</vt:lpstr>
      <vt:lpstr>Comparing NTM and DTM</vt:lpstr>
      <vt:lpstr>Comparing NTM and DTM</vt:lpstr>
      <vt:lpstr>Complexity Classes (Finally!)</vt:lpstr>
      <vt:lpstr>The class P</vt:lpstr>
      <vt:lpstr>The class NP</vt:lpstr>
      <vt:lpstr>P⊆NP</vt:lpstr>
      <vt:lpstr>P⊆NP</vt:lpstr>
      <vt:lpstr>NP-Hard</vt:lpstr>
      <vt:lpstr>NP-Hard</vt:lpstr>
      <vt:lpstr>NP-Complete</vt:lpstr>
      <vt:lpstr>NP-Complete</vt:lpstr>
      <vt:lpstr>More on Reductions: Mapping Reductions</vt:lpstr>
      <vt:lpstr>What we have already seen</vt:lpstr>
      <vt:lpstr>Mapping Reduction</vt:lpstr>
      <vt:lpstr>Reductions You’ve Probably seen before!</vt:lpstr>
      <vt:lpstr>Runtime Comparison</vt:lpstr>
      <vt:lpstr>Runtime Comparison</vt:lpstr>
      <vt:lpstr>Runtime Comparison</vt:lpstr>
      <vt:lpstr>Runtime Comparison</vt:lpstr>
      <vt:lpstr>Runtime Comparison</vt:lpstr>
      <vt:lpstr>Runtime Comparison</vt:lpstr>
      <vt:lpstr>Runtime Comparison</vt:lpstr>
      <vt:lpstr>Big Picture</vt:lpstr>
      <vt:lpstr>Proving NP-Completeness</vt:lpstr>
      <vt:lpstr>Cook-Levin Theorem</vt:lpstr>
      <vt:lpstr>Cook-Levin Theorem</vt:lpstr>
      <vt:lpstr>Circuit Satisfiability (Circuit-SAT)</vt:lpstr>
      <vt:lpstr>Circuit Satisfiability (Circuit-SAT)</vt:lpstr>
      <vt:lpstr>Circuit-Sat vs SAT</vt:lpstr>
      <vt:lpstr>Proof of the Cook-Levin Theorem</vt:lpstr>
      <vt:lpstr>SAT∈NPC</vt:lpstr>
      <vt:lpstr>SAT∈NPC</vt:lpstr>
      <vt:lpstr>SAT∈NPC</vt:lpstr>
      <vt:lpstr>Sat is NP-Hard</vt:lpstr>
      <vt:lpstr>Sat is NP-Hard</vt:lpstr>
      <vt:lpstr>Sat is NP-Hard</vt:lpstr>
      <vt:lpstr>Variables We Need</vt:lpstr>
      <vt:lpstr>Create a conjunction ‘B’ of…</vt:lpstr>
      <vt:lpstr>Is the reduction Valid?</vt:lpstr>
      <vt:lpstr>SAT∈NPC</vt:lpstr>
      <vt:lpstr>Other NP-Complete Problems (Reductions)</vt:lpstr>
      <vt:lpstr>3-SAT</vt:lpstr>
      <vt:lpstr>3-SAT</vt:lpstr>
      <vt:lpstr>Showing that 3SAT∈NPC</vt:lpstr>
      <vt:lpstr>Showing that 3SAT∈NPC</vt:lpstr>
      <vt:lpstr>Showing that 3SAT∈NPC</vt:lpstr>
      <vt:lpstr>Converting SAT to 3-SAT, step 1</vt:lpstr>
      <vt:lpstr>Converting SAT to 3-SAT, step 2</vt:lpstr>
      <vt:lpstr>Converting SAT to 3-SAT, step 3</vt:lpstr>
      <vt:lpstr>Converting SAT to 3-SAT, step 4 / 5</vt:lpstr>
      <vt:lpstr>Converting SAT to 3-SAT, step 6</vt:lpstr>
      <vt:lpstr>Showing that 3SAT∈NPC</vt:lpstr>
      <vt:lpstr>Cliques</vt:lpstr>
      <vt:lpstr>Clique</vt:lpstr>
      <vt:lpstr>Clique</vt:lpstr>
      <vt:lpstr>Showing that Clique∈NPC</vt:lpstr>
      <vt:lpstr>Showing that Clique∈NPC</vt:lpstr>
      <vt:lpstr>Showing that Clique∈NPC</vt:lpstr>
      <vt:lpstr>3SAT≤_p Clique, Intuition</vt:lpstr>
      <vt:lpstr>3SAT≤_p Clique, Step 1</vt:lpstr>
      <vt:lpstr>3SAT≤_p Clique, Step 1</vt:lpstr>
      <vt:lpstr>3SAT≤_p Clique, Step 2</vt:lpstr>
      <vt:lpstr>3SAT≤_p Clique, Step 2</vt:lpstr>
      <vt:lpstr>3SAT≤_p Clique, Step 3</vt:lpstr>
      <vt:lpstr>3SAT≤_p Clique, Proof</vt:lpstr>
      <vt:lpstr>3SAT≤_p Clique, Proof</vt:lpstr>
      <vt:lpstr>3SAT≤_p Clique, Proof</vt:lpstr>
      <vt:lpstr>Vertex Cover</vt:lpstr>
      <vt:lpstr>Vertex Cover</vt:lpstr>
      <vt:lpstr>Showing that VC∈NPC</vt:lpstr>
      <vt:lpstr>Showing that VC∈NPC</vt:lpstr>
      <vt:lpstr>Showing that VC∈NPC</vt:lpstr>
      <vt:lpstr>Showing that VC∈NPC</vt:lpstr>
      <vt:lpstr>Showing that VC∈NPC</vt:lpstr>
      <vt:lpstr>Showing that VC∈NPC</vt:lpstr>
      <vt:lpstr>Showing that VC∈NPC</vt:lpstr>
      <vt:lpstr>More On Reductions</vt:lpstr>
      <vt:lpstr>More reductions!</vt:lpstr>
      <vt:lpstr>Does P=NP</vt:lpstr>
      <vt:lpstr>PowerPoint Presentation</vt:lpstr>
      <vt:lpstr>Another reduction: 3-Coloring</vt:lpstr>
      <vt:lpstr>3-Coloring</vt:lpstr>
      <vt:lpstr>Showing that 3C∈NPC</vt:lpstr>
      <vt:lpstr>Showing that VC∈NPC</vt:lpstr>
      <vt:lpstr>3SAT≤_p 3C</vt:lpstr>
      <vt:lpstr>3SAT≤_p 3C</vt:lpstr>
      <vt:lpstr>3SAT≤_p 3C</vt:lpstr>
      <vt:lpstr>3SAT≤_p 3C</vt:lpstr>
      <vt:lpstr>3SAT≤_p 3C</vt:lpstr>
      <vt:lpstr>3SAT≤_p 3C</vt:lpstr>
      <vt:lpstr>3SAT≤_p 3C</vt:lpstr>
      <vt:lpstr>3SAT≤_p 3C</vt:lpstr>
      <vt:lpstr>3SAT≤_p 3C</vt:lpstr>
      <vt:lpstr>(VERY informal) proof of reduction</vt:lpstr>
      <vt:lpstr>Co-NP</vt:lpstr>
      <vt:lpstr>Algorithmic Complement</vt:lpstr>
      <vt:lpstr>co-NP</vt:lpstr>
      <vt:lpstr>co-NP examples</vt:lpstr>
      <vt:lpstr>co-NP</vt:lpstr>
      <vt:lpstr>P is closed under complement</vt:lpstr>
      <vt:lpstr>Does NP = co-NP?</vt:lpstr>
      <vt:lpstr>NP and co-NP</vt:lpstr>
      <vt:lpstr>Conclusions / Other Complexity classes</vt:lpstr>
      <vt:lpstr>A couple complexity classes we won’t see:</vt:lpstr>
      <vt:lpstr>Complexity class diagram</vt:lpstr>
      <vt:lpstr>Conclusions!</vt:lpstr>
      <vt:lpstr>If we have time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448</cp:revision>
  <dcterms:created xsi:type="dcterms:W3CDTF">2023-02-24T14:15:53Z</dcterms:created>
  <dcterms:modified xsi:type="dcterms:W3CDTF">2024-11-14T14:21:02Z</dcterms:modified>
</cp:coreProperties>
</file>