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2"/>
  </p:notesMasterIdLst>
  <p:sldIdLst>
    <p:sldId id="256" r:id="rId2"/>
    <p:sldId id="505" r:id="rId3"/>
    <p:sldId id="513" r:id="rId4"/>
    <p:sldId id="507" r:id="rId5"/>
    <p:sldId id="508" r:id="rId6"/>
    <p:sldId id="511" r:id="rId7"/>
    <p:sldId id="512" r:id="rId8"/>
    <p:sldId id="510" r:id="rId9"/>
    <p:sldId id="504" r:id="rId10"/>
    <p:sldId id="426" r:id="rId11"/>
    <p:sldId id="403" r:id="rId12"/>
    <p:sldId id="470" r:id="rId13"/>
    <p:sldId id="495" r:id="rId14"/>
    <p:sldId id="474" r:id="rId15"/>
    <p:sldId id="497" r:id="rId16"/>
    <p:sldId id="487" r:id="rId17"/>
    <p:sldId id="498" r:id="rId18"/>
    <p:sldId id="490" r:id="rId19"/>
    <p:sldId id="488" r:id="rId20"/>
    <p:sldId id="489" r:id="rId21"/>
    <p:sldId id="501" r:id="rId22"/>
    <p:sldId id="506" r:id="rId23"/>
    <p:sldId id="491" r:id="rId24"/>
    <p:sldId id="496" r:id="rId25"/>
    <p:sldId id="471" r:id="rId26"/>
    <p:sldId id="485" r:id="rId27"/>
    <p:sldId id="463" r:id="rId28"/>
    <p:sldId id="502" r:id="rId29"/>
    <p:sldId id="464" r:id="rId30"/>
    <p:sldId id="5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8"/>
    <p:restoredTop sz="94669"/>
  </p:normalViewPr>
  <p:slideViewPr>
    <p:cSldViewPr snapToGrid="0" snapToObjects="1">
      <p:cViewPr varScale="1">
        <p:scale>
          <a:sx n="161" d="100"/>
          <a:sy n="161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Please do not use a laptop in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Sipser</a:t>
            </a:r>
            <a:endParaRPr lang="en-US" dirty="0"/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45030"/>
            <a:ext cx="9905997" cy="511193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11:00 – 12:15 am @ John W. Warner Hall 209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Canvas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 If less than half of you are present in class, then I will not record the lecture.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Introduction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Feb. 6			Mod 1</a:t>
            </a:r>
          </a:p>
          <a:p>
            <a:pPr lvl="1"/>
            <a:r>
              <a:rPr lang="en-US" sz="2000" dirty="0"/>
              <a:t>Thu., Mar. 6			Mod </a:t>
            </a:r>
            <a:r>
              <a:rPr lang="en-US" dirty="0"/>
              <a:t>2</a:t>
            </a:r>
          </a:p>
          <a:p>
            <a:pPr lvl="1"/>
            <a:r>
              <a:rPr lang="en-US" sz="2000" dirty="0"/>
              <a:t>Thu., </a:t>
            </a:r>
            <a:r>
              <a:rPr lang="en-US" dirty="0"/>
              <a:t>Mar</a:t>
            </a:r>
            <a:r>
              <a:rPr lang="en-US" sz="2000" dirty="0"/>
              <a:t>. 27			Mod 3</a:t>
            </a:r>
          </a:p>
          <a:p>
            <a:pPr lvl="1"/>
            <a:r>
              <a:rPr lang="en-US" dirty="0"/>
              <a:t>Thu., Apr. 17			Mod 4</a:t>
            </a:r>
            <a:endParaRPr lang="en-US" sz="2000" dirty="0"/>
          </a:p>
          <a:p>
            <a:pPr lvl="1"/>
            <a:r>
              <a:rPr lang="en-US" sz="2000" dirty="0"/>
              <a:t>May. 9 </a:t>
            </a:r>
            <a:r>
              <a:rPr lang="en-US" dirty="0"/>
              <a:t>	</a:t>
            </a:r>
            <a:r>
              <a:rPr lang="en-US" sz="2000" dirty="0"/>
              <a:t>	</a:t>
            </a:r>
            <a:r>
              <a:rPr lang="en-US" dirty="0"/>
              <a:t>	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Two possible outcomes </a:t>
            </a:r>
            <a:r>
              <a:rPr lang="en-US" b="1" i="1" u="sng" dirty="0"/>
              <a:t>for each quiz (first attempt only)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grade &lt;= 90 %</a:t>
            </a:r>
            <a:r>
              <a:rPr lang="en-US" dirty="0"/>
              <a:t>: You earn the grade as shown</a:t>
            </a:r>
          </a:p>
          <a:p>
            <a:pPr lvl="1"/>
            <a:r>
              <a:rPr lang="en-US" b="1" i="1" u="sng" dirty="0"/>
              <a:t>grade &gt; 90 %:</a:t>
            </a:r>
            <a:r>
              <a:rPr lang="en-US" dirty="0"/>
              <a:t> Grade is rounded up to a 100% (mastery!)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 (e.g., final exam retakes</a:t>
            </a:r>
          </a:p>
          <a:p>
            <a:r>
              <a:rPr lang="en-US" dirty="0"/>
              <a:t>Quizzes taken during the final exam session do not round</a:t>
            </a:r>
          </a:p>
          <a:p>
            <a:r>
              <a:rPr lang="en-US" dirty="0"/>
              <a:t>If you earn above a 90%, rounding is meant to ensure you don’t take the retake on the final exam day if you did really well on the first attempt.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there to be enough time to do two (maybe three)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Quick Polls (Agree or Not?)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473200"/>
            <a:ext cx="997072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7 day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7 day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</a:t>
            </a:r>
            <a:r>
              <a:rPr lang="en-US" dirty="0" err="1"/>
              <a:t>Gradescope</a:t>
            </a:r>
            <a:r>
              <a:rPr lang="en-US" dirty="0"/>
              <a:t> supports this quite easily.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or 7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1413" y="397455"/>
            <a:ext cx="9905998" cy="828445"/>
          </a:xfrm>
        </p:spPr>
        <p:txBody>
          <a:bodyPr/>
          <a:lstStyle/>
          <a:p>
            <a:pPr algn="ctr"/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648"/>
            <a:ext cx="9905998" cy="794787"/>
          </a:xfrm>
        </p:spPr>
        <p:txBody>
          <a:bodyPr/>
          <a:lstStyle/>
          <a:p>
            <a:pPr algn="ctr"/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My Answers (1 to 10)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219199"/>
            <a:ext cx="9970724" cy="532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8: Yes, the material is hard. There is no way around it </a:t>
            </a:r>
            <a:r>
              <a:rPr lang="en-US" i="1" u="sng" dirty="0">
                <a:sym typeface="Wingdings" pitchFamily="2" charset="2"/>
              </a:rPr>
              <a:t>&lt;sad face&gt;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6: A lot of work to understand the concepts, but not a pile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3: This material is universal and timeless…I’ll explain a bit more verbally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(~27)</a:t>
            </a:r>
          </a:p>
          <a:p>
            <a:pPr lvl="2"/>
            <a:r>
              <a:rPr lang="en-US" dirty="0"/>
              <a:t>We have a good sized staff this year!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questions.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https://markfloryan.github.io/dmt2/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b="1" i="1" u="sng" dirty="0"/>
              <a:t>Google Forms</a:t>
            </a:r>
            <a:r>
              <a:rPr lang="en-US" dirty="0"/>
              <a:t>: Homework extension requests will be submitted through a form.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11762</TotalTime>
  <Words>1982</Words>
  <Application>Microsoft Macintosh PowerPoint</Application>
  <PresentationFormat>Widescreen</PresentationFormat>
  <Paragraphs>247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Quick Polls (Agree or Not?)</vt:lpstr>
      <vt:lpstr>My Answers (1 to 10)</vt:lpstr>
      <vt:lpstr>Course Objectives</vt:lpstr>
      <vt:lpstr>Course OBjectives</vt:lpstr>
      <vt:lpstr>Course introduction</vt:lpstr>
      <vt:lpstr>General Info</vt:lpstr>
      <vt:lpstr>Course Website</vt:lpstr>
      <vt:lpstr>Other Course Tools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123</cp:revision>
  <dcterms:created xsi:type="dcterms:W3CDTF">2023-02-24T14:15:53Z</dcterms:created>
  <dcterms:modified xsi:type="dcterms:W3CDTF">2025-01-08T14:30:39Z</dcterms:modified>
</cp:coreProperties>
</file>