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9"/>
  </p:notesMasterIdLst>
  <p:sldIdLst>
    <p:sldId id="256" r:id="rId2"/>
    <p:sldId id="272" r:id="rId3"/>
    <p:sldId id="258" r:id="rId4"/>
    <p:sldId id="367" r:id="rId5"/>
    <p:sldId id="459" r:id="rId6"/>
    <p:sldId id="460" r:id="rId7"/>
    <p:sldId id="362" r:id="rId8"/>
    <p:sldId id="363" r:id="rId9"/>
    <p:sldId id="513" r:id="rId10"/>
    <p:sldId id="514" r:id="rId11"/>
    <p:sldId id="461" r:id="rId12"/>
    <p:sldId id="480" r:id="rId13"/>
    <p:sldId id="462" r:id="rId14"/>
    <p:sldId id="481" r:id="rId15"/>
    <p:sldId id="463" r:id="rId16"/>
    <p:sldId id="482" r:id="rId17"/>
    <p:sldId id="465" r:id="rId18"/>
    <p:sldId id="483" r:id="rId19"/>
    <p:sldId id="360" r:id="rId20"/>
    <p:sldId id="468" r:id="rId21"/>
    <p:sldId id="469" r:id="rId22"/>
    <p:sldId id="512" r:id="rId23"/>
    <p:sldId id="484" r:id="rId24"/>
    <p:sldId id="487" r:id="rId25"/>
    <p:sldId id="470" r:id="rId26"/>
    <p:sldId id="486" r:id="rId27"/>
    <p:sldId id="467" r:id="rId28"/>
    <p:sldId id="474" r:id="rId29"/>
    <p:sldId id="489" r:id="rId30"/>
    <p:sldId id="491" r:id="rId31"/>
    <p:sldId id="492" r:id="rId32"/>
    <p:sldId id="493" r:id="rId33"/>
    <p:sldId id="490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02" r:id="rId43"/>
    <p:sldId id="503" r:id="rId44"/>
    <p:sldId id="475" r:id="rId45"/>
    <p:sldId id="476" r:id="rId46"/>
    <p:sldId id="477" r:id="rId47"/>
    <p:sldId id="505" r:id="rId48"/>
    <p:sldId id="506" r:id="rId49"/>
    <p:sldId id="507" r:id="rId50"/>
    <p:sldId id="508" r:id="rId51"/>
    <p:sldId id="509" r:id="rId52"/>
    <p:sldId id="510" r:id="rId53"/>
    <p:sldId id="488" r:id="rId54"/>
    <p:sldId id="471" r:id="rId55"/>
    <p:sldId id="504" r:id="rId56"/>
    <p:sldId id="473" r:id="rId57"/>
    <p:sldId id="45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69"/>
    <p:restoredTop sz="94693"/>
  </p:normalViewPr>
  <p:slideViewPr>
    <p:cSldViewPr snapToGrid="0" snapToObjects="1">
      <p:cViewPr varScale="1">
        <p:scale>
          <a:sx n="108" d="100"/>
          <a:sy n="108" d="100"/>
        </p:scale>
        <p:origin x="22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Context-Free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Quick Aside: Finite Automata and 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244" y="2410691"/>
            <a:ext cx="3923093" cy="1654315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String x = “hellothere123”;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double y = 23.456;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z = 67.8;	</a:t>
            </a:r>
            <a:r>
              <a:rPr lang="en-US" i="1" dirty="0">
                <a:solidFill>
                  <a:schemeClr val="bg1"/>
                </a:solidFill>
              </a:rPr>
              <a:t>//syntax error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195388" y="1254197"/>
            <a:ext cx="10270803" cy="74939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/>
              <a:t>Motivating Question</a:t>
            </a:r>
            <a:r>
              <a:rPr lang="en-US" sz="1800" i="1" dirty="0"/>
              <a:t>: Computational models are often of interest in the application of programming languages and compilers. Given a program, is it a valid program in the given language that does not contain any syntax errors.</a:t>
            </a:r>
            <a:endParaRPr lang="en-US" sz="18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4300677"/>
                <a:ext cx="4489842" cy="1719877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Can even handle some entire lines of code with finite automata. declarations of double: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4300677"/>
                <a:ext cx="4489842" cy="1719877"/>
              </a:xfrm>
              <a:prstGeom prst="rect">
                <a:avLst/>
              </a:prstGeom>
              <a:blipFill>
                <a:blip r:embed="rId2"/>
                <a:stretch>
                  <a:fillRect l="-1127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530851" y="3237848"/>
            <a:ext cx="706171" cy="926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52A648-AE14-4741-A983-12A6E9C49C12}"/>
              </a:ext>
            </a:extLst>
          </p:cNvPr>
          <p:cNvSpPr txBox="1">
            <a:spLocks/>
          </p:cNvSpPr>
          <p:nvPr/>
        </p:nvSpPr>
        <p:spPr>
          <a:xfrm>
            <a:off x="6094412" y="4579826"/>
            <a:ext cx="5177152" cy="200204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But in reality, code is more complicated than this. Consider:</a:t>
            </a:r>
          </a:p>
          <a:p>
            <a:pPr>
              <a:buFontTx/>
              <a:buChar char="-"/>
            </a:pPr>
            <a:r>
              <a:rPr lang="en-US" sz="1800" i="1" dirty="0"/>
              <a:t>the right side of assignment can be a bigger expression, or maybe result of an if statement.</a:t>
            </a:r>
          </a:p>
          <a:p>
            <a:pPr>
              <a:buFontTx/>
              <a:buChar char="-"/>
            </a:pPr>
            <a:r>
              <a:rPr lang="en-US" sz="1800" i="1" dirty="0"/>
              <a:t>For loops can have nothing inside or a whole set of assignments.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376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 Context-Free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3357" y="2147271"/>
                <a:ext cx="3017747" cy="2035786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V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T N = E;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T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int</a:t>
                </a:r>
                <a:r>
                  <a:rPr lang="en-US" dirty="0">
                    <a:solidFill>
                      <a:schemeClr val="bg1"/>
                    </a:solidFill>
                  </a:rPr>
                  <a:t> | double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N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E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C | E + E | E - 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C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3357" y="2147271"/>
                <a:ext cx="3017747" cy="2035786"/>
              </a:xfrm>
              <a:blipFill>
                <a:blip r:embed="rId2"/>
                <a:stretch>
                  <a:fillRect l="-2092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937386" y="1150882"/>
            <a:ext cx="4521853" cy="74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Variables are denoted with capital letters. The first variable here is called the </a:t>
            </a:r>
            <a:r>
              <a:rPr lang="en-US" sz="1800" b="1" i="1" u="sng" dirty="0"/>
              <a:t>start variable</a:t>
            </a:r>
            <a:r>
              <a:rPr lang="en-US" sz="1800" i="1" dirty="0"/>
              <a:t> </a:t>
            </a:r>
            <a:endParaRPr lang="en-US" sz="1800" b="1" u="sn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8269A-0A0E-8643-8DC1-5D789984E433}"/>
              </a:ext>
            </a:extLst>
          </p:cNvPr>
          <p:cNvCxnSpPr>
            <a:cxnSpLocks/>
          </p:cNvCxnSpPr>
          <p:nvPr/>
        </p:nvCxnSpPr>
        <p:spPr>
          <a:xfrm flipH="1" flipV="1">
            <a:off x="4082303" y="1901785"/>
            <a:ext cx="251054" cy="1417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B717CD-E900-6F49-B0B7-A813E8258B18}"/>
              </a:ext>
            </a:extLst>
          </p:cNvPr>
          <p:cNvSpPr txBox="1">
            <a:spLocks/>
          </p:cNvSpPr>
          <p:nvPr/>
        </p:nvSpPr>
        <p:spPr>
          <a:xfrm>
            <a:off x="1141332" y="5159787"/>
            <a:ext cx="4178404" cy="839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Each of these production rules can be applied to substitute for variables of the same name</a:t>
            </a:r>
            <a:endParaRPr lang="en-US" sz="1800" b="1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023857" y="3617065"/>
            <a:ext cx="1222137" cy="140760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31E2AC-A600-EF4D-8D2C-DCA45D14781D}"/>
              </a:ext>
            </a:extLst>
          </p:cNvPr>
          <p:cNvSpPr txBox="1">
            <a:spLocks/>
          </p:cNvSpPr>
          <p:nvPr/>
        </p:nvSpPr>
        <p:spPr>
          <a:xfrm>
            <a:off x="6591869" y="5159787"/>
            <a:ext cx="4521304" cy="1024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Terminal characters like these cannot be replaced, but ensure the expression will eventually be completed through enough substitutions</a:t>
            </a:r>
            <a:endParaRPr lang="en-US" sz="1800" b="1" u="sn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8900E-F25D-E041-9201-975AAC774CC8}"/>
              </a:ext>
            </a:extLst>
          </p:cNvPr>
          <p:cNvCxnSpPr>
            <a:cxnSpLocks/>
          </p:cNvCxnSpPr>
          <p:nvPr/>
        </p:nvCxnSpPr>
        <p:spPr>
          <a:xfrm flipH="1" flipV="1">
            <a:off x="5842232" y="4337863"/>
            <a:ext cx="749637" cy="82192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7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 Context-Free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018" y="4135930"/>
                <a:ext cx="3593123" cy="1153737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u="sng" dirty="0"/>
                  <a:t>Example string in this grammar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:endParaRPr lang="en-US" sz="18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𝑚𝑦𝑉𝑎𝑟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=3.4+5;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18" y="4135930"/>
                <a:ext cx="3593123" cy="1153737"/>
              </a:xfrm>
              <a:prstGeom prst="rect">
                <a:avLst/>
              </a:prstGeom>
              <a:blipFill>
                <a:blip r:embed="rId2"/>
                <a:stretch>
                  <a:fillRect l="-1408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DCAF4180-15BA-1044-8927-5CD19AE8DDA1}"/>
              </a:ext>
            </a:extLst>
          </p:cNvPr>
          <p:cNvGrpSpPr/>
          <p:nvPr/>
        </p:nvGrpSpPr>
        <p:grpSpPr>
          <a:xfrm>
            <a:off x="4948822" y="1969595"/>
            <a:ext cx="6320993" cy="3489265"/>
            <a:chOff x="4849234" y="3150526"/>
            <a:chExt cx="6320993" cy="3489265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C933B2D9-639A-EC4E-9EEA-4F3DDDFCB0B0}"/>
                </a:ext>
              </a:extLst>
            </p:cNvPr>
            <p:cNvSpPr txBox="1">
              <a:spLocks/>
            </p:cNvSpPr>
            <p:nvPr/>
          </p:nvSpPr>
          <p:spPr>
            <a:xfrm>
              <a:off x="4849234" y="3150526"/>
              <a:ext cx="6320993" cy="3489265"/>
            </a:xfrm>
            <a:prstGeom prst="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i="1" u="sng" dirty="0"/>
                <a:t>Derivation of that string</a:t>
              </a:r>
              <a:r>
                <a:rPr lang="en-US" sz="1800" i="1" dirty="0"/>
                <a:t>:</a:t>
              </a: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310D1787-BA8F-6C4C-AE52-A6E587E8783A}"/>
                </a:ext>
              </a:extLst>
            </p:cNvPr>
            <p:cNvSpPr txBox="1">
              <a:spLocks/>
            </p:cNvSpPr>
            <p:nvPr/>
          </p:nvSpPr>
          <p:spPr>
            <a:xfrm>
              <a:off x="6903170" y="3446315"/>
              <a:ext cx="1856365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V</a:t>
              </a: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FBC8365F-D33A-0E4E-8948-CF4372CC7064}"/>
                </a:ext>
              </a:extLst>
            </p:cNvPr>
            <p:cNvSpPr txBox="1">
              <a:spLocks/>
            </p:cNvSpPr>
            <p:nvPr/>
          </p:nvSpPr>
          <p:spPr>
            <a:xfrm>
              <a:off x="6613352" y="4010200"/>
              <a:ext cx="2627171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i="1" dirty="0"/>
                <a:t>T         N      =        E;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520B78F-30A9-304A-9296-5A8C0D7DF52F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7831353" y="3875806"/>
              <a:ext cx="95585" cy="134394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8CFD1AF1-32C0-9040-B283-114C79EDADA0}"/>
                </a:ext>
              </a:extLst>
            </p:cNvPr>
            <p:cNvSpPr txBox="1">
              <a:spLocks/>
            </p:cNvSpPr>
            <p:nvPr/>
          </p:nvSpPr>
          <p:spPr>
            <a:xfrm>
              <a:off x="5048389" y="6161810"/>
              <a:ext cx="928182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double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859862C0-B2E4-0743-B1BD-6C1A545BAE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32930" y="4856014"/>
                  <a:ext cx="431080" cy="4294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1800" i="1" dirty="0"/>
                </a:p>
              </p:txBody>
            </p:sp>
          </mc:Choice>
          <mc:Fallback xmlns="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859862C0-B2E4-0743-B1BD-6C1A545BAE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2930" y="4856014"/>
                  <a:ext cx="431080" cy="4294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DB6F6D5D-0467-A749-90F1-D4AC556D58D0}"/>
                </a:ext>
              </a:extLst>
            </p:cNvPr>
            <p:cNvSpPr txBox="1">
              <a:spLocks/>
            </p:cNvSpPr>
            <p:nvPr/>
          </p:nvSpPr>
          <p:spPr>
            <a:xfrm>
              <a:off x="6168839" y="6161810"/>
              <a:ext cx="928182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 err="1"/>
                <a:t>myVar</a:t>
              </a:r>
              <a:endParaRPr lang="en-US" sz="1800" i="1" dirty="0"/>
            </a:p>
          </p:txBody>
        </p:sp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6CF810E2-3CFD-2249-A212-531E3CFCB3DB}"/>
                </a:ext>
              </a:extLst>
            </p:cNvPr>
            <p:cNvSpPr txBox="1">
              <a:spLocks/>
            </p:cNvSpPr>
            <p:nvPr/>
          </p:nvSpPr>
          <p:spPr>
            <a:xfrm>
              <a:off x="8079777" y="4662049"/>
              <a:ext cx="2043510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i="1" dirty="0"/>
                <a:t>      E      +       E</a:t>
              </a:r>
            </a:p>
          </p:txBody>
        </p: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7B5DCC5B-40DD-A34E-A42B-49F92DCF0298}"/>
                </a:ext>
              </a:extLst>
            </p:cNvPr>
            <p:cNvSpPr txBox="1">
              <a:spLocks/>
            </p:cNvSpPr>
            <p:nvPr/>
          </p:nvSpPr>
          <p:spPr>
            <a:xfrm>
              <a:off x="7405320" y="5178131"/>
              <a:ext cx="1717894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C</a:t>
              </a:r>
            </a:p>
          </p:txBody>
        </p:sp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2087870E-0054-6E4D-A9D3-20A5A23B7682}"/>
                </a:ext>
              </a:extLst>
            </p:cNvPr>
            <p:cNvSpPr txBox="1">
              <a:spLocks/>
            </p:cNvSpPr>
            <p:nvPr/>
          </p:nvSpPr>
          <p:spPr>
            <a:xfrm>
              <a:off x="9187397" y="5178130"/>
              <a:ext cx="1717894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C</a:t>
              </a:r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F0B698DA-22AF-504B-9B02-99DE894AE82B}"/>
                </a:ext>
              </a:extLst>
            </p:cNvPr>
            <p:cNvSpPr txBox="1">
              <a:spLocks/>
            </p:cNvSpPr>
            <p:nvPr/>
          </p:nvSpPr>
          <p:spPr>
            <a:xfrm>
              <a:off x="7172409" y="6196446"/>
              <a:ext cx="37923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=</a:t>
              </a:r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E929DD29-D7CC-A646-A5AB-F9FA6165CD46}"/>
                </a:ext>
              </a:extLst>
            </p:cNvPr>
            <p:cNvSpPr txBox="1">
              <a:spLocks/>
            </p:cNvSpPr>
            <p:nvPr/>
          </p:nvSpPr>
          <p:spPr>
            <a:xfrm>
              <a:off x="10637005" y="6149685"/>
              <a:ext cx="37923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;</a:t>
              </a: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25B32AB1-2B40-F748-94BC-8A37491A8493}"/>
                </a:ext>
              </a:extLst>
            </p:cNvPr>
            <p:cNvSpPr txBox="1">
              <a:spLocks/>
            </p:cNvSpPr>
            <p:nvPr/>
          </p:nvSpPr>
          <p:spPr>
            <a:xfrm>
              <a:off x="8911915" y="6156614"/>
              <a:ext cx="37923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+</a:t>
              </a: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888E8CFD-1D7D-634E-ACE4-7F4946E9013B}"/>
                </a:ext>
              </a:extLst>
            </p:cNvPr>
            <p:cNvSpPr txBox="1">
              <a:spLocks/>
            </p:cNvSpPr>
            <p:nvPr/>
          </p:nvSpPr>
          <p:spPr>
            <a:xfrm>
              <a:off x="7595786" y="6164570"/>
              <a:ext cx="114722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3.4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8AF407D0-AAC7-3443-880B-32B6F334A6F8}"/>
                </a:ext>
              </a:extLst>
            </p:cNvPr>
            <p:cNvSpPr txBox="1">
              <a:spLocks/>
            </p:cNvSpPr>
            <p:nvPr/>
          </p:nvSpPr>
          <p:spPr>
            <a:xfrm>
              <a:off x="9291148" y="6144492"/>
              <a:ext cx="114722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ontent Placeholder 2">
                  <a:extLst>
                    <a:ext uri="{FF2B5EF4-FFF2-40B4-BE49-F238E27FC236}">
                      <a16:creationId xmlns:a16="http://schemas.microsoft.com/office/drawing/2014/main" id="{7C493712-F195-F942-BA48-B33C0949EAF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33956" y="5685553"/>
                  <a:ext cx="1147223" cy="4294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sz="1800" i="1" dirty="0"/>
                </a:p>
              </p:txBody>
            </p:sp>
          </mc:Choice>
          <mc:Fallback xmlns="">
            <p:sp>
              <p:nvSpPr>
                <p:cNvPr id="35" name="Content Placeholder 2">
                  <a:extLst>
                    <a:ext uri="{FF2B5EF4-FFF2-40B4-BE49-F238E27FC236}">
                      <a16:creationId xmlns:a16="http://schemas.microsoft.com/office/drawing/2014/main" id="{7C493712-F195-F942-BA48-B33C0949E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956" y="5685553"/>
                  <a:ext cx="1147223" cy="4294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ontent Placeholder 2">
                  <a:extLst>
                    <a:ext uri="{FF2B5EF4-FFF2-40B4-BE49-F238E27FC236}">
                      <a16:creationId xmlns:a16="http://schemas.microsoft.com/office/drawing/2014/main" id="{3A51F73C-08C9-1E4E-B117-7DAED6AD55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280487" y="5683823"/>
                  <a:ext cx="1147223" cy="4294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sz="1800" i="1" dirty="0"/>
                </a:p>
              </p:txBody>
            </p:sp>
          </mc:Choice>
          <mc:Fallback xmlns="">
            <p:sp>
              <p:nvSpPr>
                <p:cNvPr id="36" name="Content Placeholder 2">
                  <a:extLst>
                    <a:ext uri="{FF2B5EF4-FFF2-40B4-BE49-F238E27FC236}">
                      <a16:creationId xmlns:a16="http://schemas.microsoft.com/office/drawing/2014/main" id="{3A51F73C-08C9-1E4E-B117-7DAED6AD5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0487" y="5683823"/>
                  <a:ext cx="1147223" cy="4294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A4878E-C9F1-EE4D-BF46-BD50FE5972F1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flipH="1">
              <a:off x="6848470" y="4423059"/>
              <a:ext cx="499221" cy="432955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CF8523-D3D6-2745-A258-F9913D9A9840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5512480" y="4439691"/>
              <a:ext cx="1230744" cy="1722119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16C0D33-D3E3-1E4C-AEA3-629484E8FCE0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6632930" y="5285505"/>
              <a:ext cx="215540" cy="876305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180EDA-0633-0142-AA4F-BC7308200152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614530" y="4423059"/>
              <a:ext cx="487002" cy="238990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C05184-A724-714E-8A35-B4E5F8E7EF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9723" y="5070759"/>
              <a:ext cx="125278" cy="176305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ED85C74-0CEA-1940-8C3F-77F10ED516A3}"/>
                </a:ext>
              </a:extLst>
            </p:cNvPr>
            <p:cNvCxnSpPr>
              <a:cxnSpLocks/>
            </p:cNvCxnSpPr>
            <p:nvPr/>
          </p:nvCxnSpPr>
          <p:spPr>
            <a:xfrm>
              <a:off x="9722208" y="5058639"/>
              <a:ext cx="228014" cy="195692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CD68A51-0857-7845-882A-608EE7A80229}"/>
                </a:ext>
              </a:extLst>
            </p:cNvPr>
            <p:cNvCxnSpPr>
              <a:cxnSpLocks/>
              <a:stCxn id="28" idx="2"/>
              <a:endCxn id="35" idx="0"/>
            </p:cNvCxnSpPr>
            <p:nvPr/>
          </p:nvCxnSpPr>
          <p:spPr>
            <a:xfrm flipH="1">
              <a:off x="8207568" y="5607622"/>
              <a:ext cx="56699" cy="77931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4849E32-B746-B74F-8B5A-72BB8E6612C9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flipH="1">
              <a:off x="9854099" y="5563466"/>
              <a:ext cx="192246" cy="120357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7B6C524-180D-DC4E-83E8-97F3B501D8B6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H="1" flipV="1">
              <a:off x="9854100" y="5992958"/>
              <a:ext cx="10660" cy="151534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CB34AFF-9D31-FD4A-9AEE-975145212C85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8058174" y="5992958"/>
              <a:ext cx="111224" cy="171612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12D6D604-E680-1844-8584-D22232B4F6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9705" y="1978728"/>
                <a:ext cx="3017747" cy="2035786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V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T N = E;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T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int</a:t>
                </a:r>
                <a:r>
                  <a:rPr lang="en-US" dirty="0">
                    <a:solidFill>
                      <a:schemeClr val="bg1"/>
                    </a:solidFill>
                  </a:rPr>
                  <a:t> | double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N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E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C | E + E | E - 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C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12D6D604-E680-1844-8584-D22232B4F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9705" y="1978728"/>
                <a:ext cx="3017747" cy="2035786"/>
              </a:xfrm>
              <a:blipFill>
                <a:blip r:embed="rId7"/>
                <a:stretch>
                  <a:fillRect l="-2510" t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42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Another Example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learned last time that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regular.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9FEE60-F3AF-9E48-9DD9-8CC5CEA7C17F}"/>
              </a:ext>
            </a:extLst>
          </p:cNvPr>
          <p:cNvSpPr txBox="1">
            <a:spLocks/>
          </p:cNvSpPr>
          <p:nvPr/>
        </p:nvSpPr>
        <p:spPr>
          <a:xfrm>
            <a:off x="1403059" y="2520631"/>
            <a:ext cx="9374188" cy="2150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Can you generate a context-free grammar that recognizes it?</a:t>
            </a:r>
          </a:p>
          <a:p>
            <a:pPr marL="0" indent="0" algn="ctr">
              <a:buNone/>
            </a:pPr>
            <a:r>
              <a:rPr lang="en-US" sz="1800" i="1" u="sng" dirty="0"/>
              <a:t>Hint: You do not need regular expressions as terminal characters here. Your terminal characters will be 0 and 1.</a:t>
            </a:r>
          </a:p>
        </p:txBody>
      </p:sp>
    </p:spTree>
    <p:extLst>
      <p:ext uri="{BB962C8B-B14F-4D97-AF65-F5344CB8AC3E}">
        <p14:creationId xmlns:p14="http://schemas.microsoft.com/office/powerpoint/2010/main" val="190479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Another Example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learned last time that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regular.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9FEE60-F3AF-9E48-9DD9-8CC5CEA7C1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13554" y="2822863"/>
                <a:ext cx="2576659" cy="1756065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S </a:t>
                </a:r>
                <a:r>
                  <a:rPr lang="en-US" dirty="0">
                    <a:sym typeface="Wingdings" pitchFamily="2" charset="2"/>
                  </a:rPr>
                  <a:t> B</a:t>
                </a: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B  0B1</a:t>
                </a: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B 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9FEE60-F3AF-9E48-9DD9-8CC5CEA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554" y="2822863"/>
                <a:ext cx="2576659" cy="1756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BBE828-D6D1-6E42-9967-6EE7E3C8EE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2" y="2822863"/>
                <a:ext cx="4232278" cy="3328555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u="sng" dirty="0"/>
                  <a:t>Example Derivation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r>
                  <a:rPr lang="en-US" dirty="0"/>
                  <a:t>S</a:t>
                </a:r>
                <a:br>
                  <a:rPr lang="en-US" dirty="0"/>
                </a:br>
                <a:r>
                  <a:rPr lang="en-US" dirty="0"/>
                  <a:t>B</a:t>
                </a:r>
                <a:br>
                  <a:rPr lang="en-US" dirty="0"/>
                </a:br>
                <a:r>
                  <a:rPr lang="en-US" dirty="0"/>
                  <a:t>0B1</a:t>
                </a:r>
                <a:br>
                  <a:rPr lang="en-US" dirty="0"/>
                </a:br>
                <a:r>
                  <a:rPr lang="en-US" dirty="0"/>
                  <a:t>00B11</a:t>
                </a:r>
                <a:br>
                  <a:rPr lang="en-US" dirty="0"/>
                </a:br>
                <a:r>
                  <a:rPr lang="en-US" dirty="0"/>
                  <a:t>000B111</a:t>
                </a:r>
                <a:br>
                  <a:rPr lang="en-US" dirty="0"/>
                </a:br>
                <a:r>
                  <a:rPr lang="en-US" dirty="0"/>
                  <a:t>000111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BBE828-D6D1-6E42-9967-6EE7E3C8E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2822863"/>
                <a:ext cx="4232278" cy="3328555"/>
              </a:xfrm>
              <a:prstGeom prst="rect">
                <a:avLst/>
              </a:prstGeom>
              <a:blipFill>
                <a:blip r:embed="rId4"/>
                <a:stretch>
                  <a:fillRect l="-2395" b="-151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14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Formal Definition of a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285" y="1569857"/>
            <a:ext cx="7992198" cy="5810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context free grammar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35AB6E-A45F-984E-BF5B-944E0D9FD5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01284" y="2098962"/>
                <a:ext cx="7992198" cy="30861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where: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 called the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variables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set, disjoint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, called the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terminals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 of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rules</a:t>
                </a:r>
                <a:r>
                  <a:rPr lang="en-US" i="1" dirty="0">
                    <a:solidFill>
                      <a:schemeClr val="bg1"/>
                    </a:solidFill>
                  </a:rPr>
                  <a:t>, with each rule being a variable and a string of variables and terminals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the start variable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35AB6E-A45F-984E-BF5B-944E0D9FD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284" y="2098962"/>
                <a:ext cx="7992198" cy="3086100"/>
              </a:xfrm>
              <a:prstGeom prst="rect">
                <a:avLst/>
              </a:prstGeom>
              <a:blipFill>
                <a:blip r:embed="rId2"/>
                <a:stretch>
                  <a:fillRect l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34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285" y="1569857"/>
            <a:ext cx="7992198" cy="5810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Can you generate the following grammar on your own: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35AB6E-A45F-984E-BF5B-944E0D9FD54C}"/>
              </a:ext>
            </a:extLst>
          </p:cNvPr>
          <p:cNvSpPr txBox="1">
            <a:spLocks/>
          </p:cNvSpPr>
          <p:nvPr/>
        </p:nvSpPr>
        <p:spPr>
          <a:xfrm>
            <a:off x="2201284" y="2098962"/>
            <a:ext cx="7992198" cy="30861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bg1"/>
                </a:solidFill>
              </a:rPr>
              <a:t>The grammar of all well formed arithmetic expressions containing at most two variables (x and y), parentheses, and two operators (+ and *).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bg1"/>
                </a:solidFill>
              </a:rPr>
              <a:t>Example string: (</a:t>
            </a:r>
            <a:r>
              <a:rPr lang="en-US" i="1" dirty="0" err="1">
                <a:solidFill>
                  <a:schemeClr val="bg1"/>
                </a:solidFill>
              </a:rPr>
              <a:t>x+y</a:t>
            </a:r>
            <a:r>
              <a:rPr lang="en-US" i="1" dirty="0">
                <a:solidFill>
                  <a:schemeClr val="bg1"/>
                </a:solidFill>
              </a:rPr>
              <a:t>)*(x*x)</a:t>
            </a:r>
          </a:p>
        </p:txBody>
      </p:sp>
    </p:spTree>
    <p:extLst>
      <p:ext uri="{BB962C8B-B14F-4D97-AF65-F5344CB8AC3E}">
        <p14:creationId xmlns:p14="http://schemas.microsoft.com/office/powerpoint/2010/main" val="316629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Chomsky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2414" y="1569855"/>
                <a:ext cx="10123996" cy="25345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context-free grammar is in Chomsky normal form if every rule is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any terminal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any variables.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may not be the start variable. In addition we allow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start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414" y="1569855"/>
                <a:ext cx="10123996" cy="2534551"/>
              </a:xfrm>
              <a:blipFill>
                <a:blip r:embed="rId2"/>
                <a:stretch>
                  <a:fillRect l="-877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907458-EAC7-2144-9198-8351B698B137}"/>
              </a:ext>
            </a:extLst>
          </p:cNvPr>
          <p:cNvSpPr txBox="1">
            <a:spLocks/>
          </p:cNvSpPr>
          <p:nvPr/>
        </p:nvSpPr>
        <p:spPr>
          <a:xfrm>
            <a:off x="1141413" y="5164281"/>
            <a:ext cx="5186652" cy="1401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Why is this useful? Well, it is easier to do proofs about grammars if you can assume the grammar is always in a simplified form (fewer cases to handle).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011901-E751-1C4E-B4E4-BE70C862E814}"/>
              </a:ext>
            </a:extLst>
          </p:cNvPr>
          <p:cNvCxnSpPr/>
          <p:nvPr/>
        </p:nvCxnSpPr>
        <p:spPr>
          <a:xfrm flipV="1">
            <a:off x="3886199" y="4353792"/>
            <a:ext cx="311728" cy="8520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F3466C-CC50-BA4B-9E81-99B9281A8D93}"/>
              </a:ext>
            </a:extLst>
          </p:cNvPr>
          <p:cNvSpPr txBox="1">
            <a:spLocks/>
          </p:cNvSpPr>
          <p:nvPr/>
        </p:nvSpPr>
        <p:spPr>
          <a:xfrm>
            <a:off x="8714544" y="5455232"/>
            <a:ext cx="2441866" cy="111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But can any context-free grammar be in Chomsky normal form?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AB50A7-7922-3649-9BF7-EF1F5BC6C1C0}"/>
              </a:ext>
            </a:extLst>
          </p:cNvPr>
          <p:cNvCxnSpPr>
            <a:cxnSpLocks/>
          </p:cNvCxnSpPr>
          <p:nvPr/>
        </p:nvCxnSpPr>
        <p:spPr>
          <a:xfrm flipH="1" flipV="1">
            <a:off x="8364682" y="4270664"/>
            <a:ext cx="1264227" cy="11845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10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Chomsky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2414" y="1341254"/>
                <a:ext cx="10123996" cy="25345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context-free grammar is in Chomsky normal form if every rule is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any terminal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any variables.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may not be the start variable. In addition we allow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start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414" y="1341254"/>
                <a:ext cx="10123996" cy="2534551"/>
              </a:xfrm>
              <a:blipFill>
                <a:blip r:embed="rId2"/>
                <a:stretch>
                  <a:fillRect l="-877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FA1F8B-C738-F244-ABC9-8B0B5ED92625}"/>
              </a:ext>
            </a:extLst>
          </p:cNvPr>
          <p:cNvSpPr txBox="1">
            <a:spLocks/>
          </p:cNvSpPr>
          <p:nvPr/>
        </p:nvSpPr>
        <p:spPr>
          <a:xfrm>
            <a:off x="1032414" y="4330374"/>
            <a:ext cx="10123996" cy="107290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Any context-free language is generated by a context-free grammar in Chomsky normal form.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F08D33-6F66-9B4E-8EA1-5B9B280D6A0C}"/>
              </a:ext>
            </a:extLst>
          </p:cNvPr>
          <p:cNvSpPr txBox="1">
            <a:spLocks/>
          </p:cNvSpPr>
          <p:nvPr/>
        </p:nvSpPr>
        <p:spPr>
          <a:xfrm>
            <a:off x="7564581" y="5501083"/>
            <a:ext cx="3581437" cy="107290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We are NOT going to prove this one. Just trust me (proof is in the book on pg. 107/108 if you are interested).</a:t>
            </a:r>
          </a:p>
        </p:txBody>
      </p:sp>
    </p:spTree>
    <p:extLst>
      <p:ext uri="{BB962C8B-B14F-4D97-AF65-F5344CB8AC3E}">
        <p14:creationId xmlns:p14="http://schemas.microsoft.com/office/powerpoint/2010/main" val="235423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Pushdown Automata</a:t>
            </a:r>
          </a:p>
        </p:txBody>
      </p:sp>
    </p:spTree>
    <p:extLst>
      <p:ext uri="{BB962C8B-B14F-4D97-AF65-F5344CB8AC3E}">
        <p14:creationId xmlns:p14="http://schemas.microsoft.com/office/powerpoint/2010/main" val="105151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Very quick review of the Chomsky Hierarchy (overall picture).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Our second model of computation, the pushdown automata!! Let’s add memory to that finite state machine!!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languages can this new model of computation now recognize? Can we find languages it cannot recognize now?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FB61D-C209-EA48-956C-7423B7E2A949}"/>
              </a:ext>
            </a:extLst>
          </p:cNvPr>
          <p:cNvSpPr txBox="1"/>
          <p:nvPr/>
        </p:nvSpPr>
        <p:spPr>
          <a:xfrm>
            <a:off x="1411575" y="2900216"/>
            <a:ext cx="3482542" cy="147732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/>
              <a:t>Pushdown Automata</a:t>
            </a:r>
            <a:r>
              <a:rPr lang="en-US" i="1" dirty="0"/>
              <a:t>: Informally, is a machine that combines an NFA (state control) but adds a stack. The machine can push and pop to the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73383-7FDD-CC4C-8233-6895AB0C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511" y="2213266"/>
            <a:ext cx="4936983" cy="283902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DBFCA6-AA82-ED49-80CD-ECC249BA4276}"/>
              </a:ext>
            </a:extLst>
          </p:cNvPr>
          <p:cNvSpPr txBox="1">
            <a:spLocks/>
          </p:cNvSpPr>
          <p:nvPr/>
        </p:nvSpPr>
        <p:spPr>
          <a:xfrm>
            <a:off x="1411575" y="1031954"/>
            <a:ext cx="3581437" cy="734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This state control is just a DFA/NFA just like before!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C4E9F1-EC0F-954A-B503-3134732543BC}"/>
              </a:ext>
            </a:extLst>
          </p:cNvPr>
          <p:cNvCxnSpPr>
            <a:cxnSpLocks/>
          </p:cNvCxnSpPr>
          <p:nvPr/>
        </p:nvCxnSpPr>
        <p:spPr>
          <a:xfrm flipH="1" flipV="1">
            <a:off x="4613564" y="1399205"/>
            <a:ext cx="748146" cy="8140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BB49B6-694E-664F-90EA-5635DB840ED5}"/>
              </a:ext>
            </a:extLst>
          </p:cNvPr>
          <p:cNvSpPr txBox="1">
            <a:spLocks/>
          </p:cNvSpPr>
          <p:nvPr/>
        </p:nvSpPr>
        <p:spPr>
          <a:xfrm>
            <a:off x="8097002" y="923544"/>
            <a:ext cx="3330429" cy="734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Input is read in character by character (same as NFA)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725D97-454C-DA4C-80A0-49F0FE6A2601}"/>
              </a:ext>
            </a:extLst>
          </p:cNvPr>
          <p:cNvCxnSpPr>
            <a:cxnSpLocks/>
          </p:cNvCxnSpPr>
          <p:nvPr/>
        </p:nvCxnSpPr>
        <p:spPr>
          <a:xfrm flipV="1">
            <a:off x="9092045" y="1399205"/>
            <a:ext cx="311728" cy="647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EAFDAFF-1152-F542-8996-C6F49438C13A}"/>
              </a:ext>
            </a:extLst>
          </p:cNvPr>
          <p:cNvSpPr txBox="1">
            <a:spLocks/>
          </p:cNvSpPr>
          <p:nvPr/>
        </p:nvSpPr>
        <p:spPr>
          <a:xfrm>
            <a:off x="5747067" y="5760023"/>
            <a:ext cx="5300344" cy="8589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The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stack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provides the machine with memory. The machine can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push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or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pop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from the top of the stack only during any state transition (one push or pop per transition)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2ED088-547E-9743-B353-332651C5D3A1}"/>
              </a:ext>
            </a:extLst>
          </p:cNvPr>
          <p:cNvCxnSpPr>
            <a:cxnSpLocks/>
          </p:cNvCxnSpPr>
          <p:nvPr/>
        </p:nvCxnSpPr>
        <p:spPr>
          <a:xfrm flipH="1" flipV="1">
            <a:off x="7658100" y="5218549"/>
            <a:ext cx="197427" cy="54147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660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14C01A16-1EFA-5E49-B39B-3627F9CB3F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09554" y="3140868"/>
                <a:ext cx="2656118" cy="258119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Make sure you know how to read these transitions.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1,0→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means if you read a 1 from input and a 0 is on top of stack (pop it), and don’t push (epsilon) anything</a:t>
                </a: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14C01A16-1EFA-5E49-B39B-3627F9CB3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554" y="3140868"/>
                <a:ext cx="2656118" cy="2581194"/>
              </a:xfrm>
              <a:prstGeom prst="rect">
                <a:avLst/>
              </a:prstGeom>
              <a:blipFill>
                <a:blip r:embed="rId3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DE85C5CC-88E2-2D42-A17C-859501C57446}"/>
              </a:ext>
            </a:extLst>
          </p:cNvPr>
          <p:cNvGrpSpPr/>
          <p:nvPr/>
        </p:nvGrpSpPr>
        <p:grpSpPr>
          <a:xfrm>
            <a:off x="1288473" y="2743199"/>
            <a:ext cx="7250468" cy="3501736"/>
            <a:chOff x="1288473" y="2743199"/>
            <a:chExt cx="7250468" cy="35017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7A51F4-96A7-3944-882E-4A8C21CEC928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223572-8246-C44E-95F5-DF1D2A14AFAC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792860-0430-7743-A9DD-2E4C88E132B9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E9E367-C6D6-DC47-8ACB-3B177B4A8910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8C7305-F15F-254D-9B2C-39EBEB26A8AD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0A7E8BF-EDD0-944A-809A-CBAE61890A8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F92598-A5BE-6345-A0C0-5BDE80447F9D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560F51-6C18-1646-8C44-BCBC9D212ADB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0B9FBD-4E0A-A646-965C-A9F7370514C1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2E93EECA-B8D4-6B42-AB82-06C5A42AB2E8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C1624D1F-FB84-7542-9B9D-392186A659ED}"/>
                </a:ext>
              </a:extLst>
            </p:cNvPr>
            <p:cNvCxnSpPr>
              <a:cxnSpLocks/>
              <a:stCxn id="7" idx="7"/>
              <a:endCxn id="7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649DE25-AC31-3143-BA26-498906B83AAA}"/>
                </a:ext>
              </a:extLst>
            </p:cNvPr>
            <p:cNvSpPr/>
            <p:nvPr/>
          </p:nvSpPr>
          <p:spPr>
            <a:xfrm>
              <a:off x="1975353" y="3124198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3D3921-E20D-2D4D-B423-00069F632EE0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18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3874" y="1022539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74" y="1022539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4C01A16-1EFA-5E49-B39B-3627F9CB3F12}"/>
              </a:ext>
            </a:extLst>
          </p:cNvPr>
          <p:cNvSpPr txBox="1">
            <a:spLocks/>
          </p:cNvSpPr>
          <p:nvPr/>
        </p:nvSpPr>
        <p:spPr>
          <a:xfrm>
            <a:off x="8502148" y="2246361"/>
            <a:ext cx="2656118" cy="9060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Let’s step through w/ input: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000111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85C5CC-88E2-2D42-A17C-859501C57446}"/>
              </a:ext>
            </a:extLst>
          </p:cNvPr>
          <p:cNvGrpSpPr/>
          <p:nvPr/>
        </p:nvGrpSpPr>
        <p:grpSpPr>
          <a:xfrm>
            <a:off x="881067" y="2299579"/>
            <a:ext cx="7250468" cy="3501736"/>
            <a:chOff x="1288473" y="2743199"/>
            <a:chExt cx="7250468" cy="35017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7A51F4-96A7-3944-882E-4A8C21CEC928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223572-8246-C44E-95F5-DF1D2A14AFAC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792860-0430-7743-A9DD-2E4C88E132B9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E9E367-C6D6-DC47-8ACB-3B177B4A8910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8C7305-F15F-254D-9B2C-39EBEB26A8AD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0A7E8BF-EDD0-944A-809A-CBAE61890A8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F92598-A5BE-6345-A0C0-5BDE80447F9D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560F51-6C18-1646-8C44-BCBC9D212ADB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0B9FBD-4E0A-A646-965C-A9F7370514C1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2E93EECA-B8D4-6B42-AB82-06C5A42AB2E8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C1624D1F-FB84-7542-9B9D-392186A659ED}"/>
                </a:ext>
              </a:extLst>
            </p:cNvPr>
            <p:cNvCxnSpPr>
              <a:cxnSpLocks/>
              <a:stCxn id="7" idx="7"/>
              <a:endCxn id="7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649DE25-AC31-3143-BA26-498906B83AAA}"/>
                </a:ext>
              </a:extLst>
            </p:cNvPr>
            <p:cNvSpPr/>
            <p:nvPr/>
          </p:nvSpPr>
          <p:spPr>
            <a:xfrm>
              <a:off x="1975353" y="3124198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3D3921-E20D-2D4D-B423-00069F632EE0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878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3712E0-8642-3444-8947-7EDCBF6B8533}"/>
              </a:ext>
            </a:extLst>
          </p:cNvPr>
          <p:cNvSpPr txBox="1">
            <a:spLocks/>
          </p:cNvSpPr>
          <p:nvPr/>
        </p:nvSpPr>
        <p:spPr>
          <a:xfrm>
            <a:off x="6121140" y="4098905"/>
            <a:ext cx="5300344" cy="14498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Do not be afraid to use non-determinism here. We don’t really know whether to match the number of a’s with the b’s or the c’s. Can we try both?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FE9BA2-2A58-2947-8841-F2AEBD8B3BFE}"/>
              </a:ext>
            </a:extLst>
          </p:cNvPr>
          <p:cNvCxnSpPr>
            <a:cxnSpLocks/>
          </p:cNvCxnSpPr>
          <p:nvPr/>
        </p:nvCxnSpPr>
        <p:spPr>
          <a:xfrm flipH="1" flipV="1">
            <a:off x="7439893" y="2528733"/>
            <a:ext cx="644234" cy="15701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FBAA49-CF4A-D24A-B46F-31268365F9B3}"/>
              </a:ext>
            </a:extLst>
          </p:cNvPr>
          <p:cNvSpPr txBox="1">
            <a:spLocks/>
          </p:cNvSpPr>
          <p:nvPr/>
        </p:nvSpPr>
        <p:spPr>
          <a:xfrm>
            <a:off x="1141413" y="3305729"/>
            <a:ext cx="3410788" cy="1526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Basic Idea: Push the a’s to the stack and then read them off to match them to either the b’s or the c’s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CE4D8F-BA21-0247-83EA-6736CABA9BC2}"/>
              </a:ext>
            </a:extLst>
          </p:cNvPr>
          <p:cNvCxnSpPr>
            <a:cxnSpLocks/>
          </p:cNvCxnSpPr>
          <p:nvPr/>
        </p:nvCxnSpPr>
        <p:spPr>
          <a:xfrm flipV="1">
            <a:off x="3512127" y="2528732"/>
            <a:ext cx="590409" cy="75479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90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886477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886477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F2FDCFAA-13B6-7348-B54E-370908145170}"/>
              </a:ext>
            </a:extLst>
          </p:cNvPr>
          <p:cNvGrpSpPr/>
          <p:nvPr/>
        </p:nvGrpSpPr>
        <p:grpSpPr>
          <a:xfrm>
            <a:off x="1818552" y="2202872"/>
            <a:ext cx="8551718" cy="4384963"/>
            <a:chOff x="353292" y="2306781"/>
            <a:chExt cx="8551718" cy="43849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39B40C-9E01-0D4A-8215-4929C2A6736B}"/>
                </a:ext>
              </a:extLst>
            </p:cNvPr>
            <p:cNvSpPr/>
            <p:nvPr/>
          </p:nvSpPr>
          <p:spPr>
            <a:xfrm>
              <a:off x="353292" y="2306781"/>
              <a:ext cx="8551718" cy="438496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1F3679-0227-CD4A-9ED4-7397BAC5DD7D}"/>
                </a:ext>
              </a:extLst>
            </p:cNvPr>
            <p:cNvSpPr/>
            <p:nvPr/>
          </p:nvSpPr>
          <p:spPr>
            <a:xfrm>
              <a:off x="3975858" y="290858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F62AD8-41F8-8B4C-8D1C-6B6F67A57B26}"/>
                </a:ext>
              </a:extLst>
            </p:cNvPr>
            <p:cNvSpPr/>
            <p:nvPr/>
          </p:nvSpPr>
          <p:spPr>
            <a:xfrm>
              <a:off x="3975858" y="4854933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Q5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85D1348-D6A0-7A42-B4B1-D5658058657F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513703" y="3392411"/>
              <a:ext cx="588422" cy="2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2995CA6-8D31-C24A-B884-91B120AFFB4B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1588226" y="3880786"/>
              <a:ext cx="497051" cy="1116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C6335A-3382-0648-A63C-8067F58C311C}"/>
                </a:ext>
              </a:extLst>
            </p:cNvPr>
            <p:cNvCxnSpPr>
              <a:cxnSpLocks/>
              <a:stCxn id="31" idx="7"/>
              <a:endCxn id="14" idx="3"/>
            </p:cNvCxnSpPr>
            <p:nvPr/>
          </p:nvCxnSpPr>
          <p:spPr>
            <a:xfrm flipV="1">
              <a:off x="2772726" y="3738410"/>
              <a:ext cx="1345508" cy="1258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F7CB4449-FAB9-3D4B-BFAF-37F9C7D6EDB9}"/>
                </a:ext>
              </a:extLst>
            </p:cNvPr>
            <p:cNvCxnSpPr>
              <a:cxnSpLocks/>
              <a:stCxn id="31" idx="5"/>
              <a:endCxn id="31" idx="3"/>
            </p:cNvCxnSpPr>
            <p:nvPr/>
          </p:nvCxnSpPr>
          <p:spPr>
            <a:xfrm rot="5400000">
              <a:off x="2429002" y="5341035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77413E43-ECAD-5C48-9309-1BEDF5FD9538}"/>
                </a:ext>
              </a:extLst>
            </p:cNvPr>
            <p:cNvCxnSpPr>
              <a:cxnSpLocks/>
              <a:stCxn id="13" idx="7"/>
              <a:endCxn id="13" idx="6"/>
            </p:cNvCxnSpPr>
            <p:nvPr/>
          </p:nvCxnSpPr>
          <p:spPr>
            <a:xfrm rot="16200000" flipH="1">
              <a:off x="6603769" y="3151635"/>
              <a:ext cx="343725" cy="142376"/>
            </a:xfrm>
            <a:prstGeom prst="bentConnector4">
              <a:avLst>
                <a:gd name="adj1" fmla="val -107928"/>
                <a:gd name="adj2" fmla="val 2605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B88C00C3-B77A-5349-9026-B627898E25D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8268" y="4127353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B88C00C3-B77A-5349-9026-B627898E2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268" y="4127353"/>
                  <a:ext cx="1216456" cy="4810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68831F12-B200-1743-BEA5-508F2AB7AB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18986527">
                  <a:off x="2694423" y="4055103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68831F12-B200-1743-BEA5-508F2AB7AB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86527">
                  <a:off x="2694423" y="4055103"/>
                  <a:ext cx="1089568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E243B9D-F407-A744-9697-9011995B3F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37061" y="2747741"/>
                  <a:ext cx="105473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E243B9D-F407-A744-9697-9011995B3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061" y="2747741"/>
                  <a:ext cx="1054735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4016A6E-A66F-264C-92F0-D0AC69FE2F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72468" y="2309127"/>
                  <a:ext cx="116171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4016A6E-A66F-264C-92F0-D0AC69FE2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468" y="2309127"/>
                  <a:ext cx="1161718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B4D402-4F81-4D45-929D-FF59131FE99D}"/>
                </a:ext>
              </a:extLst>
            </p:cNvPr>
            <p:cNvGrpSpPr/>
            <p:nvPr/>
          </p:nvGrpSpPr>
          <p:grpSpPr>
            <a:xfrm>
              <a:off x="5874619" y="2908585"/>
              <a:ext cx="972201" cy="972201"/>
              <a:chOff x="6062126" y="2927094"/>
              <a:chExt cx="972201" cy="97220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77B1FA2-A1FF-8742-A6A7-38359688AB76}"/>
                  </a:ext>
                </a:extLst>
              </p:cNvPr>
              <p:cNvSpPr/>
              <p:nvPr/>
            </p:nvSpPr>
            <p:spPr>
              <a:xfrm>
                <a:off x="6062126" y="2927094"/>
                <a:ext cx="972201" cy="9722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Q1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D166164-6E0A-EA4B-BE7C-DE93DF71F055}"/>
                  </a:ext>
                </a:extLst>
              </p:cNvPr>
              <p:cNvSpPr/>
              <p:nvPr/>
            </p:nvSpPr>
            <p:spPr>
              <a:xfrm>
                <a:off x="6131398" y="3006757"/>
                <a:ext cx="826727" cy="826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Q4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7535F1-1947-4B44-B2EC-2A44C15985AD}"/>
                </a:ext>
              </a:extLst>
            </p:cNvPr>
            <p:cNvGrpSpPr/>
            <p:nvPr/>
          </p:nvGrpSpPr>
          <p:grpSpPr>
            <a:xfrm>
              <a:off x="7773378" y="4854933"/>
              <a:ext cx="972201" cy="972201"/>
              <a:chOff x="10068684" y="4934597"/>
              <a:chExt cx="972201" cy="972201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5589740-1E16-2241-952B-474EC6E06BE6}"/>
                  </a:ext>
                </a:extLst>
              </p:cNvPr>
              <p:cNvSpPr/>
              <p:nvPr/>
            </p:nvSpPr>
            <p:spPr>
              <a:xfrm>
                <a:off x="10068684" y="4934597"/>
                <a:ext cx="972201" cy="9722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Q4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DFF571F-160A-454A-ACBF-0E53FC56CD0F}"/>
                  </a:ext>
                </a:extLst>
              </p:cNvPr>
              <p:cNvSpPr/>
              <p:nvPr/>
            </p:nvSpPr>
            <p:spPr>
              <a:xfrm>
                <a:off x="10141420" y="5013180"/>
                <a:ext cx="826727" cy="826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Q7</a:t>
                </a: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66D950-70DD-8E4F-BBD1-5BE1D377BCF4}"/>
                </a:ext>
              </a:extLst>
            </p:cNvPr>
            <p:cNvSpPr/>
            <p:nvPr/>
          </p:nvSpPr>
          <p:spPr>
            <a:xfrm>
              <a:off x="1102125" y="290858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E834958-10D4-F342-800F-043E11E327A2}"/>
                </a:ext>
              </a:extLst>
            </p:cNvPr>
            <p:cNvSpPr/>
            <p:nvPr/>
          </p:nvSpPr>
          <p:spPr>
            <a:xfrm>
              <a:off x="1942901" y="4854934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1A2AB0E-2243-D44C-8C2E-4BBFA03F0C76}"/>
                </a:ext>
              </a:extLst>
            </p:cNvPr>
            <p:cNvSpPr/>
            <p:nvPr/>
          </p:nvSpPr>
          <p:spPr>
            <a:xfrm>
              <a:off x="5874618" y="4860426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Q6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998075B-293C-5C48-8DC8-C0193207B10D}"/>
                </a:ext>
              </a:extLst>
            </p:cNvPr>
            <p:cNvCxnSpPr>
              <a:cxnSpLocks/>
              <a:stCxn id="31" idx="6"/>
              <a:endCxn id="15" idx="2"/>
            </p:cNvCxnSpPr>
            <p:nvPr/>
          </p:nvCxnSpPr>
          <p:spPr>
            <a:xfrm flipV="1">
              <a:off x="2915102" y="5341034"/>
              <a:ext cx="10607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30EE7FE-6E5A-7340-94DF-1A065FF47657}"/>
                </a:ext>
              </a:extLst>
            </p:cNvPr>
            <p:cNvCxnSpPr>
              <a:cxnSpLocks/>
              <a:stCxn id="15" idx="6"/>
              <a:endCxn id="32" idx="2"/>
            </p:cNvCxnSpPr>
            <p:nvPr/>
          </p:nvCxnSpPr>
          <p:spPr>
            <a:xfrm>
              <a:off x="4948059" y="5341034"/>
              <a:ext cx="926559" cy="5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DBA5EB1-9D50-4F47-B74E-815BA169CE3A}"/>
                </a:ext>
              </a:extLst>
            </p:cNvPr>
            <p:cNvCxnSpPr>
              <a:cxnSpLocks/>
              <a:stCxn id="32" idx="6"/>
              <a:endCxn id="16" idx="2"/>
            </p:cNvCxnSpPr>
            <p:nvPr/>
          </p:nvCxnSpPr>
          <p:spPr>
            <a:xfrm flipV="1">
              <a:off x="6846819" y="5341034"/>
              <a:ext cx="926559" cy="5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0CC358-8187-B044-B3EF-BB4C40FF513F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>
              <a:off x="4948059" y="3394686"/>
              <a:ext cx="926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51C77D76-4047-9047-A460-6F321763B3D0}"/>
                </a:ext>
              </a:extLst>
            </p:cNvPr>
            <p:cNvCxnSpPr>
              <a:cxnSpLocks/>
              <a:stCxn id="15" idx="5"/>
              <a:endCxn id="15" idx="3"/>
            </p:cNvCxnSpPr>
            <p:nvPr/>
          </p:nvCxnSpPr>
          <p:spPr>
            <a:xfrm rot="5400000">
              <a:off x="4461959" y="5341034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5DAF5893-5DA0-E54A-9A23-79E3B776739F}"/>
                </a:ext>
              </a:extLst>
            </p:cNvPr>
            <p:cNvCxnSpPr>
              <a:cxnSpLocks/>
              <a:stCxn id="32" idx="5"/>
              <a:endCxn id="32" idx="3"/>
            </p:cNvCxnSpPr>
            <p:nvPr/>
          </p:nvCxnSpPr>
          <p:spPr>
            <a:xfrm rot="5400000">
              <a:off x="6360719" y="5346527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3B03FA3B-3779-1741-9657-251761254EB0}"/>
                </a:ext>
              </a:extLst>
            </p:cNvPr>
            <p:cNvCxnSpPr>
              <a:cxnSpLocks/>
              <a:stCxn id="14" idx="7"/>
              <a:endCxn id="14" idx="1"/>
            </p:cNvCxnSpPr>
            <p:nvPr/>
          </p:nvCxnSpPr>
          <p:spPr>
            <a:xfrm rot="16200000" flipV="1">
              <a:off x="4461959" y="2707236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ontent Placeholder 2">
                  <a:extLst>
                    <a:ext uri="{FF2B5EF4-FFF2-40B4-BE49-F238E27FC236}">
                      <a16:creationId xmlns:a16="http://schemas.microsoft.com/office/drawing/2014/main" id="{67253079-34AC-A746-9270-4F5F071E97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16013" y="5959985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Content Placeholder 2">
                  <a:extLst>
                    <a:ext uri="{FF2B5EF4-FFF2-40B4-BE49-F238E27FC236}">
                      <a16:creationId xmlns:a16="http://schemas.microsoft.com/office/drawing/2014/main" id="{67253079-34AC-A746-9270-4F5F071E9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013" y="5959985"/>
                  <a:ext cx="1216456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ontent Placeholder 2">
                  <a:extLst>
                    <a:ext uri="{FF2B5EF4-FFF2-40B4-BE49-F238E27FC236}">
                      <a16:creationId xmlns:a16="http://schemas.microsoft.com/office/drawing/2014/main" id="{04F6E773-5FE7-A24E-BEA7-F205BF54F9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87592" y="4957372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ontent Placeholder 2">
                  <a:extLst>
                    <a:ext uri="{FF2B5EF4-FFF2-40B4-BE49-F238E27FC236}">
                      <a16:creationId xmlns:a16="http://schemas.microsoft.com/office/drawing/2014/main" id="{04F6E773-5FE7-A24E-BEA7-F205BF54F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592" y="4957372"/>
                  <a:ext cx="1089568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ontent Placeholder 2">
                  <a:extLst>
                    <a:ext uri="{FF2B5EF4-FFF2-40B4-BE49-F238E27FC236}">
                      <a16:creationId xmlns:a16="http://schemas.microsoft.com/office/drawing/2014/main" id="{0B0B7E5B-1C74-A34F-91F3-F73FC702B4D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76457" y="4914442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4" name="Content Placeholder 2">
                  <a:extLst>
                    <a:ext uri="{FF2B5EF4-FFF2-40B4-BE49-F238E27FC236}">
                      <a16:creationId xmlns:a16="http://schemas.microsoft.com/office/drawing/2014/main" id="{0B0B7E5B-1C74-A34F-91F3-F73FC702B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457" y="4914442"/>
                  <a:ext cx="1089568" cy="48101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ontent Placeholder 2">
                  <a:extLst>
                    <a:ext uri="{FF2B5EF4-FFF2-40B4-BE49-F238E27FC236}">
                      <a16:creationId xmlns:a16="http://schemas.microsoft.com/office/drawing/2014/main" id="{2C938D67-C091-0C4D-9143-17C4B1ED106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50412" y="3305439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ontent Placeholder 2">
                  <a:extLst>
                    <a:ext uri="{FF2B5EF4-FFF2-40B4-BE49-F238E27FC236}">
                      <a16:creationId xmlns:a16="http://schemas.microsoft.com/office/drawing/2014/main" id="{2C938D67-C091-0C4D-9143-17C4B1ED10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0412" y="3305439"/>
                  <a:ext cx="1089568" cy="48101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77B7A43B-B4FE-D446-A14C-69AF4468E2C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58977" y="4911084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77B7A43B-B4FE-D446-A14C-69AF4468E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8977" y="4911084"/>
                  <a:ext cx="1089568" cy="48101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A82417A2-50A4-7F4C-ABBA-2433ED4437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55076" y="5953684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000" b="0" dirty="0">
                      <a:solidFill>
                        <a:schemeClr val="tx1">
                          <a:lumMod val="95000"/>
                        </a:schemeClr>
                      </a:solidFill>
                    </a:rPr>
                    <a:t>b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A82417A2-50A4-7F4C-ABBA-2433ED443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076" y="5953684"/>
                  <a:ext cx="1216456" cy="481013"/>
                </a:xfrm>
                <a:prstGeom prst="rect">
                  <a:avLst/>
                </a:prstGeom>
                <a:blipFill>
                  <a:blip r:embed="rId12"/>
                  <a:stretch>
                    <a:fillRect l="-5155"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B40CB62F-BECF-D74C-B77E-E6DB1CC57E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885009" y="5968162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000" dirty="0">
                      <a:solidFill>
                        <a:schemeClr val="tx1">
                          <a:lumMod val="95000"/>
                        </a:schemeClr>
                      </a:solidFill>
                    </a:rPr>
                    <a:t>c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B40CB62F-BECF-D74C-B77E-E6DB1CC57E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5009" y="5968162"/>
                  <a:ext cx="1216456" cy="481013"/>
                </a:xfrm>
                <a:prstGeom prst="rect">
                  <a:avLst/>
                </a:prstGeom>
                <a:blipFill>
                  <a:blip r:embed="rId13"/>
                  <a:stretch>
                    <a:fillRect l="-5155" b="-10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0494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Formal Definition Pushdown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704" y="1278909"/>
            <a:ext cx="7971415" cy="56027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 </a:t>
            </a:r>
            <a:r>
              <a:rPr lang="en-US" b="1" u="sng" dirty="0"/>
              <a:t>pushdown automata</a:t>
            </a:r>
            <a:r>
              <a:rPr lang="en-US" u="sng" dirty="0"/>
              <a:t> is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A0C4D0-4E58-264B-A066-50931F225A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08703" y="1815770"/>
                <a:ext cx="7971415" cy="363945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6-tuple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all finite sets and: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states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input alphabet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stack alphabet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transition function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start state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accept states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A0C4D0-4E58-264B-A066-50931F225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03" y="1815770"/>
                <a:ext cx="7971415" cy="3639455"/>
              </a:xfrm>
              <a:prstGeom prst="rect">
                <a:avLst/>
              </a:prstGeom>
              <a:blipFill>
                <a:blip r:embed="rId2"/>
                <a:stretch>
                  <a:fillRect l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958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Try it on your 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Can you create PD that recognizes: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𝑠𝑡𝑟𝑖𝑛𝑔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𝑟𝑒𝑣𝑒𝑟𝑠𝑒𝑑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663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Equivalence with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510966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120979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A1670A-75F2-BF44-94EF-0578D1803250}"/>
              </a:ext>
            </a:extLst>
          </p:cNvPr>
          <p:cNvSpPr txBox="1">
            <a:spLocks/>
          </p:cNvSpPr>
          <p:nvPr/>
        </p:nvSpPr>
        <p:spPr>
          <a:xfrm>
            <a:off x="1141413" y="2948230"/>
            <a:ext cx="1553235" cy="45042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How to prove:</a:t>
            </a: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3358192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4133679"/>
            <a:ext cx="9977045" cy="7700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context-free grammar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2068585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</p:spTree>
    <p:extLst>
      <p:ext uri="{BB962C8B-B14F-4D97-AF65-F5344CB8AC3E}">
        <p14:creationId xmlns:p14="http://schemas.microsoft.com/office/powerpoint/2010/main" val="301843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Reminder of where we are / Chomsky Hierarchy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983036-3060-8C4E-9E51-CD63B8244FB1}"/>
              </a:ext>
            </a:extLst>
          </p:cNvPr>
          <p:cNvSpPr txBox="1">
            <a:spLocks/>
          </p:cNvSpPr>
          <p:nvPr/>
        </p:nvSpPr>
        <p:spPr>
          <a:xfrm>
            <a:off x="1141412" y="3000800"/>
            <a:ext cx="9977045" cy="32948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High level idea of proof</a:t>
            </a:r>
            <a:r>
              <a:rPr lang="en-US" sz="18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Let L be a context-free grammar, this means it can be described by a set of substitutions of variables / terminals (see formal definition of CFG)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To construct the PDA that recognizes it: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Put the start variable on the stack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Loop: Pop a variable off the stack, look at rules that can be substituted for, non-deterministically branch off for each one and put new symbol on the stack.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terminal is on the stack, pop it and check. it against the next character of input.</a:t>
            </a:r>
          </a:p>
        </p:txBody>
      </p:sp>
    </p:spTree>
    <p:extLst>
      <p:ext uri="{BB962C8B-B14F-4D97-AF65-F5344CB8AC3E}">
        <p14:creationId xmlns:p14="http://schemas.microsoft.com/office/powerpoint/2010/main" val="4003116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AED03-7A53-E649-9733-CE46C6BA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892" y="3048736"/>
            <a:ext cx="5293974" cy="323402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1207CA-2B31-EE4C-9442-1486183E126A}"/>
              </a:ext>
            </a:extLst>
          </p:cNvPr>
          <p:cNvSpPr txBox="1">
            <a:spLocks/>
          </p:cNvSpPr>
          <p:nvPr/>
        </p:nvSpPr>
        <p:spPr>
          <a:xfrm>
            <a:off x="720684" y="3071061"/>
            <a:ext cx="1828364" cy="12177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by pushing $ onto the stack following by start variable 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656FEA-AEC5-6749-AC20-9DDE32AB028A}"/>
              </a:ext>
            </a:extLst>
          </p:cNvPr>
          <p:cNvCxnSpPr>
            <a:cxnSpLocks/>
          </p:cNvCxnSpPr>
          <p:nvPr/>
        </p:nvCxnSpPr>
        <p:spPr>
          <a:xfrm>
            <a:off x="2128388" y="3514221"/>
            <a:ext cx="889940" cy="7864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36B359B-407F-BC4B-8181-9C04D4B030DD}"/>
              </a:ext>
            </a:extLst>
          </p:cNvPr>
          <p:cNvSpPr txBox="1">
            <a:spLocks/>
          </p:cNvSpPr>
          <p:nvPr/>
        </p:nvSpPr>
        <p:spPr>
          <a:xfrm>
            <a:off x="801113" y="4948573"/>
            <a:ext cx="2112019" cy="12937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This main loop has a non-deterministic condition for every possible rule substitution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24D1CB-CC5E-0442-B1AE-6DE63475CF04}"/>
              </a:ext>
            </a:extLst>
          </p:cNvPr>
          <p:cNvSpPr txBox="1">
            <a:spLocks/>
          </p:cNvSpPr>
          <p:nvPr/>
        </p:nvSpPr>
        <p:spPr>
          <a:xfrm>
            <a:off x="9183606" y="2936380"/>
            <a:ext cx="2816882" cy="11662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we see a variable A on top of stack (e.g., ), pop A off and push the things it can be substituted with onto stack one character at a time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D8E6FF4-EF18-6446-A705-AFC501183ABC}"/>
              </a:ext>
            </a:extLst>
          </p:cNvPr>
          <p:cNvSpPr txBox="1">
            <a:spLocks/>
          </p:cNvSpPr>
          <p:nvPr/>
        </p:nvSpPr>
        <p:spPr>
          <a:xfrm>
            <a:off x="9386760" y="5185964"/>
            <a:ext cx="2037843" cy="14238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we see a terminal a on top of stack, pop it off and check it against the next character of input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9D735D-5979-9B48-808D-C944E0E605EA}"/>
              </a:ext>
            </a:extLst>
          </p:cNvPr>
          <p:cNvCxnSpPr>
            <a:cxnSpLocks/>
          </p:cNvCxnSpPr>
          <p:nvPr/>
        </p:nvCxnSpPr>
        <p:spPr>
          <a:xfrm flipV="1">
            <a:off x="2354782" y="4948573"/>
            <a:ext cx="695914" cy="46499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84FC99-E9C6-944D-893A-79E46005A334}"/>
              </a:ext>
            </a:extLst>
          </p:cNvPr>
          <p:cNvCxnSpPr>
            <a:cxnSpLocks/>
          </p:cNvCxnSpPr>
          <p:nvPr/>
        </p:nvCxnSpPr>
        <p:spPr>
          <a:xfrm flipV="1">
            <a:off x="8555062" y="3281722"/>
            <a:ext cx="628544" cy="82094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FC7DD7-D5A0-F34A-9941-BEF0F832FE0B}"/>
              </a:ext>
            </a:extLst>
          </p:cNvPr>
          <p:cNvCxnSpPr>
            <a:cxnSpLocks/>
          </p:cNvCxnSpPr>
          <p:nvPr/>
        </p:nvCxnSpPr>
        <p:spPr>
          <a:xfrm>
            <a:off x="8502464" y="4948573"/>
            <a:ext cx="884296" cy="46499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42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D4759AC-5088-8A4A-A3DA-A869FCBCC3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1177" y="3366288"/>
                <a:ext cx="2347604" cy="1926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EXAMPLE:</a:t>
                </a:r>
                <a:br>
                  <a:rPr lang="en-US" sz="1800" dirty="0"/>
                </a:br>
                <a:r>
                  <a:rPr lang="en-US" sz="1800" dirty="0"/>
                  <a:t>Consider the grammar: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𝑎𝑇𝑏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D4759AC-5088-8A4A-A3DA-A869FCBCC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177" y="3366288"/>
                <a:ext cx="2347604" cy="1926206"/>
              </a:xfrm>
              <a:prstGeom prst="rect">
                <a:avLst/>
              </a:prstGeom>
              <a:blipFill>
                <a:blip r:embed="rId2"/>
                <a:stretch>
                  <a:fillRect l="-2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258B483-EBBB-3041-832C-9E2A76C9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263" y="2775568"/>
            <a:ext cx="6214819" cy="39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81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9977045" cy="7700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context-free grammar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681918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73E81-20D1-B94E-AB40-2189D201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916" y="3702200"/>
            <a:ext cx="3312701" cy="19049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BAB838-4192-CD43-AA70-C05C7FB69242}"/>
              </a:ext>
            </a:extLst>
          </p:cNvPr>
          <p:cNvSpPr txBox="1">
            <a:spLocks/>
          </p:cNvSpPr>
          <p:nvPr/>
        </p:nvSpPr>
        <p:spPr>
          <a:xfrm>
            <a:off x="2014916" y="3272932"/>
            <a:ext cx="3312701" cy="376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with an arbitrary PDA, called P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BB8F65D-46E1-F345-8D70-9DB46D4545ED}"/>
              </a:ext>
            </a:extLst>
          </p:cNvPr>
          <p:cNvSpPr/>
          <p:nvPr/>
        </p:nvSpPr>
        <p:spPr>
          <a:xfrm>
            <a:off x="5615874" y="4256410"/>
            <a:ext cx="1440382" cy="36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36BC59-6E2B-EC4C-A0EA-38BB9183907E}"/>
              </a:ext>
            </a:extLst>
          </p:cNvPr>
          <p:cNvSpPr txBox="1">
            <a:spLocks/>
          </p:cNvSpPr>
          <p:nvPr/>
        </p:nvSpPr>
        <p:spPr>
          <a:xfrm>
            <a:off x="5574062" y="4620552"/>
            <a:ext cx="1514561" cy="3803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Convert into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C592D9C-C000-AB4F-A308-BB84EE4ADE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5267" y="3649507"/>
                <a:ext cx="3552404" cy="19339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A grammar that is equivalent to P</a:t>
                </a: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𝑠𝑞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C592D9C-C000-AB4F-A308-BB84EE4A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267" y="3649507"/>
                <a:ext cx="3552404" cy="1933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588D97-43B2-C246-BB8A-552FDF9CF6E9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1342617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73E81-20D1-B94E-AB40-2189D201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499900"/>
            <a:ext cx="3312701" cy="19049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BAB838-4192-CD43-AA70-C05C7FB69242}"/>
              </a:ext>
            </a:extLst>
          </p:cNvPr>
          <p:cNvSpPr txBox="1">
            <a:spLocks/>
          </p:cNvSpPr>
          <p:nvPr/>
        </p:nvSpPr>
        <p:spPr>
          <a:xfrm>
            <a:off x="1141412" y="3070632"/>
            <a:ext cx="3312701" cy="376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with an arbitrary PDA, called 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78F942-F2D4-9443-B6C3-3996B701B0A4}"/>
              </a:ext>
            </a:extLst>
          </p:cNvPr>
          <p:cNvSpPr txBox="1">
            <a:spLocks/>
          </p:cNvSpPr>
          <p:nvPr/>
        </p:nvSpPr>
        <p:spPr>
          <a:xfrm>
            <a:off x="4862400" y="3074381"/>
            <a:ext cx="6320793" cy="42708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Step 1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: Let’s simplify P a little bit so we know SOMETHING about it’s structure.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C1629C-A259-1645-B4EF-0139A55B7411}"/>
              </a:ext>
            </a:extLst>
          </p:cNvPr>
          <p:cNvSpPr txBox="1">
            <a:spLocks/>
          </p:cNvSpPr>
          <p:nvPr/>
        </p:nvSpPr>
        <p:spPr>
          <a:xfrm>
            <a:off x="4862400" y="3495948"/>
            <a:ext cx="6320793" cy="145221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We make the following changes to P: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1. If P has multiple accept states, change it to have only one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2. If P has elements on the stack before accepting, empty the stack first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3. Every transition either pushes a symbol, or pops a symbol, but not both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9DBAECC-21EF-D54F-A070-27D32BEF19D7}"/>
              </a:ext>
            </a:extLst>
          </p:cNvPr>
          <p:cNvSpPr txBox="1">
            <a:spLocks/>
          </p:cNvSpPr>
          <p:nvPr/>
        </p:nvSpPr>
        <p:spPr>
          <a:xfrm>
            <a:off x="7517502" y="5882910"/>
            <a:ext cx="3665691" cy="8739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These changes are not too difficult to make. I will verbally describe how to do all 3 of these.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C5C696-5BB8-9248-BA24-89B92ABCDF44}"/>
              </a:ext>
            </a:extLst>
          </p:cNvPr>
          <p:cNvCxnSpPr>
            <a:cxnSpLocks/>
          </p:cNvCxnSpPr>
          <p:nvPr/>
        </p:nvCxnSpPr>
        <p:spPr>
          <a:xfrm>
            <a:off x="7517502" y="5069953"/>
            <a:ext cx="505294" cy="81295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9B8A78-380C-3840-B391-37B3E9F7A61C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3582129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9977045" cy="42212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867FF-60D9-B34D-8A53-D0D0940F9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019180"/>
            <a:ext cx="6811527" cy="294852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1228B82-B4BF-8B44-9E1C-8FAE07786B5E}"/>
              </a:ext>
            </a:extLst>
          </p:cNvPr>
          <p:cNvSpPr txBox="1">
            <a:spLocks/>
          </p:cNvSpPr>
          <p:nvPr/>
        </p:nvSpPr>
        <p:spPr>
          <a:xfrm>
            <a:off x="1222096" y="2651230"/>
            <a:ext cx="6612106" cy="4165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Overall idea: We need to get from start state (empty stack) to accept state (empty stack)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E43E552-72F3-6046-89B4-4920FB37B1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72080" y="2886465"/>
                <a:ext cx="3412224" cy="803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/>
                  <a:t>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US" sz="1400" dirty="0"/>
                  <a:t> represents moving from state p to state q without changing the state of the stack</a:t>
                </a: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E43E552-72F3-6046-89B4-4920FB37B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080" y="2886465"/>
                <a:ext cx="3412224" cy="803503"/>
              </a:xfrm>
              <a:prstGeom prst="rect">
                <a:avLst/>
              </a:prstGeom>
              <a:blipFill>
                <a:blip r:embed="rId3"/>
                <a:stretch>
                  <a:fillRect l="-370" r="-370" b="-6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D8EF70-3C76-AD41-9DD1-69A45452FDC6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033624" y="3288217"/>
            <a:ext cx="538456" cy="8891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E51C8EF-271C-AF4C-A49C-18136D87C310}"/>
              </a:ext>
            </a:extLst>
          </p:cNvPr>
          <p:cNvSpPr txBox="1">
            <a:spLocks/>
          </p:cNvSpPr>
          <p:nvPr/>
        </p:nvSpPr>
        <p:spPr>
          <a:xfrm>
            <a:off x="8692112" y="5410199"/>
            <a:ext cx="2677198" cy="12852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Notice that in this case, we move from state p to r (without altering stack) and then again from r to q (without altering stack)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0C494C-95F5-0C47-93F5-4877ABC2103E}"/>
              </a:ext>
            </a:extLst>
          </p:cNvPr>
          <p:cNvCxnSpPr>
            <a:cxnSpLocks/>
          </p:cNvCxnSpPr>
          <p:nvPr/>
        </p:nvCxnSpPr>
        <p:spPr>
          <a:xfrm flipH="1" flipV="1">
            <a:off x="5923371" y="6044750"/>
            <a:ext cx="2768741" cy="29090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782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D1CD4-7EAE-434B-B41F-259CF95A5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86" y="4381499"/>
            <a:ext cx="5375472" cy="229268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6609410" y="2929317"/>
            <a:ext cx="5180686" cy="80350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Situation can also look like this. Stack moves up and down but eventually comes back to being empty. The first symbol that is pushed must match the last symbol popped.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8FBA5-C95A-2943-833E-8893C4D9F78E}"/>
              </a:ext>
            </a:extLst>
          </p:cNvPr>
          <p:cNvCxnSpPr>
            <a:cxnSpLocks/>
          </p:cNvCxnSpPr>
          <p:nvPr/>
        </p:nvCxnSpPr>
        <p:spPr>
          <a:xfrm flipH="1" flipV="1">
            <a:off x="8666570" y="3732820"/>
            <a:ext cx="178025" cy="55596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C2C7DD-053B-1542-898E-526403C7EC29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867FF-60D9-B34D-8A53-D0D0940F9C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1" t="5303" r="4154" b="4272"/>
          <a:stretch/>
        </p:blipFill>
        <p:spPr>
          <a:xfrm>
            <a:off x="781947" y="2498388"/>
            <a:ext cx="5763923" cy="24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93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3309641"/>
            <a:ext cx="3956570" cy="263800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Let’s start constructing the grammar from the PDA. The variables represent moving from each pair of states </a:t>
            </a:r>
            <a:r>
              <a:rPr lang="en-US" sz="1400" dirty="0" err="1"/>
              <a:t>p,q</a:t>
            </a:r>
            <a:r>
              <a:rPr lang="en-US" sz="1400" dirty="0"/>
              <a:t> by using, but not altering the stack (empty stack to empty stack).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start variable will simply be a dummy variable that represents getting from the start state to the accept state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344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3965097"/>
            <a:ext cx="3956570" cy="198254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next rule covers every pair of states the push and pop the same symbol (e.g., first step is to push a symbol t, then a bunch of stuff happens, then eventually we pop off the t).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𝒑𝒒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𝒓𝒔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sz="14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40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Types of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054C-33FC-A64B-8542-BEAFE510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744993AE-F321-E34D-A66F-50378FE922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788926"/>
                  </p:ext>
                </p:extLst>
              </p:nvPr>
            </p:nvGraphicFramePr>
            <p:xfrm>
              <a:off x="152430" y="1517904"/>
              <a:ext cx="11883962" cy="4343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155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38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90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Decision 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Language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aseline="0" dirty="0"/>
                            <a:t>XOR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 an odd number of 1’s?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0  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of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e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of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𝑜𝑑𝑑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has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odd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number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of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Majority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</a:t>
                          </a:r>
                          <a:r>
                            <a:rPr lang="en-US" sz="2000" baseline="0" dirty="0"/>
                            <a:t> more 1s than 0s?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u="none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u="none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 u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0 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more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than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e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1 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more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than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has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more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than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80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Thing you want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Does it have </a:t>
                          </a:r>
                          <a:r>
                            <a:rPr lang="en-US" sz="2000" dirty="0" err="1"/>
                            <a:t>have</a:t>
                          </a:r>
                          <a:r>
                            <a:rPr lang="en-US" sz="2000" dirty="0"/>
                            <a:t> a property?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𝑑𝑜𝑒𝑠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h𝑎𝑣𝑒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𝑝𝑟𝑜𝑝𝑒𝑟𝑡𝑦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h𝑎𝑠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𝑝𝑟𝑜𝑝𝑒𝑟𝑡𝑦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string exactly “1”?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==1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036017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Is_infinite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length of the string infinite?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9578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744993AE-F321-E34D-A66F-50378FE922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788926"/>
                  </p:ext>
                </p:extLst>
              </p:nvPr>
            </p:nvGraphicFramePr>
            <p:xfrm>
              <a:off x="152430" y="1517904"/>
              <a:ext cx="11883962" cy="4343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155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38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90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Decision 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Language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r>
                            <a:rPr lang="en-US" sz="2000" baseline="0" dirty="0"/>
                            <a:t>XOR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 an odd number of 1’s?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196721" r="-100318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196721" r="-318" b="-4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Majority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</a:t>
                          </a:r>
                          <a:r>
                            <a:rPr lang="en-US" sz="2000" baseline="0" dirty="0"/>
                            <a:t> more 1s than 0s?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296721" r="-100318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296721" r="-318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80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Thing you want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Does it have </a:t>
                          </a:r>
                          <a:r>
                            <a:rPr lang="en-US" sz="2000" dirty="0" err="1"/>
                            <a:t>have</a:t>
                          </a:r>
                          <a:r>
                            <a:rPr lang="en-US" sz="2000" dirty="0"/>
                            <a:t> a property?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417241" r="-100318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417241" r="-318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string exactly “1”?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454545" r="-10031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454545" r="-31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036017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Is_infinite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length of the string infinite?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554545" r="-100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554545" r="-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95788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4439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4628644"/>
            <a:ext cx="3956570" cy="13190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rule covers all cases where you empty the stack twice (at least). Once from state p to r and again from state r to q.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93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230425" y="5025154"/>
            <a:ext cx="3956570" cy="13190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Last rule, base case! Nothing needs to happen when going from a state p to 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Finally,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34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230425" y="3091158"/>
            <a:ext cx="3956570" cy="31801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So, is it the case that if a string X accepts in the original automata P, then this grammar will definition accept it (and similarly for rejection)?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Yes, let’s verbally describe why.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Finally,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660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We did it!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2067551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ED13F-3EE9-B846-955C-446F847CAC43}"/>
              </a:ext>
            </a:extLst>
          </p:cNvPr>
          <p:cNvSpPr txBox="1">
            <a:spLocks/>
          </p:cNvSpPr>
          <p:nvPr/>
        </p:nvSpPr>
        <p:spPr>
          <a:xfrm>
            <a:off x="1959817" y="3180170"/>
            <a:ext cx="8276608" cy="11005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Great! So, pushdown automata and context-free grammars are equivalent in their descriptive power, and they are MORE powerful than regular languages / NFAs</a:t>
            </a:r>
          </a:p>
        </p:txBody>
      </p:sp>
    </p:spTree>
    <p:extLst>
      <p:ext uri="{BB962C8B-B14F-4D97-AF65-F5344CB8AC3E}">
        <p14:creationId xmlns:p14="http://schemas.microsoft.com/office/powerpoint/2010/main" val="21529589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Non-Context-Free Languages</a:t>
            </a:r>
          </a:p>
        </p:txBody>
      </p:sp>
    </p:spTree>
    <p:extLst>
      <p:ext uri="{BB962C8B-B14F-4D97-AF65-F5344CB8AC3E}">
        <p14:creationId xmlns:p14="http://schemas.microsoft.com/office/powerpoint/2010/main" val="37942845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D26B1A-848A-644D-A721-C841CBE4A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3200" y="2281954"/>
                <a:ext cx="6619285" cy="282412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b="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is a context-free language, then there is a number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(the pumping length) where,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is any string such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may be divided into five pieces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satisfying the following: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1.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D26B1A-848A-644D-A721-C841CBE4A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281954"/>
                <a:ext cx="6619285" cy="2824121"/>
              </a:xfrm>
              <a:prstGeom prst="rect">
                <a:avLst/>
              </a:prstGeom>
              <a:blipFill>
                <a:blip r:embed="rId2"/>
                <a:stretch>
                  <a:fillRect l="-768" t="-450" r="-7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2E419C-1812-6644-A671-8626CE99E5FA}"/>
              </a:ext>
            </a:extLst>
          </p:cNvPr>
          <p:cNvSpPr txBox="1">
            <a:spLocks/>
          </p:cNvSpPr>
          <p:nvPr/>
        </p:nvSpPr>
        <p:spPr>
          <a:xfrm>
            <a:off x="2743200" y="1885443"/>
            <a:ext cx="6619285" cy="4126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The pumping lemma for context-free languages:</a:t>
            </a:r>
          </a:p>
        </p:txBody>
      </p:sp>
    </p:spTree>
    <p:extLst>
      <p:ext uri="{BB962C8B-B14F-4D97-AF65-F5344CB8AC3E}">
        <p14:creationId xmlns:p14="http://schemas.microsoft.com/office/powerpoint/2010/main" val="82768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1F732D-3998-3F4A-9664-7431E674A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5703" y="1175263"/>
                <a:ext cx="7533685" cy="178834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is a context-free language, then there is a number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(the pumping length) where,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is any string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may be divided into five pieces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satisfying the following: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1.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𝑣𝑦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1F732D-3998-3F4A-9664-7431E674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03" y="1175263"/>
                <a:ext cx="7533685" cy="1788340"/>
              </a:xfrm>
              <a:prstGeom prst="rect">
                <a:avLst/>
              </a:prstGeom>
              <a:blipFill>
                <a:blip r:embed="rId2"/>
                <a:stretch>
                  <a:fillRect l="-337" b="-7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9B8ED-4BE3-2B45-8703-8D574A354668}"/>
              </a:ext>
            </a:extLst>
          </p:cNvPr>
          <p:cNvSpPr txBox="1">
            <a:spLocks/>
          </p:cNvSpPr>
          <p:nvPr/>
        </p:nvSpPr>
        <p:spPr>
          <a:xfrm>
            <a:off x="2435702" y="850529"/>
            <a:ext cx="7533685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The pumping lemma for context-free languages: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9319A-B065-5547-A264-7950FAE00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942" y="3395130"/>
            <a:ext cx="3606800" cy="2628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9E28D1-115A-384C-B7ED-94BA7E82C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57" y="3395130"/>
            <a:ext cx="3695700" cy="26670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5982B92-CC92-FA4E-A96E-AB660C7D04A3}"/>
              </a:ext>
            </a:extLst>
          </p:cNvPr>
          <p:cNvSpPr txBox="1">
            <a:spLocks/>
          </p:cNvSpPr>
          <p:nvPr/>
        </p:nvSpPr>
        <p:spPr>
          <a:xfrm>
            <a:off x="4560417" y="618278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Here, R is a variable that is “re-used”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DFAB2D9-4826-824C-80E6-D67D14B5763B}"/>
              </a:ext>
            </a:extLst>
          </p:cNvPr>
          <p:cNvSpPr txBox="1">
            <a:spLocks/>
          </p:cNvSpPr>
          <p:nvPr/>
        </p:nvSpPr>
        <p:spPr>
          <a:xfrm>
            <a:off x="483012" y="618278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Pump down to remove v and 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C3FB60-B319-D042-A416-FCA8E613F02C}"/>
              </a:ext>
            </a:extLst>
          </p:cNvPr>
          <p:cNvSpPr txBox="1">
            <a:spLocks/>
          </p:cNvSpPr>
          <p:nvPr/>
        </p:nvSpPr>
        <p:spPr>
          <a:xfrm>
            <a:off x="8468590" y="628929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Pump up to add v and 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B729D7-CD4F-E64F-BA8A-0EAE85047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827" y="3395130"/>
            <a:ext cx="3600589" cy="268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95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9B8ED-4BE3-2B45-8703-8D574A354668}"/>
              </a:ext>
            </a:extLst>
          </p:cNvPr>
          <p:cNvSpPr txBox="1">
            <a:spLocks/>
          </p:cNvSpPr>
          <p:nvPr/>
        </p:nvSpPr>
        <p:spPr>
          <a:xfrm>
            <a:off x="2327569" y="1311774"/>
            <a:ext cx="7533685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Regarding the pumping length 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9319A-B065-5547-A264-7950FAE00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67" y="1818509"/>
            <a:ext cx="4754723" cy="346559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DFAB2D9-4826-824C-80E6-D67D14B5763B}"/>
              </a:ext>
            </a:extLst>
          </p:cNvPr>
          <p:cNvSpPr txBox="1">
            <a:spLocks/>
          </p:cNvSpPr>
          <p:nvPr/>
        </p:nvSpPr>
        <p:spPr>
          <a:xfrm>
            <a:off x="337355" y="2281954"/>
            <a:ext cx="2462489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 needs to be set so that the length of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uvxyz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is long enough to guarantee that some variable R is “re-used”.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C3FB60-B319-D042-A416-FCA8E613F02C}"/>
              </a:ext>
            </a:extLst>
          </p:cNvPr>
          <p:cNvSpPr txBox="1">
            <a:spLocks/>
          </p:cNvSpPr>
          <p:nvPr/>
        </p:nvSpPr>
        <p:spPr>
          <a:xfrm>
            <a:off x="8909331" y="1818509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How to choose p? Given the number of variables and the number of characters that can be substituted for each, we can calculate a tree height that guarantees some variable occurs twice (pigeonhole principle).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36128-8F44-2F49-821E-70318CF9A10A}"/>
              </a:ext>
            </a:extLst>
          </p:cNvPr>
          <p:cNvCxnSpPr>
            <a:cxnSpLocks/>
          </p:cNvCxnSpPr>
          <p:nvPr/>
        </p:nvCxnSpPr>
        <p:spPr>
          <a:xfrm flipH="1" flipV="1">
            <a:off x="2621820" y="2872672"/>
            <a:ext cx="930584" cy="35605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B8AEA88-9CC3-D741-9956-83B74E34ABC9}"/>
              </a:ext>
            </a:extLst>
          </p:cNvPr>
          <p:cNvSpPr txBox="1">
            <a:spLocks/>
          </p:cNvSpPr>
          <p:nvPr/>
        </p:nvSpPr>
        <p:spPr>
          <a:xfrm>
            <a:off x="8809860" y="4859767"/>
            <a:ext cx="3074973" cy="143583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Then, find a length for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uvxyz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that guarantees that tree height. Your book shows the exact calculation if you are interested.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64C5E8-5E16-DF46-BC25-DAD0E462F31C}"/>
              </a:ext>
            </a:extLst>
          </p:cNvPr>
          <p:cNvCxnSpPr>
            <a:cxnSpLocks/>
          </p:cNvCxnSpPr>
          <p:nvPr/>
        </p:nvCxnSpPr>
        <p:spPr>
          <a:xfrm flipH="1">
            <a:off x="8630053" y="2254590"/>
            <a:ext cx="524200" cy="2768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C3A5D9-FE08-9F49-9849-D9EE58B38A02}"/>
              </a:ext>
            </a:extLst>
          </p:cNvPr>
          <p:cNvCxnSpPr>
            <a:cxnSpLocks/>
          </p:cNvCxnSpPr>
          <p:nvPr/>
        </p:nvCxnSpPr>
        <p:spPr>
          <a:xfrm>
            <a:off x="8630053" y="4535449"/>
            <a:ext cx="475648" cy="5436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EC1912D-1222-DC4C-B87F-B1EFAD1DFD71}"/>
              </a:ext>
            </a:extLst>
          </p:cNvPr>
          <p:cNvSpPr txBox="1">
            <a:spLocks/>
          </p:cNvSpPr>
          <p:nvPr/>
        </p:nvSpPr>
        <p:spPr>
          <a:xfrm>
            <a:off x="1098016" y="5874816"/>
            <a:ext cx="5488901" cy="6401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Condition 3 of the lemma says that the substring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vxy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is less than or equal to the pumping length 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B9A481-090F-4644-AE29-D030374B33F5}"/>
              </a:ext>
            </a:extLst>
          </p:cNvPr>
          <p:cNvCxnSpPr>
            <a:cxnSpLocks/>
          </p:cNvCxnSpPr>
          <p:nvPr/>
        </p:nvCxnSpPr>
        <p:spPr>
          <a:xfrm flipH="1">
            <a:off x="4782393" y="5466100"/>
            <a:ext cx="809203" cy="40871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792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867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blipFill>
                <a:blip r:embed="rId3"/>
                <a:stretch>
                  <a:fillRect l="-6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25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Chomsky Hierarchy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ABE5A-1263-244F-9BE2-45D8644E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868" y="1734014"/>
            <a:ext cx="5289086" cy="380814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7FD66-C215-234B-A0F2-933544AD35EE}"/>
              </a:ext>
            </a:extLst>
          </p:cNvPr>
          <p:cNvSpPr txBox="1">
            <a:spLocks/>
          </p:cNvSpPr>
          <p:nvPr/>
        </p:nvSpPr>
        <p:spPr>
          <a:xfrm>
            <a:off x="698396" y="2170734"/>
            <a:ext cx="1960766" cy="1241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A description of languages and their relationship to one another</a:t>
            </a:r>
            <a:endParaRPr lang="en-US" sz="1800" b="1" u="sn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577BB2-C375-184B-A710-698BC15E513C}"/>
              </a:ext>
            </a:extLst>
          </p:cNvPr>
          <p:cNvCxnSpPr>
            <a:cxnSpLocks/>
          </p:cNvCxnSpPr>
          <p:nvPr/>
        </p:nvCxnSpPr>
        <p:spPr>
          <a:xfrm flipH="1" flipV="1">
            <a:off x="2213688" y="3138319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F3CF6-B257-1444-B03E-9AA4F49B19FD}"/>
              </a:ext>
            </a:extLst>
          </p:cNvPr>
          <p:cNvSpPr txBox="1">
            <a:spLocks/>
          </p:cNvSpPr>
          <p:nvPr/>
        </p:nvSpPr>
        <p:spPr>
          <a:xfrm>
            <a:off x="9771654" y="2033963"/>
            <a:ext cx="1960766" cy="1241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Each language has a computational model that recognizes it</a:t>
            </a:r>
            <a:endParaRPr lang="en-US" sz="1800" b="1" u="sn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A7B9B8-57C5-7341-9DB8-57E3D4EA8317}"/>
              </a:ext>
            </a:extLst>
          </p:cNvPr>
          <p:cNvCxnSpPr>
            <a:cxnSpLocks/>
          </p:cNvCxnSpPr>
          <p:nvPr/>
        </p:nvCxnSpPr>
        <p:spPr>
          <a:xfrm flipH="1" flipV="1">
            <a:off x="8850256" y="1897193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3480E5-C3B1-2D48-BB27-DE195260E0E7}"/>
              </a:ext>
            </a:extLst>
          </p:cNvPr>
          <p:cNvSpPr txBox="1">
            <a:spLocks/>
          </p:cNvSpPr>
          <p:nvPr/>
        </p:nvSpPr>
        <p:spPr>
          <a:xfrm>
            <a:off x="7006676" y="5808617"/>
            <a:ext cx="3896455" cy="887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In this deck, we will see the context-free languages and the machines that recognize them</a:t>
            </a:r>
            <a:endParaRPr lang="en-US" sz="1800" b="1" u="sn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862FF3-8295-6A4E-8AE0-66E063B03D1E}"/>
              </a:ext>
            </a:extLst>
          </p:cNvPr>
          <p:cNvCxnSpPr>
            <a:cxnSpLocks/>
          </p:cNvCxnSpPr>
          <p:nvPr/>
        </p:nvCxnSpPr>
        <p:spPr>
          <a:xfrm flipH="1" flipV="1">
            <a:off x="6085284" y="5681067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896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22253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2225309"/>
              </a:xfrm>
              <a:prstGeom prst="rect">
                <a:avLst/>
              </a:prstGeom>
              <a:blipFill>
                <a:blip r:embed="rId3"/>
                <a:stretch>
                  <a:fillRect l="-631" b="-11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29E5C0-5A67-D049-AE65-E7A2FFF1C815}"/>
              </a:ext>
            </a:extLst>
          </p:cNvPr>
          <p:cNvSpPr txBox="1">
            <a:spLocks/>
          </p:cNvSpPr>
          <p:nvPr/>
        </p:nvSpPr>
        <p:spPr>
          <a:xfrm>
            <a:off x="1400357" y="5102028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Case 1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divide string such that v and y both contain only one character each.</a:t>
            </a:r>
          </a:p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Contradiction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There are 3 different letters so when pumped, there won’t be equal numbers of a, b, and 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BC5D01-2691-7C4D-A0BB-55DD084943DD}"/>
              </a:ext>
            </a:extLst>
          </p:cNvPr>
          <p:cNvSpPr txBox="1">
            <a:spLocks/>
          </p:cNvSpPr>
          <p:nvPr/>
        </p:nvSpPr>
        <p:spPr>
          <a:xfrm>
            <a:off x="6796397" y="5041326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Case 2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divide string such that at least one of v and y contain two characters.</a:t>
            </a:r>
          </a:p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Contradiction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When pumped, the letters will be out of order (e.g.,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aabb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becomes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aabbaabb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636469-7C33-B545-96C1-B8A8A1F570DC}"/>
              </a:ext>
            </a:extLst>
          </p:cNvPr>
          <p:cNvCxnSpPr>
            <a:cxnSpLocks/>
          </p:cNvCxnSpPr>
          <p:nvPr/>
        </p:nvCxnSpPr>
        <p:spPr>
          <a:xfrm flipH="1">
            <a:off x="4475331" y="4264503"/>
            <a:ext cx="897781" cy="10357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5CF873-D4FA-5341-ACBF-BA3DA7C1C2B4}"/>
              </a:ext>
            </a:extLst>
          </p:cNvPr>
          <p:cNvCxnSpPr>
            <a:cxnSpLocks/>
          </p:cNvCxnSpPr>
          <p:nvPr/>
        </p:nvCxnSpPr>
        <p:spPr>
          <a:xfrm>
            <a:off x="5858634" y="4264503"/>
            <a:ext cx="937763" cy="93867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60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3231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blipFill>
                <a:blip r:embed="rId2"/>
                <a:stretch>
                  <a:fillRect l="-6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79A7E9-D4E0-0F4E-8621-DECAC8285F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99131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79A7E9-D4E0-0F4E-8621-DECAC8285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991315"/>
                <a:ext cx="10057964" cy="942688"/>
              </a:xfrm>
              <a:prstGeom prst="rect">
                <a:avLst/>
              </a:prstGeom>
              <a:blipFill>
                <a:blip r:embed="rId3"/>
                <a:stretch>
                  <a:fillRect l="-88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8427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Determinism versus Non-Determinism with Pushdown Automata</a:t>
            </a:r>
          </a:p>
        </p:txBody>
      </p:sp>
    </p:spTree>
    <p:extLst>
      <p:ext uri="{BB962C8B-B14F-4D97-AF65-F5344CB8AC3E}">
        <p14:creationId xmlns:p14="http://schemas.microsoft.com/office/powerpoint/2010/main" val="17790958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4EF54C78-B7AD-B04E-9E03-59787FBCA7AF}"/>
              </a:ext>
            </a:extLst>
          </p:cNvPr>
          <p:cNvSpPr/>
          <p:nvPr/>
        </p:nvSpPr>
        <p:spPr>
          <a:xfrm>
            <a:off x="4093220" y="1594131"/>
            <a:ext cx="3343359" cy="435216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we know about Computation so far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EC7FFB-0DF4-6047-BCD4-D475ACD6274F}"/>
              </a:ext>
            </a:extLst>
          </p:cNvPr>
          <p:cNvSpPr/>
          <p:nvPr/>
        </p:nvSpPr>
        <p:spPr>
          <a:xfrm>
            <a:off x="4493698" y="3593500"/>
            <a:ext cx="2557084" cy="225767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Languages = Regular Expressions = DFA = 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B5FB0-A903-9441-BED7-95808CA766C3}"/>
              </a:ext>
            </a:extLst>
          </p:cNvPr>
          <p:cNvSpPr txBox="1"/>
          <p:nvPr/>
        </p:nvSpPr>
        <p:spPr>
          <a:xfrm>
            <a:off x="4612461" y="2350420"/>
            <a:ext cx="241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Context-Free Languages = NPDAs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C1C7E5-3080-EB4A-8E29-E379E9770BD8}"/>
              </a:ext>
            </a:extLst>
          </p:cNvPr>
          <p:cNvSpPr txBox="1">
            <a:spLocks/>
          </p:cNvSpPr>
          <p:nvPr/>
        </p:nvSpPr>
        <p:spPr>
          <a:xfrm>
            <a:off x="8787950" y="1594131"/>
            <a:ext cx="3002146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NPDA is non-deterministic pushdown automata. Remember that everything we’ve done so far is allowing non-determinism.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911E9D-885D-9347-9329-1BEB2E14A22C}"/>
              </a:ext>
            </a:extLst>
          </p:cNvPr>
          <p:cNvCxnSpPr>
            <a:cxnSpLocks/>
          </p:cNvCxnSpPr>
          <p:nvPr/>
        </p:nvCxnSpPr>
        <p:spPr>
          <a:xfrm flipH="1">
            <a:off x="7436579" y="2150091"/>
            <a:ext cx="1286637" cy="5234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312D7-1FF0-6A46-B991-DB70E0B1738F}"/>
              </a:ext>
            </a:extLst>
          </p:cNvPr>
          <p:cNvSpPr txBox="1">
            <a:spLocks/>
          </p:cNvSpPr>
          <p:nvPr/>
        </p:nvSpPr>
        <p:spPr>
          <a:xfrm>
            <a:off x="8079897" y="5080450"/>
            <a:ext cx="3002146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With regular languages, determinism and non-determinism models were equivalently descriptive.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3B872-DC96-8B47-8865-CB7DC486FE4B}"/>
              </a:ext>
            </a:extLst>
          </p:cNvPr>
          <p:cNvCxnSpPr>
            <a:cxnSpLocks/>
          </p:cNvCxnSpPr>
          <p:nvPr/>
        </p:nvCxnSpPr>
        <p:spPr>
          <a:xfrm flipH="1" flipV="1">
            <a:off x="6756850" y="4906472"/>
            <a:ext cx="1283939" cy="59331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911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36B23B9-72F4-2D47-A264-2A67AAFDB670}"/>
              </a:ext>
            </a:extLst>
          </p:cNvPr>
          <p:cNvSpPr/>
          <p:nvPr/>
        </p:nvSpPr>
        <p:spPr>
          <a:xfrm>
            <a:off x="3387188" y="1434909"/>
            <a:ext cx="4488384" cy="48457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F54C78-B7AD-B04E-9E03-59787FBCA7AF}"/>
              </a:ext>
            </a:extLst>
          </p:cNvPr>
          <p:cNvSpPr/>
          <p:nvPr/>
        </p:nvSpPr>
        <p:spPr>
          <a:xfrm>
            <a:off x="3963748" y="2457587"/>
            <a:ext cx="3343359" cy="379620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we know about Computation so far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EC7FFB-0DF4-6047-BCD4-D475ACD6274F}"/>
              </a:ext>
            </a:extLst>
          </p:cNvPr>
          <p:cNvSpPr/>
          <p:nvPr/>
        </p:nvSpPr>
        <p:spPr>
          <a:xfrm>
            <a:off x="4337331" y="3811348"/>
            <a:ext cx="2557084" cy="225767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Languages = Regular Expressions = DFA = 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B5FB0-A903-9441-BED7-95808CA766C3}"/>
              </a:ext>
            </a:extLst>
          </p:cNvPr>
          <p:cNvSpPr txBox="1"/>
          <p:nvPr/>
        </p:nvSpPr>
        <p:spPr>
          <a:xfrm>
            <a:off x="4337331" y="3078185"/>
            <a:ext cx="269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Deterministic Context-Free Languages = DPDAs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C1C7E5-3080-EB4A-8E29-E379E9770BD8}"/>
              </a:ext>
            </a:extLst>
          </p:cNvPr>
          <p:cNvSpPr txBox="1">
            <a:spLocks/>
          </p:cNvSpPr>
          <p:nvPr/>
        </p:nvSpPr>
        <p:spPr>
          <a:xfrm>
            <a:off x="8787950" y="1594131"/>
            <a:ext cx="3002146" cy="148405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Non-determinism is a MORE powerful descriptor within context-free languages. There are some languages that determinism cannot recognize (see book for details)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911E9D-885D-9347-9329-1BEB2E14A22C}"/>
              </a:ext>
            </a:extLst>
          </p:cNvPr>
          <p:cNvCxnSpPr>
            <a:cxnSpLocks/>
          </p:cNvCxnSpPr>
          <p:nvPr/>
        </p:nvCxnSpPr>
        <p:spPr>
          <a:xfrm flipH="1">
            <a:off x="7029616" y="2150091"/>
            <a:ext cx="1693601" cy="1860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312D7-1FF0-6A46-B991-DB70E0B1738F}"/>
              </a:ext>
            </a:extLst>
          </p:cNvPr>
          <p:cNvSpPr txBox="1">
            <a:spLocks/>
          </p:cNvSpPr>
          <p:nvPr/>
        </p:nvSpPr>
        <p:spPr>
          <a:xfrm>
            <a:off x="8292994" y="5007622"/>
            <a:ext cx="3002146" cy="146600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means that programming language designers need to be careful because non-deterministic machines cannot currently be built. Need to stay in this middle section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3B872-DC96-8B47-8865-CB7DC486FE4B}"/>
              </a:ext>
            </a:extLst>
          </p:cNvPr>
          <p:cNvCxnSpPr>
            <a:cxnSpLocks/>
          </p:cNvCxnSpPr>
          <p:nvPr/>
        </p:nvCxnSpPr>
        <p:spPr>
          <a:xfrm flipH="1" flipV="1">
            <a:off x="6861648" y="3562655"/>
            <a:ext cx="1765413" cy="137753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404F40-A3E3-BB4E-9F90-6E5C64089587}"/>
              </a:ext>
            </a:extLst>
          </p:cNvPr>
          <p:cNvSpPr txBox="1"/>
          <p:nvPr/>
        </p:nvSpPr>
        <p:spPr>
          <a:xfrm>
            <a:off x="4449271" y="1811256"/>
            <a:ext cx="269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Non-Deterministic CFGs = NPDAs</a:t>
            </a:r>
          </a:p>
        </p:txBody>
      </p:sp>
    </p:spTree>
    <p:extLst>
      <p:ext uri="{BB962C8B-B14F-4D97-AF65-F5344CB8AC3E}">
        <p14:creationId xmlns:p14="http://schemas.microsoft.com/office/powerpoint/2010/main" val="30648423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1189677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438D-484F-0A49-9F61-83F3CC3F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3614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you Learned in this Deck!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5DFB8A-215C-B04E-9280-9076E6FB3AD5}"/>
              </a:ext>
            </a:extLst>
          </p:cNvPr>
          <p:cNvSpPr txBox="1">
            <a:spLocks/>
          </p:cNvSpPr>
          <p:nvPr/>
        </p:nvSpPr>
        <p:spPr>
          <a:xfrm>
            <a:off x="2942706" y="4051069"/>
            <a:ext cx="6616932" cy="148520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Using another pumping lemma, we can find languages that are non-context free. Next we will see the most general computational model: The Turing Machine!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C0CB66C-44F2-8948-9686-2D6143B97BAB}"/>
              </a:ext>
            </a:extLst>
          </p:cNvPr>
          <p:cNvSpPr txBox="1">
            <a:spLocks/>
          </p:cNvSpPr>
          <p:nvPr/>
        </p:nvSpPr>
        <p:spPr>
          <a:xfrm>
            <a:off x="864651" y="1725823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These are all equivalent in their expressive power.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169E62-BA34-C940-B2DC-5DE660ED9EF3}"/>
              </a:ext>
            </a:extLst>
          </p:cNvPr>
          <p:cNvSpPr txBox="1">
            <a:spLocks/>
          </p:cNvSpPr>
          <p:nvPr/>
        </p:nvSpPr>
        <p:spPr>
          <a:xfrm>
            <a:off x="1050099" y="229108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Pushdown Automata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NFA w/ a stack. Can recognize exactly the context-free languages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76717E-B071-2C46-BF27-330ADEB69119}"/>
              </a:ext>
            </a:extLst>
          </p:cNvPr>
          <p:cNvSpPr txBox="1">
            <a:spLocks/>
          </p:cNvSpPr>
          <p:nvPr/>
        </p:nvSpPr>
        <p:spPr>
          <a:xfrm>
            <a:off x="4610717" y="2291088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Languages: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Class of languages that are more expressive than regular languages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A2F6EA-050E-CF4C-864B-49472E3ED9DF}"/>
              </a:ext>
            </a:extLst>
          </p:cNvPr>
          <p:cNvSpPr txBox="1">
            <a:spLocks/>
          </p:cNvSpPr>
          <p:nvPr/>
        </p:nvSpPr>
        <p:spPr>
          <a:xfrm>
            <a:off x="8171335" y="2291087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Grammar: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“string” description of a context-free language (by definition)</a:t>
            </a:r>
          </a:p>
        </p:txBody>
      </p:sp>
    </p:spTree>
    <p:extLst>
      <p:ext uri="{BB962C8B-B14F-4D97-AF65-F5344CB8AC3E}">
        <p14:creationId xmlns:p14="http://schemas.microsoft.com/office/powerpoint/2010/main" val="278015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DD0AD1-A14F-AA46-A554-55EAF2F729AE}"/>
              </a:ext>
            </a:extLst>
          </p:cNvPr>
          <p:cNvSpPr txBox="1">
            <a:spLocks/>
          </p:cNvSpPr>
          <p:nvPr/>
        </p:nvSpPr>
        <p:spPr>
          <a:xfrm>
            <a:off x="864651" y="1572075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These are all equivalent in their expressive power.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Overview of This Deck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48F065-BC3C-1D49-8572-EA31859B114B}"/>
              </a:ext>
            </a:extLst>
          </p:cNvPr>
          <p:cNvSpPr txBox="1">
            <a:spLocks/>
          </p:cNvSpPr>
          <p:nvPr/>
        </p:nvSpPr>
        <p:spPr>
          <a:xfrm>
            <a:off x="1050099" y="2137341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Pushdown Automata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NFA w/ a stack. Can recognize exactly the context-free languages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0E6560-AB05-1548-BAFE-E31A3406DEFA}"/>
              </a:ext>
            </a:extLst>
          </p:cNvPr>
          <p:cNvSpPr txBox="1">
            <a:spLocks/>
          </p:cNvSpPr>
          <p:nvPr/>
        </p:nvSpPr>
        <p:spPr>
          <a:xfrm>
            <a:off x="4610717" y="2137340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Languages: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Class of languages that are more expressive than regular languages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1C81D4-7389-DE4E-8B85-DA62B52E68FA}"/>
              </a:ext>
            </a:extLst>
          </p:cNvPr>
          <p:cNvSpPr txBox="1">
            <a:spLocks/>
          </p:cNvSpPr>
          <p:nvPr/>
        </p:nvSpPr>
        <p:spPr>
          <a:xfrm>
            <a:off x="8171335" y="213733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Grammar: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“string” description of a context-free language (by definition)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AB5AA2-1FE2-E248-BF78-3908AD023239}"/>
              </a:ext>
            </a:extLst>
          </p:cNvPr>
          <p:cNvSpPr txBox="1">
            <a:spLocks/>
          </p:cNvSpPr>
          <p:nvPr/>
        </p:nvSpPr>
        <p:spPr>
          <a:xfrm>
            <a:off x="2843079" y="3835908"/>
            <a:ext cx="6616932" cy="11164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At the end of this deck, we will also see that context-free languages have a pumping lemma that can be used to prove some languages are NOT context-free.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55C61F-4B5B-D14C-A8E6-7A660C7E2E2C}"/>
              </a:ext>
            </a:extLst>
          </p:cNvPr>
          <p:cNvSpPr txBox="1">
            <a:spLocks/>
          </p:cNvSpPr>
          <p:nvPr/>
        </p:nvSpPr>
        <p:spPr>
          <a:xfrm>
            <a:off x="1455901" y="5582826"/>
            <a:ext cx="6441926" cy="1044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now, we allow non-determinism freely with this computational model. We will discuss (briefly) the ramifications for this later in the deck.</a:t>
            </a:r>
            <a:endParaRPr lang="en-US" sz="1600" b="1" u="sng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FEF147-58D5-2B4A-B438-6E4677D08B7A}"/>
              </a:ext>
            </a:extLst>
          </p:cNvPr>
          <p:cNvCxnSpPr>
            <a:cxnSpLocks/>
          </p:cNvCxnSpPr>
          <p:nvPr/>
        </p:nvCxnSpPr>
        <p:spPr>
          <a:xfrm flipH="1" flipV="1">
            <a:off x="1670551" y="3488549"/>
            <a:ext cx="311998" cy="209427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2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Introduction: What is a Context-Free Grammar</a:t>
            </a:r>
          </a:p>
        </p:txBody>
      </p:sp>
    </p:spTree>
    <p:extLst>
      <p:ext uri="{BB962C8B-B14F-4D97-AF65-F5344CB8AC3E}">
        <p14:creationId xmlns:p14="http://schemas.microsoft.com/office/powerpoint/2010/main" val="377763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Quick Aside: Finite Automata and 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244" y="2410691"/>
            <a:ext cx="3923093" cy="1654315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“hellothere123”</a:t>
            </a:r>
            <a:r>
              <a:rPr lang="en-US" dirty="0">
                <a:solidFill>
                  <a:schemeClr val="bg1"/>
                </a:solidFill>
              </a:rPr>
              <a:t>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double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23.456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67.8</a:t>
            </a:r>
            <a:r>
              <a:rPr lang="en-US" dirty="0">
                <a:solidFill>
                  <a:schemeClr val="bg1"/>
                </a:solidFill>
              </a:rPr>
              <a:t>;	</a:t>
            </a:r>
            <a:r>
              <a:rPr lang="en-US" i="1" dirty="0">
                <a:solidFill>
                  <a:schemeClr val="bg1"/>
                </a:solidFill>
              </a:rPr>
              <a:t>//syntax error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195388" y="1254197"/>
            <a:ext cx="10270803" cy="74939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/>
              <a:t>Motivating Question</a:t>
            </a:r>
            <a:r>
              <a:rPr lang="en-US" sz="1800" i="1" dirty="0"/>
              <a:t>: Computational models are often of interest in the application of programming languages and compilers. Given a program, is it a valid program in the given language that does not contain any syntax errors.</a:t>
            </a:r>
            <a:endParaRPr lang="en-US" sz="1800" b="1" u="sn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8269A-0A0E-8643-8DC1-5D789984E433}"/>
              </a:ext>
            </a:extLst>
          </p:cNvPr>
          <p:cNvCxnSpPr>
            <a:cxnSpLocks/>
          </p:cNvCxnSpPr>
          <p:nvPr/>
        </p:nvCxnSpPr>
        <p:spPr>
          <a:xfrm flipH="1" flipV="1">
            <a:off x="3548958" y="3032911"/>
            <a:ext cx="711646" cy="10377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B717CD-E900-6F49-B0B7-A813E8258B18}"/>
              </a:ext>
            </a:extLst>
          </p:cNvPr>
          <p:cNvSpPr txBox="1">
            <a:spLocks/>
          </p:cNvSpPr>
          <p:nvPr/>
        </p:nvSpPr>
        <p:spPr>
          <a:xfrm>
            <a:off x="254216" y="2580878"/>
            <a:ext cx="3195156" cy="1321166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Purple words do not need any “computation” to confirm. Just make sure the word matches something in a set of known valid keywords for types. </a:t>
            </a:r>
            <a:endParaRPr lang="en-US" sz="1800" b="1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449372" y="4164182"/>
            <a:ext cx="1379827" cy="6703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9159" y="4572000"/>
                <a:ext cx="5340924" cy="2136618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Regular expressions really shine here. Each type has an automata that recognizes if string is in the valid format.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  for String: 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“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1800" i="1" dirty="0"/>
                  <a:t> </a:t>
                </a:r>
                <a:br>
                  <a:rPr lang="en-US" sz="1800" i="1" dirty="0"/>
                </a:br>
                <a:r>
                  <a:rPr lang="en-US" sz="1800" i="1" dirty="0"/>
                  <a:t>  for double: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18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  for </a:t>
                </a:r>
                <a:r>
                  <a:rPr lang="en-US" sz="1800" i="1" dirty="0" err="1"/>
                  <a:t>int</a:t>
                </a:r>
                <a:r>
                  <a:rPr lang="en-US" sz="1800" i="1" dirty="0"/>
                  <a:t>: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159" y="4572000"/>
                <a:ext cx="5340924" cy="2136618"/>
              </a:xfrm>
              <a:prstGeom prst="rect">
                <a:avLst/>
              </a:prstGeom>
              <a:blipFill>
                <a:blip r:embed="rId2"/>
                <a:stretch>
                  <a:fillRect l="-948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8900E-F25D-E041-9201-975AAC774CC8}"/>
              </a:ext>
            </a:extLst>
          </p:cNvPr>
          <p:cNvCxnSpPr>
            <a:cxnSpLocks/>
          </p:cNvCxnSpPr>
          <p:nvPr/>
        </p:nvCxnSpPr>
        <p:spPr>
          <a:xfrm flipH="1" flipV="1">
            <a:off x="6094414" y="4164182"/>
            <a:ext cx="297333" cy="3079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9CBCF89-0027-1647-A33C-08F99C9E44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6279" y="4898795"/>
                <a:ext cx="3195156" cy="116384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Green words are perfect for a finite automata. Reg. Ex.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800" i="1" dirty="0"/>
                  <a:t> where K is the set of reserved keywords.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9CBCF89-0027-1647-A33C-08F99C9E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79" y="4898795"/>
                <a:ext cx="3195156" cy="1163842"/>
              </a:xfrm>
              <a:prstGeom prst="rect">
                <a:avLst/>
              </a:prstGeom>
              <a:blipFill>
                <a:blip r:embed="rId3"/>
                <a:stretch>
                  <a:fillRect l="-787" r="-118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322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46620</TotalTime>
  <Words>4391</Words>
  <Application>Microsoft Macintosh PowerPoint</Application>
  <PresentationFormat>Widescreen</PresentationFormat>
  <Paragraphs>381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Context-Free Languages</vt:lpstr>
      <vt:lpstr>Goals!</vt:lpstr>
      <vt:lpstr>Part 1: Reminder of where we are / Chomsky Hierarchy</vt:lpstr>
      <vt:lpstr>Types of Problems</vt:lpstr>
      <vt:lpstr>Chomsky Hierarchy</vt:lpstr>
      <vt:lpstr>Overview of This Deck</vt:lpstr>
      <vt:lpstr>Part 2: Context-Free Grammars</vt:lpstr>
      <vt:lpstr>Introduction: What is a Context-Free Grammar</vt:lpstr>
      <vt:lpstr>Quick Aside: Finite Automata and Regular Languages</vt:lpstr>
      <vt:lpstr>Quick Aside: Finite Automata and Regular Languages</vt:lpstr>
      <vt:lpstr>Example Context-Free Grammar</vt:lpstr>
      <vt:lpstr>Example Context-Free Grammar</vt:lpstr>
      <vt:lpstr>Another Example CFG</vt:lpstr>
      <vt:lpstr>Another Example CFG</vt:lpstr>
      <vt:lpstr>Formal Definition of a CFG</vt:lpstr>
      <vt:lpstr>Challenge</vt:lpstr>
      <vt:lpstr>Chomsky Normal Form</vt:lpstr>
      <vt:lpstr>Chomsky Normal Form</vt:lpstr>
      <vt:lpstr>Part 2: Pushdown Automata</vt:lpstr>
      <vt:lpstr>Pushdown Automata</vt:lpstr>
      <vt:lpstr>Pushdown Automata</vt:lpstr>
      <vt:lpstr>Pushdown Automata</vt:lpstr>
      <vt:lpstr>Pushdown Automata</vt:lpstr>
      <vt:lpstr>Pushdown Automata</vt:lpstr>
      <vt:lpstr>Formal Definition Pushdown Automata</vt:lpstr>
      <vt:lpstr>Try it on your own!</vt:lpstr>
      <vt:lpstr>Equivalence with Context-Free Grammars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We did it!</vt:lpstr>
      <vt:lpstr>Part 3: Non-Context-Free Languages</vt:lpstr>
      <vt:lpstr>Pumping Lemma for CFL</vt:lpstr>
      <vt:lpstr>Pumping Lemma for CFL</vt:lpstr>
      <vt:lpstr>Pumping Lemma for CFL</vt:lpstr>
      <vt:lpstr>Example!</vt:lpstr>
      <vt:lpstr>Example!</vt:lpstr>
      <vt:lpstr>Example!</vt:lpstr>
      <vt:lpstr>Example!</vt:lpstr>
      <vt:lpstr>Example!</vt:lpstr>
      <vt:lpstr>About Determinism versus Non-Determinism with Pushdown Automata</vt:lpstr>
      <vt:lpstr>What we know about Computation so far</vt:lpstr>
      <vt:lpstr>What we know about Computation so far</vt:lpstr>
      <vt:lpstr>Conclusions</vt:lpstr>
      <vt:lpstr>What you Learned in this Deck!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262</cp:revision>
  <dcterms:created xsi:type="dcterms:W3CDTF">2023-02-24T14:15:53Z</dcterms:created>
  <dcterms:modified xsi:type="dcterms:W3CDTF">2024-10-22T13:11:09Z</dcterms:modified>
</cp:coreProperties>
</file>