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0"/>
  </p:notesMasterIdLst>
  <p:sldIdLst>
    <p:sldId id="256" r:id="rId2"/>
    <p:sldId id="272" r:id="rId3"/>
    <p:sldId id="258" r:id="rId4"/>
    <p:sldId id="323" r:id="rId5"/>
    <p:sldId id="267" r:id="rId6"/>
    <p:sldId id="311" r:id="rId7"/>
    <p:sldId id="310" r:id="rId8"/>
    <p:sldId id="313" r:id="rId9"/>
    <p:sldId id="270" r:id="rId10"/>
    <p:sldId id="298" r:id="rId11"/>
    <p:sldId id="278" r:id="rId12"/>
    <p:sldId id="279" r:id="rId13"/>
    <p:sldId id="280" r:id="rId14"/>
    <p:sldId id="316" r:id="rId15"/>
    <p:sldId id="284" r:id="rId16"/>
    <p:sldId id="276" r:id="rId17"/>
    <p:sldId id="286" r:id="rId18"/>
    <p:sldId id="288" r:id="rId19"/>
    <p:sldId id="287" r:id="rId20"/>
    <p:sldId id="289" r:id="rId21"/>
    <p:sldId id="290" r:id="rId22"/>
    <p:sldId id="317" r:id="rId23"/>
    <p:sldId id="314" r:id="rId24"/>
    <p:sldId id="318" r:id="rId25"/>
    <p:sldId id="315" r:id="rId26"/>
    <p:sldId id="300" r:id="rId27"/>
    <p:sldId id="304" r:id="rId28"/>
    <p:sldId id="307" r:id="rId29"/>
    <p:sldId id="319" r:id="rId30"/>
    <p:sldId id="320" r:id="rId31"/>
    <p:sldId id="321" r:id="rId32"/>
    <p:sldId id="309" r:id="rId33"/>
    <p:sldId id="308" r:id="rId34"/>
    <p:sldId id="293" r:id="rId35"/>
    <p:sldId id="291" r:id="rId36"/>
    <p:sldId id="292" r:id="rId37"/>
    <p:sldId id="294" r:id="rId38"/>
    <p:sldId id="32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06"/>
    <p:restoredTop sz="94799"/>
  </p:normalViewPr>
  <p:slideViewPr>
    <p:cSldViewPr snapToGrid="0" snapToObjects="1">
      <p:cViewPr varScale="1">
        <p:scale>
          <a:sx n="141" d="100"/>
          <a:sy n="141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17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18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21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22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Defining “Computation”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909358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683" y="3698394"/>
            <a:ext cx="6981246" cy="3010507"/>
          </a:xfrm>
        </p:spPr>
        <p:txBody>
          <a:bodyPr/>
          <a:lstStyle/>
          <a:p>
            <a:r>
              <a:rPr lang="en-US" dirty="0"/>
              <a:t>Input and output are </a:t>
            </a:r>
            <a:r>
              <a:rPr lang="en-US" b="1" i="1" u="sng" dirty="0"/>
              <a:t>strings</a:t>
            </a:r>
          </a:p>
          <a:p>
            <a:r>
              <a:rPr lang="en-US" dirty="0"/>
              <a:t>Black box is an </a:t>
            </a:r>
            <a:r>
              <a:rPr lang="en-US" b="1" i="1" u="sng" dirty="0"/>
              <a:t>implementation</a:t>
            </a:r>
          </a:p>
          <a:p>
            <a:r>
              <a:rPr lang="en-US" dirty="0"/>
              <a:t>What are we implementing?</a:t>
            </a:r>
          </a:p>
          <a:p>
            <a:pPr lvl="1"/>
            <a:r>
              <a:rPr lang="en-US" b="1" i="1" u="sng" dirty="0"/>
              <a:t>Functions</a:t>
            </a:r>
            <a:r>
              <a:rPr lang="en-US" dirty="0"/>
              <a:t>: Transformations from a set of strings to another set of strings. More on this soon!</a:t>
            </a:r>
            <a:endParaRPr lang="en-US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20025" y="1475213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/ Program / Algorithm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15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Notation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ysClr val="windowText" lastClr="000000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(\Sigma in </a:t>
                </a:r>
                <a:r>
                  <a:rPr lang="en-US" dirty="0" err="1">
                    <a:solidFill>
                      <a:sysClr val="windowText" lastClr="000000"/>
                    </a:solidFill>
                  </a:rPr>
                  <a:t>LaTeX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Examples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{0,1,2,…,9}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0719D6-F1BB-6C4E-8461-8795BD937C61}"/>
              </a:ext>
            </a:extLst>
          </p:cNvPr>
          <p:cNvSpPr txBox="1">
            <a:spLocks/>
          </p:cNvSpPr>
          <p:nvPr/>
        </p:nvSpPr>
        <p:spPr>
          <a:xfrm>
            <a:off x="6272215" y="1762489"/>
            <a:ext cx="4455055" cy="963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/>
              <a:t>Strings </a:t>
            </a:r>
            <a:r>
              <a:rPr lang="en-US" dirty="0"/>
              <a:t>are built up from an </a:t>
            </a:r>
            <a:r>
              <a:rPr lang="en-US" b="1" i="1" dirty="0"/>
              <a:t>Alphabet</a:t>
            </a: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F7C935-6BC2-884A-9FC3-DAC02CA078EB}"/>
              </a:ext>
            </a:extLst>
          </p:cNvPr>
          <p:cNvSpPr txBox="1">
            <a:spLocks/>
          </p:cNvSpPr>
          <p:nvPr/>
        </p:nvSpPr>
        <p:spPr>
          <a:xfrm>
            <a:off x="1713311" y="1629588"/>
            <a:ext cx="3599128" cy="98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 </a:t>
            </a:r>
            <a:r>
              <a:rPr lang="en-US" b="1" i="1" dirty="0"/>
              <a:t>Alphabet</a:t>
            </a:r>
            <a:r>
              <a:rPr lang="en-US" dirty="0"/>
              <a:t> is a finite set of characters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If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Valid Strings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00abc10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 err="1">
                    <a:solidFill>
                      <a:sysClr val="windowText" lastClr="000000"/>
                    </a:solidFill>
                  </a:rPr>
                  <a:t>cccccc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>
                    <a:solidFill>
                      <a:sysClr val="windowText" lastClr="000000"/>
                    </a:solidFill>
                  </a:rPr>
                  <a:t>a11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51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6126"/>
            <a:ext cx="9905998" cy="916084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497" y="1400533"/>
            <a:ext cx="9481829" cy="6609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define structure of a string in various ways.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length n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3-bit strings.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000,001,010,011,100,101,110,111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/>
                  <a:t>Pop Quiz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/>
                      </a:rPr>
                      <m:t>=?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  <a:blipFill>
                <a:blip r:embed="rId4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7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0953"/>
            <a:ext cx="9905998" cy="868376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30911"/>
            <a:ext cx="9905999" cy="674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dirty="0">
                <a:latin typeface="Cambria Math"/>
              </a:rPr>
              <a:t>The * operator refers to a string of any length, including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8868" y="4962609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∪…</m:t>
                    </m:r>
                  </m:oMath>
                </a14:m>
                <a:endParaRPr lang="en-US" sz="16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 smtClean="0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∈</m:t>
                        </m:r>
                        <m:r>
                          <a:rPr lang="en-US" sz="1600" i="1">
                            <a:latin typeface="Cambria Math"/>
                          </a:rPr>
                          <m:t>ℕ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16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868" y="4962609"/>
                <a:ext cx="4200539" cy="1382934"/>
              </a:xfrm>
              <a:prstGeom prst="rect">
                <a:avLst/>
              </a:prstGeom>
              <a:blipFill>
                <a:blip r:embed="rId2"/>
                <a:stretch>
                  <a:fillRect l="-1208" b="-1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of any length (including 0)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mtClean="0">
                              <a:solidFill>
                                <a:schemeClr val="bg1"/>
                              </a:solidFill>
                            </a:rPr>
                            <m:t>ℕ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””, 0, 1, 00, 01, 10, 11, 000, 001,…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1E4810F-9DA9-474C-9AB7-147D40DDB7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9435" y="4962609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000, 001, 010, 011,…</m:t>
                        </m:r>
                      </m:e>
                    </m:d>
                  </m:oMath>
                </a14:m>
                <a:endParaRPr lang="en-US" sz="1600" b="0" i="1" dirty="0">
                  <a:latin typeface="Cambria Math"/>
                </a:endParaRPr>
              </a:p>
              <a:p>
                <a:r>
                  <a:rPr lang="en-US" sz="1600" i="1" dirty="0">
                    <a:latin typeface="Cambria Math"/>
                  </a:rPr>
                  <a:t>The set of three-bit strings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1E4810F-9DA9-474C-9AB7-147D40DDB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35" y="4962609"/>
                <a:ext cx="4200539" cy="1382934"/>
              </a:xfrm>
              <a:prstGeom prst="rect">
                <a:avLst/>
              </a:prstGeom>
              <a:blipFill>
                <a:blip r:embed="rId7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01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4"/>
            <a:ext cx="10438474" cy="7633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 flipH="1">
            <a:off x="5168348" y="4337437"/>
            <a:ext cx="302149" cy="1053547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Ok! What about this part?</a:t>
            </a:r>
          </a:p>
        </p:txBody>
      </p:sp>
    </p:spTree>
    <p:extLst>
      <p:ext uri="{BB962C8B-B14F-4D97-AF65-F5344CB8AC3E}">
        <p14:creationId xmlns:p14="http://schemas.microsoft.com/office/powerpoint/2010/main" val="322672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906" y="65984"/>
            <a:ext cx="6397487" cy="1143000"/>
          </a:xfrm>
        </p:spPr>
        <p:txBody>
          <a:bodyPr/>
          <a:lstStyle/>
          <a:p>
            <a:pPr algn="ctr"/>
            <a:r>
              <a:rPr lang="en-US" dirty="0"/>
              <a:t>Computing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of computation is based on </a:t>
                </a:r>
                <a:r>
                  <a:rPr lang="en-US" b="1" i="1" u="sng" dirty="0"/>
                  <a:t>functions</a:t>
                </a:r>
              </a:p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u="sng" dirty="0"/>
                  <a:t>computable</a:t>
                </a:r>
                <a:r>
                  <a:rPr lang="en-US" dirty="0"/>
                  <a:t> under a computing model if:</a:t>
                </a:r>
              </a:p>
              <a:p>
                <a:r>
                  <a:rPr lang="en-US" dirty="0"/>
                  <a:t>That model allows for an implementation (way of filling in the black box) such that,</a:t>
                </a:r>
              </a:p>
              <a:p>
                <a:pPr lvl="1"/>
                <a:r>
                  <a:rPr lang="en-US" dirty="0"/>
                  <a:t>For any </a:t>
                </a:r>
                <a:r>
                  <a:rPr lang="en-US" dirty="0">
                    <a:solidFill>
                      <a:srgbClr val="FF0000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(string representing an element from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dirty="0"/>
                  <a:t>The implementation “produces” the correct output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  <a:blipFill>
                <a:blip r:embed="rId2"/>
                <a:stretch>
                  <a:fillRect l="-1757" t="-1840" r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83233" y="1357685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/ Program / 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47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8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60" name="AutoShape 43">
            <a:extLst>
              <a:ext uri="{FF2B5EF4-FFF2-40B4-BE49-F238E27FC236}">
                <a16:creationId xmlns:a16="http://schemas.microsoft.com/office/drawing/2014/main" id="{7538ACF1-EBC6-F048-AA7E-F646BF898BC9}"/>
              </a:ext>
            </a:extLst>
          </p:cNvPr>
          <p:cNvCxnSpPr>
            <a:cxnSpLocks noChangeShapeType="1"/>
            <a:stCxn id="207900" idx="6"/>
            <a:endCxn id="207908" idx="2"/>
          </p:cNvCxnSpPr>
          <p:nvPr/>
        </p:nvCxnSpPr>
        <p:spPr bwMode="auto">
          <a:xfrm>
            <a:off x="7707808" y="1761247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1124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048794" y="5505545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7" name="AutoShape 43">
            <a:extLst>
              <a:ext uri="{FF2B5EF4-FFF2-40B4-BE49-F238E27FC236}">
                <a16:creationId xmlns:a16="http://schemas.microsoft.com/office/drawing/2014/main" id="{0EF6F8A8-801D-6340-8BC0-D3023325419F}"/>
              </a:ext>
            </a:extLst>
          </p:cNvPr>
          <p:cNvCxnSpPr>
            <a:cxnSpLocks noChangeShapeType="1"/>
            <a:stCxn id="208924" idx="6"/>
            <a:endCxn id="208932" idx="2"/>
          </p:cNvCxnSpPr>
          <p:nvPr/>
        </p:nvCxnSpPr>
        <p:spPr bwMode="auto">
          <a:xfrm>
            <a:off x="8025899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0776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2318"/>
            <a:ext cx="9905998" cy="863149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, 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 :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Everything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is the output of something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A1A9F6-49F9-A84C-9AB8-8F78D8925BE3}"/>
              </a:ext>
            </a:extLst>
          </p:cNvPr>
          <p:cNvSpPr txBox="1">
            <a:spLocks/>
          </p:cNvSpPr>
          <p:nvPr/>
        </p:nvSpPr>
        <p:spPr>
          <a:xfrm>
            <a:off x="6992793" y="2362200"/>
            <a:ext cx="2222067" cy="651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Onto (surjective)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7805C6-0E42-884C-9329-F61388B5B038}"/>
              </a:ext>
            </a:extLst>
          </p:cNvPr>
          <p:cNvSpPr txBox="1">
            <a:spLocks/>
          </p:cNvSpPr>
          <p:nvPr/>
        </p:nvSpPr>
        <p:spPr>
          <a:xfrm>
            <a:off x="1420815" y="2446864"/>
            <a:ext cx="3337453" cy="55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One-to-one (injective)</a:t>
            </a:r>
          </a:p>
        </p:txBody>
      </p:sp>
    </p:spTree>
    <p:extLst>
      <p:ext uri="{BB962C8B-B14F-4D97-AF65-F5344CB8AC3E}">
        <p14:creationId xmlns:p14="http://schemas.microsoft.com/office/powerpoint/2010/main" val="112850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509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What exactly is “computation”. What exactly do we mean by “computation”? Let’s define these things clearly and explicitly.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744527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is the </a:t>
            </a:r>
            <a:r>
              <a:rPr lang="en-US" b="1" i="1" u="sng" dirty="0">
                <a:solidFill>
                  <a:schemeClr val="bg1"/>
                </a:solidFill>
              </a:rPr>
              <a:t>birds-eye view</a:t>
            </a:r>
            <a:r>
              <a:rPr lang="en-US" dirty="0">
                <a:solidFill>
                  <a:schemeClr val="bg1"/>
                </a:solidFill>
              </a:rPr>
              <a:t> of theory of computation (for our course!). Are there different ways to “compute” that have strengths and weaknesses?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1AA56F-4E0D-8B4C-BC8F-6E9814219099}"/>
              </a:ext>
            </a:extLst>
          </p:cNvPr>
          <p:cNvSpPr txBox="1">
            <a:spLocks/>
          </p:cNvSpPr>
          <p:nvPr/>
        </p:nvSpPr>
        <p:spPr>
          <a:xfrm>
            <a:off x="1141411" y="4033964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”Math” do we need in order to start thinking about computation properly, and why?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0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22636"/>
            <a:ext cx="10360501" cy="920363"/>
          </a:xfrm>
        </p:spPr>
        <p:txBody>
          <a:bodyPr/>
          <a:lstStyle/>
          <a:p>
            <a:pPr algn="ctr"/>
            <a:r>
              <a:rPr lang="en-US" dirty="0"/>
              <a:t>Overview of Computation!</a:t>
            </a:r>
            <a:endParaRPr lang="en-US" b="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6F21836-48F0-3E46-8447-A11F4F3C4CC4}"/>
              </a:ext>
            </a:extLst>
          </p:cNvPr>
          <p:cNvSpPr txBox="1">
            <a:spLocks/>
          </p:cNvSpPr>
          <p:nvPr/>
        </p:nvSpPr>
        <p:spPr>
          <a:xfrm>
            <a:off x="4635612" y="2035535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3A2CA1C-EC88-194C-AB2A-ADD3008AE050}"/>
              </a:ext>
            </a:extLst>
          </p:cNvPr>
          <p:cNvSpPr txBox="1">
            <a:spLocks/>
          </p:cNvSpPr>
          <p:nvPr/>
        </p:nvSpPr>
        <p:spPr>
          <a:xfrm>
            <a:off x="2020958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54B6218-4D23-1744-821A-3D48546C2EFE}"/>
              </a:ext>
            </a:extLst>
          </p:cNvPr>
          <p:cNvSpPr txBox="1">
            <a:spLocks/>
          </p:cNvSpPr>
          <p:nvPr/>
        </p:nvSpPr>
        <p:spPr>
          <a:xfrm>
            <a:off x="8714631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681D49-E5DB-184F-932B-24C2D17B8B8D}"/>
              </a:ext>
            </a:extLst>
          </p:cNvPr>
          <p:cNvCxnSpPr/>
          <p:nvPr/>
        </p:nvCxnSpPr>
        <p:spPr>
          <a:xfrm>
            <a:off x="3315695" y="2926080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4DD517-B9D1-024B-B20D-5234A02B7394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7394714" y="2926081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89E06EA-D578-F740-B45C-60D409FE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425" y="4357314"/>
            <a:ext cx="8085151" cy="2083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Input / Output</a:t>
            </a:r>
            <a:r>
              <a:rPr lang="en-US" dirty="0"/>
              <a:t> are </a:t>
            </a:r>
            <a:r>
              <a:rPr lang="en-US" b="1" i="1" u="sng" dirty="0"/>
              <a:t>Strings</a:t>
            </a:r>
          </a:p>
          <a:p>
            <a:pPr marL="0" indent="0" algn="ctr">
              <a:buNone/>
            </a:pPr>
            <a:br>
              <a:rPr lang="en-US" b="1" i="1" u="sng" dirty="0"/>
            </a:br>
            <a:r>
              <a:rPr lang="en-US" b="1" i="1" u="sng" dirty="0"/>
              <a:t>Computing Machine</a:t>
            </a:r>
            <a:r>
              <a:rPr lang="en-US" b="1" i="1" dirty="0"/>
              <a:t> </a:t>
            </a:r>
            <a:r>
              <a:rPr lang="en-US" dirty="0"/>
              <a:t>is something that </a:t>
            </a:r>
            <a:r>
              <a:rPr lang="en-US" b="1" i="1" u="sng" dirty="0"/>
              <a:t>implements a set of functions</a:t>
            </a:r>
            <a:r>
              <a:rPr lang="en-US" dirty="0"/>
              <a:t> that we care about.</a:t>
            </a:r>
          </a:p>
        </p:txBody>
      </p:sp>
    </p:spTree>
    <p:extLst>
      <p:ext uri="{BB962C8B-B14F-4D97-AF65-F5344CB8AC3E}">
        <p14:creationId xmlns:p14="http://schemas.microsoft.com/office/powerpoint/2010/main" val="1665557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Bird’s Eye View of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139069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u="sng" dirty="0"/>
              <a:t>Overview of Theory of Computation</a:t>
            </a:r>
            <a:endParaRPr lang="en-US" b="0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8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Background Math</a:t>
            </a:r>
          </a:p>
        </p:txBody>
      </p:sp>
    </p:spTree>
    <p:extLst>
      <p:ext uri="{BB962C8B-B14F-4D97-AF65-F5344CB8AC3E}">
        <p14:creationId xmlns:p14="http://schemas.microsoft.com/office/powerpoint/2010/main" val="786883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A24-A5EB-43A1-955B-BFA14C8F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85029"/>
            <a:ext cx="9905998" cy="1079321"/>
          </a:xfrm>
        </p:spPr>
        <p:txBody>
          <a:bodyPr/>
          <a:lstStyle/>
          <a:p>
            <a:pPr algn="ctr"/>
            <a:r>
              <a:rPr lang="en-US" dirty="0"/>
              <a:t>Objects That We’ll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11F9-5C70-4EA8-B928-82A1D213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057" y="2249487"/>
            <a:ext cx="5534108" cy="3541714"/>
          </a:xfrm>
        </p:spPr>
        <p:txBody>
          <a:bodyPr/>
          <a:lstStyle/>
          <a:p>
            <a:r>
              <a:rPr lang="en-US" dirty="0"/>
              <a:t>Sets</a:t>
            </a:r>
          </a:p>
          <a:p>
            <a:r>
              <a:rPr lang="en-US" dirty="0"/>
              <a:t>Functions (already started looking at this)</a:t>
            </a:r>
          </a:p>
          <a:p>
            <a:r>
              <a:rPr lang="en-US" dirty="0"/>
              <a:t>Strings (already looked at this briefly)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7F68-4D70-43FA-906F-0EA0B0A8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5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9423-B474-4437-BC93-7DB66743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29513"/>
            <a:ext cx="9906000" cy="820060"/>
          </a:xfrm>
        </p:spPr>
        <p:txBody>
          <a:bodyPr/>
          <a:lstStyle/>
          <a:p>
            <a:pPr algn="ctr"/>
            <a:r>
              <a:rPr lang="en-US" dirty="0"/>
              <a:t>Review: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0CF8-061C-4922-98AE-DA769F80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4887" y="1629283"/>
            <a:ext cx="1850259" cy="823912"/>
          </a:xfrm>
        </p:spPr>
        <p:txBody>
          <a:bodyPr/>
          <a:lstStyle/>
          <a:p>
            <a:pPr algn="ctr"/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{1,2,4}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does not matter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 Duplicates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{2,1,1}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members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blipFill>
                <a:blip r:embed="rId2"/>
                <a:stretch>
                  <a:fillRect l="-1823" t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B1D8A-C0BE-49F2-B86F-4DBEEAD2D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3658" y="1629283"/>
            <a:ext cx="2730346" cy="823912"/>
          </a:xfrm>
        </p:spPr>
        <p:txBody>
          <a:bodyPr/>
          <a:lstStyle/>
          <a:p>
            <a:r>
              <a:rPr lang="en-US" dirty="0"/>
              <a:t>Sequences/Tuples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(1,2,4)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matters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Duplicates allowed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2,1,1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≠(2,1)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elements in the same order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blipFill>
                <a:blip r:embed="rId3"/>
                <a:stretch>
                  <a:fillRect l="-1563" t="-3256" b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3E3B-2827-4E8C-8025-C9637B1E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2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90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86FD45-7FA8-2542-8104-6F5D740B1A9F}"/>
              </a:ext>
            </a:extLst>
          </p:cNvPr>
          <p:cNvSpPr txBox="1">
            <a:spLocks/>
          </p:cNvSpPr>
          <p:nvPr/>
        </p:nvSpPr>
        <p:spPr>
          <a:xfrm>
            <a:off x="2071714" y="191250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equality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6826871-5AD5-B04F-9668-D7491823C8D4}"/>
              </a:ext>
            </a:extLst>
          </p:cNvPr>
          <p:cNvSpPr txBox="1">
            <a:spLocks/>
          </p:cNvSpPr>
          <p:nvPr/>
        </p:nvSpPr>
        <p:spPr>
          <a:xfrm>
            <a:off x="2071714" y="2471384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membership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664ED23-4D18-564C-93B7-16C20A2FA1FE}"/>
              </a:ext>
            </a:extLst>
          </p:cNvPr>
          <p:cNvSpPr txBox="1">
            <a:spLocks/>
          </p:cNvSpPr>
          <p:nvPr/>
        </p:nvSpPr>
        <p:spPr>
          <a:xfrm>
            <a:off x="2071714" y="303025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Subset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C0BB4B9-39EE-BA46-8A68-AA658BEEC92B}"/>
              </a:ext>
            </a:extLst>
          </p:cNvPr>
          <p:cNvSpPr txBox="1">
            <a:spLocks/>
          </p:cNvSpPr>
          <p:nvPr/>
        </p:nvSpPr>
        <p:spPr>
          <a:xfrm>
            <a:off x="2071714" y="3592112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Superset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86D4A64-4C83-594C-BA33-F3E0C179D35C}"/>
              </a:ext>
            </a:extLst>
          </p:cNvPr>
          <p:cNvSpPr txBox="1">
            <a:spLocks/>
          </p:cNvSpPr>
          <p:nvPr/>
        </p:nvSpPr>
        <p:spPr>
          <a:xfrm>
            <a:off x="2071714" y="4162918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Subset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AB40573-3BC8-DF42-86F7-3F4B9245DB06}"/>
              </a:ext>
            </a:extLst>
          </p:cNvPr>
          <p:cNvSpPr txBox="1">
            <a:spLocks/>
          </p:cNvSpPr>
          <p:nvPr/>
        </p:nvSpPr>
        <p:spPr>
          <a:xfrm>
            <a:off x="2071714" y="4735916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Superset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BA5C46F-03F5-874D-85EF-6E190B19CE5D}"/>
              </a:ext>
            </a:extLst>
          </p:cNvPr>
          <p:cNvSpPr txBox="1">
            <a:spLocks/>
          </p:cNvSpPr>
          <p:nvPr/>
        </p:nvSpPr>
        <p:spPr>
          <a:xfrm>
            <a:off x="7412370" y="1917303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Union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227DE32-F490-8849-9E2F-0732E11B0783}"/>
              </a:ext>
            </a:extLst>
          </p:cNvPr>
          <p:cNvSpPr txBox="1">
            <a:spLocks/>
          </p:cNvSpPr>
          <p:nvPr/>
        </p:nvSpPr>
        <p:spPr>
          <a:xfrm>
            <a:off x="7412370" y="2497935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Intersection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9EF7687-42B5-874E-942B-001B1586C7DD}"/>
              </a:ext>
            </a:extLst>
          </p:cNvPr>
          <p:cNvSpPr txBox="1">
            <a:spLocks/>
          </p:cNvSpPr>
          <p:nvPr/>
        </p:nvSpPr>
        <p:spPr>
          <a:xfrm>
            <a:off x="7795357" y="3078567"/>
            <a:ext cx="3150969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Difference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A0508E5-902D-0744-A390-812CB4EB9C0D}"/>
              </a:ext>
            </a:extLst>
          </p:cNvPr>
          <p:cNvSpPr txBox="1">
            <a:spLocks/>
          </p:cNvSpPr>
          <p:nvPr/>
        </p:nvSpPr>
        <p:spPr>
          <a:xfrm>
            <a:off x="7412370" y="363088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Cross Product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66B0DF8-C6FD-8D4F-BC46-5DF924DF9A65}"/>
              </a:ext>
            </a:extLst>
          </p:cNvPr>
          <p:cNvSpPr txBox="1">
            <a:spLocks/>
          </p:cNvSpPr>
          <p:nvPr/>
        </p:nvSpPr>
        <p:spPr>
          <a:xfrm>
            <a:off x="7603863" y="4179983"/>
            <a:ext cx="3342463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Power Set</a:t>
            </a:r>
          </a:p>
        </p:txBody>
      </p:sp>
    </p:spTree>
    <p:extLst>
      <p:ext uri="{BB962C8B-B14F-4D97-AF65-F5344CB8AC3E}">
        <p14:creationId xmlns:p14="http://schemas.microsoft.com/office/powerpoint/2010/main" val="1194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What is Computation? What is a Computer?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9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369A0CF-3524-EB4E-BDEF-29DE4DBC264B}"/>
              </a:ext>
            </a:extLst>
          </p:cNvPr>
          <p:cNvSpPr txBox="1">
            <a:spLocks/>
          </p:cNvSpPr>
          <p:nvPr/>
        </p:nvSpPr>
        <p:spPr>
          <a:xfrm>
            <a:off x="3781245" y="1626262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Null Set; Set containing nothing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CADB5FA-7E7D-424E-B6F7-9022B553B800}"/>
              </a:ext>
            </a:extLst>
          </p:cNvPr>
          <p:cNvSpPr txBox="1">
            <a:spLocks/>
          </p:cNvSpPr>
          <p:nvPr/>
        </p:nvSpPr>
        <p:spPr>
          <a:xfrm>
            <a:off x="3781245" y="2570239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Natural Numbers = {0, 1, 2, 3, …}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7A664F-A94A-614C-96DA-7296D8F431A5}"/>
              </a:ext>
            </a:extLst>
          </p:cNvPr>
          <p:cNvSpPr txBox="1">
            <a:spLocks/>
          </p:cNvSpPr>
          <p:nvPr/>
        </p:nvSpPr>
        <p:spPr>
          <a:xfrm>
            <a:off x="3781245" y="3514216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Integers = {…, -3, -2, -1, 0, 1, 2, 3, …}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ysClr val="windowText" lastClr="000000"/>
                    </a:solidFill>
                  </a:rPr>
                  <a:t>Rational Numbers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blipFill>
                <a:blip r:embed="rId3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B3B325-D81F-3542-BFBD-3B460A9F452D}"/>
              </a:ext>
            </a:extLst>
          </p:cNvPr>
          <p:cNvSpPr txBox="1">
            <a:spLocks/>
          </p:cNvSpPr>
          <p:nvPr/>
        </p:nvSpPr>
        <p:spPr>
          <a:xfrm>
            <a:off x="3781245" y="5354411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containing 0 and 1 (common alphabet for binary #s)</a:t>
            </a:r>
          </a:p>
        </p:txBody>
      </p:sp>
    </p:spTree>
    <p:extLst>
      <p:ext uri="{BB962C8B-B14F-4D97-AF65-F5344CB8AC3E}">
        <p14:creationId xmlns:p14="http://schemas.microsoft.com/office/powerpoint/2010/main" val="3768882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7E9F-9226-4A9E-AC44-14443265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4"/>
            <a:ext cx="9905998" cy="717301"/>
          </a:xfrm>
        </p:spPr>
        <p:txBody>
          <a:bodyPr/>
          <a:lstStyle/>
          <a:p>
            <a:pPr algn="ctr"/>
            <a:r>
              <a:rPr lang="en-US" dirty="0"/>
              <a:t>Set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number of distinct members of a set.</a:t>
                </a:r>
              </a:p>
              <a:p>
                <a:pPr lvl="1"/>
                <a:r>
                  <a:rPr lang="en-US" dirty="0"/>
                  <a:t>How many things I could put on the left hand side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to make the statement true?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  <a:blipFill>
                <a:blip r:embed="rId2"/>
                <a:stretch>
                  <a:fillRect l="-1280" t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C86B-2C56-4182-9E65-71F3944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Pop Quiz: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|∅|=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blipFill>
                <a:blip r:embed="rId3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388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D964-995D-4BF1-8318-8447ECB1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612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Set Builder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90C1-EAFE-432E-B733-DF035DDC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270" y="1614806"/>
            <a:ext cx="1713107" cy="500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Version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07C4-7F18-4DB5-AD0A-634EAA2C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6C4AFA-FA92-B84A-9B62-1831B30B013F}"/>
              </a:ext>
            </a:extLst>
          </p:cNvPr>
          <p:cNvSpPr txBox="1">
            <a:spLocks/>
          </p:cNvSpPr>
          <p:nvPr/>
        </p:nvSpPr>
        <p:spPr>
          <a:xfrm>
            <a:off x="1817270" y="4071069"/>
            <a:ext cx="1493519" cy="58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Version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members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≤16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blipFill>
                <a:blip r:embed="rId2"/>
                <a:stretch>
                  <a:fillRect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results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when applied to members of our universe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blipFill>
                <a:blip r:embed="rId3"/>
                <a:stretch>
                  <a:fillRect t="-2632" r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768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28619"/>
          </a:xfrm>
        </p:spPr>
        <p:txBody>
          <a:bodyPr/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sets have the same cardinality </a:t>
                </a:r>
                <a:r>
                  <a:rPr lang="en-US" b="1" i="1" u="sng" dirty="0"/>
                  <a:t>if there is a bijection between them</a:t>
                </a:r>
              </a:p>
              <a:p>
                <a:r>
                  <a:rPr lang="en-US" dirty="0"/>
                  <a:t>What does it mean for a set to have cardinality 5?</a:t>
                </a:r>
              </a:p>
              <a:p>
                <a:pPr lvl="1"/>
                <a:r>
                  <a:rPr lang="en-US" dirty="0"/>
                  <a:t>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0,1,2,3,4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A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finite set </a:t>
                </a:r>
                <a:r>
                  <a:rPr lang="en-US" b="0" dirty="0"/>
                  <a:t>has cardinality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0" dirty="0"/>
                  <a:t> if 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An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infinite set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has no bijections with any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  <a:blipFill>
                <a:blip r:embed="rId2"/>
                <a:stretch>
                  <a:fillRect l="-1117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0668"/>
          </a:xfrm>
        </p:spPr>
        <p:txBody>
          <a:bodyPr/>
          <a:lstStyle/>
          <a:p>
            <a:pPr algn="ctr"/>
            <a:r>
              <a:rPr lang="en-US" dirty="0"/>
              <a:t>Are all functions computable?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183" y="2233584"/>
            <a:ext cx="8590458" cy="3541714"/>
          </a:xfrm>
        </p:spPr>
        <p:txBody>
          <a:bodyPr/>
          <a:lstStyle/>
          <a:p>
            <a:pPr algn="ctr"/>
            <a:r>
              <a:rPr lang="en-US" dirty="0"/>
              <a:t>How could we approach this question?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6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63" y="357807"/>
            <a:ext cx="9905998" cy="785123"/>
          </a:xfrm>
        </p:spPr>
        <p:txBody>
          <a:bodyPr/>
          <a:lstStyle/>
          <a:p>
            <a:pPr algn="ctr"/>
            <a:r>
              <a:rPr lang="en-US" dirty="0"/>
              <a:t>Implementing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1877" y="2010948"/>
            <a:ext cx="6220969" cy="3541714"/>
          </a:xfrm>
        </p:spPr>
        <p:txBody>
          <a:bodyPr/>
          <a:lstStyle/>
          <a:p>
            <a:r>
              <a:rPr lang="en-US" dirty="0"/>
              <a:t>Examples of ways to implement a function:</a:t>
            </a:r>
          </a:p>
          <a:p>
            <a:pPr lvl="1"/>
            <a:endParaRPr lang="en-US" dirty="0"/>
          </a:p>
          <a:p>
            <a:r>
              <a:rPr lang="en-US" dirty="0"/>
              <a:t>Properties we want of implementations: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Coming Up!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any “reasonable” model of computing, there will be some uncomputable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8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Review of this deck!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4115"/>
            <a:ext cx="9905999" cy="4868850"/>
          </a:xfrm>
        </p:spPr>
        <p:txBody>
          <a:bodyPr/>
          <a:lstStyle/>
          <a:p>
            <a:r>
              <a:rPr lang="en-US" dirty="0"/>
              <a:t>A computer is any process that can take strings as input and produce strings as output.</a:t>
            </a:r>
          </a:p>
          <a:p>
            <a:r>
              <a:rPr lang="en-US" dirty="0"/>
              <a:t>Computation of that machine / computer is a function (it maps inputs to outputs)</a:t>
            </a:r>
          </a:p>
          <a:p>
            <a:r>
              <a:rPr lang="en-US" dirty="0"/>
              <a:t>Moving forward:</a:t>
            </a:r>
          </a:p>
          <a:p>
            <a:pPr lvl="1"/>
            <a:r>
              <a:rPr lang="en-US" dirty="0"/>
              <a:t>More math background</a:t>
            </a:r>
          </a:p>
          <a:p>
            <a:pPr lvl="1"/>
            <a:r>
              <a:rPr lang="en-US" dirty="0"/>
              <a:t>Different types of computers and the pros / cons of each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What is a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973" y="2249487"/>
            <a:ext cx="8173940" cy="7731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discussion: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CFF6E-E6BE-4541-B02B-71452ED09DCC}"/>
              </a:ext>
            </a:extLst>
          </p:cNvPr>
          <p:cNvSpPr txBox="1">
            <a:spLocks/>
          </p:cNvSpPr>
          <p:nvPr/>
        </p:nvSpPr>
        <p:spPr>
          <a:xfrm>
            <a:off x="1963973" y="2943021"/>
            <a:ext cx="8173940" cy="7731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ysClr val="windowText" lastClr="000000"/>
                </a:solidFill>
              </a:rPr>
              <a:t>What is a computer?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377990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Discussion: What parts are necessary at minimum?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s://i.pinimg.com/originals/68/47/27/684727a43933f40a3ea594f1f1a08f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94" y="890546"/>
            <a:ext cx="6617473" cy="58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5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1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/>
          <p:nvPr/>
        </p:nvCxnSpPr>
        <p:spPr>
          <a:xfrm>
            <a:off x="2337685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8" y="5319422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Can be from a mouse/keyboard, or from a network socket, or whatever!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/>
          <p:nvPr/>
        </p:nvCxnSpPr>
        <p:spPr>
          <a:xfrm>
            <a:off x="9123196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2E4CFC-2CF2-274C-8CE2-6D4D3C133EEA}"/>
              </a:ext>
            </a:extLst>
          </p:cNvPr>
          <p:cNvSpPr txBox="1">
            <a:spLocks/>
          </p:cNvSpPr>
          <p:nvPr/>
        </p:nvSpPr>
        <p:spPr>
          <a:xfrm>
            <a:off x="8534799" y="5319422"/>
            <a:ext cx="2480807" cy="10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Same! Can be to a monitor, or anything else!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05517F-9A25-D84C-80D9-B912BB723F05}"/>
              </a:ext>
            </a:extLst>
          </p:cNvPr>
          <p:cNvCxnSpPr>
            <a:cxnSpLocks/>
          </p:cNvCxnSpPr>
          <p:nvPr/>
        </p:nvCxnSpPr>
        <p:spPr>
          <a:xfrm flipH="1">
            <a:off x="6720178" y="1439186"/>
            <a:ext cx="706341" cy="747422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51559B3-0306-834A-9984-A36065790E08}"/>
              </a:ext>
            </a:extLst>
          </p:cNvPr>
          <p:cNvSpPr txBox="1">
            <a:spLocks/>
          </p:cNvSpPr>
          <p:nvPr/>
        </p:nvSpPr>
        <p:spPr>
          <a:xfrm>
            <a:off x="7405711" y="1176795"/>
            <a:ext cx="2480807" cy="80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is a computer!</a:t>
            </a:r>
          </a:p>
        </p:txBody>
      </p:sp>
    </p:spTree>
    <p:extLst>
      <p:ext uri="{BB962C8B-B14F-4D97-AF65-F5344CB8AC3E}">
        <p14:creationId xmlns:p14="http://schemas.microsoft.com/office/powerpoint/2010/main" val="273982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>
            <a:off x="2337685" y="3673502"/>
            <a:ext cx="1669773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Let’s focus on these two first!!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>
            <a:cxnSpLocks/>
          </p:cNvCxnSpPr>
          <p:nvPr/>
        </p:nvCxnSpPr>
        <p:spPr>
          <a:xfrm flipH="1">
            <a:off x="6167031" y="3673502"/>
            <a:ext cx="2956165" cy="1781093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3587"/>
            <a:ext cx="9905998" cy="1039889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8401" y="1419325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271902" y="3781525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are the “types”?</a:t>
            </a:r>
          </a:p>
        </p:txBody>
      </p:sp>
      <p:cxnSp>
        <p:nvCxnSpPr>
          <p:cNvPr id="12" name="Curved Connector 11"/>
          <p:cNvCxnSpPr>
            <a:stCxn id="11" idx="3"/>
            <a:endCxn id="8" idx="2"/>
          </p:cNvCxnSpPr>
          <p:nvPr/>
        </p:nvCxnSpPr>
        <p:spPr>
          <a:xfrm flipV="1">
            <a:off x="6529251" y="2903971"/>
            <a:ext cx="2380067" cy="1062220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1"/>
            <a:endCxn id="7" idx="2"/>
          </p:cNvCxnSpPr>
          <p:nvPr/>
        </p:nvCxnSpPr>
        <p:spPr>
          <a:xfrm rot="10800000">
            <a:off x="2967021" y="3095725"/>
            <a:ext cx="1304880" cy="870466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10" y="4705262"/>
            <a:ext cx="7325407" cy="155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4426" y="6271427"/>
            <a:ext cx="822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compute on: representations of things (e.g. numbers)</a:t>
            </a:r>
          </a:p>
        </p:txBody>
      </p:sp>
    </p:spTree>
    <p:extLst>
      <p:ext uri="{BB962C8B-B14F-4D97-AF65-F5344CB8AC3E}">
        <p14:creationId xmlns:p14="http://schemas.microsoft.com/office/powerpoint/2010/main" val="8281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17540</TotalTime>
  <Words>1491</Words>
  <Application>Microsoft Macintosh PowerPoint</Application>
  <PresentationFormat>Widescreen</PresentationFormat>
  <Paragraphs>323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Trebuchet MS</vt:lpstr>
      <vt:lpstr>Tw Cen MT</vt:lpstr>
      <vt:lpstr>Circuit</vt:lpstr>
      <vt:lpstr>Defining “Computation”</vt:lpstr>
      <vt:lpstr>Goals!</vt:lpstr>
      <vt:lpstr>Part 1: What is Computation? What is a Computer?</vt:lpstr>
      <vt:lpstr>What is a Computer?</vt:lpstr>
      <vt:lpstr>Discussion: What parts are necessary at minimum?</vt:lpstr>
      <vt:lpstr>My Answer</vt:lpstr>
      <vt:lpstr>My Answer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Computation</vt:lpstr>
      <vt:lpstr>Computing a Function</vt:lpstr>
      <vt:lpstr>Defining Computation</vt:lpstr>
      <vt:lpstr>Injective Functions</vt:lpstr>
      <vt:lpstr>Onto, Surjective Functions</vt:lpstr>
      <vt:lpstr>Properties of Functions</vt:lpstr>
      <vt:lpstr>Properties of Functions</vt:lpstr>
      <vt:lpstr>Bijective Functions</vt:lpstr>
      <vt:lpstr>Overview of Computation!</vt:lpstr>
      <vt:lpstr>Part 2: Bird’s Eye View of Theory of Computation?</vt:lpstr>
      <vt:lpstr>Overview of Theory of Computation</vt:lpstr>
      <vt:lpstr>Part 3: Background Math</vt:lpstr>
      <vt:lpstr>Objects That We’ll Need</vt:lpstr>
      <vt:lpstr>Review: Sets</vt:lpstr>
      <vt:lpstr>Review: Set Operators</vt:lpstr>
      <vt:lpstr>Review: Set Operators</vt:lpstr>
      <vt:lpstr>Important Sets</vt:lpstr>
      <vt:lpstr>Important Sets</vt:lpstr>
      <vt:lpstr>Set Cardinality</vt:lpstr>
      <vt:lpstr>Set Builder Notation</vt:lpstr>
      <vt:lpstr>Comparing Cardinalities with Functions</vt:lpstr>
      <vt:lpstr>Are all functions computable?</vt:lpstr>
      <vt:lpstr>Implementing a Function</vt:lpstr>
      <vt:lpstr>Coming Up!</vt:lpstr>
      <vt:lpstr>Review of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91</cp:revision>
  <dcterms:created xsi:type="dcterms:W3CDTF">2023-02-24T14:15:53Z</dcterms:created>
  <dcterms:modified xsi:type="dcterms:W3CDTF">2025-01-16T14:24:23Z</dcterms:modified>
</cp:coreProperties>
</file>