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1"/>
  </p:notesMasterIdLst>
  <p:sldIdLst>
    <p:sldId id="256" r:id="rId2"/>
    <p:sldId id="272" r:id="rId3"/>
    <p:sldId id="462" r:id="rId4"/>
    <p:sldId id="258" r:id="rId5"/>
    <p:sldId id="464" r:id="rId6"/>
    <p:sldId id="479" r:id="rId7"/>
    <p:sldId id="480" r:id="rId8"/>
    <p:sldId id="465" r:id="rId9"/>
    <p:sldId id="481" r:id="rId10"/>
    <p:sldId id="466" r:id="rId11"/>
    <p:sldId id="362" r:id="rId12"/>
    <p:sldId id="461" r:id="rId13"/>
    <p:sldId id="482" r:id="rId14"/>
    <p:sldId id="467" r:id="rId15"/>
    <p:sldId id="484" r:id="rId16"/>
    <p:sldId id="485" r:id="rId17"/>
    <p:sldId id="486" r:id="rId18"/>
    <p:sldId id="487" r:id="rId19"/>
    <p:sldId id="488" r:id="rId20"/>
    <p:sldId id="489" r:id="rId21"/>
    <p:sldId id="483" r:id="rId22"/>
    <p:sldId id="491" r:id="rId23"/>
    <p:sldId id="490" r:id="rId24"/>
    <p:sldId id="463" r:id="rId25"/>
    <p:sldId id="470" r:id="rId26"/>
    <p:sldId id="496" r:id="rId27"/>
    <p:sldId id="493" r:id="rId28"/>
    <p:sldId id="494" r:id="rId29"/>
    <p:sldId id="492" r:id="rId30"/>
    <p:sldId id="495" r:id="rId31"/>
    <p:sldId id="497" r:id="rId32"/>
    <p:sldId id="498" r:id="rId33"/>
    <p:sldId id="471" r:id="rId34"/>
    <p:sldId id="499" r:id="rId35"/>
    <p:sldId id="472" r:id="rId36"/>
    <p:sldId id="473" r:id="rId37"/>
    <p:sldId id="500" r:id="rId38"/>
    <p:sldId id="474" r:id="rId39"/>
    <p:sldId id="502" r:id="rId40"/>
    <p:sldId id="503" r:id="rId41"/>
    <p:sldId id="504" r:id="rId42"/>
    <p:sldId id="476" r:id="rId43"/>
    <p:sldId id="505" r:id="rId44"/>
    <p:sldId id="506" r:id="rId45"/>
    <p:sldId id="507" r:id="rId46"/>
    <p:sldId id="477" r:id="rId47"/>
    <p:sldId id="508" r:id="rId48"/>
    <p:sldId id="509" r:id="rId49"/>
    <p:sldId id="51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80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18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7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Decidability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462AC-6592-1747-8C9E-8F9073BD2155}"/>
              </a:ext>
            </a:extLst>
          </p:cNvPr>
          <p:cNvSpPr txBox="1">
            <a:spLocks/>
          </p:cNvSpPr>
          <p:nvPr/>
        </p:nvSpPr>
        <p:spPr>
          <a:xfrm>
            <a:off x="1177623" y="1583216"/>
            <a:ext cx="9905999" cy="562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All of the following languages are similarly decidable: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556B16-AC67-7B43-920C-1CB67A4BB3C7}"/>
              </a:ext>
            </a:extLst>
          </p:cNvPr>
          <p:cNvSpPr txBox="1">
            <a:spLocks/>
          </p:cNvSpPr>
          <p:nvPr/>
        </p:nvSpPr>
        <p:spPr>
          <a:xfrm>
            <a:off x="6391748" y="3255343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language of the DFA empty?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𝑅𝐸𝑋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𝑔𝑒𝑛𝑒𝑟𝑎𝑡𝑒𝑠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00FBB4-6E81-0443-829F-A0A72650E741}"/>
              </a:ext>
            </a:extLst>
          </p:cNvPr>
          <p:cNvSpPr txBox="1">
            <a:spLocks/>
          </p:cNvSpPr>
          <p:nvPr/>
        </p:nvSpPr>
        <p:spPr>
          <a:xfrm>
            <a:off x="6391748" y="2562296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given expression generate this string?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BBD29E-8C03-3D41-A5FD-E53DC96C7C26}"/>
              </a:ext>
            </a:extLst>
          </p:cNvPr>
          <p:cNvSpPr txBox="1">
            <a:spLocks/>
          </p:cNvSpPr>
          <p:nvPr/>
        </p:nvSpPr>
        <p:spPr>
          <a:xfrm>
            <a:off x="6391748" y="3988414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 two DFAs recognize the same language?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A673CF-268D-6D42-9A52-D72B3BE0F728}"/>
              </a:ext>
            </a:extLst>
          </p:cNvPr>
          <p:cNvSpPr txBox="1">
            <a:spLocks/>
          </p:cNvSpPr>
          <p:nvPr/>
        </p:nvSpPr>
        <p:spPr>
          <a:xfrm>
            <a:off x="1177623" y="4820769"/>
            <a:ext cx="8284676" cy="6261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…and analogous languages for Context-Free Grammars (CFGs)</a:t>
            </a:r>
          </a:p>
        </p:txBody>
      </p:sp>
    </p:spTree>
    <p:extLst>
      <p:ext uri="{BB962C8B-B14F-4D97-AF65-F5344CB8AC3E}">
        <p14:creationId xmlns:p14="http://schemas.microsoft.com/office/powerpoint/2010/main" val="181162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Undecidable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891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0874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B1E021-F9EB-5747-908C-0F77137635FF}"/>
              </a:ext>
            </a:extLst>
          </p:cNvPr>
          <p:cNvSpPr txBox="1">
            <a:spLocks/>
          </p:cNvSpPr>
          <p:nvPr/>
        </p:nvSpPr>
        <p:spPr>
          <a:xfrm>
            <a:off x="1041824" y="5115205"/>
            <a:ext cx="4010010" cy="9687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Yes! In fact, many simple and common problems are undecidable.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7CFF1B-FFCE-7242-9CFD-43AF46BCF2B2}"/>
              </a:ext>
            </a:extLst>
          </p:cNvPr>
          <p:cNvCxnSpPr>
            <a:cxnSpLocks/>
          </p:cNvCxnSpPr>
          <p:nvPr/>
        </p:nvCxnSpPr>
        <p:spPr>
          <a:xfrm flipH="1">
            <a:off x="2381062" y="3675703"/>
            <a:ext cx="1013988" cy="152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805703-059C-C84C-86D2-16CBE747D4D1}"/>
              </a:ext>
            </a:extLst>
          </p:cNvPr>
          <p:cNvSpPr txBox="1">
            <a:spLocks/>
          </p:cNvSpPr>
          <p:nvPr/>
        </p:nvSpPr>
        <p:spPr>
          <a:xfrm>
            <a:off x="7042762" y="1188163"/>
            <a:ext cx="3486418" cy="10230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Many of these problems are recognizable, but not decidable.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C15C6A-898E-0144-9DE4-028F680CB5A9}"/>
              </a:ext>
            </a:extLst>
          </p:cNvPr>
          <p:cNvSpPr txBox="1">
            <a:spLocks/>
          </p:cNvSpPr>
          <p:nvPr/>
        </p:nvSpPr>
        <p:spPr>
          <a:xfrm>
            <a:off x="7231374" y="4611235"/>
            <a:ext cx="3904387" cy="21335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has profound philosophical implications in Computer Science. Some things are fundamental limitations that computers cannot overcome.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57D5B9-71E9-7F45-A801-178636BBD0B1}"/>
              </a:ext>
            </a:extLst>
          </p:cNvPr>
          <p:cNvCxnSpPr>
            <a:cxnSpLocks/>
          </p:cNvCxnSpPr>
          <p:nvPr/>
        </p:nvCxnSpPr>
        <p:spPr>
          <a:xfrm>
            <a:off x="7514376" y="3634963"/>
            <a:ext cx="307818" cy="976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A4F2A9-4145-B047-9FDC-90A4384EC2AF}"/>
              </a:ext>
            </a:extLst>
          </p:cNvPr>
          <p:cNvCxnSpPr>
            <a:cxnSpLocks/>
          </p:cNvCxnSpPr>
          <p:nvPr/>
        </p:nvCxnSpPr>
        <p:spPr>
          <a:xfrm flipV="1">
            <a:off x="6708618" y="2102569"/>
            <a:ext cx="522756" cy="55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6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2539204" y="2636069"/>
            <a:ext cx="7110411" cy="6187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language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is Turing-Recognizable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though. Here is how: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328480-F8AC-B84E-8634-A51EEAE8125B}"/>
              </a:ext>
            </a:extLst>
          </p:cNvPr>
          <p:cNvSpPr txBox="1">
            <a:spLocks/>
          </p:cNvSpPr>
          <p:nvPr/>
        </p:nvSpPr>
        <p:spPr>
          <a:xfrm>
            <a:off x="3765283" y="3176587"/>
            <a:ext cx="4658255" cy="1886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M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reject,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D977EE-96F8-634F-9432-264414F1D904}"/>
              </a:ext>
            </a:extLst>
          </p:cNvPr>
          <p:cNvSpPr txBox="1">
            <a:spLocks/>
          </p:cNvSpPr>
          <p:nvPr/>
        </p:nvSpPr>
        <p:spPr>
          <a:xfrm>
            <a:off x="8961370" y="5300133"/>
            <a:ext cx="2284411" cy="9059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Note that if M loops forever, then so will 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45564-895E-D04A-9EE1-28C4A4746C15}"/>
              </a:ext>
            </a:extLst>
          </p:cNvPr>
          <p:cNvCxnSpPr>
            <a:cxnSpLocks/>
          </p:cNvCxnSpPr>
          <p:nvPr/>
        </p:nvCxnSpPr>
        <p:spPr>
          <a:xfrm>
            <a:off x="8585200" y="4580467"/>
            <a:ext cx="752341" cy="719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3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1573213" y="4368799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Okay, let’s prove it. Intuitively, what is the potential issue here?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61923-8DAE-6149-BF2F-97DDBC9C9823}"/>
              </a:ext>
            </a:extLst>
          </p:cNvPr>
          <p:cNvSpPr txBox="1">
            <a:spLocks/>
          </p:cNvSpPr>
          <p:nvPr/>
        </p:nvSpPr>
        <p:spPr>
          <a:xfrm>
            <a:off x="7525278" y="4673599"/>
            <a:ext cx="3168121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is one of the most famous proofs in Computer 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813D4-B467-2C46-AE75-FBFF9A7EE6BB}"/>
              </a:ext>
            </a:extLst>
          </p:cNvPr>
          <p:cNvCxnSpPr>
            <a:cxnSpLocks/>
          </p:cNvCxnSpPr>
          <p:nvPr/>
        </p:nvCxnSpPr>
        <p:spPr>
          <a:xfrm flipH="1">
            <a:off x="3234267" y="3200400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>
            <a:off x="7586134" y="3200400"/>
            <a:ext cx="897466" cy="1473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5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u="sng" dirty="0">
                    <a:solidFill>
                      <a:schemeClr val="tx1">
                        <a:lumMod val="95000"/>
                      </a:schemeClr>
                    </a:solidFill>
                  </a:rPr>
                  <a:t>Step 1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For the sake of contradiction,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then there must exist a machine that decides it. Let’s call that machine H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blipFill>
                <a:blip r:embed="rId4"/>
                <a:stretch>
                  <a:fillRect t="-173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 flipV="1">
            <a:off x="6917267" y="3928534"/>
            <a:ext cx="1261533" cy="296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3819333"/>
            <a:ext cx="5648855" cy="9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4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366711" y="3110020"/>
            <a:ext cx="4573588" cy="8636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chemeClr val="tx1">
                    <a:lumMod val="95000"/>
                  </a:schemeClr>
                </a:solidFill>
              </a:rPr>
              <a:t>Step 2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Construct a new machine D that uses H as a subroutine.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973622"/>
            <a:ext cx="4471987" cy="786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E47F2-89F9-AC4B-AB5E-8130812A2E6C}"/>
              </a:ext>
            </a:extLst>
          </p:cNvPr>
          <p:cNvCxnSpPr>
            <a:cxnSpLocks/>
          </p:cNvCxnSpPr>
          <p:nvPr/>
        </p:nvCxnSpPr>
        <p:spPr>
          <a:xfrm flipH="1">
            <a:off x="5232400" y="2497838"/>
            <a:ext cx="1" cy="3902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5308859" y="3427296"/>
            <a:ext cx="6122328" cy="16273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3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57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1581680" y="5176584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What does it mean to run a machine with itself as input? Is this even possible?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C497D-BCC7-5B4A-9ECE-16108998905F}"/>
              </a:ext>
            </a:extLst>
          </p:cNvPr>
          <p:cNvCxnSpPr>
            <a:cxnSpLocks/>
          </p:cNvCxnSpPr>
          <p:nvPr/>
        </p:nvCxnSpPr>
        <p:spPr>
          <a:xfrm flipH="1">
            <a:off x="3242734" y="4008185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8493624" y="4755776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we flip the output here. This will be important for creating the contradiction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>
            <a:off x="9516533" y="3747484"/>
            <a:ext cx="347134" cy="872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7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141413" y="4730375"/>
            <a:ext cx="3286654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D is running with itself as input in two places, once overall (green square) and once simulated inside of 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 flipH="1">
            <a:off x="2667001" y="2568110"/>
            <a:ext cx="731407" cy="20800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999AE-5855-7941-9B77-588715D9D7BA}"/>
              </a:ext>
            </a:extLst>
          </p:cNvPr>
          <p:cNvCxnSpPr>
            <a:cxnSpLocks/>
          </p:cNvCxnSpPr>
          <p:nvPr/>
        </p:nvCxnSpPr>
        <p:spPr>
          <a:xfrm flipH="1">
            <a:off x="2667000" y="3192949"/>
            <a:ext cx="2658533" cy="145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7C3EF6-5803-7740-BE1B-F7091445E530}"/>
              </a:ext>
            </a:extLst>
          </p:cNvPr>
          <p:cNvSpPr txBox="1">
            <a:spLocks/>
          </p:cNvSpPr>
          <p:nvPr/>
        </p:nvSpPr>
        <p:spPr>
          <a:xfrm>
            <a:off x="6865539" y="4648200"/>
            <a:ext cx="3858387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Which means these outputs should match because they are the output of the exact same thing (D running on D as input)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E949-0EDD-B644-9363-8AD6004C0C2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071780" y="3544392"/>
            <a:ext cx="722953" cy="1103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7528E9-5CC4-6645-B432-5AB111948DFA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94733" y="3514094"/>
            <a:ext cx="679322" cy="11341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Let’s revisit the concept of </a:t>
            </a:r>
            <a:r>
              <a:rPr lang="en-US" b="1" i="1" u="sng" dirty="0">
                <a:solidFill>
                  <a:schemeClr val="bg1"/>
                </a:solidFill>
              </a:rPr>
              <a:t>decidable languages</a:t>
            </a:r>
            <a:r>
              <a:rPr lang="en-US" dirty="0">
                <a:solidFill>
                  <a:schemeClr val="bg1"/>
                </a:solidFill>
              </a:rPr>
              <a:t>, and find some.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Let’s find some examples of </a:t>
            </a:r>
            <a:r>
              <a:rPr lang="en-US" b="1" i="1" u="sng" dirty="0">
                <a:solidFill>
                  <a:schemeClr val="bg1"/>
                </a:solidFill>
              </a:rPr>
              <a:t>undecidable languages</a:t>
            </a:r>
            <a:r>
              <a:rPr lang="en-US" dirty="0">
                <a:solidFill>
                  <a:schemeClr val="bg1"/>
                </a:solidFill>
              </a:rPr>
              <a:t>, and even some examples of </a:t>
            </a:r>
            <a:r>
              <a:rPr lang="en-US" b="1" i="1" u="sng" dirty="0">
                <a:solidFill>
                  <a:schemeClr val="bg1"/>
                </a:solidFill>
              </a:rPr>
              <a:t>unrecognizable languages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Let’s introduce the concept of reductions, which can expedite / simplify proofs that certain problems are </a:t>
            </a:r>
            <a:r>
              <a:rPr lang="en-US" b="1" i="1" u="sng" dirty="0">
                <a:solidFill>
                  <a:schemeClr val="bg1"/>
                </a:solidFill>
              </a:rPr>
              <a:t>undecidable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i="1" u="sng" dirty="0">
                <a:solidFill>
                  <a:schemeClr val="bg1"/>
                </a:solidFill>
              </a:rPr>
              <a:t>unrecognizable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652853" y="4489230"/>
            <a:ext cx="8984720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Q.E.D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This is a contradiction because if H exists (ATM is decidable), then there is at least one set of inputs where H produces the wrong answer (well, it cannot produce the right answer by definition).</a:t>
            </a:r>
          </a:p>
        </p:txBody>
      </p:sp>
    </p:spTree>
    <p:extLst>
      <p:ext uri="{BB962C8B-B14F-4D97-AF65-F5344CB8AC3E}">
        <p14:creationId xmlns:p14="http://schemas.microsoft.com/office/powerpoint/2010/main" val="211521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D01F3-CA6D-BB4E-8056-A11CE276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2152668"/>
            <a:ext cx="6434667" cy="33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49111-D986-FB42-BE2D-3BC7982C0573}"/>
              </a:ext>
            </a:extLst>
          </p:cNvPr>
          <p:cNvSpPr txBox="1">
            <a:spLocks/>
          </p:cNvSpPr>
          <p:nvPr/>
        </p:nvSpPr>
        <p:spPr>
          <a:xfrm>
            <a:off x="222777" y="1836483"/>
            <a:ext cx="2270656" cy="17152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Each entry is a machine’s output when another machine’s description is given as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2E3D0B-7EF4-BC4C-9348-7619F798B687}"/>
              </a:ext>
            </a:extLst>
          </p:cNvPr>
          <p:cNvSpPr txBox="1">
            <a:spLocks/>
          </p:cNvSpPr>
          <p:nvPr/>
        </p:nvSpPr>
        <p:spPr>
          <a:xfrm>
            <a:off x="2076977" y="5875867"/>
            <a:ext cx="6211890" cy="834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D is defined to be the machine that has the opposite output from the corresponding diagonal (see green outlines)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B6E7F-06F4-454B-802C-841BFCC6E77E}"/>
              </a:ext>
            </a:extLst>
          </p:cNvPr>
          <p:cNvGrpSpPr/>
          <p:nvPr/>
        </p:nvGrpSpPr>
        <p:grpSpPr>
          <a:xfrm>
            <a:off x="2362197" y="2152668"/>
            <a:ext cx="6866466" cy="3314152"/>
            <a:chOff x="2362200" y="2152668"/>
            <a:chExt cx="6866466" cy="33141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3D01F3-CA6D-BB4E-8056-A11CE2760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3999" y="2152668"/>
              <a:ext cx="6434667" cy="331415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0F791A-D53F-DA47-B97A-773F5970E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2200" y="2607733"/>
              <a:ext cx="262466" cy="172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07B185-16A1-E643-88A7-8DAD101D8881}"/>
                </a:ext>
              </a:extLst>
            </p:cNvPr>
            <p:cNvSpPr/>
            <p:nvPr/>
          </p:nvSpPr>
          <p:spPr>
            <a:xfrm>
              <a:off x="3496734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5A0151-DA7D-A24D-8E30-AF5BA67BF1CC}"/>
                </a:ext>
              </a:extLst>
            </p:cNvPr>
            <p:cNvSpPr/>
            <p:nvPr/>
          </p:nvSpPr>
          <p:spPr>
            <a:xfrm>
              <a:off x="4385733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5D6ADD-BC19-7C46-8C3B-31597DD60EE6}"/>
                </a:ext>
              </a:extLst>
            </p:cNvPr>
            <p:cNvSpPr/>
            <p:nvPr/>
          </p:nvSpPr>
          <p:spPr>
            <a:xfrm>
              <a:off x="5333999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458BE-2C72-B24D-AE18-4103B019736D}"/>
                </a:ext>
              </a:extLst>
            </p:cNvPr>
            <p:cNvSpPr/>
            <p:nvPr/>
          </p:nvSpPr>
          <p:spPr>
            <a:xfrm>
              <a:off x="62568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8E8968-CCF3-104D-BC95-C9CDD6E45FB3}"/>
                </a:ext>
              </a:extLst>
            </p:cNvPr>
            <p:cNvSpPr/>
            <p:nvPr/>
          </p:nvSpPr>
          <p:spPr>
            <a:xfrm>
              <a:off x="77427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4BD289-EEA6-6E46-B97A-4580B5F6497F}"/>
                </a:ext>
              </a:extLst>
            </p:cNvPr>
            <p:cNvSpPr/>
            <p:nvPr/>
          </p:nvSpPr>
          <p:spPr>
            <a:xfrm>
              <a:off x="3496734" y="2530749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8D4BA-14A5-F149-9833-DA205483ADCA}"/>
                </a:ext>
              </a:extLst>
            </p:cNvPr>
            <p:cNvSpPr/>
            <p:nvPr/>
          </p:nvSpPr>
          <p:spPr>
            <a:xfrm>
              <a:off x="4411134" y="282244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625740-ECAB-DC4E-9196-32D94BAF4FA2}"/>
                </a:ext>
              </a:extLst>
            </p:cNvPr>
            <p:cNvSpPr/>
            <p:nvPr/>
          </p:nvSpPr>
          <p:spPr>
            <a:xfrm>
              <a:off x="5321829" y="3129754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D2EA2E-249D-6748-B9EE-1838BB8E5A4D}"/>
                </a:ext>
              </a:extLst>
            </p:cNvPr>
            <p:cNvSpPr/>
            <p:nvPr/>
          </p:nvSpPr>
          <p:spPr>
            <a:xfrm>
              <a:off x="6256865" y="3460101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0CD3B5-8CB7-3F41-8149-D30B6E5CF183}"/>
                </a:ext>
              </a:extLst>
            </p:cNvPr>
            <p:cNvCxnSpPr>
              <a:cxnSpLocks/>
              <a:stCxn id="14" idx="2"/>
              <a:endCxn id="4" idx="0"/>
            </p:cNvCxnSpPr>
            <p:nvPr/>
          </p:nvCxnSpPr>
          <p:spPr>
            <a:xfrm>
              <a:off x="3856567" y="2840565"/>
              <a:ext cx="0" cy="1536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320CE4-7DD1-3E46-98C9-6FADBDF83FAF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4745566" y="3132262"/>
              <a:ext cx="25401" cy="124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1F1F83-AEF8-4B48-BA49-AE34CDAABAB9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>
              <a:off x="5681662" y="3439570"/>
              <a:ext cx="12170" cy="937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BBB999-F63B-DC4E-B306-63E465B0AA8C}"/>
                </a:ext>
              </a:extLst>
            </p:cNvPr>
            <p:cNvCxnSpPr>
              <a:cxnSpLocks/>
              <a:stCxn id="17" idx="2"/>
              <a:endCxn id="12" idx="0"/>
            </p:cNvCxnSpPr>
            <p:nvPr/>
          </p:nvCxnSpPr>
          <p:spPr>
            <a:xfrm>
              <a:off x="6616698" y="3769917"/>
              <a:ext cx="0" cy="607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9F181D4-3AA3-F24D-B9A8-874AB33670D5}"/>
                </a:ext>
              </a:extLst>
            </p:cNvPr>
            <p:cNvCxnSpPr>
              <a:cxnSpLocks/>
              <a:stCxn id="13" idx="0"/>
              <a:endCxn id="13" idx="3"/>
            </p:cNvCxnSpPr>
            <p:nvPr/>
          </p:nvCxnSpPr>
          <p:spPr>
            <a:xfrm rot="16200000" flipH="1">
              <a:off x="8205060" y="4274804"/>
              <a:ext cx="154908" cy="359833"/>
            </a:xfrm>
            <a:prstGeom prst="bentConnector4">
              <a:avLst>
                <a:gd name="adj1" fmla="val -306075"/>
                <a:gd name="adj2" fmla="val 6011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05D33D-C935-7D4B-97F9-ACCFB901ECFA}"/>
              </a:ext>
            </a:extLst>
          </p:cNvPr>
          <p:cNvSpPr txBox="1">
            <a:spLocks/>
          </p:cNvSpPr>
          <p:nvPr/>
        </p:nvSpPr>
        <p:spPr>
          <a:xfrm>
            <a:off x="9527645" y="2051183"/>
            <a:ext cx="2274887" cy="19334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But this entry has to be both accept and reject at the same time, leading to the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24297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7180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 it is proven, and there is at least one undecidable language</a:t>
            </a:r>
          </a:p>
        </p:txBody>
      </p:sp>
    </p:spTree>
    <p:extLst>
      <p:ext uri="{BB962C8B-B14F-4D97-AF65-F5344CB8AC3E}">
        <p14:creationId xmlns:p14="http://schemas.microsoft.com/office/powerpoint/2010/main" val="30077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Non-Recognizable Languages?</a:t>
            </a:r>
          </a:p>
        </p:txBody>
      </p:sp>
    </p:spTree>
    <p:extLst>
      <p:ext uri="{BB962C8B-B14F-4D97-AF65-F5344CB8AC3E}">
        <p14:creationId xmlns:p14="http://schemas.microsoft.com/office/powerpoint/2010/main" val="71678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Non-Turing Recognizability?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920"/>
            <a:ext cx="9905999" cy="625643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Is it possible to find languages that are NOT Turing recognizable?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565361" y="3615272"/>
            <a:ext cx="3754784" cy="12310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Yes, but we will need to discuss the idea of the complement of a language first.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B65DED-4FA8-9147-ABAD-D996B70B8C9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442753" y="2510444"/>
            <a:ext cx="630483" cy="1104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6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Definition: Complement of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complement</a:t>
                </a:r>
                <a:r>
                  <a:rPr lang="en-US" dirty="0">
                    <a:solidFill>
                      <a:schemeClr val="bg1"/>
                    </a:solidFill>
                  </a:rPr>
                  <a:t> of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strings that do NOT belong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443178"/>
            <a:ext cx="5246348" cy="510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Some 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2FAAF1-38EA-8147-A3D5-FBD79F475D64}"/>
              </a:ext>
            </a:extLst>
          </p:cNvPr>
          <p:cNvSpPr txBox="1">
            <a:spLocks/>
          </p:cNvSpPr>
          <p:nvPr/>
        </p:nvSpPr>
        <p:spPr>
          <a:xfrm>
            <a:off x="1141412" y="363412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less than ten 1’s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4BD8D14-C749-3A47-91FB-9E6BC61EC702}"/>
              </a:ext>
            </a:extLst>
          </p:cNvPr>
          <p:cNvSpPr txBox="1">
            <a:spLocks/>
          </p:cNvSpPr>
          <p:nvPr/>
        </p:nvSpPr>
        <p:spPr>
          <a:xfrm>
            <a:off x="5958945" y="363412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ten or more 1’s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C58D8B-1236-AF43-913E-ECC9D94EA5CB}"/>
              </a:ext>
            </a:extLst>
          </p:cNvPr>
          <p:cNvSpPr txBox="1">
            <a:spLocks/>
          </p:cNvSpPr>
          <p:nvPr/>
        </p:nvSpPr>
        <p:spPr>
          <a:xfrm>
            <a:off x="1141412" y="4333596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&lt;A&gt; accepts string &lt;w&gt;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4E35DA-A24D-974A-BC11-665FBB31A7F2}"/>
              </a:ext>
            </a:extLst>
          </p:cNvPr>
          <p:cNvSpPr txBox="1">
            <a:spLocks/>
          </p:cNvSpPr>
          <p:nvPr/>
        </p:nvSpPr>
        <p:spPr>
          <a:xfrm>
            <a:off x="5958945" y="4333597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&lt;A&gt; rejects string &lt;w&gt;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B689D5D-1519-AF40-BFA0-47A37FA733E1}"/>
              </a:ext>
            </a:extLst>
          </p:cNvPr>
          <p:cNvSpPr txBox="1">
            <a:spLocks/>
          </p:cNvSpPr>
          <p:nvPr/>
        </p:nvSpPr>
        <p:spPr>
          <a:xfrm>
            <a:off x="1141412" y="503307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76ADD65-1985-944F-9EB6-24B0C903DD89}"/>
              </a:ext>
            </a:extLst>
          </p:cNvPr>
          <p:cNvSpPr txBox="1">
            <a:spLocks/>
          </p:cNvSpPr>
          <p:nvPr/>
        </p:nvSpPr>
        <p:spPr>
          <a:xfrm>
            <a:off x="5958945" y="503307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3261109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C36DA-CABD-004A-B03B-891AFD28712B}"/>
              </a:ext>
            </a:extLst>
          </p:cNvPr>
          <p:cNvGrpSpPr/>
          <p:nvPr/>
        </p:nvGrpSpPr>
        <p:grpSpPr>
          <a:xfrm>
            <a:off x="279402" y="2406143"/>
            <a:ext cx="11612880" cy="3206239"/>
            <a:chOff x="457200" y="2609346"/>
            <a:chExt cx="11612880" cy="32062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BC8F2D-2D8D-AE48-86D4-EA929FF28D3B}"/>
                </a:ext>
              </a:extLst>
            </p:cNvPr>
            <p:cNvSpPr/>
            <p:nvPr/>
          </p:nvSpPr>
          <p:spPr>
            <a:xfrm>
              <a:off x="457200" y="3081528"/>
              <a:ext cx="2779776" cy="1974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Some Turing Machine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Executes on input / tape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366BFA-E1E7-8C49-B2E6-32E599F3CAB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236976" y="2919891"/>
              <a:ext cx="457200" cy="114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326D52-1F44-3846-A9A1-1996B4A1AFA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97FA14-9454-2647-A94E-50F3E1916F4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530352" cy="104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3714B189-6BDE-7C4C-B32B-6A489BB7CDBC}"/>
                </a:ext>
              </a:extLst>
            </p:cNvPr>
            <p:cNvSpPr txBox="1">
              <a:spLocks/>
            </p:cNvSpPr>
            <p:nvPr/>
          </p:nvSpPr>
          <p:spPr>
            <a:xfrm>
              <a:off x="3666744" y="2609346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in language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79B45B96-E9A9-1E46-BE0F-47CFCC045CB5}"/>
                </a:ext>
              </a:extLst>
            </p:cNvPr>
            <p:cNvSpPr txBox="1">
              <a:spLocks/>
            </p:cNvSpPr>
            <p:nvPr/>
          </p:nvSpPr>
          <p:spPr>
            <a:xfrm>
              <a:off x="3703320" y="3826753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NOT in language</a:t>
              </a: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6471E9F-FD78-4B4F-B5A7-77AEE8EBCF3E}"/>
                </a:ext>
              </a:extLst>
            </p:cNvPr>
            <p:cNvSpPr txBox="1">
              <a:spLocks/>
            </p:cNvSpPr>
            <p:nvPr/>
          </p:nvSpPr>
          <p:spPr>
            <a:xfrm>
              <a:off x="3712464" y="5067195"/>
              <a:ext cx="4206240" cy="583797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Loop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TM runs forever, never reaching accept or reject state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8786C1-802C-F04A-86FD-DA679166C193}"/>
                </a:ext>
              </a:extLst>
            </p:cNvPr>
            <p:cNvSpPr/>
            <p:nvPr/>
          </p:nvSpPr>
          <p:spPr>
            <a:xfrm>
              <a:off x="3749040" y="2609346"/>
              <a:ext cx="3877056" cy="6793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D3AA05EC-4869-1348-8DBA-536C26FC9B4E}"/>
                </a:ext>
              </a:extLst>
            </p:cNvPr>
            <p:cNvSpPr txBox="1">
              <a:spLocks/>
            </p:cNvSpPr>
            <p:nvPr/>
          </p:nvSpPr>
          <p:spPr>
            <a:xfrm>
              <a:off x="7872984" y="2609347"/>
              <a:ext cx="4087368" cy="67932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 language above, Accepts (Yes) is easy because if machine halts we are sure it is a 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5B60A1-9A83-5042-AB5E-36CE7656BEF3}"/>
                </a:ext>
              </a:extLst>
            </p:cNvPr>
            <p:cNvSpPr/>
            <p:nvPr/>
          </p:nvSpPr>
          <p:spPr>
            <a:xfrm>
              <a:off x="3749040" y="3750273"/>
              <a:ext cx="4123944" cy="2065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94831E3E-9F77-E444-94ED-AFE6C3708CFD}"/>
                </a:ext>
              </a:extLst>
            </p:cNvPr>
            <p:cNvSpPr txBox="1">
              <a:spLocks/>
            </p:cNvSpPr>
            <p:nvPr/>
          </p:nvSpPr>
          <p:spPr>
            <a:xfrm>
              <a:off x="7955280" y="3736195"/>
              <a:ext cx="4114800" cy="207939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However, distinguishing between Reject (No) and Looping Forever is difficult to ascertain. Is the machine just taking a long time?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E87F3DD-9F24-754C-A415-829ED11735D6}"/>
              </a:ext>
            </a:extLst>
          </p:cNvPr>
          <p:cNvSpPr txBox="1">
            <a:spLocks/>
          </p:cNvSpPr>
          <p:nvPr/>
        </p:nvSpPr>
        <p:spPr>
          <a:xfrm>
            <a:off x="3644053" y="1109855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952656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C8F2D-2D8D-AE48-86D4-EA929FF28D3B}"/>
              </a:ext>
            </a:extLst>
          </p:cNvPr>
          <p:cNvSpPr/>
          <p:nvPr/>
        </p:nvSpPr>
        <p:spPr>
          <a:xfrm>
            <a:off x="279402" y="2878325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66BFA-E1E7-8C49-B2E6-32E599F3CAB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59178" y="2716688"/>
            <a:ext cx="457200" cy="11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26D52-1F44-3846-A9A1-1996B4A1AFA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337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97FA14-9454-2647-A94E-50F3E1916F4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14B189-6BDE-7C4C-B32B-6A489BB7CDBC}"/>
              </a:ext>
            </a:extLst>
          </p:cNvPr>
          <p:cNvSpPr txBox="1">
            <a:spLocks/>
          </p:cNvSpPr>
          <p:nvPr/>
        </p:nvSpPr>
        <p:spPr>
          <a:xfrm>
            <a:off x="3488946" y="2406143"/>
            <a:ext cx="251392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in language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B45B96-E9A9-1E46-BE0F-47CFCC045CB5}"/>
              </a:ext>
            </a:extLst>
          </p:cNvPr>
          <p:cNvSpPr txBox="1">
            <a:spLocks/>
          </p:cNvSpPr>
          <p:nvPr/>
        </p:nvSpPr>
        <p:spPr>
          <a:xfrm>
            <a:off x="6527799" y="3623550"/>
            <a:ext cx="306663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Not in language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471E9F-FD78-4B4F-B5A7-77AEE8EBCF3E}"/>
              </a:ext>
            </a:extLst>
          </p:cNvPr>
          <p:cNvSpPr txBox="1">
            <a:spLocks/>
          </p:cNvSpPr>
          <p:nvPr/>
        </p:nvSpPr>
        <p:spPr>
          <a:xfrm>
            <a:off x="3534666" y="4863992"/>
            <a:ext cx="2298867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786C1-802C-F04A-86FD-DA679166C193}"/>
              </a:ext>
            </a:extLst>
          </p:cNvPr>
          <p:cNvSpPr/>
          <p:nvPr/>
        </p:nvSpPr>
        <p:spPr>
          <a:xfrm>
            <a:off x="6527799" y="3532992"/>
            <a:ext cx="2774024" cy="679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AA05EC-4869-1348-8DBA-536C26FC9B4E}"/>
              </a:ext>
            </a:extLst>
          </p:cNvPr>
          <p:cNvSpPr txBox="1">
            <a:spLocks/>
          </p:cNvSpPr>
          <p:nvPr/>
        </p:nvSpPr>
        <p:spPr>
          <a:xfrm>
            <a:off x="9516534" y="3519164"/>
            <a:ext cx="2584708" cy="67932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Rejecting (No) is easy. If we halt then we output Reject (No).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B60A1-9A83-5042-AB5E-36CE7656BEF3}"/>
              </a:ext>
            </a:extLst>
          </p:cNvPr>
          <p:cNvSpPr/>
          <p:nvPr/>
        </p:nvSpPr>
        <p:spPr>
          <a:xfrm>
            <a:off x="3395814" y="2401762"/>
            <a:ext cx="2601633" cy="292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831E3E-9F77-E444-94ED-AFE6C3708CFD}"/>
              </a:ext>
            </a:extLst>
          </p:cNvPr>
          <p:cNvSpPr txBox="1">
            <a:spLocks/>
          </p:cNvSpPr>
          <p:nvPr/>
        </p:nvSpPr>
        <p:spPr>
          <a:xfrm>
            <a:off x="6094411" y="4863992"/>
            <a:ext cx="3938589" cy="17908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distinguishing between Accept (Yes) and Looping Forever is hard. Is the machine just taking a long time and we should really reject or is it actually looping forever?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B37190-75FC-2B4E-BA23-8CEC1B5743AC}"/>
              </a:ext>
            </a:extLst>
          </p:cNvPr>
          <p:cNvSpPr txBox="1">
            <a:spLocks/>
          </p:cNvSpPr>
          <p:nvPr/>
        </p:nvSpPr>
        <p:spPr>
          <a:xfrm>
            <a:off x="3765284" y="1131780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285069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Co-Turing Recognizable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co-Turing recognizable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dirty="0">
                    <a:solidFill>
                      <a:schemeClr val="bg1"/>
                    </a:solidFill>
                  </a:rPr>
                  <a:t> the complement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Turing recognizable.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blipFill>
                <a:blip r:embed="rId3"/>
                <a:stretch>
                  <a:fillRect l="-138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756979-541C-0E42-BE30-E8C94C02BE31}"/>
              </a:ext>
            </a:extLst>
          </p:cNvPr>
          <p:cNvSpPr txBox="1">
            <a:spLocks/>
          </p:cNvSpPr>
          <p:nvPr/>
        </p:nvSpPr>
        <p:spPr>
          <a:xfrm>
            <a:off x="1141412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839B4F-548C-0B4E-B367-1BD4B0C1D8D5}"/>
              </a:ext>
            </a:extLst>
          </p:cNvPr>
          <p:cNvSpPr txBox="1">
            <a:spLocks/>
          </p:cNvSpPr>
          <p:nvPr/>
        </p:nvSpPr>
        <p:spPr>
          <a:xfrm>
            <a:off x="4976350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F7287F-A0FE-0A4F-8E12-02B67316625A}"/>
              </a:ext>
            </a:extLst>
          </p:cNvPr>
          <p:cNvSpPr txBox="1">
            <a:spLocks/>
          </p:cNvSpPr>
          <p:nvPr/>
        </p:nvSpPr>
        <p:spPr>
          <a:xfrm>
            <a:off x="8935978" y="4073860"/>
            <a:ext cx="2111433" cy="10634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recognizable as shown earlier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59843D9-C1F7-694C-A64C-1B2CE7D47F5F}"/>
              </a:ext>
            </a:extLst>
          </p:cNvPr>
          <p:cNvSpPr/>
          <p:nvPr/>
        </p:nvSpPr>
        <p:spPr>
          <a:xfrm>
            <a:off x="4031673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7F8ADEC-59A4-A247-BE91-D2B7B3634D9E}"/>
              </a:ext>
            </a:extLst>
          </p:cNvPr>
          <p:cNvSpPr/>
          <p:nvPr/>
        </p:nvSpPr>
        <p:spPr>
          <a:xfrm>
            <a:off x="7880261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big Picture!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FB756-DCBF-9A4D-83B2-F657B0A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03" y="1961420"/>
            <a:ext cx="5069417" cy="32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9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Another way to define 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055814" y="3230059"/>
            <a:ext cx="8169566" cy="5144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to prove this?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55813" y="3730298"/>
            <a:ext cx="8169566" cy="136592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</p:spTree>
    <p:extLst>
      <p:ext uri="{BB962C8B-B14F-4D97-AF65-F5344CB8AC3E}">
        <p14:creationId xmlns:p14="http://schemas.microsoft.com/office/powerpoint/2010/main" val="340008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310500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Assume language A is decidable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854516" y="4333461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3363001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Thus, a machine that decides A (let’s call it D) must exist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0F245B-8635-9144-A68A-035FA4AE3F23}"/>
              </a:ext>
            </a:extLst>
          </p:cNvPr>
          <p:cNvGrpSpPr/>
          <p:nvPr/>
        </p:nvGrpSpPr>
        <p:grpSpPr>
          <a:xfrm>
            <a:off x="6835314" y="2855483"/>
            <a:ext cx="4683782" cy="1128223"/>
            <a:chOff x="6996685" y="2672500"/>
            <a:chExt cx="4683782" cy="112822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45A1A77D-DCAF-FB4C-8676-10BDE4196AD9}"/>
                </a:ext>
              </a:extLst>
            </p:cNvPr>
            <p:cNvSpPr txBox="1">
              <a:spLocks/>
            </p:cNvSpPr>
            <p:nvPr/>
          </p:nvSpPr>
          <p:spPr>
            <a:xfrm>
              <a:off x="8277307" y="3020590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730C435-12FD-E04A-B1E1-E9C26F4CB556}"/>
                </a:ext>
              </a:extLst>
            </p:cNvPr>
            <p:cNvSpPr txBox="1">
              <a:spLocks/>
            </p:cNvSpPr>
            <p:nvPr/>
          </p:nvSpPr>
          <p:spPr>
            <a:xfrm>
              <a:off x="8453161" y="3084198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50C46B22-1C09-2648-82EF-2C80A5FDCCEB}"/>
                </a:ext>
              </a:extLst>
            </p:cNvPr>
            <p:cNvSpPr txBox="1">
              <a:spLocks/>
            </p:cNvSpPr>
            <p:nvPr/>
          </p:nvSpPr>
          <p:spPr>
            <a:xfrm>
              <a:off x="8396699" y="3020590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B104830-CBCF-464A-8D50-3E760C91CD0A}"/>
                </a:ext>
              </a:extLst>
            </p:cNvPr>
            <p:cNvSpPr txBox="1">
              <a:spLocks/>
            </p:cNvSpPr>
            <p:nvPr/>
          </p:nvSpPr>
          <p:spPr>
            <a:xfrm>
              <a:off x="6996685" y="3199040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145314-FF69-804A-B935-7DF31296AF19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42" y="3394299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E7211CE-9EA7-2A43-9020-C954AF192B70}"/>
                </a:ext>
              </a:extLst>
            </p:cNvPr>
            <p:cNvSpPr txBox="1">
              <a:spLocks/>
            </p:cNvSpPr>
            <p:nvPr/>
          </p:nvSpPr>
          <p:spPr>
            <a:xfrm>
              <a:off x="8107587" y="2672500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Recognizer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679899CB-C580-6549-A7DB-84A1F68D70C6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8937388" y="3084198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06CBF120-C131-9240-B166-F01FE21B483C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289734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284BFACB-1C27-C145-8982-971711F30B29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342171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F521DFC6-A691-9247-847D-2E03085F061A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>
              <a:off x="8937388" y="3339302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0B137C-9B21-3A4E-B37C-25557D557D94}"/>
              </a:ext>
            </a:extLst>
          </p:cNvPr>
          <p:cNvGrpSpPr/>
          <p:nvPr/>
        </p:nvGrpSpPr>
        <p:grpSpPr>
          <a:xfrm>
            <a:off x="6841708" y="4806121"/>
            <a:ext cx="4683782" cy="1128223"/>
            <a:chOff x="7053669" y="4780921"/>
            <a:chExt cx="4683782" cy="1128223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8334291" y="5129011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8510145" y="5192619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8453683" y="5129011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053669" y="5307461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8FB9AF0-2010-4943-B8FF-3F5B89F574AF}"/>
                </a:ext>
              </a:extLst>
            </p:cNvPr>
            <p:cNvCxnSpPr>
              <a:cxnSpLocks/>
            </p:cNvCxnSpPr>
            <p:nvPr/>
          </p:nvCxnSpPr>
          <p:spPr>
            <a:xfrm>
              <a:off x="7931426" y="5502720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8164571" y="4780921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Co-Recognizer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5414E911-4D30-F54E-A9D2-651BDB49690E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8994372" y="5192619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00576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53013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64DD20A4-6880-2443-88EC-D6DC60CAF084}"/>
                </a:ext>
              </a:extLst>
            </p:cNvPr>
            <p:cNvCxnSpPr>
              <a:cxnSpLocks/>
              <a:stCxn id="31" idx="3"/>
              <a:endCxn id="38" idx="1"/>
            </p:cNvCxnSpPr>
            <p:nvPr/>
          </p:nvCxnSpPr>
          <p:spPr>
            <a:xfrm>
              <a:off x="8994372" y="5447723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208043C7-DA61-EA4F-857F-B7158CE7C523}"/>
              </a:ext>
            </a:extLst>
          </p:cNvPr>
          <p:cNvSpPr/>
          <p:nvPr/>
        </p:nvSpPr>
        <p:spPr>
          <a:xfrm rot="20091274" flipV="1">
            <a:off x="5884553" y="3710330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25E321CF-AEB5-AB4A-9B34-DEE8E3148F8B}"/>
              </a:ext>
            </a:extLst>
          </p:cNvPr>
          <p:cNvSpPr/>
          <p:nvPr/>
        </p:nvSpPr>
        <p:spPr>
          <a:xfrm rot="1540816" flipV="1">
            <a:off x="5828234" y="5062714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752806" y="3798517"/>
            <a:ext cx="1206819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Assume A is TR and Co-TR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043281" y="4222143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2437040" y="3800726"/>
            <a:ext cx="1527055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Thus, machines that recognize each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B9F6DCF-A17D-EA45-AF65-F760FE8F0BBD}"/>
              </a:ext>
            </a:extLst>
          </p:cNvPr>
          <p:cNvGrpSpPr/>
          <p:nvPr/>
        </p:nvGrpSpPr>
        <p:grpSpPr>
          <a:xfrm>
            <a:off x="4130404" y="3066742"/>
            <a:ext cx="2667662" cy="3332602"/>
            <a:chOff x="3828253" y="3178060"/>
            <a:chExt cx="2667662" cy="3332602"/>
          </a:xfrm>
        </p:grpSpPr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4524888" y="3434050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4465118" y="3340402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4596448" y="3178060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3829111" y="5923611"/>
              <a:ext cx="2666804" cy="5870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Use these to construct a decider for A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208043C7-DA61-EA4F-857F-B7158CE7C523}"/>
                </a:ext>
              </a:extLst>
            </p:cNvPr>
            <p:cNvSpPr/>
            <p:nvPr/>
          </p:nvSpPr>
          <p:spPr>
            <a:xfrm rot="20091274" flipV="1">
              <a:off x="3828253" y="3777419"/>
              <a:ext cx="616820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25E321CF-AEB5-AB4A-9B34-DEE8E3148F8B}"/>
                </a:ext>
              </a:extLst>
            </p:cNvPr>
            <p:cNvSpPr/>
            <p:nvPr/>
          </p:nvSpPr>
          <p:spPr>
            <a:xfrm rot="1540816" flipV="1">
              <a:off x="3852891" y="4882894"/>
              <a:ext cx="535977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4465B1D8-5A59-F646-A9CA-FF984E57534D}"/>
                </a:ext>
              </a:extLst>
            </p:cNvPr>
            <p:cNvSpPr txBox="1">
              <a:spLocks/>
            </p:cNvSpPr>
            <p:nvPr/>
          </p:nvSpPr>
          <p:spPr>
            <a:xfrm>
              <a:off x="4540965" y="5030967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EF2F4D5A-B0DA-5E4F-9DB8-D5D69F067032}"/>
                </a:ext>
              </a:extLst>
            </p:cNvPr>
            <p:cNvSpPr txBox="1">
              <a:spLocks/>
            </p:cNvSpPr>
            <p:nvPr/>
          </p:nvSpPr>
          <p:spPr>
            <a:xfrm>
              <a:off x="4497098" y="4992503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01539D70-356B-0044-83E0-59207327D12E}"/>
                </a:ext>
              </a:extLst>
            </p:cNvPr>
            <p:cNvSpPr txBox="1">
              <a:spLocks/>
            </p:cNvSpPr>
            <p:nvPr/>
          </p:nvSpPr>
          <p:spPr>
            <a:xfrm>
              <a:off x="4612525" y="4647009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0A40A1A-5F95-A840-915C-76A491C49BF2}"/>
              </a:ext>
            </a:extLst>
          </p:cNvPr>
          <p:cNvGrpSpPr/>
          <p:nvPr/>
        </p:nvGrpSpPr>
        <p:grpSpPr>
          <a:xfrm>
            <a:off x="6835454" y="3326369"/>
            <a:ext cx="4854556" cy="2214394"/>
            <a:chOff x="6620764" y="3445638"/>
            <a:chExt cx="4854556" cy="2214394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7686736" y="3490381"/>
              <a:ext cx="2490936" cy="216965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802452" y="4054745"/>
              <a:ext cx="965597" cy="89273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Non-deterministically run R and CR in parallel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7686735" y="3445638"/>
              <a:ext cx="398937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D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8C93CABD-FF96-3846-B690-EAD674C706D1}"/>
                </a:ext>
              </a:extLst>
            </p:cNvPr>
            <p:cNvSpPr txBox="1">
              <a:spLocks/>
            </p:cNvSpPr>
            <p:nvPr/>
          </p:nvSpPr>
          <p:spPr>
            <a:xfrm>
              <a:off x="6620764" y="4341414"/>
              <a:ext cx="880176" cy="3224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03FC8719-9B47-474B-B864-EEB1655F165E}"/>
                </a:ext>
              </a:extLst>
            </p:cNvPr>
            <p:cNvSpPr txBox="1">
              <a:spLocks/>
            </p:cNvSpPr>
            <p:nvPr/>
          </p:nvSpPr>
          <p:spPr>
            <a:xfrm>
              <a:off x="9044154" y="3938587"/>
              <a:ext cx="913801" cy="4011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2967967D-6FD2-374D-9075-4D9E690041EC}"/>
                </a:ext>
              </a:extLst>
            </p:cNvPr>
            <p:cNvSpPr txBox="1">
              <a:spLocks/>
            </p:cNvSpPr>
            <p:nvPr/>
          </p:nvSpPr>
          <p:spPr>
            <a:xfrm>
              <a:off x="8984384" y="3844938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7964EEF8-7F16-4E42-819D-7EC4705CFAED}"/>
                </a:ext>
              </a:extLst>
            </p:cNvPr>
            <p:cNvSpPr txBox="1">
              <a:spLocks/>
            </p:cNvSpPr>
            <p:nvPr/>
          </p:nvSpPr>
          <p:spPr>
            <a:xfrm>
              <a:off x="9115714" y="3682596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D5AC2DBF-125B-CE42-B8E4-AD09F5776BB9}"/>
                </a:ext>
              </a:extLst>
            </p:cNvPr>
            <p:cNvSpPr txBox="1">
              <a:spLocks/>
            </p:cNvSpPr>
            <p:nvPr/>
          </p:nvSpPr>
          <p:spPr>
            <a:xfrm>
              <a:off x="9093056" y="5022559"/>
              <a:ext cx="864900" cy="398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7571E1A5-C752-D544-9585-F1054461F1F9}"/>
                </a:ext>
              </a:extLst>
            </p:cNvPr>
            <p:cNvSpPr txBox="1">
              <a:spLocks/>
            </p:cNvSpPr>
            <p:nvPr/>
          </p:nvSpPr>
          <p:spPr>
            <a:xfrm>
              <a:off x="9049188" y="4984094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4A70A341-8851-AB41-BC30-84402825F285}"/>
                </a:ext>
              </a:extLst>
            </p:cNvPr>
            <p:cNvSpPr txBox="1">
              <a:spLocks/>
            </p:cNvSpPr>
            <p:nvPr/>
          </p:nvSpPr>
          <p:spPr>
            <a:xfrm>
              <a:off x="9164615" y="4638600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EB627B-8352-4B40-88FE-CD8D583CD28A}"/>
                </a:ext>
              </a:extLst>
            </p:cNvPr>
            <p:cNvCxnSpPr>
              <a:cxnSpLocks/>
              <a:stCxn id="47" idx="3"/>
              <a:endCxn id="33" idx="1"/>
            </p:cNvCxnSpPr>
            <p:nvPr/>
          </p:nvCxnSpPr>
          <p:spPr>
            <a:xfrm flipV="1">
              <a:off x="7500940" y="4501113"/>
              <a:ext cx="301512" cy="1542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D08F8E-BD92-D142-A912-C10038532CB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8768049" y="4218265"/>
              <a:ext cx="276105" cy="28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CA35DF3-5FC6-BB40-B542-D6D7B82263C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768049" y="4501113"/>
              <a:ext cx="323812" cy="600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AEAF3A-85C7-894F-B713-BAA1708C0198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957955" y="4139164"/>
              <a:ext cx="4423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1882D14-191C-CE46-99A1-E6846BCA94C6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9957956" y="5221570"/>
              <a:ext cx="5008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05D76862-0CB1-4A4B-9615-7106E28A4999}"/>
                </a:ext>
              </a:extLst>
            </p:cNvPr>
            <p:cNvSpPr txBox="1">
              <a:spLocks/>
            </p:cNvSpPr>
            <p:nvPr/>
          </p:nvSpPr>
          <p:spPr>
            <a:xfrm>
              <a:off x="10302639" y="3977923"/>
              <a:ext cx="1172681" cy="5231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174F877A-D783-DF4F-A55F-0CA21ADD7056}"/>
                </a:ext>
              </a:extLst>
            </p:cNvPr>
            <p:cNvSpPr txBox="1">
              <a:spLocks/>
            </p:cNvSpPr>
            <p:nvPr/>
          </p:nvSpPr>
          <p:spPr>
            <a:xfrm>
              <a:off x="10310259" y="5062320"/>
              <a:ext cx="1165061" cy="51154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</p:grp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4A5F2C1-4567-C84F-BB2A-40D3DE34210F}"/>
              </a:ext>
            </a:extLst>
          </p:cNvPr>
          <p:cNvSpPr/>
          <p:nvPr/>
        </p:nvSpPr>
        <p:spPr>
          <a:xfrm>
            <a:off x="6186154" y="4252646"/>
            <a:ext cx="593087" cy="31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568805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thus: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𝑟𝑒𝑗𝑒𝑐𝑡𝑠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𝑙𝑜𝑜𝑝𝑠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𝑓𝑜𝑟𝑒𝑣𝑒𝑟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blipFill>
                <a:blip r:embed="rId3"/>
                <a:stretch>
                  <a:fillRect l="-92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1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blipFill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226899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69D5CB-4406-1647-ABD8-A0D7A7050F56}"/>
              </a:ext>
            </a:extLst>
          </p:cNvPr>
          <p:cNvSpPr txBox="1">
            <a:spLocks/>
          </p:cNvSpPr>
          <p:nvPr/>
        </p:nvSpPr>
        <p:spPr>
          <a:xfrm>
            <a:off x="4907316" y="2476578"/>
            <a:ext cx="2374190" cy="584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prove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Assume for sake of contradiction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recognizable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blipFill>
                <a:blip r:embed="rId3"/>
                <a:stretch>
                  <a:fillRect t="-2000" b="-200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(assumed)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(proven earlier) are both recognizable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 by earlier theorem (both it and complement are recognizable)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blipFill>
                <a:blip r:embed="rId5"/>
                <a:stretch>
                  <a:fillRect l="-519" r="-38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Contradiction!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𝑻𝑴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as proven earlier.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4: Introduction to Reducibility</a:t>
            </a:r>
          </a:p>
        </p:txBody>
      </p:sp>
    </p:spTree>
    <p:extLst>
      <p:ext uri="{BB962C8B-B14F-4D97-AF65-F5344CB8AC3E}">
        <p14:creationId xmlns:p14="http://schemas.microsoft.com/office/powerpoint/2010/main" val="263021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DF9019-C6DD-C34F-9D9F-EBC17A95366A}"/>
              </a:ext>
            </a:extLst>
          </p:cNvPr>
          <p:cNvSpPr txBox="1">
            <a:spLocks/>
          </p:cNvSpPr>
          <p:nvPr/>
        </p:nvSpPr>
        <p:spPr>
          <a:xfrm>
            <a:off x="6094411" y="4900672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These are all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easy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ACAB89-F84D-4941-A5B5-8124A293158C}"/>
              </a:ext>
            </a:extLst>
          </p:cNvPr>
          <p:cNvSpPr txBox="1">
            <a:spLocks/>
          </p:cNvSpPr>
          <p:nvPr/>
        </p:nvSpPr>
        <p:spPr>
          <a:xfrm>
            <a:off x="6182642" y="3603270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This one was </a:t>
            </a:r>
            <a:r>
              <a:rPr lang="en-US" b="1" i="1" u="sng" dirty="0">
                <a:solidFill>
                  <a:schemeClr val="accent1"/>
                </a:solidFill>
              </a:rPr>
              <a:t>hard</a:t>
            </a:r>
            <a:r>
              <a:rPr lang="en-US" dirty="0">
                <a:solidFill>
                  <a:schemeClr val="accent1"/>
                </a:solidFill>
              </a:rPr>
              <a:t>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E9788B-EE3C-FE47-87BC-BE7F706B296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459703" y="3726893"/>
            <a:ext cx="1722939" cy="12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9EBEA8-11A8-EE4A-909E-C2FCBFD0FF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51683" y="4342955"/>
            <a:ext cx="1642728" cy="80164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446704-2289-514D-A055-6A4AFBD8CD7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4451683" y="4997306"/>
            <a:ext cx="1642728" cy="14729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EEE5F9-0BD8-F74B-A7F4-49115D58FCE9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4459703" y="5144597"/>
            <a:ext cx="1634708" cy="50040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4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AC04DB-BDAF-D347-A482-3E3FA1840AFC}"/>
              </a:ext>
            </a:extLst>
          </p:cNvPr>
          <p:cNvSpPr txBox="1">
            <a:spLocks/>
          </p:cNvSpPr>
          <p:nvPr/>
        </p:nvSpPr>
        <p:spPr>
          <a:xfrm>
            <a:off x="6090402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Get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Visa Exception.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653097-D0A0-EC4B-81B0-1E705ED3DD67}"/>
              </a:ext>
            </a:extLst>
          </p:cNvPr>
          <p:cNvSpPr txBox="1">
            <a:spLocks/>
          </p:cNvSpPr>
          <p:nvPr/>
        </p:nvSpPr>
        <p:spPr>
          <a:xfrm>
            <a:off x="6090402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CCC80F-0C0A-884A-A7AB-7493B7E8AF9A}"/>
              </a:ext>
            </a:extLst>
          </p:cNvPr>
          <p:cNvSpPr txBox="1">
            <a:spLocks/>
          </p:cNvSpPr>
          <p:nvPr/>
        </p:nvSpPr>
        <p:spPr>
          <a:xfrm>
            <a:off x="6258845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Prove marriage to citizen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D6A8F8-0EC0-5A4A-81C9-DCE8D571E470}"/>
              </a:ext>
            </a:extLst>
          </p:cNvPr>
          <p:cNvSpPr txBox="1">
            <a:spLocks/>
          </p:cNvSpPr>
          <p:nvPr/>
        </p:nvSpPr>
        <p:spPr>
          <a:xfrm>
            <a:off x="6258845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Acquire invite from citizen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AA53821-F03C-A343-8DEB-FB62F35EA1C0}"/>
              </a:ext>
            </a:extLst>
          </p:cNvPr>
          <p:cNvSpPr txBox="1">
            <a:spLocks/>
          </p:cNvSpPr>
          <p:nvPr/>
        </p:nvSpPr>
        <p:spPr>
          <a:xfrm>
            <a:off x="6258845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Bring paperwork to embassy in DC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8BB1A07-B1D3-4D4C-BB07-93D408CB71AD}"/>
              </a:ext>
            </a:extLst>
          </p:cNvPr>
          <p:cNvSpPr txBox="1">
            <a:spLocks/>
          </p:cNvSpPr>
          <p:nvPr/>
        </p:nvSpPr>
        <p:spPr>
          <a:xfrm>
            <a:off x="6266865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84E58DD-DD73-B74E-B04B-08906DA1F44D}"/>
              </a:ext>
            </a:extLst>
          </p:cNvPr>
          <p:cNvSpPr/>
          <p:nvPr/>
        </p:nvSpPr>
        <p:spPr>
          <a:xfrm>
            <a:off x="4804610" y="4535936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2D6FC5-13D7-174F-B5F0-F38B3D879E2E}"/>
              </a:ext>
            </a:extLst>
          </p:cNvPr>
          <p:cNvSpPr txBox="1">
            <a:spLocks/>
          </p:cNvSpPr>
          <p:nvPr/>
        </p:nvSpPr>
        <p:spPr>
          <a:xfrm>
            <a:off x="4772523" y="4276733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66AB54E-C9B3-DF4A-969C-06599DAA08CC}"/>
              </a:ext>
            </a:extLst>
          </p:cNvPr>
          <p:cNvSpPr txBox="1">
            <a:spLocks/>
          </p:cNvSpPr>
          <p:nvPr/>
        </p:nvSpPr>
        <p:spPr>
          <a:xfrm>
            <a:off x="10162675" y="3843265"/>
            <a:ext cx="1813972" cy="8811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Now this one is hard!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E02E14-6658-3549-836B-46CCC2F09529}"/>
              </a:ext>
            </a:extLst>
          </p:cNvPr>
          <p:cNvCxnSpPr>
            <a:cxnSpLocks/>
            <a:stCxn id="25" idx="1"/>
            <a:endCxn id="19" idx="3"/>
          </p:cNvCxnSpPr>
          <p:nvPr/>
        </p:nvCxnSpPr>
        <p:spPr>
          <a:xfrm flipH="1" flipV="1">
            <a:off x="9328485" y="3726893"/>
            <a:ext cx="834190" cy="5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1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792250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3222108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3382529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400524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652942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530064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789543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4261375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4447704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4188501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41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 Halting Problem</a:t>
                </a:r>
                <a:r>
                  <a:rPr lang="en-US" dirty="0">
                    <a:solidFill>
                      <a:schemeClr val="bg1"/>
                    </a:solidFill>
                  </a:rPr>
                  <a:t>: Given a Turing machine, does it halt: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𝐻𝑎𝑙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h𝑎𝑙𝑡𝑠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2615788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D7E35D-F887-4B40-8E0A-83A269E85F38}"/>
              </a:ext>
            </a:extLst>
          </p:cNvPr>
          <p:cNvSpPr txBox="1">
            <a:spLocks/>
          </p:cNvSpPr>
          <p:nvPr/>
        </p:nvSpPr>
        <p:spPr>
          <a:xfrm>
            <a:off x="6866022" y="5518485"/>
            <a:ext cx="2422358" cy="9946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I can solve the problem in green, then I can solve both of these problems!!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4D9B4A-88B9-F94F-924F-7DC40872399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197619" y="5049253"/>
            <a:ext cx="2668403" cy="96653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38D758-5B78-D940-9E12-7A0A37B4252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077201" y="4580022"/>
            <a:ext cx="636086" cy="93846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876634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2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3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Assume for the sake of contradiction,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decidable. Thus, some machine R exists that decides it.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blipFill>
                <a:blip r:embed="rId4"/>
                <a:stretch>
                  <a:fillRect b="-5051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DB7711-34AD-C54F-8758-6044A97255D3}"/>
              </a:ext>
            </a:extLst>
          </p:cNvPr>
          <p:cNvSpPr txBox="1">
            <a:spLocks/>
          </p:cNvSpPr>
          <p:nvPr/>
        </p:nvSpPr>
        <p:spPr>
          <a:xfrm>
            <a:off x="5498198" y="5959679"/>
            <a:ext cx="5770441" cy="737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Then, this machine would decide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, but that contradicts our theorem that ATM is undecidable. Thus, halt is also undecidable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68D98E-A5D0-044A-81EC-CEE57ECF4892}"/>
              </a:ext>
            </a:extLst>
          </p:cNvPr>
          <p:cNvCxnSpPr/>
          <p:nvPr/>
        </p:nvCxnSpPr>
        <p:spPr>
          <a:xfrm>
            <a:off x="896471" y="3612776"/>
            <a:ext cx="1048870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696D2EB-C3EF-774F-9E6A-FB127A0B6D75}"/>
              </a:ext>
            </a:extLst>
          </p:cNvPr>
          <p:cNvSpPr txBox="1">
            <a:spLocks/>
          </p:cNvSpPr>
          <p:nvPr/>
        </p:nvSpPr>
        <p:spPr>
          <a:xfrm>
            <a:off x="6125728" y="3893913"/>
            <a:ext cx="4515382" cy="205865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Machine M, on input 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- Simulate R on (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) to see if M halts. If not,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- Else simulate M on input w: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accepts,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rejects,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3E1B1D-787C-F84C-B5B6-FC9C886B51EC}"/>
              </a:ext>
            </a:extLst>
          </p:cNvPr>
          <p:cNvSpPr/>
          <p:nvPr/>
        </p:nvSpPr>
        <p:spPr>
          <a:xfrm>
            <a:off x="4867840" y="4858629"/>
            <a:ext cx="1118228" cy="22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5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Proof was simplified by using a proof by contradiction via a valid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5632CA-05C1-FC48-94C0-9BA4DA505CB8}"/>
              </a:ext>
            </a:extLst>
          </p:cNvPr>
          <p:cNvCxnSpPr>
            <a:cxnSpLocks/>
          </p:cNvCxnSpPr>
          <p:nvPr/>
        </p:nvCxnSpPr>
        <p:spPr>
          <a:xfrm flipV="1">
            <a:off x="4065560" y="2869190"/>
            <a:ext cx="829172" cy="104085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31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6251296" y="3899647"/>
            <a:ext cx="3376800" cy="13232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other words, test whether the given machine never accepts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724432-6536-4446-8FFB-09B4D3418EBA}"/>
              </a:ext>
            </a:extLst>
          </p:cNvPr>
          <p:cNvCxnSpPr>
            <a:cxnSpLocks/>
          </p:cNvCxnSpPr>
          <p:nvPr/>
        </p:nvCxnSpPr>
        <p:spPr>
          <a:xfrm flipH="1" flipV="1">
            <a:off x="7046259" y="2804941"/>
            <a:ext cx="1039907" cy="118058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72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3623551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*Notice that w is hardcoded into description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blipFill>
                <a:blip r:embed="rId4"/>
                <a:stretch>
                  <a:fillRect l="-2907" t="-1149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B1664F-C1A3-6247-9958-A8F3BD1410AE}"/>
              </a:ext>
            </a:extLst>
          </p:cNvPr>
          <p:cNvCxnSpPr/>
          <p:nvPr/>
        </p:nvCxnSpPr>
        <p:spPr>
          <a:xfrm flipV="1">
            <a:off x="6869151" y="3941658"/>
            <a:ext cx="1393903" cy="4742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8C1F02-589B-2F42-A614-FB3CA76A35EF}"/>
              </a:ext>
            </a:extLst>
          </p:cNvPr>
          <p:cNvSpPr txBox="1">
            <a:spLocks/>
          </p:cNvSpPr>
          <p:nvPr/>
        </p:nvSpPr>
        <p:spPr>
          <a:xfrm>
            <a:off x="8873193" y="5535700"/>
            <a:ext cx="2174218" cy="1089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Why is this helpful?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5F20F6-7568-E74B-A243-330F54237DAF}"/>
              </a:ext>
            </a:extLst>
          </p:cNvPr>
          <p:cNvCxnSpPr>
            <a:cxnSpLocks/>
          </p:cNvCxnSpPr>
          <p:nvPr/>
        </p:nvCxnSpPr>
        <p:spPr>
          <a:xfrm>
            <a:off x="6869151" y="5148529"/>
            <a:ext cx="1814202" cy="7743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5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31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93920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ED3CA9-B07F-B348-979D-4BD9E8CDBC89}"/>
              </a:ext>
            </a:extLst>
          </p:cNvPr>
          <p:cNvSpPr txBox="1">
            <a:spLocks/>
          </p:cNvSpPr>
          <p:nvPr/>
        </p:nvSpPr>
        <p:spPr>
          <a:xfrm>
            <a:off x="6300711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2: Solve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Flip the output of R“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blipFill>
                <a:blip r:embed="rId4"/>
                <a:stretch>
                  <a:fillRect t="-162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6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E342B4-E7F9-3D4D-BFA1-819A65B580BC}"/>
              </a:ext>
            </a:extLst>
          </p:cNvPr>
          <p:cNvSpPr txBox="1">
            <a:spLocks/>
          </p:cNvSpPr>
          <p:nvPr/>
        </p:nvSpPr>
        <p:spPr>
          <a:xfrm>
            <a:off x="2022299" y="5898995"/>
            <a:ext cx="2315526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Key Idea: M1 can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only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accept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F56BEA-76B8-4B48-9918-08F968914FF3}"/>
              </a:ext>
            </a:extLst>
          </p:cNvPr>
          <p:cNvCxnSpPr/>
          <p:nvPr/>
        </p:nvCxnSpPr>
        <p:spPr>
          <a:xfrm flipH="1" flipV="1">
            <a:off x="2330605" y="5452946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B9925B8-F611-3D4F-A162-AF9E29A3473C}"/>
              </a:ext>
            </a:extLst>
          </p:cNvPr>
          <p:cNvSpPr txBox="1">
            <a:spLocks/>
          </p:cNvSpPr>
          <p:nvPr/>
        </p:nvSpPr>
        <p:spPr>
          <a:xfrm>
            <a:off x="7883911" y="5898995"/>
            <a:ext cx="3601843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So, testing emptiness on M1 = testing acceptance of M on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F23018-DF65-364A-8BFD-315C49FE7801}"/>
              </a:ext>
            </a:extLst>
          </p:cNvPr>
          <p:cNvCxnSpPr/>
          <p:nvPr/>
        </p:nvCxnSpPr>
        <p:spPr>
          <a:xfrm flipH="1" flipV="1">
            <a:off x="8281010" y="5436219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2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via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!!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blipFill>
                <a:blip r:embed="rId4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081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we can decide this, can we use it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blipFill>
                <a:blip r:embed="rId3"/>
                <a:stretch>
                  <a:fillRect l="-439" t="-719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FECC58-13F9-A148-A000-EF7EF73B9D3A}"/>
              </a:ext>
            </a:extLst>
          </p:cNvPr>
          <p:cNvCxnSpPr>
            <a:cxnSpLocks/>
          </p:cNvCxnSpPr>
          <p:nvPr/>
        </p:nvCxnSpPr>
        <p:spPr>
          <a:xfrm flipV="1">
            <a:off x="3908612" y="2850777"/>
            <a:ext cx="762000" cy="8268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6851931" y="3821050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</p:spTree>
    <p:extLst>
      <p:ext uri="{BB962C8B-B14F-4D97-AF65-F5344CB8AC3E}">
        <p14:creationId xmlns:p14="http://schemas.microsoft.com/office/powerpoint/2010/main" val="4131628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1610859" y="4222492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2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blipFill>
                <a:blip r:embed="rId5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626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1599710" y="3930505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Claim: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L(M2) is a regular language IFF then M accepts 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5063" y="3612398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63" y="3612398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5061" y="4088183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61" y="4088183"/>
                <a:ext cx="5701991" cy="1487425"/>
              </a:xfrm>
              <a:prstGeom prst="rect">
                <a:avLst/>
              </a:prstGeom>
              <a:blipFill>
                <a:blip r:embed="rId5"/>
                <a:stretch>
                  <a:fillRect l="-222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099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2: Recognize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1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dirty="0">
                    <a:solidFill>
                      <a:schemeClr val="bg1"/>
                    </a:solidFill>
                  </a:rPr>
                  <a:t>S = 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 earlier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Accept IFF R accepts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blipFill>
                <a:blip r:embed="rId5"/>
                <a:stretch>
                  <a:fillRect l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Why does this work?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will be regular if M accepts w?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blipFill>
                <a:blip r:embed="rId6"/>
                <a:stretch>
                  <a:fillRect l="-2778" t="-901" r="-794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8335E1-E8AA-D94A-A56E-AEFC19D065B3}"/>
              </a:ext>
            </a:extLst>
          </p:cNvPr>
          <p:cNvCxnSpPr/>
          <p:nvPr/>
        </p:nvCxnSpPr>
        <p:spPr>
          <a:xfrm flipV="1">
            <a:off x="6501161" y="4330275"/>
            <a:ext cx="1393902" cy="66547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7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Recall that a </a:t>
            </a:r>
            <a:r>
              <a:rPr lang="en-US" b="1" i="1" u="sng" dirty="0">
                <a:solidFill>
                  <a:schemeClr val="bg1"/>
                </a:solidFill>
              </a:rPr>
              <a:t>decidable language</a:t>
            </a:r>
            <a:r>
              <a:rPr lang="en-US" dirty="0">
                <a:solidFill>
                  <a:schemeClr val="bg1"/>
                </a:solidFill>
              </a:rPr>
              <a:t> is a language for which a Turing Machine exists that computes it and always halts.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6742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Let’s look at a few more decidable languages and eventually start discovering some undecidable languages.</a:t>
            </a:r>
          </a:p>
        </p:txBody>
      </p:sp>
    </p:spTree>
    <p:extLst>
      <p:ext uri="{BB962C8B-B14F-4D97-AF65-F5344CB8AC3E}">
        <p14:creationId xmlns:p14="http://schemas.microsoft.com/office/powerpoint/2010/main" val="110568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832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describe a Turing Machine that decides this language?</a:t>
            </a:r>
          </a:p>
        </p:txBody>
      </p:sp>
    </p:spTree>
    <p:extLst>
      <p:ext uri="{BB962C8B-B14F-4D97-AF65-F5344CB8AC3E}">
        <p14:creationId xmlns:p14="http://schemas.microsoft.com/office/powerpoint/2010/main" val="391520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62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B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B ends in accept state,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C1B72-3DDD-6B4D-BF9E-ECF453AC4BA5}"/>
              </a:ext>
            </a:extLst>
          </p:cNvPr>
          <p:cNvSpPr txBox="1">
            <a:spLocks/>
          </p:cNvSpPr>
          <p:nvPr/>
        </p:nvSpPr>
        <p:spPr>
          <a:xfrm>
            <a:off x="5994069" y="5192831"/>
            <a:ext cx="5132639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 is finite, B is also guaranteed to halt. So the simulation must be possible and it must halt.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84191-74E1-634F-8C81-431F6634FEF6}"/>
              </a:ext>
            </a:extLst>
          </p:cNvPr>
          <p:cNvCxnSpPr>
            <a:cxnSpLocks/>
          </p:cNvCxnSpPr>
          <p:nvPr/>
        </p:nvCxnSpPr>
        <p:spPr>
          <a:xfrm>
            <a:off x="5893806" y="4680642"/>
            <a:ext cx="407406" cy="543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96C8C7-4674-BA42-B75B-488355C0A03A}"/>
              </a:ext>
            </a:extLst>
          </p:cNvPr>
          <p:cNvSpPr txBox="1">
            <a:spLocks/>
          </p:cNvSpPr>
          <p:nvPr/>
        </p:nvSpPr>
        <p:spPr>
          <a:xfrm>
            <a:off x="1323157" y="5576935"/>
            <a:ext cx="2633208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Let’s briefly discuss some of the implementation details involved in this.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8C7B33-F042-674B-975C-DBB8AB91CBC0}"/>
              </a:ext>
            </a:extLst>
          </p:cNvPr>
          <p:cNvCxnSpPr>
            <a:cxnSpLocks/>
          </p:cNvCxnSpPr>
          <p:nvPr/>
        </p:nvCxnSpPr>
        <p:spPr>
          <a:xfrm flipH="1">
            <a:off x="2842788" y="4665133"/>
            <a:ext cx="479834" cy="975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about this one? How would you design the machine this time?</a:t>
            </a:r>
          </a:p>
        </p:txBody>
      </p:sp>
    </p:spTree>
    <p:extLst>
      <p:ext uri="{BB962C8B-B14F-4D97-AF65-F5344CB8AC3E}">
        <p14:creationId xmlns:p14="http://schemas.microsoft.com/office/powerpoint/2010/main" val="370947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A2AA68-8CD7-2247-8791-7B4FA4D95B03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225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Convert NFA B into DFA C using procedure given previously.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Run Turing Machine M from previous slide on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635178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60139</TotalTime>
  <Words>2939</Words>
  <Application>Microsoft Macintosh PowerPoint</Application>
  <PresentationFormat>Widescreen</PresentationFormat>
  <Paragraphs>320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Decidability</vt:lpstr>
      <vt:lpstr>Goals!</vt:lpstr>
      <vt:lpstr>The big Picture!</vt:lpstr>
      <vt:lpstr>Part 1: Decidable Languages</vt:lpstr>
      <vt:lpstr>Decidable Languages</vt:lpstr>
      <vt:lpstr>Decidable Languages</vt:lpstr>
      <vt:lpstr>Decidable Languages</vt:lpstr>
      <vt:lpstr>Decidable Languages</vt:lpstr>
      <vt:lpstr>Decidable Languages</vt:lpstr>
      <vt:lpstr>More Decidable Languages</vt:lpstr>
      <vt:lpstr>Part 2: Undecidable Languages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Some Comments on Machine D</vt:lpstr>
      <vt:lpstr>Some Comments on Machine D</vt:lpstr>
      <vt:lpstr>Some Comments on Machine D</vt:lpstr>
      <vt:lpstr>Do undecidable languages exist?</vt:lpstr>
      <vt:lpstr>Do undecidable languages exist?</vt:lpstr>
      <vt:lpstr>Do undecidable languages exist?</vt:lpstr>
      <vt:lpstr>Part 3: Non-Recognizable Languages?</vt:lpstr>
      <vt:lpstr>Non-Turing Recognizability?</vt:lpstr>
      <vt:lpstr>Definition: Complement of a Language</vt:lpstr>
      <vt:lpstr>More on complements</vt:lpstr>
      <vt:lpstr>More on complements</vt:lpstr>
      <vt:lpstr>Co-Turing Recognizable</vt:lpstr>
      <vt:lpstr>Another way to define decidability</vt:lpstr>
      <vt:lpstr>Proving the theorem</vt:lpstr>
      <vt:lpstr>Proving the theorem</vt:lpstr>
      <vt:lpstr>UnRecognizability!</vt:lpstr>
      <vt:lpstr>UnRecognizability!</vt:lpstr>
      <vt:lpstr>Part 4: Introduction to Reducibility</vt:lpstr>
      <vt:lpstr>What is Reducibility?</vt:lpstr>
      <vt:lpstr>What is Reducibility?</vt:lpstr>
      <vt:lpstr>Reduction Process</vt:lpstr>
      <vt:lpstr>The Halting Problem</vt:lpstr>
      <vt:lpstr>The Halting Problem</vt:lpstr>
      <vt:lpstr>The Halting Problem</vt:lpstr>
      <vt:lpstr>TM Emptiness Testing</vt:lpstr>
      <vt:lpstr>TM Emptiness Testing</vt:lpstr>
      <vt:lpstr>TM Emptiness Testing</vt:lpstr>
      <vt:lpstr>TM Emptiness Testing</vt:lpstr>
      <vt:lpstr>One More Example</vt:lpstr>
      <vt:lpstr>One More Example</vt:lpstr>
      <vt:lpstr>One More Example</vt:lpstr>
      <vt:lpstr>One More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327</cp:revision>
  <dcterms:created xsi:type="dcterms:W3CDTF">2023-02-24T14:15:53Z</dcterms:created>
  <dcterms:modified xsi:type="dcterms:W3CDTF">2023-11-02T15:13:09Z</dcterms:modified>
</cp:coreProperties>
</file>