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1"/>
  </p:notesMasterIdLst>
  <p:sldIdLst>
    <p:sldId id="256" r:id="rId2"/>
    <p:sldId id="272" r:id="rId3"/>
    <p:sldId id="258" r:id="rId4"/>
    <p:sldId id="318" r:id="rId5"/>
    <p:sldId id="462" r:id="rId6"/>
    <p:sldId id="461" r:id="rId7"/>
    <p:sldId id="807" r:id="rId8"/>
    <p:sldId id="464" r:id="rId9"/>
    <p:sldId id="809" r:id="rId10"/>
    <p:sldId id="808" r:id="rId11"/>
    <p:sldId id="463" r:id="rId12"/>
    <p:sldId id="271" r:id="rId13"/>
    <p:sldId id="274" r:id="rId14"/>
    <p:sldId id="810" r:id="rId15"/>
    <p:sldId id="811" r:id="rId16"/>
    <p:sldId id="812" r:id="rId17"/>
    <p:sldId id="813" r:id="rId18"/>
    <p:sldId id="815" r:id="rId19"/>
    <p:sldId id="816" r:id="rId20"/>
    <p:sldId id="817" r:id="rId21"/>
    <p:sldId id="277" r:id="rId22"/>
    <p:sldId id="470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466" r:id="rId31"/>
    <p:sldId id="474" r:id="rId32"/>
    <p:sldId id="799" r:id="rId33"/>
    <p:sldId id="833" r:id="rId34"/>
    <p:sldId id="825" r:id="rId35"/>
    <p:sldId id="826" r:id="rId36"/>
    <p:sldId id="827" r:id="rId37"/>
    <p:sldId id="828" r:id="rId38"/>
    <p:sldId id="829" r:id="rId39"/>
    <p:sldId id="830" r:id="rId40"/>
    <p:sldId id="831" r:id="rId41"/>
    <p:sldId id="832" r:id="rId42"/>
    <p:sldId id="835" r:id="rId43"/>
    <p:sldId id="467" r:id="rId44"/>
    <p:sldId id="834" r:id="rId45"/>
    <p:sldId id="295" r:id="rId46"/>
    <p:sldId id="836" r:id="rId47"/>
    <p:sldId id="837" r:id="rId48"/>
    <p:sldId id="838" r:id="rId49"/>
    <p:sldId id="303" r:id="rId50"/>
    <p:sldId id="839" r:id="rId51"/>
    <p:sldId id="840" r:id="rId52"/>
    <p:sldId id="305" r:id="rId53"/>
    <p:sldId id="842" r:id="rId54"/>
    <p:sldId id="843" r:id="rId55"/>
    <p:sldId id="315" r:id="rId56"/>
    <p:sldId id="316" r:id="rId57"/>
    <p:sldId id="317" r:id="rId58"/>
    <p:sldId id="844" r:id="rId59"/>
    <p:sldId id="468" r:id="rId60"/>
    <p:sldId id="322" r:id="rId61"/>
    <p:sldId id="335" r:id="rId62"/>
    <p:sldId id="845" r:id="rId63"/>
    <p:sldId id="846" r:id="rId64"/>
    <p:sldId id="847" r:id="rId65"/>
    <p:sldId id="336" r:id="rId66"/>
    <p:sldId id="339" r:id="rId67"/>
    <p:sldId id="341" r:id="rId68"/>
    <p:sldId id="342" r:id="rId69"/>
    <p:sldId id="344" r:id="rId70"/>
    <p:sldId id="848" r:id="rId71"/>
    <p:sldId id="347" r:id="rId72"/>
    <p:sldId id="348" r:id="rId73"/>
    <p:sldId id="849" r:id="rId74"/>
    <p:sldId id="850" r:id="rId75"/>
    <p:sldId id="851" r:id="rId76"/>
    <p:sldId id="852" r:id="rId77"/>
    <p:sldId id="350" r:id="rId78"/>
    <p:sldId id="853" r:id="rId79"/>
    <p:sldId id="854" r:id="rId80"/>
    <p:sldId id="855" r:id="rId81"/>
    <p:sldId id="856" r:id="rId82"/>
    <p:sldId id="858" r:id="rId83"/>
    <p:sldId id="857" r:id="rId84"/>
    <p:sldId id="859" r:id="rId85"/>
    <p:sldId id="860" r:id="rId86"/>
    <p:sldId id="380" r:id="rId87"/>
    <p:sldId id="383" r:id="rId88"/>
    <p:sldId id="861" r:id="rId89"/>
    <p:sldId id="862" r:id="rId90"/>
    <p:sldId id="863" r:id="rId91"/>
    <p:sldId id="864" r:id="rId92"/>
    <p:sldId id="865" r:id="rId93"/>
    <p:sldId id="866" r:id="rId94"/>
    <p:sldId id="867" r:id="rId95"/>
    <p:sldId id="361" r:id="rId96"/>
    <p:sldId id="360" r:id="rId97"/>
    <p:sldId id="868" r:id="rId98"/>
    <p:sldId id="869" r:id="rId99"/>
    <p:sldId id="364" r:id="rId100"/>
    <p:sldId id="365" r:id="rId101"/>
    <p:sldId id="366" r:id="rId102"/>
    <p:sldId id="374" r:id="rId103"/>
    <p:sldId id="369" r:id="rId104"/>
    <p:sldId id="376" r:id="rId105"/>
    <p:sldId id="367" r:id="rId106"/>
    <p:sldId id="368" r:id="rId107"/>
    <p:sldId id="375" r:id="rId108"/>
    <p:sldId id="387" r:id="rId109"/>
    <p:sldId id="388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91"/>
    <p:restoredTop sz="94805"/>
  </p:normalViewPr>
  <p:slideViewPr>
    <p:cSldViewPr snapToGrid="0" snapToObjects="1">
      <p:cViewPr varScale="1">
        <p:scale>
          <a:sx n="122" d="100"/>
          <a:sy n="122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15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7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00.png"/><Relationship Id="rId9" Type="http://schemas.openxmlformats.org/officeDocument/2006/relationships/image" Target="../media/image12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9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28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Complexity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1474" y="2763806"/>
                <a:ext cx="1991258" cy="623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some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474" y="2763806"/>
                <a:ext cx="1991258" cy="623160"/>
              </a:xfrm>
              <a:prstGeom prst="rect">
                <a:avLst/>
              </a:prstGeom>
              <a:blipFill>
                <a:blip r:embed="rId3"/>
                <a:stretch>
                  <a:fillRect t="-2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7"/>
          <a:stretch/>
        </p:blipFill>
        <p:spPr>
          <a:xfrm>
            <a:off x="6492341" y="2636806"/>
            <a:ext cx="3649133" cy="38141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10253133" y="3412377"/>
            <a:ext cx="794279" cy="4568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be the maximum number of branches this computation can have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blipFill>
                <a:blip r:embed="rId5"/>
                <a:stretch>
                  <a:fillRect t="-3922" b="-392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The computation tree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leaves and each branch to each node has length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D567DD-C60B-D045-8324-8407331C8637}"/>
              </a:ext>
            </a:extLst>
          </p:cNvPr>
          <p:cNvSpPr txBox="1">
            <a:spLocks/>
          </p:cNvSpPr>
          <p:nvPr/>
        </p:nvSpPr>
        <p:spPr>
          <a:xfrm>
            <a:off x="1029754" y="4438275"/>
            <a:ext cx="5350928" cy="7505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Construct a DTM with three tapes that simulates this NTM as we did in the Turing Machine section earlier. This machines manually computes / simulates each branch individually.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this machine simulates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branches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time each for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blipFill>
                <a:blip r:embed="rId7"/>
                <a:stretch>
                  <a:fillRect t="-1639" b="-819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  <p:extLst>
      <p:ext uri="{BB962C8B-B14F-4D97-AF65-F5344CB8AC3E}">
        <p14:creationId xmlns:p14="http://schemas.microsoft.com/office/powerpoint/2010/main" val="12697579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99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  <p:extLst>
      <p:ext uri="{BB962C8B-B14F-4D97-AF65-F5344CB8AC3E}">
        <p14:creationId xmlns:p14="http://schemas.microsoft.com/office/powerpoint/2010/main" val="35645384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  <p:extLst>
      <p:ext uri="{BB962C8B-B14F-4D97-AF65-F5344CB8AC3E}">
        <p14:creationId xmlns:p14="http://schemas.microsoft.com/office/powerpoint/2010/main" val="39003417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r>
              <a:rPr lang="en-US" dirty="0"/>
              <a:t>For NP/co-NP, one way was exponential</a:t>
            </a:r>
          </a:p>
        </p:txBody>
      </p:sp>
    </p:spTree>
    <p:extLst>
      <p:ext uri="{BB962C8B-B14F-4D97-AF65-F5344CB8AC3E}">
        <p14:creationId xmlns:p14="http://schemas.microsoft.com/office/powerpoint/2010/main" val="25303628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48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29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Complexity class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263" y="1011725"/>
            <a:ext cx="6104297" cy="550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4222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</p:spTree>
    <p:extLst>
      <p:ext uri="{BB962C8B-B14F-4D97-AF65-F5344CB8AC3E}">
        <p14:creationId xmlns:p14="http://schemas.microsoft.com/office/powerpoint/2010/main" val="36351004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  <a:p>
            <a:pPr lvl="1"/>
            <a:endParaRPr lang="en-US" dirty="0"/>
          </a:p>
          <a:p>
            <a:r>
              <a:rPr lang="en-US" dirty="0"/>
              <a:t>PSPACE = NPSPACE and EXPSPACE = NEXPSPACE</a:t>
            </a:r>
          </a:p>
          <a:p>
            <a:pPr lvl="1"/>
            <a:r>
              <a:rPr lang="en-US" dirty="0"/>
              <a:t>WOAH! That’s pretty cool!</a:t>
            </a:r>
          </a:p>
        </p:txBody>
      </p:sp>
    </p:spTree>
    <p:extLst>
      <p:ext uri="{BB962C8B-B14F-4D97-AF65-F5344CB8AC3E}">
        <p14:creationId xmlns:p14="http://schemas.microsoft.com/office/powerpoint/2010/main" val="379893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85122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</p:spTree>
    <p:extLst>
      <p:ext uri="{BB962C8B-B14F-4D97-AF65-F5344CB8AC3E}">
        <p14:creationId xmlns:p14="http://schemas.microsoft.com/office/powerpoint/2010/main" val="16305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62012" y="1007534"/>
            <a:ext cx="10508721" cy="6265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Given a problem we want to solve, there are three important variations of that problem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A708E6-19C2-9347-AA6B-BE5FA90D47DC}"/>
              </a:ext>
            </a:extLst>
          </p:cNvPr>
          <p:cNvSpPr txBox="1">
            <a:spLocks/>
          </p:cNvSpPr>
          <p:nvPr/>
        </p:nvSpPr>
        <p:spPr>
          <a:xfrm>
            <a:off x="862012" y="1981221"/>
            <a:ext cx="10508721" cy="9652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Traveling Salesperson Problem</a:t>
            </a:r>
            <a:r>
              <a:rPr lang="en-US" dirty="0"/>
              <a:t>: Given a weighted graph G and start node s, find the minimum weight path starting and ending at s that visits every node exactly once.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3259667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</p:spTree>
    <p:extLst>
      <p:ext uri="{BB962C8B-B14F-4D97-AF65-F5344CB8AC3E}">
        <p14:creationId xmlns:p14="http://schemas.microsoft.com/office/powerpoint/2010/main" val="267341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2123543" y="48513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decision problem you can also solve the function problem Why?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4631268" y="39285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2683933" y="39285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1D5513D-27E6-754B-B2FD-825E4C2ECC92}"/>
              </a:ext>
            </a:extLst>
          </p:cNvPr>
          <p:cNvSpPr txBox="1">
            <a:spLocks/>
          </p:cNvSpPr>
          <p:nvPr/>
        </p:nvSpPr>
        <p:spPr>
          <a:xfrm>
            <a:off x="6207656" y="4389965"/>
            <a:ext cx="3523723" cy="2180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Because if you can solve the decision problem, you can repeatedly invoke it with lower values of k until the Yes responses change to No</a:t>
            </a:r>
          </a:p>
        </p:txBody>
      </p:sp>
    </p:spTree>
    <p:extLst>
      <p:ext uri="{BB962C8B-B14F-4D97-AF65-F5344CB8AC3E}">
        <p14:creationId xmlns:p14="http://schemas.microsoft.com/office/powerpoint/2010/main" val="19704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verification problem, does it help you solve the decision problem?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5E4974E-7D14-8640-9A14-FB77A5C11C95}"/>
              </a:ext>
            </a:extLst>
          </p:cNvPr>
          <p:cNvSpPr txBox="1">
            <a:spLocks/>
          </p:cNvSpPr>
          <p:nvPr/>
        </p:nvSpPr>
        <p:spPr>
          <a:xfrm>
            <a:off x="2039669" y="4229096"/>
            <a:ext cx="3523723" cy="2324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Answer: Maybe? If verifier exists, we can call the verifier over and over again with possible paths until we get a Yes response. We will see soon though that this is usually NOT efficient</a:t>
            </a:r>
          </a:p>
        </p:txBody>
      </p:sp>
    </p:spTree>
    <p:extLst>
      <p:ext uri="{BB962C8B-B14F-4D97-AF65-F5344CB8AC3E}">
        <p14:creationId xmlns:p14="http://schemas.microsoft.com/office/powerpoint/2010/main" val="39019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We will focus on these two from now on because Turing machines return Yes/No answers.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polynomial time means the runtime of the machine is worst-case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blipFill>
                <a:blip r:embed="rId2"/>
                <a:stretch>
                  <a:fillRect l="-2073" t="-1887" r="-259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174067" y="2358504"/>
            <a:ext cx="1024466" cy="6810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verifiable by a DTM in polynomial time, then it is solvable in polynomial time by an NTM.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471614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verifiable by a DTM. Thus, the DTM that verifies instances of this problem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1120579" y="5400295"/>
            <a:ext cx="3125124" cy="708247"/>
            <a:chOff x="1006609" y="5434162"/>
            <a:chExt cx="3125124" cy="708247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DTM Verifier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Potential solution 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434162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s is valid solution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360330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8E4685-10A5-2546-AD42-32F1DC7F478C}"/>
              </a:ext>
            </a:extLst>
          </p:cNvPr>
          <p:cNvGrpSpPr/>
          <p:nvPr/>
        </p:nvGrpSpPr>
        <p:grpSpPr>
          <a:xfrm>
            <a:off x="5493280" y="3448884"/>
            <a:ext cx="4768320" cy="2934983"/>
            <a:chOff x="570494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70494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D48A7E-E50D-B64A-84B7-F41E034FAB72}"/>
                </a:ext>
              </a:extLst>
            </p:cNvPr>
            <p:cNvGrpSpPr/>
            <p:nvPr/>
          </p:nvGrpSpPr>
          <p:grpSpPr>
            <a:xfrm>
              <a:off x="8830734" y="3712723"/>
              <a:ext cx="1476441" cy="507189"/>
              <a:chOff x="8610600" y="4003295"/>
              <a:chExt cx="1476441" cy="507189"/>
            </a:xfrm>
          </p:grpSpPr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005F34F-3C6D-0D4D-8B2E-1CD785104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4F51F5-29DC-9E41-91D2-4C5CCBDF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845BDDFC-ACD6-1448-8B43-A34CA7A806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A91EE9-FF99-5940-A1DF-F3344F387E1D}"/>
                </a:ext>
              </a:extLst>
            </p:cNvPr>
            <p:cNvGrpSpPr/>
            <p:nvPr/>
          </p:nvGrpSpPr>
          <p:grpSpPr>
            <a:xfrm>
              <a:off x="8830734" y="4356505"/>
              <a:ext cx="1476441" cy="507189"/>
              <a:chOff x="8610600" y="4003295"/>
              <a:chExt cx="1476441" cy="507189"/>
            </a:xfrm>
          </p:grpSpPr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4745A37-E682-E640-A0BA-9B87F094C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0F7358B-F5D2-944D-B1F0-F1ACB3988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2B611E9E-65A4-2648-A160-8EDBD5E5A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A2B27B-6B05-7C49-B76A-D9A12494DF94}"/>
                </a:ext>
              </a:extLst>
            </p:cNvPr>
            <p:cNvGrpSpPr/>
            <p:nvPr/>
          </p:nvGrpSpPr>
          <p:grpSpPr>
            <a:xfrm>
              <a:off x="8830734" y="4991206"/>
              <a:ext cx="1476441" cy="507189"/>
              <a:chOff x="8610600" y="4003295"/>
              <a:chExt cx="1476441" cy="507189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C2242B4-0616-0544-9482-504AE8A47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8E05D63-4A88-5146-8218-6600F1A8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F88A7C6-D64C-5A4D-9811-FB2301DCD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Yes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8D1CA9-0E5E-AB41-A4D7-85B7C1F34A32}"/>
                </a:ext>
              </a:extLst>
            </p:cNvPr>
            <p:cNvGrpSpPr/>
            <p:nvPr/>
          </p:nvGrpSpPr>
          <p:grpSpPr>
            <a:xfrm>
              <a:off x="8830734" y="5654153"/>
              <a:ext cx="1476441" cy="507189"/>
              <a:chOff x="8610600" y="4003295"/>
              <a:chExt cx="1476441" cy="507189"/>
            </a:xfrm>
          </p:grpSpPr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391BE7F-271F-9646-AC1A-C64580FC6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3CEA14-8830-5E4F-9B01-7C7DC37B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45C1817-2E60-9144-90FF-FA7271590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6094410" y="479414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F658392-2B60-034C-A031-C1145B8593CD}"/>
                </a:ext>
              </a:extLst>
            </p:cNvPr>
            <p:cNvSpPr txBox="1">
              <a:spLocks/>
            </p:cNvSpPr>
            <p:nvPr/>
          </p:nvSpPr>
          <p:spPr>
            <a:xfrm>
              <a:off x="7163594" y="3890838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1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91A93A20-9AE0-434E-94A2-7D6CDC74FE77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398027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2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BB815415-A928-F14B-A087-369BF2C37195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991206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3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79EF20A-F7E4-9245-83E4-090951CA4C09}"/>
                </a:ext>
              </a:extLst>
            </p:cNvPr>
            <p:cNvSpPr txBox="1">
              <a:spLocks/>
            </p:cNvSpPr>
            <p:nvPr/>
          </p:nvSpPr>
          <p:spPr>
            <a:xfrm>
              <a:off x="7208208" y="5674913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stCxn id="38" idx="7"/>
              <a:endCxn id="39" idx="1"/>
            </p:cNvCxnSpPr>
            <p:nvPr/>
          </p:nvCxnSpPr>
          <p:spPr>
            <a:xfrm flipV="1">
              <a:off x="6372550" y="4123672"/>
              <a:ext cx="791044" cy="71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642027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642027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637255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CE52D-47C0-784B-ADAB-ABCA4F21B167}"/>
                </a:ext>
              </a:extLst>
            </p:cNvPr>
            <p:cNvCxnSpPr>
              <a:cxnSpLocks/>
              <a:stCxn id="39" idx="3"/>
              <a:endCxn id="19" idx="1"/>
            </p:cNvCxnSpPr>
            <p:nvPr/>
          </p:nvCxnSpPr>
          <p:spPr>
            <a:xfrm flipV="1">
              <a:off x="7925595" y="3966318"/>
              <a:ext cx="905139" cy="157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1F7EA7-132E-604E-A960-0E2CF363CF51}"/>
                </a:ext>
              </a:extLst>
            </p:cNvPr>
            <p:cNvCxnSpPr>
              <a:cxnSpLocks/>
              <a:stCxn id="40" idx="3"/>
              <a:endCxn id="27" idx="1"/>
            </p:cNvCxnSpPr>
            <p:nvPr/>
          </p:nvCxnSpPr>
          <p:spPr>
            <a:xfrm flipV="1">
              <a:off x="7925594" y="461010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33E080-2029-4748-8BE8-C54C7915F98B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7925594" y="522404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EC4368-E66F-7045-92B7-FBAAF61CB3EC}"/>
                </a:ext>
              </a:extLst>
            </p:cNvPr>
            <p:cNvCxnSpPr>
              <a:cxnSpLocks/>
              <a:stCxn id="42" idx="3"/>
              <a:endCxn id="35" idx="1"/>
            </p:cNvCxnSpPr>
            <p:nvPr/>
          </p:nvCxnSpPr>
          <p:spPr>
            <a:xfrm>
              <a:off x="7970209" y="5907747"/>
              <a:ext cx="860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blipFill>
                  <a:blip r:embed="rId2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8215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217612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solvable by an NTM. Thus, the NTM that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928818" y="5266162"/>
            <a:ext cx="3125124" cy="775982"/>
            <a:chOff x="1006609" y="5434162"/>
            <a:chExt cx="3125124" cy="775982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NTM Solver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Input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501897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decision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106328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5239278" y="3448884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10176156" y="3445662"/>
            <a:ext cx="1765409" cy="15027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Purple path that leads to Yes is a verifier for P. Why?</a:t>
            </a:r>
          </a:p>
        </p:txBody>
      </p:sp>
    </p:spTree>
    <p:extLst>
      <p:ext uri="{BB962C8B-B14F-4D97-AF65-F5344CB8AC3E}">
        <p14:creationId xmlns:p14="http://schemas.microsoft.com/office/powerpoint/2010/main" val="209827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Measuring Time and Space complexity of algorithms on Turing Machines (You already know a lot of this!)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Introducing the most famous complexity classes (P, NP, NP-Hard, etc.)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Showing how a difficult a problem is through the use of mapping reductions (you’ve already seen some of this in DSA2)!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97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FC97-49C1-DE43-BDF5-EBF8381FB359}"/>
              </a:ext>
            </a:extLst>
          </p:cNvPr>
          <p:cNvSpPr txBox="1">
            <a:spLocks/>
          </p:cNvSpPr>
          <p:nvPr/>
        </p:nvSpPr>
        <p:spPr>
          <a:xfrm>
            <a:off x="1886479" y="3543839"/>
            <a:ext cx="4251856" cy="15505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theorem is critical to remember! It will be very important in a moment.</a:t>
            </a:r>
          </a:p>
        </p:txBody>
      </p:sp>
    </p:spTree>
    <p:extLst>
      <p:ext uri="{BB962C8B-B14F-4D97-AF65-F5344CB8AC3E}">
        <p14:creationId xmlns:p14="http://schemas.microsoft.com/office/powerpoint/2010/main" val="136209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Classes (Finally!)</a:t>
            </a:r>
          </a:p>
        </p:txBody>
      </p:sp>
    </p:spTree>
    <p:extLst>
      <p:ext uri="{BB962C8B-B14F-4D97-AF65-F5344CB8AC3E}">
        <p14:creationId xmlns:p14="http://schemas.microsoft.com/office/powerpoint/2010/main" val="87412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P is the set of all problems that can be solved by a deterministic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blipFill>
                <a:blip r:embed="rId2"/>
                <a:stretch>
                  <a:fillRect l="-2389" r="-2048" b="-161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1888065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1973528" y="1106221"/>
            <a:ext cx="2091267" cy="956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u="sng" dirty="0"/>
              <a:t>Important</a:t>
            </a:r>
            <a:r>
              <a:rPr lang="en-US" sz="1600" i="1" dirty="0"/>
              <a:t>: P is a set of problems (not solutions, not algorithms)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829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Sorting a list of numbers</a:t>
            </a:r>
            <a:br>
              <a:rPr lang="en-US" sz="1600" i="1" dirty="0"/>
            </a:br>
            <a:r>
              <a:rPr lang="en-US" sz="1600" i="1" dirty="0"/>
              <a:t>Inserting into a binary tree</a:t>
            </a:r>
            <a:br>
              <a:rPr lang="en-US" sz="1600" i="1" dirty="0"/>
            </a:br>
            <a:r>
              <a:rPr lang="en-US" sz="1600" i="1" dirty="0"/>
              <a:t>Computing the average of a list of numbers</a:t>
            </a:r>
            <a:br>
              <a:rPr lang="en-US" sz="1600" i="1" dirty="0"/>
            </a:br>
            <a:r>
              <a:rPr lang="en-US" sz="1600" i="1" dirty="0"/>
              <a:t>Printing “hello world”</a:t>
            </a:r>
            <a:br>
              <a:rPr lang="en-US" sz="1600" i="1" dirty="0"/>
            </a:br>
            <a:r>
              <a:rPr lang="en-US" sz="1600" i="1" dirty="0"/>
              <a:t>Find() in a hash table</a:t>
            </a:r>
            <a:br>
              <a:rPr lang="en-US" sz="1600" i="1" dirty="0"/>
            </a:br>
            <a:r>
              <a:rPr lang="en-US" sz="1600" i="1" dirty="0"/>
              <a:t>…and many more</a:t>
            </a:r>
            <a:br>
              <a:rPr lang="en-US" sz="1600" i="1" dirty="0"/>
            </a:br>
            <a:endParaRPr lang="en-US" sz="16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3"/>
            <a:ext cx="1352282" cy="3291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2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NP is the set of all problems that can be solved by a </a:t>
                </a:r>
                <a:r>
                  <a:rPr lang="en-US" b="1" u="sng" dirty="0"/>
                  <a:t>non-deterministic</a:t>
                </a:r>
                <a:r>
                  <a:rPr lang="en-US" dirty="0"/>
                  <a:t>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blipFill>
                <a:blip r:embed="rId2"/>
                <a:stretch>
                  <a:fillRect l="-2035" r="-174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2277532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732105" y="695657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Remember</a:t>
            </a:r>
            <a:r>
              <a:rPr lang="en-US" sz="1600" i="1" dirty="0"/>
              <a:t>: We also showed that any NTM solver has an equivalent exponential time DTM. So all problems in NP are solvable in exponential time.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6937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Everything in P (will prove shortly)</a:t>
            </a:r>
            <a:br>
              <a:rPr lang="en-US" sz="1600" i="1" dirty="0"/>
            </a:br>
            <a:r>
              <a:rPr lang="en-US" sz="1600" i="1" dirty="0"/>
              <a:t>Traveling Salesperson Problem</a:t>
            </a:r>
            <a:br>
              <a:rPr lang="en-US" sz="1600" i="1" dirty="0"/>
            </a:br>
            <a:r>
              <a:rPr lang="en-US" sz="1600" i="1" dirty="0"/>
              <a:t>Circuit Satisfiability</a:t>
            </a:r>
            <a:br>
              <a:rPr lang="en-US" sz="1600" i="1" dirty="0"/>
            </a:br>
            <a:r>
              <a:rPr lang="en-US" sz="1600" i="1" dirty="0"/>
              <a:t>Vertex Cover</a:t>
            </a:r>
            <a:br>
              <a:rPr lang="en-US" sz="1600" i="1" dirty="0"/>
            </a:br>
            <a:r>
              <a:rPr lang="en-US" sz="1600" i="1" dirty="0"/>
              <a:t>Independent Set</a:t>
            </a:r>
            <a:br>
              <a:rPr lang="en-US" sz="1600" i="1" dirty="0"/>
            </a:br>
            <a:r>
              <a:rPr lang="en-US" sz="1600" i="1" dirty="0"/>
              <a:t>Subset Sum</a:t>
            </a:r>
            <a:br>
              <a:rPr lang="en-US" sz="1600" i="1" dirty="0"/>
            </a:br>
            <a:r>
              <a:rPr lang="en-US" sz="1600" i="1" dirty="0"/>
              <a:t>…and many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4"/>
            <a:ext cx="1352282" cy="8482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732105" y="3632199"/>
            <a:ext cx="2828663" cy="16425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Equivalent Definition</a:t>
            </a:r>
            <a:r>
              <a:rPr lang="en-US" sz="1600" i="1" dirty="0"/>
              <a:t>: By our recently proved theorem, this also means these problems can be verified in polynomial time using a deterministic Turing machine!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12782-8974-4B40-98B0-A26D654A6D04}"/>
              </a:ext>
            </a:extLst>
          </p:cNvPr>
          <p:cNvCxnSpPr>
            <a:cxnSpLocks/>
          </p:cNvCxnSpPr>
          <p:nvPr/>
        </p:nvCxnSpPr>
        <p:spPr>
          <a:xfrm flipV="1">
            <a:off x="3369733" y="3014130"/>
            <a:ext cx="1929606" cy="872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2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? This is still unknown today!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blipFill>
                <a:blip r:embed="rId3"/>
                <a:stretch>
                  <a:fillRect l="-2899" r="-483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988048" y="2689777"/>
            <a:ext cx="2832007" cy="16764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Everything in P can be solved in polynomial time by a DTM, so it can definitely be verified as well (just solve it and then verify the solution)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3989015" y="1454948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D1CA701-6607-7E4F-856B-6053AF5505F9}"/>
              </a:ext>
            </a:extLst>
          </p:cNvPr>
          <p:cNvSpPr txBox="1">
            <a:spLocks/>
          </p:cNvSpPr>
          <p:nvPr/>
        </p:nvSpPr>
        <p:spPr>
          <a:xfrm>
            <a:off x="988048" y="2345554"/>
            <a:ext cx="2832007" cy="3442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09303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213097" y="456584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It is true that we DO NOT know if there are actually any unique problems in NP (that are not also in P).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4291343" y="4565842"/>
            <a:ext cx="1105480" cy="3139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We are interested in finding the hardest problem in NP (at the VERY top of the bubble). Why? It is the MOST likely to not be in P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>
            <a:off x="4291343" y="1530036"/>
            <a:ext cx="2580237" cy="3077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112652" y="382322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NP-Hard problems are defined to be all problems that are this hard OR harder.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2625505" y="2842788"/>
            <a:ext cx="200890" cy="9338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4A26CC7-079F-374B-8C92-959E199970CA}"/>
              </a:ext>
            </a:extLst>
          </p:cNvPr>
          <p:cNvSpPr txBox="1">
            <a:spLocks/>
          </p:cNvSpPr>
          <p:nvPr/>
        </p:nvSpPr>
        <p:spPr>
          <a:xfrm>
            <a:off x="1872132" y="2049753"/>
            <a:ext cx="2355130" cy="6988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Suppose we have find the hardest problem in NP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 flipV="1">
            <a:off x="4088723" y="1837790"/>
            <a:ext cx="2782857" cy="56137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6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1072" y="813235"/>
            <a:ext cx="2506589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371892-3A55-864A-BE74-1F51EA687C93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CE101F-D131-5E4B-B329-8B3F728A41A4}"/>
                </a:ext>
              </a:extLst>
            </p:cNvPr>
            <p:cNvGrpSpPr/>
            <p:nvPr/>
          </p:nvGrpSpPr>
          <p:grpSpPr>
            <a:xfrm>
              <a:off x="5908350" y="2496096"/>
              <a:ext cx="4714481" cy="4063996"/>
              <a:chOff x="4523051" y="1761068"/>
              <a:chExt cx="4714481" cy="40639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ECBE22B-00AF-0249-B60F-AB6706A81B95}"/>
                  </a:ext>
                </a:extLst>
              </p:cNvPr>
              <p:cNvGrpSpPr/>
              <p:nvPr/>
            </p:nvGrpSpPr>
            <p:grpSpPr>
              <a:xfrm>
                <a:off x="4523051" y="1854199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4A1DF55-6DAA-0D4D-9919-563E750571CE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CB683A8-08D1-204F-AFE5-1767C7DEADD6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A46874-D347-F341-B74E-C744F75A9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00" y="1854199"/>
                <a:ext cx="0" cy="387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8C484E6F-0BD1-AB4E-9EFE-A40AC6ADE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7715" y="5469457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Easy Problems</a:t>
                </a:r>
                <a:endParaRPr lang="en-US" sz="1600" i="1" dirty="0"/>
              </a:p>
            </p:txBody>
          </p:sp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B188799F-CD2B-4748-AD60-BDD68DE38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3200" y="1761068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Hard Problems</a:t>
                </a:r>
                <a:endParaRPr lang="en-US" sz="1600" i="1" dirty="0"/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4EC2B34-04B5-F843-91DE-FF6A65B7AE51}"/>
                </a:ext>
              </a:extLst>
            </p:cNvPr>
            <p:cNvSpPr/>
            <p:nvPr/>
          </p:nvSpPr>
          <p:spPr>
            <a:xfrm>
              <a:off x="5791207" y="-4553901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6AB8359-241B-7744-9BEA-5C88AC4D9DD7}"/>
              </a:ext>
            </a:extLst>
          </p:cNvPr>
          <p:cNvSpPr txBox="1">
            <a:spLocks/>
          </p:cNvSpPr>
          <p:nvPr/>
        </p:nvSpPr>
        <p:spPr>
          <a:xfrm>
            <a:off x="2322497" y="1147442"/>
            <a:ext cx="1838778" cy="6365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Goes up to indefinite difficulty.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5A669-08BE-344E-89BF-97B3BC6A8ED9}"/>
              </a:ext>
            </a:extLst>
          </p:cNvPr>
          <p:cNvCxnSpPr>
            <a:cxnSpLocks/>
          </p:cNvCxnSpPr>
          <p:nvPr/>
        </p:nvCxnSpPr>
        <p:spPr>
          <a:xfrm flipV="1">
            <a:off x="3938257" y="461728"/>
            <a:ext cx="1702052" cy="6857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548143" y="375610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NP-Hard and NP intersect here. Problems in this intersection are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 flipV="1">
            <a:off x="3715239" y="2589227"/>
            <a:ext cx="3065807" cy="116687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487868" y="166088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This section (purple) is the set of NP-Complete problems.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48252" y="2437904"/>
            <a:ext cx="3203986" cy="2115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52FCBCB-7180-2C4C-9A9D-CE6A6A75DE49}"/>
              </a:ext>
            </a:extLst>
          </p:cNvPr>
          <p:cNvSpPr txBox="1">
            <a:spLocks/>
          </p:cNvSpPr>
          <p:nvPr/>
        </p:nvSpPr>
        <p:spPr>
          <a:xfrm>
            <a:off x="1048233" y="3715269"/>
            <a:ext cx="4651890" cy="19431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bg1"/>
                </a:solidFill>
              </a:rPr>
              <a:t>Definition</a:t>
            </a:r>
            <a:r>
              <a:rPr lang="en-US" sz="2000" i="1" dirty="0">
                <a:solidFill>
                  <a:schemeClr val="bg1"/>
                </a:solidFill>
              </a:rPr>
              <a:t>: A problem is </a:t>
            </a:r>
            <a:r>
              <a:rPr lang="en-US" sz="2000" b="1" i="1" dirty="0">
                <a:solidFill>
                  <a:schemeClr val="bg1"/>
                </a:solidFill>
              </a:rPr>
              <a:t>NP-Complete</a:t>
            </a:r>
            <a:r>
              <a:rPr lang="en-US" sz="2000" i="1" dirty="0">
                <a:solidFill>
                  <a:schemeClr val="bg1"/>
                </a:solidFill>
              </a:rPr>
              <a:t> if and only if the problem: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in NP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NP-Hard</a:t>
            </a:r>
          </a:p>
        </p:txBody>
      </p:sp>
    </p:spTree>
    <p:extLst>
      <p:ext uri="{BB962C8B-B14F-4D97-AF65-F5344CB8AC3E}">
        <p14:creationId xmlns:p14="http://schemas.microsoft.com/office/powerpoint/2010/main" val="82776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047375" y="1616234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 different definition of NP-Complete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bg1"/>
                    </a:solidFill>
                  </a:rPr>
                  <a:t>Definition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: A problem A is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NP-Complete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blipFill>
                <a:blip r:embed="rId2"/>
                <a:stretch>
                  <a:fillRect l="-1084" b="-571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means that problem A is harder than problem B, shown through a </a:t>
                </a:r>
                <a:r>
                  <a:rPr lang="en-US" sz="1600" b="1" i="1" u="sng" dirty="0"/>
                  <a:t>reduction</a:t>
                </a:r>
                <a:r>
                  <a:rPr lang="en-US" sz="1600" i="1" dirty="0"/>
                  <a:t>, which we will see in a moment.</a:t>
                </a:r>
              </a:p>
            </p:txBody>
          </p:sp>
        </mc:Choice>
        <mc:Fallback xmlns="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7FA3D-9EC4-A748-9BAF-9415D236B50D}"/>
              </a:ext>
            </a:extLst>
          </p:cNvPr>
          <p:cNvCxnSpPr>
            <a:cxnSpLocks/>
          </p:cNvCxnSpPr>
          <p:nvPr/>
        </p:nvCxnSpPr>
        <p:spPr>
          <a:xfrm flipV="1">
            <a:off x="2845578" y="2996697"/>
            <a:ext cx="830129" cy="10798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4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Introduction!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Reductions:</a:t>
            </a:r>
            <a:br>
              <a:rPr lang="en-US" dirty="0"/>
            </a:br>
            <a:r>
              <a:rPr lang="en-US" dirty="0"/>
              <a:t>Mapping Reductions</a:t>
            </a:r>
          </a:p>
        </p:txBody>
      </p:sp>
    </p:spTree>
    <p:extLst>
      <p:ext uri="{BB962C8B-B14F-4D97-AF65-F5344CB8AC3E}">
        <p14:creationId xmlns:p14="http://schemas.microsoft.com/office/powerpoint/2010/main" val="295649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we have already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64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276208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2706066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2866487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348920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136900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4784599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273501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3745333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3931662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3672459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0A66E6B-05AE-DF47-AD72-921EEBE6834C}"/>
              </a:ext>
            </a:extLst>
          </p:cNvPr>
          <p:cNvSpPr txBox="1">
            <a:spLocks/>
          </p:cNvSpPr>
          <p:nvPr/>
        </p:nvSpPr>
        <p:spPr>
          <a:xfrm>
            <a:off x="7750530" y="5499747"/>
            <a:ext cx="3296881" cy="1078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kind of reduction involves the decidability of Problems A and B. If B is decidable then A is decidable!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BAD594-8A20-A34D-A7A0-28F0F9161B40}"/>
              </a:ext>
            </a:extLst>
          </p:cNvPr>
          <p:cNvCxnSpPr>
            <a:cxnSpLocks/>
          </p:cNvCxnSpPr>
          <p:nvPr/>
        </p:nvCxnSpPr>
        <p:spPr>
          <a:xfrm flipV="1">
            <a:off x="8229600" y="4481465"/>
            <a:ext cx="253498" cy="10182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9D9AE-DC76-A049-B9F7-EA804B1777E6}"/>
              </a:ext>
            </a:extLst>
          </p:cNvPr>
          <p:cNvCxnSpPr>
            <a:cxnSpLocks/>
          </p:cNvCxnSpPr>
          <p:nvPr/>
        </p:nvCxnSpPr>
        <p:spPr>
          <a:xfrm flipH="1" flipV="1">
            <a:off x="5839326" y="5003501"/>
            <a:ext cx="2308793" cy="49624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Mapping Reduction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One way (green route) to solve A is to use the decider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blipFill>
                <a:blip r:embed="rId2"/>
                <a:stretch>
                  <a:fillRect t="-2105" r="-324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b="1" i="1" u="sng" dirty="0">
                    <a:solidFill>
                      <a:schemeClr val="bg1"/>
                    </a:solidFill>
                  </a:rPr>
                  <a:t>mapping reduction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uses a reduction function R() to map instances of one problem (A) to instances of another problem (B) such that for any input string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blipFill>
                <a:blip r:embed="rId3"/>
                <a:stretch>
                  <a:fillRect t="-2222" b="-44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30623-1E62-0F43-82C9-5FDCF5203CD1}"/>
              </a:ext>
            </a:extLst>
          </p:cNvPr>
          <p:cNvCxnSpPr>
            <a:cxnSpLocks/>
          </p:cNvCxnSpPr>
          <p:nvPr/>
        </p:nvCxnSpPr>
        <p:spPr>
          <a:xfrm>
            <a:off x="2062302" y="2708985"/>
            <a:ext cx="833298" cy="5743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208734" y="187642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30" b="-425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/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Another way to solve A is to use the purple path. Takes: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blipFill>
                <a:blip r:embed="rId8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A54CD4-6816-7641-9B35-2AD11E02D4C5}"/>
              </a:ext>
            </a:extLst>
          </p:cNvPr>
          <p:cNvCxnSpPr>
            <a:cxnSpLocks/>
          </p:cNvCxnSpPr>
          <p:nvPr/>
        </p:nvCxnSpPr>
        <p:spPr>
          <a:xfrm>
            <a:off x="7813411" y="5495510"/>
            <a:ext cx="349514" cy="5198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41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2" y="427593"/>
            <a:ext cx="9932137" cy="668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Reductions You’ve Probably seen before!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Max-Flow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Min-Cut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Bi-Partite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Max-Flow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C5966E-2D81-1040-90D3-E820D5D54E18}"/>
              </a:ext>
            </a:extLst>
          </p:cNvPr>
          <p:cNvSpPr txBox="1">
            <a:spLocks/>
          </p:cNvSpPr>
          <p:nvPr/>
        </p:nvSpPr>
        <p:spPr>
          <a:xfrm>
            <a:off x="5091420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Details: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118ACFF-8839-024B-88AF-83FB153B12C9}"/>
              </a:ext>
            </a:extLst>
          </p:cNvPr>
          <p:cNvSpPr txBox="1">
            <a:spLocks/>
          </p:cNvSpPr>
          <p:nvPr/>
        </p:nvSpPr>
        <p:spPr>
          <a:xfrm>
            <a:off x="5091420" y="2071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Value of maximum flow is equal to capacity of minimum cut on the same, unaltered graph.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270FE73-028E-AD4F-A8C2-AE7A078BB19E}"/>
              </a:ext>
            </a:extLst>
          </p:cNvPr>
          <p:cNvSpPr txBox="1">
            <a:spLocks/>
          </p:cNvSpPr>
          <p:nvPr/>
        </p:nvSpPr>
        <p:spPr>
          <a:xfrm>
            <a:off x="5100043" y="2833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Conversion involved adding capacities to edges, adding source and sink node, adding edges to / from source / sink node, etc.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6F81EC3-84D7-384F-B29E-4B80D8C72BD9}"/>
              </a:ext>
            </a:extLst>
          </p:cNvPr>
          <p:cNvSpPr txBox="1">
            <a:spLocks/>
          </p:cNvSpPr>
          <p:nvPr/>
        </p:nvSpPr>
        <p:spPr>
          <a:xfrm>
            <a:off x="5100043" y="3653733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out the middle element in the array.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699413D-5379-5045-9D8B-6A637471A4CA}"/>
              </a:ext>
            </a:extLst>
          </p:cNvPr>
          <p:cNvSpPr txBox="1">
            <a:spLocks/>
          </p:cNvSpPr>
          <p:nvPr/>
        </p:nvSpPr>
        <p:spPr>
          <a:xfrm>
            <a:off x="5091419" y="4473837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the first element in the array. Note that this one is a reduction to a HARDER problem. So won’t be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1546442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08484" y="161137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78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30" b="-208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7591425" y="1971298"/>
            <a:ext cx="4402471" cy="3717108"/>
            <a:chOff x="7572375" y="1828423"/>
            <a:chExt cx="4402471" cy="371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Which Algorithm is faster?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br>
                    <a:rPr lang="en-US" i="1" dirty="0">
                      <a:solidFill>
                        <a:schemeClr val="bg1"/>
                      </a:solidFill>
                    </a:rPr>
                  </a:br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represents a </a:t>
                  </a:r>
                  <a:r>
                    <a:rPr lang="en-US" b="1" u="sng" dirty="0">
                      <a:solidFill>
                        <a:schemeClr val="bg1"/>
                      </a:solidFill>
                    </a:rPr>
                    <a:t>valid reduction</a:t>
                  </a:r>
                  <a:r>
                    <a:rPr lang="en-US" i="1" dirty="0">
                      <a:solidFill>
                        <a:schemeClr val="bg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is the best algorithm for A (or equally the best)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blipFill>
                  <a:blip r:embed="rId6"/>
                  <a:stretch>
                    <a:fillRect l="-862" t="-339" r="-20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33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711991" y="3716013"/>
            <a:ext cx="3091270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surprisingly, if these two algorithms have same overall runtime, then either can be used (they are equivalent).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H="1" flipV="1">
            <a:off x="7185804" y="2449903"/>
            <a:ext cx="603849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8013940" y="2449903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410066" y="4915107"/>
            <a:ext cx="3328491" cy="1323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solving A through reduction is SLOWER than directly solving A, this means problem B is simply harder than problem A (but the reduction is still valid)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7678161" y="2253673"/>
            <a:ext cx="715339" cy="25934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712016" y="3648997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D3D31-DD7A-A84D-B3C8-BFFF68562B10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B1CBD-AFFC-4047-A9E3-1E9CD1EA6284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A0493A-9F41-4E4B-BD64-C1247F336F2F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68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912125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the reduction is FASTER than directly solving A, What does this mean? It means the reduction IS the best way to solve A (and this picture doesn’t make sense)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6927273" y="2415398"/>
            <a:ext cx="1345459" cy="232913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065818" y="3798102"/>
            <a:ext cx="1126837" cy="9464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C513A-9540-2F4D-B68B-AAA5A4BB8F86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CCAB6-6E38-6A46-A4EA-484E7588F7FE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D7E97-6985-A245-A2A9-8EBF4D401363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93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80021" y="2595614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…and the direct algorithm for A is obsolete. The reduction through problem B is the direct way to solve 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225973" y="3959354"/>
            <a:ext cx="1065364" cy="81081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chemeClr val="tx1">
                        <a:lumMod val="95000"/>
                      </a:schemeClr>
                    </a:solidFill>
                  </a:rPr>
                  <a:t>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 t="-3226" b="-193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6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bg1"/>
                    </a:solidFill>
                  </a:rPr>
                  <a:t>Suppose time goes on, and somebody find a FASTER way to solve B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time, how will the picture to the right change as a result?</a:t>
                </a:r>
              </a:p>
              <a:p>
                <a:pPr algn="ctr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blipFill>
                <a:blip r:embed="rId2"/>
                <a:stretch>
                  <a:fillRect t="-1031" r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1592903" y="4056826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 now has a faster algorithm also! So improving B’s algorithm improves A’s. They are linked in this direction!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>
            <a:off x="5136922" y="4394624"/>
            <a:ext cx="1742645" cy="777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/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This is ONLY true if the reduction stays </a:t>
                </a:r>
                <a:r>
                  <a:rPr lang="en-US" sz="1600" b="1" i="1" u="sng" dirty="0"/>
                  <a:t>valid</a:t>
                </a:r>
                <a:r>
                  <a:rPr lang="en-US" sz="1600" i="1" dirty="0"/>
                  <a:t>, meaning the conversion is still fast: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blipFill>
                <a:blip r:embed="rId6"/>
                <a:stretch>
                  <a:fillRect t="-1471" r="-379" b="-588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F8908-42E2-104C-A41B-76E76593A7DD}"/>
              </a:ext>
            </a:extLst>
          </p:cNvPr>
          <p:cNvCxnSpPr>
            <a:cxnSpLocks/>
          </p:cNvCxnSpPr>
          <p:nvPr/>
        </p:nvCxnSpPr>
        <p:spPr>
          <a:xfrm flipV="1">
            <a:off x="7434436" y="4719782"/>
            <a:ext cx="758219" cy="7339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dirty="0"/>
              <a:t>Overview of Theory of Computation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205" y="1995563"/>
            <a:ext cx="4402471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Now suppose time goes on and someone finds a VERY fast algorithm for A. What could happen?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4383523" y="5453716"/>
            <a:ext cx="4010111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the reduction may still be valid, but we are back to B being strictly harder than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 flipV="1">
            <a:off x="6428836" y="3666836"/>
            <a:ext cx="1964798" cy="16421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3D16F-DB12-3743-84E7-09A0B1C71473}"/>
              </a:ext>
            </a:extLst>
          </p:cNvPr>
          <p:cNvCxnSpPr>
            <a:cxnSpLocks/>
          </p:cNvCxnSpPr>
          <p:nvPr/>
        </p:nvCxnSpPr>
        <p:spPr>
          <a:xfrm flipV="1">
            <a:off x="6581955" y="4394624"/>
            <a:ext cx="1923688" cy="9143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49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3" y="242867"/>
            <a:ext cx="5284414" cy="668415"/>
          </a:xfrm>
        </p:spPr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253926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So, via reduction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55895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2867"/>
                <a:ext cx="4714481" cy="6317225"/>
                <a:chOff x="4523051" y="-492161"/>
                <a:chExt cx="4714481" cy="631722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-492161"/>
                  <a:ext cx="0" cy="62240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-369652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valid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establishes that B is at least as hard as A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blipFill>
                <a:blip r:embed="rId2"/>
                <a:stretch>
                  <a:fillRect l="-955" r="-239" b="-72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2F9F31A-BBF7-1546-8AA1-51F024CB1CF5}"/>
              </a:ext>
            </a:extLst>
          </p:cNvPr>
          <p:cNvSpPr txBox="1">
            <a:spLocks/>
          </p:cNvSpPr>
          <p:nvPr/>
        </p:nvSpPr>
        <p:spPr>
          <a:xfrm>
            <a:off x="1133638" y="2839789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Some related facts!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If valid reductions exist in both directions: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, then the two problems are equally as hard</a:t>
                </a:r>
              </a:p>
            </p:txBody>
          </p:sp>
        </mc:Choice>
        <mc:Fallback xmlns="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blipFill>
                <a:blip r:embed="rId3"/>
                <a:stretch>
                  <a:fillRect l="-718" t="-1923" b="-576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77D083-80E0-8948-9DEC-49472A08402F}"/>
              </a:ext>
            </a:extLst>
          </p:cNvPr>
          <p:cNvSpPr txBox="1">
            <a:spLocks/>
          </p:cNvSpPr>
          <p:nvPr/>
        </p:nvSpPr>
        <p:spPr>
          <a:xfrm>
            <a:off x="1142264" y="4017527"/>
            <a:ext cx="5284414" cy="6838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NP-Complete problems are the hardest in NP, so by definition there is a valid reduction from anything in NP to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How fast does a reduction between NP-Complete problems need to be? Just some polynomial. Why? We write this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blipFill>
                <a:blip r:embed="rId4"/>
                <a:stretch>
                  <a:fillRect l="-477" t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9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5972296" cy="86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Proving NP-Completeness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906747" y="1359120"/>
            <a:ext cx="2613132" cy="716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Usually we do the bolded ones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>
            <a:off x="1468413" y="1776664"/>
            <a:ext cx="313090" cy="7194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942095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To prove a problem A is NP-Complete, show that: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Solve in Polynomial time with an NTM</a:t>
                </a:r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Verify in Polynomial time with a DTM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Is NP-Hard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Pick known NP-Complete problem B and show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blipFill>
                <a:blip r:embed="rId2"/>
                <a:stretch>
                  <a:fillRect l="-13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8BCE67B-97DD-D340-958D-E99FCCFA56E1}"/>
              </a:ext>
            </a:extLst>
          </p:cNvPr>
          <p:cNvSpPr txBox="1">
            <a:spLocks/>
          </p:cNvSpPr>
          <p:nvPr/>
        </p:nvSpPr>
        <p:spPr>
          <a:xfrm>
            <a:off x="4516820" y="1316424"/>
            <a:ext cx="2345348" cy="850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But for second step, we need a known NP-Complete problem. What was the first one?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7C092C-6AFB-D640-B94E-77752A9FB7B9}"/>
              </a:ext>
            </a:extLst>
          </p:cNvPr>
          <p:cNvCxnSpPr>
            <a:cxnSpLocks/>
          </p:cNvCxnSpPr>
          <p:nvPr/>
        </p:nvCxnSpPr>
        <p:spPr>
          <a:xfrm flipH="1">
            <a:off x="4020446" y="1954221"/>
            <a:ext cx="693443" cy="5725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6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62326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075"/>
            <a:ext cx="9905999" cy="74282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Cook-Levin Theorem</a:t>
            </a:r>
            <a:r>
              <a:rPr lang="en-US" dirty="0">
                <a:solidFill>
                  <a:schemeClr val="bg1"/>
                </a:solidFill>
              </a:rPr>
              <a:t>: The Satisfiability (SAT) problem is NP-Complete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1D73BF-42AC-884D-8672-B2AA1D5E4609}"/>
              </a:ext>
            </a:extLst>
          </p:cNvPr>
          <p:cNvSpPr txBox="1">
            <a:spLocks/>
          </p:cNvSpPr>
          <p:nvPr/>
        </p:nvSpPr>
        <p:spPr>
          <a:xfrm>
            <a:off x="2601309" y="3389586"/>
            <a:ext cx="2597223" cy="1615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Incredibly famous theorem. Established the first known NP-Complete problem!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311869" y="2358504"/>
            <a:ext cx="886664" cy="10310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63AB3-581B-074C-ADB2-E40B3DDA7F2D}"/>
              </a:ext>
            </a:extLst>
          </p:cNvPr>
          <p:cNvSpPr txBox="1">
            <a:spLocks/>
          </p:cNvSpPr>
          <p:nvPr/>
        </p:nvSpPr>
        <p:spPr>
          <a:xfrm>
            <a:off x="7633136" y="4343401"/>
            <a:ext cx="3033400" cy="19339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Developed independently by Stephen Cook (US) and Leonid Levin (USSR) in 1971 &amp; 1973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4B60A-3E8B-F64D-81EE-69E66B365070}"/>
              </a:ext>
            </a:extLst>
          </p:cNvPr>
          <p:cNvCxnSpPr>
            <a:cxnSpLocks/>
          </p:cNvCxnSpPr>
          <p:nvPr/>
        </p:nvCxnSpPr>
        <p:spPr>
          <a:xfrm>
            <a:off x="7633136" y="2463214"/>
            <a:ext cx="943305" cy="182500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4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6D9F1-8F9B-C248-9DC8-F174468D14B9}"/>
              </a:ext>
            </a:extLst>
          </p:cNvPr>
          <p:cNvSpPr txBox="1">
            <a:spLocks/>
          </p:cNvSpPr>
          <p:nvPr/>
        </p:nvSpPr>
        <p:spPr>
          <a:xfrm>
            <a:off x="943135" y="3614296"/>
            <a:ext cx="2971802" cy="23648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circuit with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inputs, AND, OR, and NOT gates…is it possible to assign values to the input such that the output is TRUE?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04375-5E04-9042-93AE-9CC4F36C12B4}"/>
              </a:ext>
            </a:extLst>
          </p:cNvPr>
          <p:cNvCxnSpPr>
            <a:cxnSpLocks/>
          </p:cNvCxnSpPr>
          <p:nvPr/>
        </p:nvCxnSpPr>
        <p:spPr>
          <a:xfrm flipH="1">
            <a:off x="3754134" y="2932386"/>
            <a:ext cx="1421831" cy="9701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8650" y="2049471"/>
            <a:ext cx="2706312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lvl="1" indent="0">
              <a:buNone/>
            </a:pPr>
            <a:r>
              <a:rPr lang="en-US" dirty="0"/>
              <a:t>1110111110011001</a:t>
            </a:r>
          </a:p>
          <a:p>
            <a:pPr marL="457200" lvl="1" indent="0">
              <a:buNone/>
            </a:pPr>
            <a:r>
              <a:rPr lang="en-US" dirty="0"/>
              <a:t>1010111111011001</a:t>
            </a:r>
          </a:p>
          <a:p>
            <a:pPr marL="457200" lvl="1" indent="0">
              <a:buNone/>
            </a:pPr>
            <a:r>
              <a:rPr lang="en-US" dirty="0"/>
              <a:t>0110111110111001</a:t>
            </a:r>
          </a:p>
          <a:p>
            <a:pPr marL="457200" lvl="1" indent="0">
              <a:buNone/>
            </a:pPr>
            <a:r>
              <a:rPr lang="en-US" dirty="0"/>
              <a:t>0110111110011001</a:t>
            </a:r>
          </a:p>
          <a:p>
            <a:pPr marL="457200" lvl="1" indent="0">
              <a:buNone/>
            </a:pPr>
            <a:r>
              <a:rPr lang="en-US" dirty="0"/>
              <a:t>1110111111011001</a:t>
            </a:r>
          </a:p>
          <a:p>
            <a:pPr marL="457200" lvl="1" indent="0">
              <a:buNone/>
            </a:pPr>
            <a:r>
              <a:rPr lang="en-US" dirty="0"/>
              <a:t>1010111110011001</a:t>
            </a:r>
          </a:p>
          <a:p>
            <a:pPr marL="457200" lvl="1" indent="0">
              <a:buNone/>
            </a:pPr>
            <a:r>
              <a:rPr lang="en-US" dirty="0"/>
              <a:t>1010111110111001</a:t>
            </a:r>
          </a:p>
          <a:p>
            <a:pPr marL="457200" lvl="1" indent="0">
              <a:buNone/>
            </a:pPr>
            <a:r>
              <a:rPr lang="en-US" dirty="0"/>
              <a:t>0110111111011001</a:t>
            </a:r>
          </a:p>
          <a:p>
            <a:pPr marL="457200" lvl="1" indent="0">
              <a:buNone/>
            </a:pPr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53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Circuit-Sat vs SAT</a:t>
            </a:r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259" y="1038793"/>
            <a:ext cx="4718968" cy="4538311"/>
          </a:xfrm>
          <a:prstGeom prst="rect">
            <a:avLst/>
          </a:prstGeom>
          <a:noFill/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2CE4033-F5A3-234B-B23C-75358EF1CF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7379" y="1038793"/>
            <a:ext cx="5411239" cy="4538311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4A8C1-7B5E-5F4D-9D06-6C5523F75E94}"/>
              </a:ext>
            </a:extLst>
          </p:cNvPr>
          <p:cNvSpPr txBox="1">
            <a:spLocks/>
          </p:cNvSpPr>
          <p:nvPr/>
        </p:nvSpPr>
        <p:spPr>
          <a:xfrm>
            <a:off x="1615966" y="6156433"/>
            <a:ext cx="9041524" cy="5754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These are two variations of the exact same problem. We will stick with the right side (SAT) from now 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62353-F683-FC48-9CAF-0154D79A9E32}"/>
              </a:ext>
            </a:extLst>
          </p:cNvPr>
          <p:cNvCxnSpPr>
            <a:cxnSpLocks/>
          </p:cNvCxnSpPr>
          <p:nvPr/>
        </p:nvCxnSpPr>
        <p:spPr>
          <a:xfrm flipH="1">
            <a:off x="6136729" y="5725143"/>
            <a:ext cx="949871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0D9A-EE56-7C4B-BE7C-94783A1EF3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74476" y="5725143"/>
            <a:ext cx="1462252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of the 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3912422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7363643" y="5307629"/>
            <a:ext cx="2912678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Here, we must use the second (bold) option because there are not any NPC problems that exist yet! Ugh!!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>
            <a:off x="8568559" y="4130566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Measuring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1188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0469" y="1413913"/>
            <a:ext cx="4494762" cy="47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do this one first: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6022428" y="1846810"/>
            <a:ext cx="5234151" cy="39864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Given variables V, formula F, and potential values for each variable V’: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Scan over formula F for first operator (Op) that should be applied (deepest in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parens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and/or lowest precedence)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Find the two variables X and Y on each side of Op, this gives X Op Y (example: V1 AND V7)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Apply operator Op to the values X and Y given by V’ or by result of a previous operation and replace X Op Y with this Boolean result.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Loop back to step 1 until only one Boolean remains. This Boolean is true if and only if the solution V’ is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DE94F-C24A-0640-800E-AF0804595A96}"/>
              </a:ext>
            </a:extLst>
          </p:cNvPr>
          <p:cNvSpPr txBox="1">
            <a:spLocks/>
          </p:cNvSpPr>
          <p:nvPr/>
        </p:nvSpPr>
        <p:spPr>
          <a:xfrm>
            <a:off x="6022427" y="1413913"/>
            <a:ext cx="4494762" cy="47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Verifier: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0A1A6D-C30F-B449-B40C-731ABE0ADFA6}"/>
              </a:ext>
            </a:extLst>
          </p:cNvPr>
          <p:cNvSpPr txBox="1">
            <a:spLocks/>
          </p:cNvSpPr>
          <p:nvPr/>
        </p:nvSpPr>
        <p:spPr>
          <a:xfrm>
            <a:off x="1836683" y="4792714"/>
            <a:ext cx="2354151" cy="12051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Needs to be polynomial runtime, is it? Yes!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921DF-92AA-0E45-BD6B-214DD7114DB1}"/>
              </a:ext>
            </a:extLst>
          </p:cNvPr>
          <p:cNvCxnSpPr>
            <a:cxnSpLocks/>
          </p:cNvCxnSpPr>
          <p:nvPr/>
        </p:nvCxnSpPr>
        <p:spPr>
          <a:xfrm flipH="1">
            <a:off x="3775841" y="4556232"/>
            <a:ext cx="1986457" cy="61485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5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578478" y="5395944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part is done!!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 flipH="1">
            <a:off x="2855432" y="4264182"/>
            <a:ext cx="403816" cy="123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59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3974471" y="4909276"/>
            <a:ext cx="4219553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As we stated. before, we have to use the second option because there (when this proof was done) are no NP-Complete problems yet!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6486262" y="3732213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7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4173648" y="5855092"/>
            <a:ext cx="6102673" cy="9306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How are we going to do this?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77510-0CC5-DD4A-B959-C893BD063BC9}"/>
              </a:ext>
            </a:extLst>
          </p:cNvPr>
          <p:cNvCxnSpPr>
            <a:cxnSpLocks/>
          </p:cNvCxnSpPr>
          <p:nvPr/>
        </p:nvCxnSpPr>
        <p:spPr>
          <a:xfrm>
            <a:off x="5273098" y="4576984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2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513A30-46E1-824D-8D69-4E40A20F0984}"/>
              </a:ext>
            </a:extLst>
          </p:cNvPr>
          <p:cNvSpPr txBox="1">
            <a:spLocks/>
          </p:cNvSpPr>
          <p:nvPr/>
        </p:nvSpPr>
        <p:spPr>
          <a:xfrm>
            <a:off x="6633146" y="3966438"/>
            <a:ext cx="4676643" cy="47748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Tape moved right AND 1 written to first cell of tape AND 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1355821" y="5395867"/>
            <a:ext cx="9496409" cy="1004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IDEA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For any generic problem x in NP, it has a decider NTM. Convert that NTM into a Boolean expression that describes the operation of the machine. Why is this a valid reduction?</a:t>
            </a:r>
          </a:p>
        </p:txBody>
      </p:sp>
    </p:spTree>
    <p:extLst>
      <p:ext uri="{BB962C8B-B14F-4D97-AF65-F5344CB8AC3E}">
        <p14:creationId xmlns:p14="http://schemas.microsoft.com/office/powerpoint/2010/main" val="1576707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2064"/>
            <a:ext cx="9905998" cy="648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Variables We Need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5740"/>
              </p:ext>
            </p:extLst>
          </p:nvPr>
        </p:nvGraphicFramePr>
        <p:xfrm>
          <a:off x="2212817" y="1348209"/>
          <a:ext cx="7467600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/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blipFill>
                <a:blip r:embed="rId2"/>
                <a:stretch>
                  <a:fillRect b="-20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Note that p(n) is the time the original NTM takes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blipFill>
                <a:blip r:embed="rId3"/>
                <a:stretch>
                  <a:fillRect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D0D62-1746-CE4D-AB80-83EFD6B055E5}"/>
              </a:ext>
            </a:extLst>
          </p:cNvPr>
          <p:cNvCxnSpPr>
            <a:cxnSpLocks/>
          </p:cNvCxnSpPr>
          <p:nvPr/>
        </p:nvCxnSpPr>
        <p:spPr>
          <a:xfrm>
            <a:off x="8912591" y="3615037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3C9E635-C82C-C74F-B284-60AF181B581F}"/>
              </a:ext>
            </a:extLst>
          </p:cNvPr>
          <p:cNvSpPr txBox="1">
            <a:spLocks/>
          </p:cNvSpPr>
          <p:nvPr/>
        </p:nvSpPr>
        <p:spPr>
          <a:xfrm>
            <a:off x="2212818" y="3984070"/>
            <a:ext cx="2431610" cy="3266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Some constraints:</a:t>
            </a:r>
          </a:p>
        </p:txBody>
      </p:sp>
    </p:spTree>
    <p:extLst>
      <p:ext uri="{BB962C8B-B14F-4D97-AF65-F5344CB8AC3E}">
        <p14:creationId xmlns:p14="http://schemas.microsoft.com/office/powerpoint/2010/main" val="247195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567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conjunction ‘B’ of…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099219"/>
              </p:ext>
            </p:extLst>
          </p:nvPr>
        </p:nvGraphicFramePr>
        <p:xfrm>
          <a:off x="1437121" y="1177253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ij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T</a:t>
                      </a:r>
                      <a:r>
                        <a:rPr lang="en-US" baseline="-25000" dirty="0">
                          <a:sym typeface="Symbol"/>
                        </a:rPr>
                        <a:t>i(k+1)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79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5970"/>
            <a:ext cx="9905998" cy="603700"/>
          </a:xfrm>
        </p:spPr>
        <p:txBody>
          <a:bodyPr/>
          <a:lstStyle/>
          <a:p>
            <a:pPr algn="ctr"/>
            <a:r>
              <a:rPr lang="en-US" dirty="0"/>
              <a:t>Is the reduction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81871" y="2178117"/>
            <a:ext cx="4623600" cy="264738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Yes!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number of sub-expressions is: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2p(n) + 4p(n)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+ 3 = O(p(n)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and each is computed in less than that.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8D7FD-6AD2-154A-9823-0E389D9671B1}"/>
              </a:ext>
            </a:extLst>
          </p:cNvPr>
          <p:cNvSpPr txBox="1">
            <a:spLocks/>
          </p:cNvSpPr>
          <p:nvPr/>
        </p:nvSpPr>
        <p:spPr>
          <a:xfrm>
            <a:off x="861811" y="1855400"/>
            <a:ext cx="5105478" cy="376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NTM for x accepts </a:t>
            </a:r>
            <a:r>
              <a:rPr lang="en-US" dirty="0" err="1"/>
              <a:t>iff</a:t>
            </a:r>
            <a:r>
              <a:rPr lang="en-US" dirty="0"/>
              <a:t> and only if SAT equation can be satisfied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AAB48-0DA7-4044-81B2-6C91203ABADB}"/>
              </a:ext>
            </a:extLst>
          </p:cNvPr>
          <p:cNvSpPr txBox="1">
            <a:spLocks/>
          </p:cNvSpPr>
          <p:nvPr/>
        </p:nvSpPr>
        <p:spPr>
          <a:xfrm>
            <a:off x="6457574" y="1836351"/>
            <a:ext cx="4872194" cy="41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time and space complexity of the reduction is polynomial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9DA41-503B-5F42-A076-EE445E9C43A4}"/>
              </a:ext>
            </a:extLst>
          </p:cNvPr>
          <p:cNvSpPr txBox="1">
            <a:spLocks/>
          </p:cNvSpPr>
          <p:nvPr/>
        </p:nvSpPr>
        <p:spPr>
          <a:xfrm>
            <a:off x="1227047" y="2178117"/>
            <a:ext cx="4375007" cy="26473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there is an accepting computation for the NTM on input I, then B is satisfiable by assigning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ijk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 their intended interpretations.</a:t>
            </a:r>
          </a:p>
        </p:txBody>
      </p:sp>
    </p:spTree>
    <p:extLst>
      <p:ext uri="{BB962C8B-B14F-4D97-AF65-F5344CB8AC3E}">
        <p14:creationId xmlns:p14="http://schemas.microsoft.com/office/powerpoint/2010/main" val="3212761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567128" y="4753147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Thus, it is proven!!</a:t>
            </a:r>
          </a:p>
        </p:txBody>
      </p:sp>
    </p:spTree>
    <p:extLst>
      <p:ext uri="{BB962C8B-B14F-4D97-AF65-F5344CB8AC3E}">
        <p14:creationId xmlns:p14="http://schemas.microsoft.com/office/powerpoint/2010/main" val="489851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NP-Complete Problems (Reductions)</a:t>
            </a:r>
          </a:p>
        </p:txBody>
      </p:sp>
    </p:spTree>
    <p:extLst>
      <p:ext uri="{BB962C8B-B14F-4D97-AF65-F5344CB8AC3E}">
        <p14:creationId xmlns:p14="http://schemas.microsoft.com/office/powerpoint/2010/main" val="16748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deterministic Turing machine that halts on all inputs. The running time or time complexity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maximum number of steps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uses on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running time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Turing machine. Customarily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represent the length of the input.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blipFill>
                <a:blip r:embed="rId2"/>
                <a:stretch>
                  <a:fillRect l="-896" t="-535" r="-128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Short version: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is the worst case runtime for machine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as a function of input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blipFill>
                <a:blip r:embed="rId3"/>
                <a:stretch>
                  <a:fillRect l="-1282" r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59D246-6453-0F43-9E5D-3F39A6ECF071}"/>
              </a:ext>
            </a:extLst>
          </p:cNvPr>
          <p:cNvCxnSpPr>
            <a:cxnSpLocks/>
          </p:cNvCxnSpPr>
          <p:nvPr/>
        </p:nvCxnSpPr>
        <p:spPr>
          <a:xfrm flipH="1" flipV="1">
            <a:off x="6570134" y="3623733"/>
            <a:ext cx="1244599" cy="12107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1430866" y="4682067"/>
            <a:ext cx="2961744" cy="1151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You should already be familiar with this definition /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86678-B4C4-A144-8F91-143D29AD5A52}"/>
              </a:ext>
            </a:extLst>
          </p:cNvPr>
          <p:cNvCxnSpPr>
            <a:cxnSpLocks/>
          </p:cNvCxnSpPr>
          <p:nvPr/>
        </p:nvCxnSpPr>
        <p:spPr>
          <a:xfrm flipV="1">
            <a:off x="3090333" y="3623733"/>
            <a:ext cx="1193801" cy="1058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</p:spTree>
    <p:extLst>
      <p:ext uri="{BB962C8B-B14F-4D97-AF65-F5344CB8AC3E}">
        <p14:creationId xmlns:p14="http://schemas.microsoft.com/office/powerpoint/2010/main" val="3539110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46916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8DB659-DB6F-4349-9252-B5B50C98450D}"/>
              </a:ext>
            </a:extLst>
          </p:cNvPr>
          <p:cNvSpPr txBox="1">
            <a:spLocks/>
          </p:cNvSpPr>
          <p:nvPr/>
        </p:nvSpPr>
        <p:spPr>
          <a:xfrm>
            <a:off x="1141411" y="1493817"/>
            <a:ext cx="9905999" cy="389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3-SAT = Can a provided Boolean expression in 3-Conjunctive-Normal Form (3-CNF) be satisfied?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C2F3B-811D-E947-BC3E-94C7AEA72061}"/>
              </a:ext>
            </a:extLst>
          </p:cNvPr>
          <p:cNvSpPr txBox="1">
            <a:spLocks/>
          </p:cNvSpPr>
          <p:nvPr/>
        </p:nvSpPr>
        <p:spPr>
          <a:xfrm>
            <a:off x="4249848" y="6083930"/>
            <a:ext cx="7054160" cy="55226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tx1">
                    <a:lumMod val="95000"/>
                  </a:schemeClr>
                </a:solidFill>
              </a:rPr>
              <a:t>Is it easier to decide 3-SAT because the format is simpler?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2EB16-B748-6744-80F8-41B17CF328D9}"/>
              </a:ext>
            </a:extLst>
          </p:cNvPr>
          <p:cNvCxnSpPr>
            <a:cxnSpLocks/>
          </p:cNvCxnSpPr>
          <p:nvPr/>
        </p:nvCxnSpPr>
        <p:spPr>
          <a:xfrm>
            <a:off x="7201487" y="2619149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70B333-C64C-3143-8A4B-DAA9B89DB5C9}"/>
              </a:ext>
            </a:extLst>
          </p:cNvPr>
          <p:cNvSpPr txBox="1">
            <a:spLocks/>
          </p:cNvSpPr>
          <p:nvPr/>
        </p:nvSpPr>
        <p:spPr>
          <a:xfrm>
            <a:off x="2171324" y="387488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Each Clause contains a conjunction (AND) of 3 literals (or negated literals)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13CFE-1743-5144-A36B-B13BB50C7E6E}"/>
              </a:ext>
            </a:extLst>
          </p:cNvPr>
          <p:cNvCxnSpPr>
            <a:cxnSpLocks/>
          </p:cNvCxnSpPr>
          <p:nvPr/>
        </p:nvCxnSpPr>
        <p:spPr>
          <a:xfrm>
            <a:off x="3279828" y="2586112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1B4A-8754-EA4E-90E7-432538789144}"/>
              </a:ext>
            </a:extLst>
          </p:cNvPr>
          <p:cNvCxnSpPr>
            <a:cxnSpLocks/>
          </p:cNvCxnSpPr>
          <p:nvPr/>
        </p:nvCxnSpPr>
        <p:spPr>
          <a:xfrm flipH="1">
            <a:off x="3746627" y="2586112"/>
            <a:ext cx="1006442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FC53-6A02-8748-8F98-77750EBACA2B}"/>
              </a:ext>
            </a:extLst>
          </p:cNvPr>
          <p:cNvSpPr txBox="1">
            <a:spLocks/>
          </p:cNvSpPr>
          <p:nvPr/>
        </p:nvSpPr>
        <p:spPr>
          <a:xfrm>
            <a:off x="6486808" y="382961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 expression must be a disjunction (OR) of multiple clauses</a:t>
            </a:r>
          </a:p>
        </p:txBody>
      </p:sp>
    </p:spTree>
    <p:extLst>
      <p:ext uri="{BB962C8B-B14F-4D97-AF65-F5344CB8AC3E}">
        <p14:creationId xmlns:p14="http://schemas.microsoft.com/office/powerpoint/2010/main" val="3471429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984248" y="5246922"/>
            <a:ext cx="2368296" cy="12178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one, as usual, is not difficult.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2850100" y="4151376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7549896" y="5106714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time we can reduce from a concrete, known, NPC problem. We only have SAT so far, so that is what we will choose!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609104" y="4151376"/>
            <a:ext cx="333728" cy="9553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80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050792" y="4177074"/>
            <a:ext cx="4361688" cy="17756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is trivial. The verifier we developed for SAT will also work for 3SAT.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5660136" y="3465576"/>
            <a:ext cx="192024" cy="7772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75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905256" y="4498984"/>
            <a:ext cx="6574536" cy="3656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generic SAT input, can we convert it into an equivalent formula in 3SAT?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4352544" y="3158645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8647176" y="3393218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 to show 3SAT is at least as hard as SAT. How? Show a reduction.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476488" y="2734056"/>
            <a:ext cx="662192" cy="7620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D5B40-E72C-EC47-9F0D-805813C9833F}"/>
              </a:ext>
            </a:extLst>
          </p:cNvPr>
          <p:cNvSpPr txBox="1">
            <a:spLocks/>
          </p:cNvSpPr>
          <p:nvPr/>
        </p:nvSpPr>
        <p:spPr>
          <a:xfrm>
            <a:off x="1236839" y="500481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SAT input x: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 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 = ((x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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((x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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3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4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))  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D1604E1-11BA-1546-AFA9-63B40A1147D8}"/>
              </a:ext>
            </a:extLst>
          </p:cNvPr>
          <p:cNvSpPr/>
          <p:nvPr/>
        </p:nvSpPr>
        <p:spPr>
          <a:xfrm>
            <a:off x="4352544" y="5458968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9739F5-9BF7-944A-BACB-57CBEDE77F85}"/>
              </a:ext>
            </a:extLst>
          </p:cNvPr>
          <p:cNvSpPr txBox="1">
            <a:spLocks/>
          </p:cNvSpPr>
          <p:nvPr/>
        </p:nvSpPr>
        <p:spPr>
          <a:xfrm>
            <a:off x="4905842" y="5004817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Equivalent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8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34210"/>
          </a:xfrm>
        </p:spPr>
        <p:txBody>
          <a:bodyPr/>
          <a:lstStyle/>
          <a:p>
            <a:pPr algn="ctr"/>
            <a:r>
              <a:rPr lang="en-US" dirty="0"/>
              <a:t>Converting SAT to 3-SAT, step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002180" y="1170432"/>
            <a:ext cx="5661726" cy="950976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ym typeface="Symbol"/>
              </a:rPr>
              <a:t>Input: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717414" y="2730760"/>
            <a:ext cx="4231258" cy="3950642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60A579-86EB-B64C-BC3F-E3DF0F9E37F6}"/>
              </a:ext>
            </a:extLst>
          </p:cNvPr>
          <p:cNvSpPr txBox="1">
            <a:spLocks/>
          </p:cNvSpPr>
          <p:nvPr/>
        </p:nvSpPr>
        <p:spPr>
          <a:xfrm>
            <a:off x="1581911" y="3136547"/>
            <a:ext cx="2560321" cy="1596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1</a:t>
            </a:r>
            <a:r>
              <a:rPr lang="en-US" i="1" dirty="0">
                <a:solidFill>
                  <a:schemeClr val="bg1"/>
                </a:solidFill>
              </a:rPr>
              <a:t>: Parse the expression into an expression tree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04BF96A-C3AF-5B41-9EB6-6821FFA8557D}"/>
              </a:ext>
            </a:extLst>
          </p:cNvPr>
          <p:cNvSpPr/>
          <p:nvPr/>
        </p:nvSpPr>
        <p:spPr>
          <a:xfrm rot="5400000">
            <a:off x="7621269" y="2221773"/>
            <a:ext cx="423546" cy="405701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0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1" u="sng" dirty="0">
                    <a:solidFill>
                      <a:schemeClr val="bg1"/>
                    </a:solidFill>
                    <a:sym typeface="Symbol"/>
                  </a:rPr>
                  <a:t>Step 2</a:t>
                </a:r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: Introduce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 for each internal node. This variable will represent whether or not that subtree expression evaluated to True or False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blipFill>
                <a:blip r:embed="rId2"/>
                <a:stretch>
                  <a:fillRect l="-1036" r="-777" b="-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6199221" y="1490534"/>
            <a:ext cx="5190491" cy="4846258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3763225-C8DA-D640-A330-B5CBCC0C2126}"/>
              </a:ext>
            </a:extLst>
          </p:cNvPr>
          <p:cNvSpPr txBox="1">
            <a:spLocks/>
          </p:cNvSpPr>
          <p:nvPr/>
        </p:nvSpPr>
        <p:spPr>
          <a:xfrm>
            <a:off x="1156650" y="2895630"/>
            <a:ext cx="4878389" cy="364232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marL="0" indent="0" algn="just">
              <a:buNone/>
            </a:pPr>
            <a:r>
              <a:rPr lang="en-US" dirty="0">
                <a:sym typeface="Symbol"/>
              </a:rPr>
              <a:t>’ =   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89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7894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3081528"/>
            <a:ext cx="4038600" cy="2962656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881564" y="1243977"/>
            <a:ext cx="4425696" cy="878956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3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Build a truth table for each clause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923968"/>
              </p:ext>
            </p:extLst>
          </p:nvPr>
        </p:nvGraphicFramePr>
        <p:xfrm>
          <a:off x="7317071" y="2740719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810338-38DC-F745-8D12-4B26438A6C9B}"/>
              </a:ext>
            </a:extLst>
          </p:cNvPr>
          <p:cNvSpPr/>
          <p:nvPr/>
        </p:nvSpPr>
        <p:spPr>
          <a:xfrm>
            <a:off x="3273552" y="3163824"/>
            <a:ext cx="1799497" cy="374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8339F-DB7E-3348-BC91-C1D76ECE675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73049" y="3081528"/>
            <a:ext cx="2050127" cy="2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174"/>
            <a:ext cx="9905998" cy="606778"/>
          </a:xfrm>
        </p:spPr>
        <p:txBody>
          <a:bodyPr/>
          <a:lstStyle/>
          <a:p>
            <a:pPr algn="ctr"/>
            <a:r>
              <a:rPr lang="en-US" dirty="0"/>
              <a:t>Converting SAT to 3-SAT, step 4 /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5451" y="3421888"/>
            <a:ext cx="2238961" cy="2066544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180894" y="1351280"/>
            <a:ext cx="4349908" cy="932688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4</a:t>
            </a:r>
            <a:r>
              <a:rPr lang="en-US" dirty="0">
                <a:solidFill>
                  <a:schemeClr val="bg1"/>
                </a:solidFill>
              </a:rPr>
              <a:t>: For each clause, construct a DNF (disjunctive normal form) for when it is False (based on truth table)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445928"/>
              </p:ext>
            </p:extLst>
          </p:nvPr>
        </p:nvGraphicFramePr>
        <p:xfrm>
          <a:off x="332232" y="265176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BC6DCB-8421-324A-A28E-E1182D5E9C09}"/>
              </a:ext>
            </a:extLst>
          </p:cNvPr>
          <p:cNvCxnSpPr>
            <a:cxnSpLocks/>
          </p:cNvCxnSpPr>
          <p:nvPr/>
        </p:nvCxnSpPr>
        <p:spPr>
          <a:xfrm>
            <a:off x="2642616" y="3511296"/>
            <a:ext cx="1444752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971F6-4E53-1448-A294-5110C4ECF238}"/>
              </a:ext>
            </a:extLst>
          </p:cNvPr>
          <p:cNvCxnSpPr>
            <a:cxnSpLocks/>
          </p:cNvCxnSpPr>
          <p:nvPr/>
        </p:nvCxnSpPr>
        <p:spPr>
          <a:xfrm>
            <a:off x="2633472" y="4240784"/>
            <a:ext cx="1453896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0A3DB6-A224-A04A-97D0-C387E575908C}"/>
              </a:ext>
            </a:extLst>
          </p:cNvPr>
          <p:cNvCxnSpPr>
            <a:cxnSpLocks/>
          </p:cNvCxnSpPr>
          <p:nvPr/>
        </p:nvCxnSpPr>
        <p:spPr>
          <a:xfrm>
            <a:off x="2633472" y="4612132"/>
            <a:ext cx="1444752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6774A-1A44-6F42-906A-212A65D81238}"/>
              </a:ext>
            </a:extLst>
          </p:cNvPr>
          <p:cNvCxnSpPr>
            <a:cxnSpLocks/>
          </p:cNvCxnSpPr>
          <p:nvPr/>
        </p:nvCxnSpPr>
        <p:spPr>
          <a:xfrm flipV="1">
            <a:off x="2633472" y="5157216"/>
            <a:ext cx="1444752" cy="18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1056F-BBA6-8448-917B-B6B93B6C1D5D}"/>
              </a:ext>
            </a:extLst>
          </p:cNvPr>
          <p:cNvCxnSpPr/>
          <p:nvPr/>
        </p:nvCxnSpPr>
        <p:spPr>
          <a:xfrm>
            <a:off x="6318504" y="896112"/>
            <a:ext cx="0" cy="57972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622BB6B-9293-574E-A459-CFC6C68F1CFD}"/>
              </a:ext>
            </a:extLst>
          </p:cNvPr>
          <p:cNvSpPr txBox="1">
            <a:spLocks/>
          </p:cNvSpPr>
          <p:nvPr/>
        </p:nvSpPr>
        <p:spPr>
          <a:xfrm>
            <a:off x="6883702" y="1351280"/>
            <a:ext cx="4349908" cy="932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5</a:t>
            </a:r>
            <a:r>
              <a:rPr lang="en-US" dirty="0">
                <a:solidFill>
                  <a:schemeClr val="bg1"/>
                </a:solidFill>
              </a:rPr>
              <a:t>: Take this formula and negate it to get all the instances where the clause is true in CNF (conjunctive normal form).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E7970F-7CFF-B54F-8B82-9D084691C371}"/>
              </a:ext>
            </a:extLst>
          </p:cNvPr>
          <p:cNvSpPr txBox="1">
            <a:spLocks/>
          </p:cNvSpPr>
          <p:nvPr/>
        </p:nvSpPr>
        <p:spPr>
          <a:xfrm>
            <a:off x="6629401" y="2651760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B2694-AAC0-CB47-A5A1-24E5C597CCAB}"/>
              </a:ext>
            </a:extLst>
          </p:cNvPr>
          <p:cNvSpPr txBox="1">
            <a:spLocks/>
          </p:cNvSpPr>
          <p:nvPr/>
        </p:nvSpPr>
        <p:spPr>
          <a:xfrm>
            <a:off x="9173716" y="3644900"/>
            <a:ext cx="1435607" cy="3804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ym typeface="Symbol"/>
              </a:rPr>
              <a:t>Negate formula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CCD6F-77EE-0D40-BD10-B728039DC088}"/>
              </a:ext>
            </a:extLst>
          </p:cNvPr>
          <p:cNvSpPr txBox="1">
            <a:spLocks/>
          </p:cNvSpPr>
          <p:nvPr/>
        </p:nvSpPr>
        <p:spPr>
          <a:xfrm>
            <a:off x="6629401" y="4614164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3DDA0CF-6B15-F947-A345-A307A36659B0}"/>
              </a:ext>
            </a:extLst>
          </p:cNvPr>
          <p:cNvCxnSpPr>
            <a:stCxn id="3" idx="0"/>
            <a:endCxn id="19" idx="1"/>
          </p:cNvCxnSpPr>
          <p:nvPr/>
        </p:nvCxnSpPr>
        <p:spPr>
          <a:xfrm rot="5400000" flipH="1" flipV="1">
            <a:off x="5573947" y="2366435"/>
            <a:ext cx="456438" cy="1654469"/>
          </a:xfrm>
          <a:prstGeom prst="bentConnector2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C4D97-E38C-0549-B1D2-66ADD2AB9468}"/>
              </a:ext>
            </a:extLst>
          </p:cNvPr>
          <p:cNvCxnSpPr>
            <a:cxnSpLocks/>
          </p:cNvCxnSpPr>
          <p:nvPr/>
        </p:nvCxnSpPr>
        <p:spPr>
          <a:xfrm>
            <a:off x="9098280" y="3421888"/>
            <a:ext cx="1" cy="103327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80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3" y="271046"/>
            <a:ext cx="9905998" cy="588490"/>
          </a:xfrm>
        </p:spPr>
        <p:txBody>
          <a:bodyPr/>
          <a:lstStyle/>
          <a:p>
            <a:pPr algn="ctr"/>
            <a:r>
              <a:rPr lang="en-US" dirty="0"/>
              <a:t>Converting SAT to 3-SAT, step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49451B-8C3E-8345-A09A-173D468017E0}"/>
              </a:ext>
            </a:extLst>
          </p:cNvPr>
          <p:cNvSpPr txBox="1">
            <a:spLocks/>
          </p:cNvSpPr>
          <p:nvPr/>
        </p:nvSpPr>
        <p:spPr>
          <a:xfrm>
            <a:off x="1234440" y="1340612"/>
            <a:ext cx="9812969" cy="625348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5896C1-ABA5-DD45-9061-D4CE98186D93}"/>
              </a:ext>
            </a:extLst>
          </p:cNvPr>
          <p:cNvSpPr txBox="1">
            <a:spLocks/>
          </p:cNvSpPr>
          <p:nvPr/>
        </p:nvSpPr>
        <p:spPr>
          <a:xfrm>
            <a:off x="1234440" y="2134362"/>
            <a:ext cx="9812969" cy="62534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  <a:sym typeface="Symbol"/>
              </a:rPr>
              <a:t>Step 6</a:t>
            </a:r>
            <a:r>
              <a:rPr lang="en-US" dirty="0">
                <a:solidFill>
                  <a:schemeClr val="bg1"/>
                </a:solidFill>
                <a:sym typeface="Symbol"/>
              </a:rPr>
              <a:t>: Almost done. This works but some clauses may have only 1 or 2 literals (3 are required for every single clause). Add dummy variables to force each clause to have three literals.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427333A-6B04-FF47-97D3-C846946249C3}"/>
              </a:ext>
            </a:extLst>
          </p:cNvPr>
          <p:cNvSpPr txBox="1">
            <a:spLocks/>
          </p:cNvSpPr>
          <p:nvPr/>
        </p:nvSpPr>
        <p:spPr>
          <a:xfrm>
            <a:off x="8101584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3: Clause has only 1 literal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F89E28-9AD4-E84C-8017-16681167878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638505" y="4250591"/>
            <a:ext cx="0" cy="117084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C89C1B-3A5C-BB46-9E12-66F905193203}"/>
              </a:ext>
            </a:extLst>
          </p:cNvPr>
          <p:cNvSpPr txBox="1">
            <a:spLocks/>
          </p:cNvSpPr>
          <p:nvPr/>
        </p:nvSpPr>
        <p:spPr>
          <a:xfrm>
            <a:off x="9611072" y="4570338"/>
            <a:ext cx="1564353" cy="608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variables p and q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CD20FF09-A418-BE47-BF66-0E826C5923A7}"/>
              </a:ext>
            </a:extLst>
          </p:cNvPr>
          <p:cNvSpPr txBox="1">
            <a:spLocks/>
          </p:cNvSpPr>
          <p:nvPr/>
        </p:nvSpPr>
        <p:spPr>
          <a:xfrm>
            <a:off x="4587240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2: Clause has only 2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170E25-AE8B-F343-A8A9-CEB628C4A1D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124160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E09285C7-4CF5-DB46-8C48-9CB98179FB37}"/>
              </a:ext>
            </a:extLst>
          </p:cNvPr>
          <p:cNvSpPr txBox="1">
            <a:spLocks/>
          </p:cNvSpPr>
          <p:nvPr/>
        </p:nvSpPr>
        <p:spPr>
          <a:xfrm>
            <a:off x="6151596" y="4489704"/>
            <a:ext cx="1509486" cy="78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 p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9B9DA80A-A303-A545-9F03-ADE2537EDFE0}"/>
              </a:ext>
            </a:extLst>
          </p:cNvPr>
          <p:cNvSpPr txBox="1">
            <a:spLocks/>
          </p:cNvSpPr>
          <p:nvPr/>
        </p:nvSpPr>
        <p:spPr>
          <a:xfrm>
            <a:off x="1072893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1: Clause has 3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B96E8-B140-0F45-8EDE-185A797A24D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609813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FCFA03CC-7542-9A41-AA5B-4A15E822489A}"/>
              </a:ext>
            </a:extLst>
          </p:cNvPr>
          <p:cNvSpPr txBox="1">
            <a:spLocks/>
          </p:cNvSpPr>
          <p:nvPr/>
        </p:nvSpPr>
        <p:spPr>
          <a:xfrm>
            <a:off x="2637249" y="4663440"/>
            <a:ext cx="1509486" cy="5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 nothing, already fine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0F4D5F-D65D-1E41-8E48-DF0ECD8425A8}"/>
              </a:ext>
            </a:extLst>
          </p:cNvPr>
          <p:cNvCxnSpPr/>
          <p:nvPr/>
        </p:nvCxnSpPr>
        <p:spPr>
          <a:xfrm>
            <a:off x="338328" y="3108960"/>
            <a:ext cx="1146657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9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Review: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blipFill>
                <a:blip r:embed="rId2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5874277" y="186715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upper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2028823" y="1193722"/>
            <a:ext cx="6299201" cy="4402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The following items, you should already know from previous courses.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6C178B-2404-354F-86DD-4767D59704A9}"/>
              </a:ext>
            </a:extLst>
          </p:cNvPr>
          <p:cNvSpPr txBox="1">
            <a:spLocks/>
          </p:cNvSpPr>
          <p:nvPr/>
        </p:nvSpPr>
        <p:spPr>
          <a:xfrm>
            <a:off x="5874277" y="2693632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lower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AA9C3F-465F-C64E-BAA9-FDA8541EAAE8}"/>
              </a:ext>
            </a:extLst>
          </p:cNvPr>
          <p:cNvSpPr txBox="1">
            <a:spLocks/>
          </p:cNvSpPr>
          <p:nvPr/>
        </p:nvSpPr>
        <p:spPr>
          <a:xfrm>
            <a:off x="5874277" y="352858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tight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blipFill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FD3C08-0EFA-584D-AD0C-6A0257651829}"/>
              </a:ext>
            </a:extLst>
          </p:cNvPr>
          <p:cNvSpPr txBox="1">
            <a:spLocks/>
          </p:cNvSpPr>
          <p:nvPr/>
        </p:nvSpPr>
        <p:spPr>
          <a:xfrm>
            <a:off x="5874277" y="4363528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Some common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9BE2CB-9653-5743-B399-B27896BE48B6}"/>
              </a:ext>
            </a:extLst>
          </p:cNvPr>
          <p:cNvSpPr txBox="1">
            <a:spLocks/>
          </p:cNvSpPr>
          <p:nvPr/>
        </p:nvSpPr>
        <p:spPr>
          <a:xfrm>
            <a:off x="5874277" y="5198476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Every log is bounded by any polynomial is bounded by any exponential</a:t>
            </a:r>
          </a:p>
        </p:txBody>
      </p:sp>
    </p:spTree>
    <p:extLst>
      <p:ext uri="{BB962C8B-B14F-4D97-AF65-F5344CB8AC3E}">
        <p14:creationId xmlns:p14="http://schemas.microsoft.com/office/powerpoint/2010/main" val="688914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5026773" y="4937760"/>
            <a:ext cx="1803796" cy="90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We are done!!</a:t>
            </a:r>
          </a:p>
        </p:txBody>
      </p:sp>
    </p:spTree>
    <p:extLst>
      <p:ext uri="{BB962C8B-B14F-4D97-AF65-F5344CB8AC3E}">
        <p14:creationId xmlns:p14="http://schemas.microsoft.com/office/powerpoint/2010/main" val="31910697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Cliques</a:t>
            </a:r>
          </a:p>
        </p:txBody>
      </p:sp>
    </p:spTree>
    <p:extLst>
      <p:ext uri="{BB962C8B-B14F-4D97-AF65-F5344CB8AC3E}">
        <p14:creationId xmlns:p14="http://schemas.microsoft.com/office/powerpoint/2010/main" val="2748725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85" y="2888354"/>
            <a:ext cx="5478208" cy="32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4680D-30F3-114B-AEB1-1932B601B4B9}"/>
              </a:ext>
            </a:extLst>
          </p:cNvPr>
          <p:cNvSpPr txBox="1">
            <a:spLocks/>
          </p:cNvSpPr>
          <p:nvPr/>
        </p:nvSpPr>
        <p:spPr>
          <a:xfrm>
            <a:off x="7767879" y="2922523"/>
            <a:ext cx="3476530" cy="8618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In other words, it is a maximal sub-graph of 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5C29B9-3037-7E4C-897D-8560D4005B76}"/>
              </a:ext>
            </a:extLst>
          </p:cNvPr>
          <p:cNvCxnSpPr>
            <a:cxnSpLocks/>
          </p:cNvCxnSpPr>
          <p:nvPr/>
        </p:nvCxnSpPr>
        <p:spPr>
          <a:xfrm flipV="1">
            <a:off x="7043596" y="3257620"/>
            <a:ext cx="813314" cy="4180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7856910" y="5148171"/>
            <a:ext cx="3476530" cy="86182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Problem: Find the maximum size clique in a graph 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AFFD20-7FBD-DE4E-B347-2FED5635B8B7}"/>
              </a:ext>
            </a:extLst>
          </p:cNvPr>
          <p:cNvCxnSpPr>
            <a:cxnSpLocks/>
          </p:cNvCxnSpPr>
          <p:nvPr/>
        </p:nvCxnSpPr>
        <p:spPr>
          <a:xfrm>
            <a:off x="6985894" y="5048581"/>
            <a:ext cx="781985" cy="2295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67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7" y="2779713"/>
            <a:ext cx="4936356" cy="29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6455122" y="3259540"/>
            <a:ext cx="4527824" cy="18918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Can we frame this as a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Decision Problem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Given a graph G and an integer k, return Yes </a:t>
            </a:r>
            <a:r>
              <a:rPr lang="en-US" sz="2000" i="1" dirty="0" err="1">
                <a:solidFill>
                  <a:schemeClr val="tx1">
                    <a:lumMod val="95000"/>
                  </a:schemeClr>
                </a:solidFill>
              </a:rPr>
              <a:t>iff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 G has a click of size k or larger.</a:t>
            </a:r>
          </a:p>
        </p:txBody>
      </p:sp>
    </p:spTree>
    <p:extLst>
      <p:ext uri="{BB962C8B-B14F-4D97-AF65-F5344CB8AC3E}">
        <p14:creationId xmlns:p14="http://schemas.microsoft.com/office/powerpoint/2010/main" val="2415190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384099" y="5153534"/>
            <a:ext cx="2199403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For this one, we can choose SAT or 3-SAT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9956" y="4074059"/>
            <a:ext cx="551967" cy="11081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131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Verifier</a:t>
                </a:r>
                <a:r>
                  <a:rPr lang="en-US" sz="1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Given G, k, and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of nodes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Verify that number of nodes in V’ is k or larger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For each pair of nodes (</a:t>
                </a:r>
                <a:r>
                  <a:rPr lang="en-US" sz="1800" dirty="0" err="1"/>
                  <a:t>p,q</a:t>
                </a:r>
                <a:r>
                  <a:rPr lang="en-US" sz="1800" dirty="0"/>
                  <a:t>) in V’: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check that edge </a:t>
                </a:r>
                <a:r>
                  <a:rPr lang="en-US" sz="1400" dirty="0" err="1"/>
                  <a:t>p,q</a:t>
                </a:r>
                <a:r>
                  <a:rPr lang="en-US" sz="1400" dirty="0"/>
                  <a:t> exists in G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If not, return </a:t>
                </a:r>
                <a:r>
                  <a:rPr lang="en-US" sz="1400" b="1" u="sng" dirty="0"/>
                  <a:t>NO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Return </a:t>
                </a:r>
                <a:r>
                  <a:rPr lang="en-US" sz="1800" b="1" u="sng" dirty="0"/>
                  <a:t>YES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blipFill>
                <a:blip r:embed="rId4"/>
                <a:stretch>
                  <a:fillRect l="-153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482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3-SAT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𝑪𝒍𝒊𝒒𝒖𝒆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848008" y="2023785"/>
            <a:ext cx="2199403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We choose 3-SAT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5873" y="1933687"/>
            <a:ext cx="562325" cy="218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A21CD3-C94C-6D4A-B7AC-E1F97DA3A563}"/>
              </a:ext>
            </a:extLst>
          </p:cNvPr>
          <p:cNvSpPr txBox="1">
            <a:spLocks/>
          </p:cNvSpPr>
          <p:nvPr/>
        </p:nvSpPr>
        <p:spPr>
          <a:xfrm>
            <a:off x="2766875" y="3183147"/>
            <a:ext cx="6729844" cy="602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Goal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Given a generic 3-SAT input, can we convert it into graph and integer k such that the 3-SAT formula is satisfiable IFF the graph has a click of at least size k?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A11A9A-DCC6-E443-A08D-75744B98035F}"/>
              </a:ext>
            </a:extLst>
          </p:cNvPr>
          <p:cNvSpPr txBox="1">
            <a:spLocks/>
          </p:cNvSpPr>
          <p:nvPr/>
        </p:nvSpPr>
        <p:spPr>
          <a:xfrm>
            <a:off x="6536462" y="369450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Graph G and integer k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572CDE1-F158-3447-B0B5-87F1FA3E0749}"/>
              </a:ext>
            </a:extLst>
          </p:cNvPr>
          <p:cNvSpPr/>
          <p:nvPr/>
        </p:nvSpPr>
        <p:spPr>
          <a:xfrm>
            <a:off x="5882580" y="4166422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FBFF-44F3-944B-896C-DA9DC23A1E3D}"/>
              </a:ext>
            </a:extLst>
          </p:cNvPr>
          <p:cNvSpPr txBox="1">
            <a:spLocks/>
          </p:cNvSpPr>
          <p:nvPr/>
        </p:nvSpPr>
        <p:spPr>
          <a:xfrm>
            <a:off x="2766875" y="3694509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Input: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17" name="Picture 2" descr="images/lecture28/VertexClique.png">
            <a:extLst>
              <a:ext uri="{FF2B5EF4-FFF2-40B4-BE49-F238E27FC236}">
                <a16:creationId xmlns:a16="http://schemas.microsoft.com/office/drawing/2014/main" id="{35973397-6F5B-3B47-A209-C0FA3639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60" y="4140157"/>
            <a:ext cx="1319913" cy="7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567843-DBA4-FA4F-AABF-F76B9289A312}"/>
              </a:ext>
            </a:extLst>
          </p:cNvPr>
          <p:cNvSpPr txBox="1">
            <a:spLocks/>
          </p:cNvSpPr>
          <p:nvPr/>
        </p:nvSpPr>
        <p:spPr>
          <a:xfrm>
            <a:off x="3232087" y="5752306"/>
            <a:ext cx="7815324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Converting a Boolean formula into a graph is strange, right? Let’s see how it works!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29181E-2BAD-C744-B008-789AA10EA17E}"/>
              </a:ext>
            </a:extLst>
          </p:cNvPr>
          <p:cNvCxnSpPr>
            <a:cxnSpLocks/>
          </p:cNvCxnSpPr>
          <p:nvPr/>
        </p:nvCxnSpPr>
        <p:spPr>
          <a:xfrm flipH="1" flipV="1">
            <a:off x="5164808" y="5175287"/>
            <a:ext cx="1580024" cy="5770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68369-0764-084F-A526-AB726125D194}"/>
              </a:ext>
            </a:extLst>
          </p:cNvPr>
          <p:cNvCxnSpPr>
            <a:cxnSpLocks/>
          </p:cNvCxnSpPr>
          <p:nvPr/>
        </p:nvCxnSpPr>
        <p:spPr>
          <a:xfrm flipV="1">
            <a:off x="6744832" y="5175286"/>
            <a:ext cx="688063" cy="57702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562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Intuition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TIP</a:t>
            </a:r>
            <a:r>
              <a:rPr lang="en-US" i="1" dirty="0"/>
              <a:t>: When doing a reduction, think about the “spirit” of how the problems relate to each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89BD02-8560-B14C-93B3-F0E44B74CCF4}"/>
              </a:ext>
            </a:extLst>
          </p:cNvPr>
          <p:cNvSpPr txBox="1">
            <a:spLocks/>
          </p:cNvSpPr>
          <p:nvPr/>
        </p:nvSpPr>
        <p:spPr>
          <a:xfrm>
            <a:off x="5241123" y="2693106"/>
            <a:ext cx="5496286" cy="3669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With a 3-Sat formula, we have: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D8AC63-7F5C-5B48-A1C1-5B5C2EFAAE20}"/>
              </a:ext>
            </a:extLst>
          </p:cNvPr>
          <p:cNvSpPr txBox="1">
            <a:spLocks/>
          </p:cNvSpPr>
          <p:nvPr/>
        </p:nvSpPr>
        <p:spPr>
          <a:xfrm>
            <a:off x="5241123" y="3023270"/>
            <a:ext cx="5496286" cy="278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A bunch of “things” (variables)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Some can be assigned TRUE without issue (they are “connected”)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Each clause must have a TRUE item that is connected (valid) with the other items in the other clauses</a:t>
            </a:r>
          </a:p>
        </p:txBody>
      </p:sp>
    </p:spTree>
    <p:extLst>
      <p:ext uri="{BB962C8B-B14F-4D97-AF65-F5344CB8AC3E}">
        <p14:creationId xmlns:p14="http://schemas.microsoft.com/office/powerpoint/2010/main" val="2606950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52844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52166-42DB-8741-B471-71AF22D8E630}"/>
              </a:ext>
            </a:extLst>
          </p:cNvPr>
          <p:cNvSpPr/>
          <p:nvPr/>
        </p:nvSpPr>
        <p:spPr>
          <a:xfrm>
            <a:off x="3336541" y="1569259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490F1-E6C0-964A-B02A-AC52DBFEF64B}"/>
              </a:ext>
            </a:extLst>
          </p:cNvPr>
          <p:cNvSpPr/>
          <p:nvPr/>
        </p:nvSpPr>
        <p:spPr>
          <a:xfrm>
            <a:off x="5441127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A0C2AD-7210-8243-8348-C161C1914D44}"/>
              </a:ext>
            </a:extLst>
          </p:cNvPr>
          <p:cNvSpPr/>
          <p:nvPr/>
        </p:nvSpPr>
        <p:spPr>
          <a:xfrm>
            <a:off x="7528293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ECA5C-0D0C-C943-9C5D-3F5787CD913C}"/>
              </a:ext>
            </a:extLst>
          </p:cNvPr>
          <p:cNvCxnSpPr>
            <a:stCxn id="17" idx="2"/>
          </p:cNvCxnSpPr>
          <p:nvPr/>
        </p:nvCxnSpPr>
        <p:spPr>
          <a:xfrm>
            <a:off x="4243982" y="1955563"/>
            <a:ext cx="1133773" cy="16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F6BC7-046A-A24E-8ED2-C4A6350E960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348568" y="1954041"/>
            <a:ext cx="898263" cy="79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854FCD-F900-284E-A2D5-ED3672C2A00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343174" y="1760889"/>
            <a:ext cx="683249" cy="18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/>
                  <a:t>Goal: The nodes we choose in our clique will be the same variable we choose to set to TRUE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blipFill>
                <a:blip r:embed="rId14"/>
                <a:stretch>
                  <a:fillRect l="-9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8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about </a:t>
            </a:r>
            <a:r>
              <a:rPr lang="en-US" b="1" i="1" u="sng" dirty="0">
                <a:solidFill>
                  <a:schemeClr val="bg1"/>
                </a:solidFill>
              </a:rPr>
              <a:t>non-deterministic</a:t>
            </a:r>
            <a:r>
              <a:rPr lang="en-US" dirty="0">
                <a:solidFill>
                  <a:schemeClr val="bg1"/>
                </a:solidFill>
              </a:rPr>
              <a:t> Turing machines (NTMs)? How do we measure running time of such a device?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8870" y="2879577"/>
            <a:ext cx="2312988" cy="11384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With deterministic computation, we simply look at longest the one branch of computation can possibly be.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EC60F-DC95-4041-8259-6122C356BC65}"/>
              </a:ext>
            </a:extLst>
          </p:cNvPr>
          <p:cNvCxnSpPr>
            <a:cxnSpLocks/>
          </p:cNvCxnSpPr>
          <p:nvPr/>
        </p:nvCxnSpPr>
        <p:spPr>
          <a:xfrm>
            <a:off x="1782800" y="3916121"/>
            <a:ext cx="499534" cy="423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5EA41-11AA-A24B-B09A-C6CE7A122E1A}"/>
              </a:ext>
            </a:extLst>
          </p:cNvPr>
          <p:cNvSpPr txBox="1">
            <a:spLocks/>
          </p:cNvSpPr>
          <p:nvPr/>
        </p:nvSpPr>
        <p:spPr>
          <a:xfrm>
            <a:off x="9193209" y="3339240"/>
            <a:ext cx="2753255" cy="13576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For non-deterministic deciders (does not loop forever), we measure the length of the longest branch of computation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2" y="2840005"/>
            <a:ext cx="5787631" cy="32983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8523899" y="4489169"/>
            <a:ext cx="828101" cy="582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64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stCxn id="4" idx="6"/>
            <a:endCxn id="15" idx="3"/>
          </p:cNvCxnSpPr>
          <p:nvPr/>
        </p:nvCxnSpPr>
        <p:spPr>
          <a:xfrm flipV="1">
            <a:off x="5920963" y="3212892"/>
            <a:ext cx="1769532" cy="82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34A99F-3160-5448-B196-7686208D44F9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920963" y="6041675"/>
            <a:ext cx="3873375" cy="30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C577CF-BB93-1F40-A861-D35A29730481}"/>
              </a:ext>
            </a:extLst>
          </p:cNvPr>
          <p:cNvSpPr txBox="1">
            <a:spLocks/>
          </p:cNvSpPr>
          <p:nvPr/>
        </p:nvSpPr>
        <p:spPr>
          <a:xfrm>
            <a:off x="7463826" y="5724806"/>
            <a:ext cx="801988" cy="6417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FCED820-3E2A-3440-B4A5-6BCC90D382D5}"/>
              </a:ext>
            </a:extLst>
          </p:cNvPr>
          <p:cNvSpPr txBox="1">
            <a:spLocks/>
          </p:cNvSpPr>
          <p:nvPr/>
        </p:nvSpPr>
        <p:spPr>
          <a:xfrm>
            <a:off x="6853263" y="3461442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connect these two because they do not conflict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86DBCC1-3766-BE43-BCD7-2C837ABDDD61}"/>
              </a:ext>
            </a:extLst>
          </p:cNvPr>
          <p:cNvSpPr txBox="1">
            <a:spLocks/>
          </p:cNvSpPr>
          <p:nvPr/>
        </p:nvSpPr>
        <p:spPr>
          <a:xfrm>
            <a:off x="7908201" y="5154435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cannot connect these two because they contradict one another</a:t>
            </a:r>
          </a:p>
        </p:txBody>
      </p:sp>
    </p:spTree>
    <p:extLst>
      <p:ext uri="{BB962C8B-B14F-4D97-AF65-F5344CB8AC3E}">
        <p14:creationId xmlns:p14="http://schemas.microsoft.com/office/powerpoint/2010/main" val="15816136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cxnSpLocks/>
            <a:stCxn id="4" idx="6"/>
            <a:endCxn id="15" idx="4"/>
          </p:cNvCxnSpPr>
          <p:nvPr/>
        </p:nvCxnSpPr>
        <p:spPr>
          <a:xfrm flipV="1">
            <a:off x="5920963" y="3292443"/>
            <a:ext cx="1961585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93107A-EDEA-3145-987E-D64D886046AD}"/>
              </a:ext>
            </a:extLst>
          </p:cNvPr>
          <p:cNvCxnSpPr>
            <a:cxnSpLocks/>
            <a:stCxn id="4" idx="6"/>
            <a:endCxn id="16" idx="4"/>
          </p:cNvCxnSpPr>
          <p:nvPr/>
        </p:nvCxnSpPr>
        <p:spPr>
          <a:xfrm flipV="1">
            <a:off x="5920963" y="3292443"/>
            <a:ext cx="3127974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3DC1DA-938A-2D49-A105-6F600A3F1A3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5920963" y="4034823"/>
            <a:ext cx="3873375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18388B-A1B9-5C4C-B61B-70895BCF17C4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5920963" y="4037840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E2F4D-597D-0A4E-A57B-0020E6F12C0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5920963" y="4037840"/>
            <a:ext cx="3873375" cy="200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FF9477-207D-474C-839E-D162BB8F2CC1}"/>
              </a:ext>
            </a:extLst>
          </p:cNvPr>
          <p:cNvCxnSpPr>
            <a:cxnSpLocks/>
            <a:stCxn id="9" idx="6"/>
            <a:endCxn id="14" idx="4"/>
          </p:cNvCxnSpPr>
          <p:nvPr/>
        </p:nvCxnSpPr>
        <p:spPr>
          <a:xfrm flipV="1">
            <a:off x="5920963" y="3292443"/>
            <a:ext cx="795196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696E13-6B4E-E043-A09F-ECEC80AB4A57}"/>
              </a:ext>
            </a:extLst>
          </p:cNvPr>
          <p:cNvCxnSpPr>
            <a:cxnSpLocks/>
            <a:stCxn id="9" idx="6"/>
            <a:endCxn id="16" idx="4"/>
          </p:cNvCxnSpPr>
          <p:nvPr/>
        </p:nvCxnSpPr>
        <p:spPr>
          <a:xfrm flipV="1">
            <a:off x="5920963" y="3292443"/>
            <a:ext cx="3127974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CA3065-A461-AE40-AD9A-F6A3B415BD5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920963" y="4034823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7C8622-1B9B-684C-BD33-D95A5919B895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5920963" y="5041266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11A371-E5D3-4041-A458-CBF0B644EB5F}"/>
              </a:ext>
            </a:extLst>
          </p:cNvPr>
          <p:cNvCxnSpPr>
            <a:cxnSpLocks/>
            <a:stCxn id="10" idx="6"/>
            <a:endCxn id="14" idx="4"/>
          </p:cNvCxnSpPr>
          <p:nvPr/>
        </p:nvCxnSpPr>
        <p:spPr>
          <a:xfrm flipV="1">
            <a:off x="5920963" y="3292443"/>
            <a:ext cx="795196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DDC788-314B-BF43-B06E-462111F4967C}"/>
              </a:ext>
            </a:extLst>
          </p:cNvPr>
          <p:cNvCxnSpPr>
            <a:cxnSpLocks/>
            <a:stCxn id="10" idx="6"/>
            <a:endCxn id="15" idx="4"/>
          </p:cNvCxnSpPr>
          <p:nvPr/>
        </p:nvCxnSpPr>
        <p:spPr>
          <a:xfrm flipV="1">
            <a:off x="5920963" y="3292443"/>
            <a:ext cx="1961585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72CF64-D07F-F74D-98C4-9A30A381618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920963" y="4034823"/>
            <a:ext cx="3873375" cy="200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107FE9-12F7-8F4D-8FA5-DBA64340968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20963" y="5038249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22D0F5-2941-3D40-84A5-CAE6C30913FF}"/>
              </a:ext>
            </a:extLst>
          </p:cNvPr>
          <p:cNvCxnSpPr>
            <a:cxnSpLocks/>
            <a:stCxn id="12" idx="2"/>
            <a:endCxn id="14" idx="4"/>
          </p:cNvCxnSpPr>
          <p:nvPr/>
        </p:nvCxnSpPr>
        <p:spPr>
          <a:xfrm flipH="1" flipV="1">
            <a:off x="6716159" y="3292443"/>
            <a:ext cx="3078179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1759C9-48CB-0E40-A9DC-A14CE6C703C8}"/>
              </a:ext>
            </a:extLst>
          </p:cNvPr>
          <p:cNvCxnSpPr>
            <a:cxnSpLocks/>
            <a:stCxn id="13" idx="2"/>
            <a:endCxn id="14" idx="4"/>
          </p:cNvCxnSpPr>
          <p:nvPr/>
        </p:nvCxnSpPr>
        <p:spPr>
          <a:xfrm flipH="1" flipV="1">
            <a:off x="6716159" y="3292443"/>
            <a:ext cx="3078179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A4FA2F-DCA9-7348-8234-379B4A622ACD}"/>
              </a:ext>
            </a:extLst>
          </p:cNvPr>
          <p:cNvCxnSpPr>
            <a:cxnSpLocks/>
            <a:stCxn id="11" idx="2"/>
            <a:endCxn id="15" idx="4"/>
          </p:cNvCxnSpPr>
          <p:nvPr/>
        </p:nvCxnSpPr>
        <p:spPr>
          <a:xfrm flipH="1" flipV="1">
            <a:off x="7882548" y="3292443"/>
            <a:ext cx="1911790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A17698-5882-7A42-8FE3-73BA338B3094}"/>
              </a:ext>
            </a:extLst>
          </p:cNvPr>
          <p:cNvCxnSpPr>
            <a:cxnSpLocks/>
            <a:stCxn id="12" idx="2"/>
            <a:endCxn id="15" idx="4"/>
          </p:cNvCxnSpPr>
          <p:nvPr/>
        </p:nvCxnSpPr>
        <p:spPr>
          <a:xfrm flipH="1" flipV="1">
            <a:off x="7882548" y="3292443"/>
            <a:ext cx="1911790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0C2267-5372-264C-A218-ACD0E36C30AE}"/>
              </a:ext>
            </a:extLst>
          </p:cNvPr>
          <p:cNvCxnSpPr>
            <a:cxnSpLocks/>
            <a:stCxn id="13" idx="2"/>
            <a:endCxn id="15" idx="4"/>
          </p:cNvCxnSpPr>
          <p:nvPr/>
        </p:nvCxnSpPr>
        <p:spPr>
          <a:xfrm flipH="1" flipV="1">
            <a:off x="7882548" y="3292443"/>
            <a:ext cx="1911790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F4BD6C-BE19-7E46-942E-45C874225D6F}"/>
              </a:ext>
            </a:extLst>
          </p:cNvPr>
          <p:cNvCxnSpPr>
            <a:cxnSpLocks/>
            <a:stCxn id="11" idx="2"/>
            <a:endCxn id="16" idx="4"/>
          </p:cNvCxnSpPr>
          <p:nvPr/>
        </p:nvCxnSpPr>
        <p:spPr>
          <a:xfrm flipH="1" flipV="1">
            <a:off x="9048937" y="3292443"/>
            <a:ext cx="745401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090CEA-501C-A541-91C0-63A98DB1AFBD}"/>
              </a:ext>
            </a:extLst>
          </p:cNvPr>
          <p:cNvCxnSpPr>
            <a:cxnSpLocks/>
            <a:stCxn id="12" idx="2"/>
            <a:endCxn id="16" idx="4"/>
          </p:cNvCxnSpPr>
          <p:nvPr/>
        </p:nvCxnSpPr>
        <p:spPr>
          <a:xfrm flipH="1" flipV="1">
            <a:off x="9048937" y="3292443"/>
            <a:ext cx="745401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E424F6E-E69E-4E4C-9EAB-A6FCB3393129}"/>
              </a:ext>
            </a:extLst>
          </p:cNvPr>
          <p:cNvCxnSpPr>
            <a:cxnSpLocks/>
            <a:stCxn id="13" idx="2"/>
            <a:endCxn id="16" idx="4"/>
          </p:cNvCxnSpPr>
          <p:nvPr/>
        </p:nvCxnSpPr>
        <p:spPr>
          <a:xfrm flipH="1" flipV="1">
            <a:off x="9048937" y="3292443"/>
            <a:ext cx="745401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196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3</a:t>
                </a:r>
                <a:r>
                  <a:rPr lang="en-US" i="1" dirty="0"/>
                  <a:t>: Set k equal to the number of clauses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blipFill>
                <a:blip r:embed="rId3"/>
                <a:stretch>
                  <a:fillRect r="-364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4495A-30E8-0F4D-808A-EA8E6DC699C8}"/>
              </a:ext>
            </a:extLst>
          </p:cNvPr>
          <p:cNvGrpSpPr/>
          <p:nvPr/>
        </p:nvGrpSpPr>
        <p:grpSpPr>
          <a:xfrm>
            <a:off x="5169528" y="2580237"/>
            <a:ext cx="5477346" cy="3974471"/>
            <a:chOff x="5169528" y="2580237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/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/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/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/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/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/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/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/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/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F33AED-B3BF-D84D-9C46-7A9DE45CD689}"/>
                </a:ext>
              </a:extLst>
            </p:cNvPr>
            <p:cNvSpPr/>
            <p:nvPr/>
          </p:nvSpPr>
          <p:spPr>
            <a:xfrm>
              <a:off x="5169528" y="2580237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E88A37-34DA-FB4E-A626-20A988C9E9DE}"/>
                </a:ext>
              </a:extLst>
            </p:cNvPr>
            <p:cNvSpPr txBox="1">
              <a:spLocks/>
            </p:cNvSpPr>
            <p:nvPr/>
          </p:nvSpPr>
          <p:spPr>
            <a:xfrm>
              <a:off x="10153454" y="2626712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5A36DC-033A-1D44-95C7-8C2268628050}"/>
                </a:ext>
              </a:extLst>
            </p:cNvPr>
            <p:cNvCxnSpPr>
              <a:cxnSpLocks/>
              <a:stCxn id="4" idx="6"/>
              <a:endCxn id="15" idx="4"/>
            </p:cNvCxnSpPr>
            <p:nvPr/>
          </p:nvCxnSpPr>
          <p:spPr>
            <a:xfrm flipV="1">
              <a:off x="5920963" y="3292443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3107A-EDEA-3145-987E-D64D886046AD}"/>
                </a:ext>
              </a:extLst>
            </p:cNvPr>
            <p:cNvCxnSpPr>
              <a:cxnSpLocks/>
              <a:stCxn id="4" idx="6"/>
              <a:endCxn id="16" idx="4"/>
            </p:cNvCxnSpPr>
            <p:nvPr/>
          </p:nvCxnSpPr>
          <p:spPr>
            <a:xfrm flipV="1">
              <a:off x="5920963" y="3292443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3DC1DA-938A-2D49-A105-6F600A3F1A3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5920963" y="4034823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18388B-A1B9-5C4C-B61B-70895BCF17C4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5920963" y="4037840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FE2F4D-597D-0A4E-A57B-0020E6F12C06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5920963" y="4037840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FF9477-207D-474C-839E-D162BB8F2CC1}"/>
                </a:ext>
              </a:extLst>
            </p:cNvPr>
            <p:cNvCxnSpPr>
              <a:cxnSpLocks/>
              <a:stCxn id="9" idx="6"/>
              <a:endCxn id="14" idx="4"/>
            </p:cNvCxnSpPr>
            <p:nvPr/>
          </p:nvCxnSpPr>
          <p:spPr>
            <a:xfrm flipV="1">
              <a:off x="5920963" y="3292443"/>
              <a:ext cx="795196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696E13-6B4E-E043-A09F-ECEC80AB4A57}"/>
                </a:ext>
              </a:extLst>
            </p:cNvPr>
            <p:cNvCxnSpPr>
              <a:cxnSpLocks/>
              <a:stCxn id="9" idx="6"/>
              <a:endCxn id="16" idx="4"/>
            </p:cNvCxnSpPr>
            <p:nvPr/>
          </p:nvCxnSpPr>
          <p:spPr>
            <a:xfrm flipV="1">
              <a:off x="5920963" y="3292443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CA3065-A461-AE40-AD9A-F6A3B415BD58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5920963" y="4034823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7C8622-1B9B-684C-BD33-D95A5919B895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5920963" y="5041266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11A371-E5D3-4041-A458-CBF0B644EB5F}"/>
                </a:ext>
              </a:extLst>
            </p:cNvPr>
            <p:cNvCxnSpPr>
              <a:cxnSpLocks/>
              <a:stCxn id="10" idx="6"/>
              <a:endCxn id="14" idx="4"/>
            </p:cNvCxnSpPr>
            <p:nvPr/>
          </p:nvCxnSpPr>
          <p:spPr>
            <a:xfrm flipV="1">
              <a:off x="5920963" y="3292443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DDC788-314B-BF43-B06E-462111F4967C}"/>
                </a:ext>
              </a:extLst>
            </p:cNvPr>
            <p:cNvCxnSpPr>
              <a:cxnSpLocks/>
              <a:stCxn id="10" idx="6"/>
              <a:endCxn id="15" idx="4"/>
            </p:cNvCxnSpPr>
            <p:nvPr/>
          </p:nvCxnSpPr>
          <p:spPr>
            <a:xfrm flipV="1">
              <a:off x="5920963" y="3292443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072CF64-D07F-F74D-98C4-9A30A381618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5920963" y="4034823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107FE9-12F7-8F4D-8FA5-DBA64340968E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5920963" y="5038249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22D0F5-2941-3D40-84A5-CAE6C30913FF}"/>
                </a:ext>
              </a:extLst>
            </p:cNvPr>
            <p:cNvCxnSpPr>
              <a:cxnSpLocks/>
              <a:stCxn id="12" idx="2"/>
              <a:endCxn id="14" idx="4"/>
            </p:cNvCxnSpPr>
            <p:nvPr/>
          </p:nvCxnSpPr>
          <p:spPr>
            <a:xfrm flipH="1" flipV="1">
              <a:off x="6716159" y="3292443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1759C9-48CB-0E40-A9DC-A14CE6C703C8}"/>
                </a:ext>
              </a:extLst>
            </p:cNvPr>
            <p:cNvCxnSpPr>
              <a:cxnSpLocks/>
              <a:stCxn id="13" idx="2"/>
              <a:endCxn id="14" idx="4"/>
            </p:cNvCxnSpPr>
            <p:nvPr/>
          </p:nvCxnSpPr>
          <p:spPr>
            <a:xfrm flipH="1" flipV="1">
              <a:off x="6716159" y="3292443"/>
              <a:ext cx="3078179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A4FA2F-DCA9-7348-8234-379B4A622ACD}"/>
                </a:ext>
              </a:extLst>
            </p:cNvPr>
            <p:cNvCxnSpPr>
              <a:cxnSpLocks/>
              <a:stCxn id="11" idx="2"/>
              <a:endCxn id="15" idx="4"/>
            </p:cNvCxnSpPr>
            <p:nvPr/>
          </p:nvCxnSpPr>
          <p:spPr>
            <a:xfrm flipH="1" flipV="1">
              <a:off x="7882548" y="3292443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A17698-5882-7A42-8FE3-73BA338B3094}"/>
                </a:ext>
              </a:extLst>
            </p:cNvPr>
            <p:cNvCxnSpPr>
              <a:cxnSpLocks/>
              <a:stCxn id="12" idx="2"/>
              <a:endCxn id="15" idx="4"/>
            </p:cNvCxnSpPr>
            <p:nvPr/>
          </p:nvCxnSpPr>
          <p:spPr>
            <a:xfrm flipH="1" flipV="1">
              <a:off x="7882548" y="3292443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0C2267-5372-264C-A218-ACD0E36C30AE}"/>
                </a:ext>
              </a:extLst>
            </p:cNvPr>
            <p:cNvCxnSpPr>
              <a:cxnSpLocks/>
              <a:stCxn id="13" idx="2"/>
              <a:endCxn id="15" idx="4"/>
            </p:cNvCxnSpPr>
            <p:nvPr/>
          </p:nvCxnSpPr>
          <p:spPr>
            <a:xfrm flipH="1" flipV="1">
              <a:off x="7882548" y="3292443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F4BD6C-BE19-7E46-942E-45C874225D6F}"/>
                </a:ext>
              </a:extLst>
            </p:cNvPr>
            <p:cNvCxnSpPr>
              <a:cxnSpLocks/>
              <a:stCxn id="11" idx="2"/>
              <a:endCxn id="16" idx="4"/>
            </p:cNvCxnSpPr>
            <p:nvPr/>
          </p:nvCxnSpPr>
          <p:spPr>
            <a:xfrm flipH="1" flipV="1">
              <a:off x="9048937" y="3292443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090CEA-501C-A541-91C0-63A98DB1AFBD}"/>
                </a:ext>
              </a:extLst>
            </p:cNvPr>
            <p:cNvCxnSpPr>
              <a:cxnSpLocks/>
              <a:stCxn id="12" idx="2"/>
              <a:endCxn id="16" idx="4"/>
            </p:cNvCxnSpPr>
            <p:nvPr/>
          </p:nvCxnSpPr>
          <p:spPr>
            <a:xfrm flipH="1" flipV="1">
              <a:off x="9048937" y="3292443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424F6E-E69E-4E4C-9EAB-A6FCB3393129}"/>
                </a:ext>
              </a:extLst>
            </p:cNvPr>
            <p:cNvCxnSpPr>
              <a:cxnSpLocks/>
              <a:stCxn id="13" idx="2"/>
              <a:endCxn id="16" idx="4"/>
            </p:cNvCxnSpPr>
            <p:nvPr/>
          </p:nvCxnSpPr>
          <p:spPr>
            <a:xfrm flipH="1" flipV="1">
              <a:off x="9048937" y="3292443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58FD4DEF-9538-B849-B1E3-32B77B27BEDA}"/>
                </a:ext>
              </a:extLst>
            </p:cNvPr>
            <p:cNvSpPr txBox="1">
              <a:spLocks/>
            </p:cNvSpPr>
            <p:nvPr/>
          </p:nvSpPr>
          <p:spPr>
            <a:xfrm>
              <a:off x="9943722" y="3016455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318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IFF G contains a clique of size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blipFill>
                <a:blip r:embed="rId3"/>
                <a:stretch>
                  <a:fillRect t="-83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9C274A-D365-9D44-B7B2-72494C3194BB}"/>
              </a:ext>
            </a:extLst>
          </p:cNvPr>
          <p:cNvSpPr txBox="1">
            <a:spLocks/>
          </p:cNvSpPr>
          <p:nvPr/>
        </p:nvSpPr>
        <p:spPr>
          <a:xfrm>
            <a:off x="841967" y="4197785"/>
            <a:ext cx="4544839" cy="224828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Intuition</a:t>
            </a:r>
            <a:r>
              <a:rPr lang="en-US" i="1" dirty="0"/>
              <a:t>:</a:t>
            </a:r>
            <a:br>
              <a:rPr lang="en-US" b="1" i="1" u="sng" dirty="0"/>
            </a:br>
            <a:r>
              <a:rPr lang="en-US" i="1" dirty="0"/>
              <a:t>One clique of size 3 is shown. The nodes in the clique represent three variables, one per clause, that can be set to TRUE without issue.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5739894" y="2471596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823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1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G contains a clique of size 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t="-1681" r="-31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90944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i="1" dirty="0"/>
                  <a:t> is satisfiable</a:t>
                </a:r>
                <a:br>
                  <a:rPr lang="en-US" sz="1800" i="1" dirty="0"/>
                </a:br>
                <a:r>
                  <a:rPr lang="en-US" sz="1800" i="1" dirty="0"/>
                  <a:t>This means at least one variable is true in each clause</a:t>
                </a:r>
                <a:br>
                  <a:rPr lang="en-US" sz="1800" i="1" dirty="0"/>
                </a:br>
                <a:r>
                  <a:rPr lang="en-US" sz="1800" i="1" dirty="0"/>
                  <a:t>Take one true variable from each clause (k total)</a:t>
                </a:r>
                <a:br>
                  <a:rPr lang="en-US" sz="1800" i="1" dirty="0"/>
                </a:br>
                <a:r>
                  <a:rPr lang="en-US" sz="1800" i="1" dirty="0"/>
                  <a:t>Find their nodes in G</a:t>
                </a:r>
                <a:br>
                  <a:rPr lang="en-US" sz="1800" i="1" dirty="0"/>
                </a:br>
                <a:r>
                  <a:rPr lang="en-US" sz="1800" i="1" dirty="0"/>
                  <a:t>These nodes MUST be a clique of size k</a:t>
                </a:r>
                <a:br>
                  <a:rPr lang="en-US" sz="1800" i="1" dirty="0"/>
                </a:br>
                <a:r>
                  <a:rPr lang="en-US" sz="1800" i="1" dirty="0"/>
                  <a:t>   Each of the k nodes is connected to each other:</a:t>
                </a:r>
                <a:br>
                  <a:rPr lang="en-US" sz="1800" i="1" dirty="0"/>
                </a:br>
                <a:r>
                  <a:rPr lang="en-US" sz="1800" i="1" dirty="0"/>
                  <a:t>      They are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   They can both be assigned true</a:t>
                </a:r>
                <a:br>
                  <a:rPr lang="en-US" sz="1800" i="1" dirty="0"/>
                </a:br>
                <a:r>
                  <a:rPr lang="en-US" sz="1800" i="1" dirty="0"/>
                  <a:t>Q.E.D.</a:t>
                </a: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 t="-38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56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2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:r>
                  <a:rPr lang="en-US" i="1" dirty="0"/>
                  <a:t>G contains a clique of size k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l="-690" t="-1681" r="-241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81891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r>
                  <a:rPr lang="en-US" sz="1800" i="1" dirty="0"/>
                  <a:t>G contains a clique of size k</a:t>
                </a:r>
                <a:br>
                  <a:rPr lang="en-US" sz="1800" i="1" dirty="0"/>
                </a:br>
                <a:r>
                  <a:rPr lang="en-US" sz="1800" i="1" dirty="0"/>
                  <a:t>Select the k nodes</a:t>
                </a:r>
                <a:br>
                  <a:rPr lang="en-US" sz="1800" i="1" dirty="0"/>
                </a:br>
                <a:r>
                  <a:rPr lang="en-US" sz="1800" i="1" dirty="0"/>
                  <a:t>Find their respective variables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br>
                  <a:rPr lang="en-US" sz="1800" i="1" dirty="0"/>
                </a:br>
                <a:r>
                  <a:rPr lang="en-US" sz="1800" i="1" dirty="0"/>
                  <a:t>Each of these variables must be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By how G was constructed</a:t>
                </a:r>
                <a:br>
                  <a:rPr lang="en-US" sz="1800" i="1" dirty="0"/>
                </a:br>
                <a:r>
                  <a:rPr lang="en-US" sz="1800" i="1" dirty="0"/>
                  <a:t>Each variable can be set to TRUE without issue</a:t>
                </a:r>
                <a:br>
                  <a:rPr lang="en-US" sz="1800" i="1" dirty="0"/>
                </a:br>
                <a:r>
                  <a:rPr lang="en-US" sz="1800" i="1" dirty="0"/>
                  <a:t>   By definition of how edges were added to G</a:t>
                </a:r>
                <a:br>
                  <a:rPr lang="en-US" sz="1800" i="1" dirty="0"/>
                </a:br>
                <a:r>
                  <a:rPr lang="en-US" sz="1800" i="1" dirty="0"/>
                  <a:t>Thus, these variables must satisfy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4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</p:spTree>
    <p:extLst>
      <p:ext uri="{BB962C8B-B14F-4D97-AF65-F5344CB8AC3E}">
        <p14:creationId xmlns:p14="http://schemas.microsoft.com/office/powerpoint/2010/main" val="31030231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630860"/>
          </a:xfrm>
        </p:spPr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04935" y="1117800"/>
            <a:ext cx="10330003" cy="1064083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Vertex Cover (VC)</a:t>
            </a:r>
            <a:r>
              <a:rPr lang="en-US" dirty="0">
                <a:solidFill>
                  <a:schemeClr val="bg1"/>
                </a:solidFill>
              </a:rPr>
              <a:t> on a graph G = (V,E) is a subset of vertices S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 V such that every edge in the graph is connected to at least one vertex in 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17D3EB-8A13-6C44-A0D0-22E4290F36A9}"/>
              </a:ext>
            </a:extLst>
          </p:cNvPr>
          <p:cNvSpPr txBox="1">
            <a:spLocks/>
          </p:cNvSpPr>
          <p:nvPr/>
        </p:nvSpPr>
        <p:spPr>
          <a:xfrm>
            <a:off x="9234534" y="4648813"/>
            <a:ext cx="1901228" cy="1949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ym typeface="Symbol"/>
              </a:rPr>
              <a:t>The purple nodes represent a vertex cover of size 3 on this graph. Notice that every edge touches one of these nodes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4355DE1-8F88-7B49-B0F8-6EBFE5804231}"/>
              </a:ext>
            </a:extLst>
          </p:cNvPr>
          <p:cNvSpPr txBox="1">
            <a:spLocks/>
          </p:cNvSpPr>
          <p:nvPr/>
        </p:nvSpPr>
        <p:spPr>
          <a:xfrm>
            <a:off x="1004935" y="2290534"/>
            <a:ext cx="10330003" cy="65184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ym typeface="Symbol"/>
              </a:rPr>
              <a:t>Decision Problem</a:t>
            </a:r>
            <a:r>
              <a:rPr lang="en-US" dirty="0">
                <a:sym typeface="Symbol"/>
              </a:rPr>
              <a:t>: Does a given graph G have a vertex cover of size k or smaller?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881A52-814E-AD43-90B5-C8EB82DC1A2A}"/>
              </a:ext>
            </a:extLst>
          </p:cNvPr>
          <p:cNvGrpSpPr/>
          <p:nvPr/>
        </p:nvGrpSpPr>
        <p:grpSpPr>
          <a:xfrm>
            <a:off x="3433654" y="3413157"/>
            <a:ext cx="3975729" cy="2853867"/>
            <a:chOff x="3198266" y="3413157"/>
            <a:chExt cx="3975729" cy="285386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BED76C8-656C-7343-9E94-CCBDAB39DE21}"/>
                </a:ext>
              </a:extLst>
            </p:cNvPr>
            <p:cNvSpPr/>
            <p:nvPr/>
          </p:nvSpPr>
          <p:spPr>
            <a:xfrm>
              <a:off x="3974475" y="3413157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7D36592-3413-4A44-A26C-BF943CD1246E}"/>
                </a:ext>
              </a:extLst>
            </p:cNvPr>
            <p:cNvSpPr/>
            <p:nvPr/>
          </p:nvSpPr>
          <p:spPr>
            <a:xfrm>
              <a:off x="5817484" y="3413157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604104-46F3-6148-8ABD-557FBAF0B278}"/>
                </a:ext>
              </a:extLst>
            </p:cNvPr>
            <p:cNvSpPr/>
            <p:nvPr/>
          </p:nvSpPr>
          <p:spPr>
            <a:xfrm>
              <a:off x="5238062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03549D-B16B-8746-9D66-7EF5D639FE04}"/>
                </a:ext>
              </a:extLst>
            </p:cNvPr>
            <p:cNvSpPr/>
            <p:nvPr/>
          </p:nvSpPr>
          <p:spPr>
            <a:xfrm>
              <a:off x="6594573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2531F4-A7EC-8C43-97F2-0602D51F66D2}"/>
                </a:ext>
              </a:extLst>
            </p:cNvPr>
            <p:cNvSpPr/>
            <p:nvPr/>
          </p:nvSpPr>
          <p:spPr>
            <a:xfrm>
              <a:off x="5908015" y="5687602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DEE891-7963-174A-8BCB-20388FD42E80}"/>
                </a:ext>
              </a:extLst>
            </p:cNvPr>
            <p:cNvSpPr/>
            <p:nvPr/>
          </p:nvSpPr>
          <p:spPr>
            <a:xfrm>
              <a:off x="4073308" y="5687602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24377C-330C-604B-BA90-8D74BC6A53F1}"/>
                </a:ext>
              </a:extLst>
            </p:cNvPr>
            <p:cNvSpPr/>
            <p:nvPr/>
          </p:nvSpPr>
          <p:spPr>
            <a:xfrm>
              <a:off x="3198266" y="4563959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E468A7-D4E3-E64D-9BCD-06C73073D4E4}"/>
                </a:ext>
              </a:extLst>
            </p:cNvPr>
            <p:cNvCxnSpPr>
              <a:stCxn id="2" idx="6"/>
              <a:endCxn id="10" idx="2"/>
            </p:cNvCxnSpPr>
            <p:nvPr/>
          </p:nvCxnSpPr>
          <p:spPr>
            <a:xfrm>
              <a:off x="4553897" y="3702868"/>
              <a:ext cx="1263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FF63DB-4507-8843-87C6-DB49743DB316}"/>
                </a:ext>
              </a:extLst>
            </p:cNvPr>
            <p:cNvCxnSpPr>
              <a:cxnSpLocks/>
              <a:stCxn id="2" idx="3"/>
              <a:endCxn id="15" idx="7"/>
            </p:cNvCxnSpPr>
            <p:nvPr/>
          </p:nvCxnSpPr>
          <p:spPr>
            <a:xfrm flipH="1">
              <a:off x="3692834" y="3907725"/>
              <a:ext cx="366495" cy="741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EE7843-D074-1147-AAA2-2835D73BC6D8}"/>
                </a:ext>
              </a:extLst>
            </p:cNvPr>
            <p:cNvCxnSpPr>
              <a:cxnSpLocks/>
              <a:stCxn id="10" idx="3"/>
              <a:endCxn id="15" idx="6"/>
            </p:cNvCxnSpPr>
            <p:nvPr/>
          </p:nvCxnSpPr>
          <p:spPr>
            <a:xfrm flipH="1">
              <a:off x="3777688" y="3907725"/>
              <a:ext cx="2124650" cy="945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F45808-7189-BE42-B5CD-1D77F4F052BC}"/>
                </a:ext>
              </a:extLst>
            </p:cNvPr>
            <p:cNvCxnSpPr>
              <a:cxnSpLocks/>
              <a:stCxn id="10" idx="4"/>
              <a:endCxn id="11" idx="7"/>
            </p:cNvCxnSpPr>
            <p:nvPr/>
          </p:nvCxnSpPr>
          <p:spPr>
            <a:xfrm flipH="1">
              <a:off x="5732630" y="3992579"/>
              <a:ext cx="374565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12AFF5-2357-8D46-A78F-2632014A8F48}"/>
                </a:ext>
              </a:extLst>
            </p:cNvPr>
            <p:cNvCxnSpPr>
              <a:cxnSpLocks/>
              <a:stCxn id="10" idx="4"/>
              <a:endCxn id="12" idx="1"/>
            </p:cNvCxnSpPr>
            <p:nvPr/>
          </p:nvCxnSpPr>
          <p:spPr>
            <a:xfrm>
              <a:off x="6107195" y="3992579"/>
              <a:ext cx="572232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4E7756-5FAD-F845-81E0-7FF16BCCFE5E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6197726" y="5058527"/>
              <a:ext cx="481701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950962-9CF1-7D46-AF5F-4D0F57B7BA6C}"/>
                </a:ext>
              </a:extLst>
            </p:cNvPr>
            <p:cNvCxnSpPr>
              <a:cxnSpLocks/>
              <a:stCxn id="11" idx="5"/>
              <a:endCxn id="13" idx="0"/>
            </p:cNvCxnSpPr>
            <p:nvPr/>
          </p:nvCxnSpPr>
          <p:spPr>
            <a:xfrm>
              <a:off x="5732630" y="5058527"/>
              <a:ext cx="465096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D4ECEB-158D-4B44-A32F-003842C8EE09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652730" y="5977313"/>
              <a:ext cx="12552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F97C2E-26E8-044F-86ED-DB6CC5B74E6F}"/>
                </a:ext>
              </a:extLst>
            </p:cNvPr>
            <p:cNvCxnSpPr>
              <a:cxnSpLocks/>
              <a:stCxn id="15" idx="5"/>
              <a:endCxn id="13" idx="2"/>
            </p:cNvCxnSpPr>
            <p:nvPr/>
          </p:nvCxnSpPr>
          <p:spPr>
            <a:xfrm>
              <a:off x="3692834" y="5058527"/>
              <a:ext cx="2215181" cy="91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5DA1C0-6E30-8948-A31A-20C6D34006A4}"/>
                </a:ext>
              </a:extLst>
            </p:cNvPr>
            <p:cNvCxnSpPr>
              <a:cxnSpLocks/>
              <a:stCxn id="15" idx="5"/>
              <a:endCxn id="14" idx="1"/>
            </p:cNvCxnSpPr>
            <p:nvPr/>
          </p:nvCxnSpPr>
          <p:spPr>
            <a:xfrm>
              <a:off x="3692834" y="5058527"/>
              <a:ext cx="465328" cy="713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2B8E8E-E747-4F4C-AB0D-07B6C70614B0}"/>
              </a:ext>
            </a:extLst>
          </p:cNvPr>
          <p:cNvCxnSpPr/>
          <p:nvPr/>
        </p:nvCxnSpPr>
        <p:spPr>
          <a:xfrm>
            <a:off x="8020010" y="5016099"/>
            <a:ext cx="1214524" cy="3993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32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8411259" y="5375043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Let’s use Clique this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2F500-D627-DD46-A859-2E5854E7A90D}"/>
              </a:ext>
            </a:extLst>
          </p:cNvPr>
          <p:cNvCxnSpPr>
            <a:cxnSpLocks/>
          </p:cNvCxnSpPr>
          <p:nvPr/>
        </p:nvCxnSpPr>
        <p:spPr>
          <a:xfrm flipH="1" flipV="1">
            <a:off x="8682273" y="4146487"/>
            <a:ext cx="645575" cy="11537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341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</a:rPr>
                  <a:t>Given graph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, integer k and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Verify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sz="1800" b="0" i="1" dirty="0">
                    <a:solidFill>
                      <a:schemeClr val="bg1"/>
                    </a:solidFill>
                  </a:rPr>
                </a:br>
                <a:r>
                  <a:rPr lang="en-US" sz="1800" b="0" i="1" dirty="0">
                    <a:solidFill>
                      <a:schemeClr val="bg1"/>
                    </a:solidFill>
                  </a:rPr>
                  <a:t>    Check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else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accept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blipFill>
                <a:blip r:embed="rId4"/>
                <a:stretch>
                  <a:fillRect l="-10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72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0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3160728"/>
            <a:ext cx="152098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557203" y="4028792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930857" y="525680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B8BD7-61BA-5F44-ADB9-1381B28EE2CA}"/>
              </a:ext>
            </a:extLst>
          </p:cNvPr>
          <p:cNvSpPr/>
          <p:nvPr/>
        </p:nvSpPr>
        <p:spPr>
          <a:xfrm>
            <a:off x="6990106" y="4005256"/>
            <a:ext cx="4200807" cy="2679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DCF173-D7FB-3349-A2E5-B16B1C68689F}"/>
              </a:ext>
            </a:extLst>
          </p:cNvPr>
          <p:cNvSpPr txBox="1"/>
          <p:nvPr/>
        </p:nvSpPr>
        <p:spPr>
          <a:xfrm>
            <a:off x="10768553" y="40470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0DE65-7BE3-0440-82BB-8B8BE8A8352F}"/>
              </a:ext>
            </a:extLst>
          </p:cNvPr>
          <p:cNvSpPr txBox="1"/>
          <p:nvPr/>
        </p:nvSpPr>
        <p:spPr>
          <a:xfrm>
            <a:off x="10619868" y="43264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k=?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934593-1608-AE4A-905A-4E195A51F7F5}"/>
              </a:ext>
            </a:extLst>
          </p:cNvPr>
          <p:cNvSpPr txBox="1"/>
          <p:nvPr/>
        </p:nvSpPr>
        <p:spPr>
          <a:xfrm>
            <a:off x="8970628" y="5055504"/>
            <a:ext cx="3816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38424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1440578"/>
            <a:ext cx="1520982" cy="32592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321813" y="3449376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4677385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Simply flip the edges that exist in G and set k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0040974-91DE-3049-B0FC-010E101387A1}"/>
              </a:ext>
            </a:extLst>
          </p:cNvPr>
          <p:cNvGrpSpPr/>
          <p:nvPr/>
        </p:nvGrpSpPr>
        <p:grpSpPr>
          <a:xfrm>
            <a:off x="6730661" y="3449376"/>
            <a:ext cx="4200807" cy="2679826"/>
            <a:chOff x="6730661" y="3449376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3449376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4031765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5023080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349114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3770591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4031765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4031765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5023080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568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928402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315641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928402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…and if the clique in G is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, then the cover in G’ is exactly the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070154-CE15-8B45-B262-A8A0A396DE7A}"/>
              </a:ext>
            </a:extLst>
          </p:cNvPr>
          <p:cNvCxnSpPr/>
          <p:nvPr/>
        </p:nvCxnSpPr>
        <p:spPr>
          <a:xfrm>
            <a:off x="4771176" y="4816444"/>
            <a:ext cx="3172595" cy="9053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90BFC0-BE26-304D-A9CA-EA83B898D3E8}"/>
              </a:ext>
            </a:extLst>
          </p:cNvPr>
          <p:cNvCxnSpPr>
            <a:cxnSpLocks/>
          </p:cNvCxnSpPr>
          <p:nvPr/>
        </p:nvCxnSpPr>
        <p:spPr>
          <a:xfrm flipH="1">
            <a:off x="8682273" y="4816444"/>
            <a:ext cx="148792" cy="7304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65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 has a clique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k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G, every edge between nodes in V’ existed (clique), so none of these edges appear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 every edge in G’ touches a node that was not in the clique, which is the exact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blipFill>
                <a:blip r:embed="rId4"/>
                <a:stretch>
                  <a:fillRect l="-487" r="-1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52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G’ has a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the k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G’, no edge between nodes in V’’ exists, otherwise V’ would not be a vertex cover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Thus, in G every edge between nodes in V’’ exists. This is definition of a clique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blipFill>
                <a:blip r:embed="rId4"/>
                <a:stretch>
                  <a:fillRect l="-649" b="-7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883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</a:t>
            </a:r>
          </a:p>
        </p:txBody>
      </p:sp>
    </p:spTree>
    <p:extLst>
      <p:ext uri="{BB962C8B-B14F-4D97-AF65-F5344CB8AC3E}">
        <p14:creationId xmlns:p14="http://schemas.microsoft.com/office/powerpoint/2010/main" val="28567290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9759"/>
            <a:ext cx="9905998" cy="621807"/>
          </a:xfrm>
        </p:spPr>
        <p:txBody>
          <a:bodyPr/>
          <a:lstStyle/>
          <a:p>
            <a:pPr algn="ctr"/>
            <a:r>
              <a:rPr lang="en-US" dirty="0"/>
              <a:t>More reductions!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984820" y="5459239"/>
            <a:ext cx="6681457" cy="8872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problems were known to be “hard”, but how “hard” was not really quantified until then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A41CE-6AC7-6D4C-9923-71EBF114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83" y="1394246"/>
            <a:ext cx="6915464" cy="3612313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C73B376-A656-A34B-8BE0-0CA99F755530}"/>
              </a:ext>
            </a:extLst>
          </p:cNvPr>
          <p:cNvSpPr txBox="1">
            <a:spLocks/>
          </p:cNvSpPr>
          <p:nvPr/>
        </p:nvSpPr>
        <p:spPr>
          <a:xfrm>
            <a:off x="9001323" y="2396687"/>
            <a:ext cx="2471595" cy="1607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In 1972, Richard Karp showed a number of problems were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942195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14" y="392189"/>
            <a:ext cx="4568763" cy="621807"/>
          </a:xfrm>
        </p:spPr>
        <p:txBody>
          <a:bodyPr/>
          <a:lstStyle/>
          <a:p>
            <a:pPr algn="ctr"/>
            <a:r>
              <a:rPr lang="en-US" dirty="0"/>
              <a:t>Does P=NP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666514" y="1162460"/>
            <a:ext cx="4568763" cy="126121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To this day, we still do not know if P and NP are distinctly separate. But, we have a lot of known NP-Complete problems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6696546" y="-4544848"/>
            <a:ext cx="4831624" cy="11113993"/>
            <a:chOff x="5791207" y="-4553901"/>
            <a:chExt cx="4831624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8E8402-2B0C-4546-A447-50BB860C580C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B71880C-F0A7-1340-9B09-FFA205782A20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D50801A-C407-114C-81AD-5CD0CD81FDE0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75E3227-AB57-2745-ACED-233C6840150D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58A1A83-16DE-D548-AB57-C73704DD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ontent Placeholder 4">
                  <a:extLst>
                    <a:ext uri="{FF2B5EF4-FFF2-40B4-BE49-F238E27FC236}">
                      <a16:creationId xmlns:a16="http://schemas.microsoft.com/office/drawing/2014/main" id="{1399D544-852D-DD44-AC4F-159CB45F2E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6" name="Content Placeholder 4">
                  <a:extLst>
                    <a:ext uri="{FF2B5EF4-FFF2-40B4-BE49-F238E27FC236}">
                      <a16:creationId xmlns:a16="http://schemas.microsoft.com/office/drawing/2014/main" id="{23898858-D5F0-4B48-9B3B-82C8118788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1312535" y="4219969"/>
            <a:ext cx="4568763" cy="126121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would happen if someone found an algorithm to solve one of these famous NP-Complete problems that ran in polynomial time?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87B8C-3ACE-2046-BCE5-A0085BD769B4}"/>
              </a:ext>
            </a:extLst>
          </p:cNvPr>
          <p:cNvCxnSpPr/>
          <p:nvPr/>
        </p:nvCxnSpPr>
        <p:spPr>
          <a:xfrm flipV="1">
            <a:off x="5060887" y="2718818"/>
            <a:ext cx="2996690" cy="13461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899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587089" y="-4381886"/>
            <a:ext cx="3336261" cy="11113993"/>
            <a:chOff x="5791207" y="-4553901"/>
            <a:chExt cx="3336261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3336261" cy="11113993"/>
              <a:chOff x="5791207" y="-4553901"/>
              <a:chExt cx="3336261" cy="1111399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71880C-F0A7-1340-9B09-FFA205782A20}"/>
                  </a:ext>
                </a:extLst>
              </p:cNvPr>
              <p:cNvGrpSpPr/>
              <p:nvPr/>
            </p:nvGrpSpPr>
            <p:grpSpPr>
              <a:xfrm>
                <a:off x="5908350" y="2589227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D50801A-C407-114C-81AD-5CD0CD81FDE0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5E3227-AB57-2745-ACED-233C6840150D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4397129" y="1852280"/>
            <a:ext cx="2302436" cy="137075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If someone finds a polynomial time algorithm to ANY np-complete problem, then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5A1661E-DAC3-494C-8A9F-7B424DB2884C}"/>
              </a:ext>
            </a:extLst>
          </p:cNvPr>
          <p:cNvSpPr/>
          <p:nvPr/>
        </p:nvSpPr>
        <p:spPr>
          <a:xfrm>
            <a:off x="4397129" y="3385996"/>
            <a:ext cx="2230008" cy="380246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B691EA-1C81-D045-9EFE-1374EE49E69B}"/>
              </a:ext>
            </a:extLst>
          </p:cNvPr>
          <p:cNvGrpSpPr/>
          <p:nvPr/>
        </p:nvGrpSpPr>
        <p:grpSpPr>
          <a:xfrm>
            <a:off x="7498616" y="-4137442"/>
            <a:ext cx="3336261" cy="9547746"/>
            <a:chOff x="5877930" y="-4309457"/>
            <a:chExt cx="3336261" cy="954774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02ED03-849A-4F47-9F70-05AAFECF8EC2}"/>
                </a:ext>
              </a:extLst>
            </p:cNvPr>
            <p:cNvSpPr/>
            <p:nvPr/>
          </p:nvSpPr>
          <p:spPr>
            <a:xfrm>
              <a:off x="6255830" y="2889572"/>
              <a:ext cx="2577960" cy="234871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P=NP</a:t>
              </a: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155F0A4-2632-E142-B636-00E543BD17EC}"/>
                </a:ext>
              </a:extLst>
            </p:cNvPr>
            <p:cNvSpPr/>
            <p:nvPr/>
          </p:nvSpPr>
          <p:spPr>
            <a:xfrm>
              <a:off x="5877930" y="-4309457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P-Hard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D3D1747B-E57D-6F4C-B227-C98B9B25445B}"/>
              </a:ext>
            </a:extLst>
          </p:cNvPr>
          <p:cNvSpPr txBox="1">
            <a:spLocks/>
          </p:cNvSpPr>
          <p:nvPr/>
        </p:nvSpPr>
        <p:spPr>
          <a:xfrm>
            <a:off x="7013115" y="5644141"/>
            <a:ext cx="4304761" cy="9325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Suddenly, through various reductions there is a fast (polynomial) algorithm for every NP problem!</a:t>
            </a:r>
          </a:p>
        </p:txBody>
      </p:sp>
    </p:spTree>
    <p:extLst>
      <p:ext uri="{BB962C8B-B14F-4D97-AF65-F5344CB8AC3E}">
        <p14:creationId xmlns:p14="http://schemas.microsoft.com/office/powerpoint/2010/main" val="2744331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Co-NP</a:t>
            </a:r>
          </a:p>
        </p:txBody>
      </p:sp>
    </p:spTree>
    <p:extLst>
      <p:ext uri="{BB962C8B-B14F-4D97-AF65-F5344CB8AC3E}">
        <p14:creationId xmlns:p14="http://schemas.microsoft.com/office/powerpoint/2010/main" val="125544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63799</TotalTime>
  <Words>8093</Words>
  <Application>Microsoft Macintosh PowerPoint</Application>
  <PresentationFormat>Widescreen</PresentationFormat>
  <Paragraphs>1060</Paragraphs>
  <Slides>109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8" baseType="lpstr">
      <vt:lpstr>Arial</vt:lpstr>
      <vt:lpstr>Calibri</vt:lpstr>
      <vt:lpstr>Cambria Math</vt:lpstr>
      <vt:lpstr>Courier New</vt:lpstr>
      <vt:lpstr>Symbol</vt:lpstr>
      <vt:lpstr>Trebuchet MS</vt:lpstr>
      <vt:lpstr>Tw Cen MT</vt:lpstr>
      <vt:lpstr>Wingdings</vt:lpstr>
      <vt:lpstr>Circuit</vt:lpstr>
      <vt:lpstr>Complexity Theory</vt:lpstr>
      <vt:lpstr>Goals!</vt:lpstr>
      <vt:lpstr>Part 1: Introduction!</vt:lpstr>
      <vt:lpstr>Overview of Theory of Computation</vt:lpstr>
      <vt:lpstr>Part 1: Measuring Time and Space Complexity</vt:lpstr>
      <vt:lpstr>Time Complexity</vt:lpstr>
      <vt:lpstr>Review: Time Complexity</vt:lpstr>
      <vt:lpstr>Quick note on Non-Deterministic Time</vt:lpstr>
      <vt:lpstr>Quick note on Non-Deterministic Time</vt:lpstr>
      <vt:lpstr>Comparing NTM and DTM</vt:lpstr>
      <vt:lpstr>Part 1: Complexity Classes</vt:lpstr>
      <vt:lpstr>Problem Types</vt:lpstr>
      <vt:lpstr>Problem types</vt:lpstr>
      <vt:lpstr>Why Do These Matter?</vt:lpstr>
      <vt:lpstr>Why Do These Matter?</vt:lpstr>
      <vt:lpstr>Why Do These Matter?</vt:lpstr>
      <vt:lpstr>Comparing NTM and DTM</vt:lpstr>
      <vt:lpstr>Comparing NTM and DTM</vt:lpstr>
      <vt:lpstr>Comparing NTM and DTM</vt:lpstr>
      <vt:lpstr>Comparing NTM and DTM</vt:lpstr>
      <vt:lpstr>Complexity Classes (Finally!)</vt:lpstr>
      <vt:lpstr>The class P</vt:lpstr>
      <vt:lpstr>The class NP</vt:lpstr>
      <vt:lpstr>P⊆NP</vt:lpstr>
      <vt:lpstr>P⊆NP</vt:lpstr>
      <vt:lpstr>NP-Hard</vt:lpstr>
      <vt:lpstr>NP-Hard</vt:lpstr>
      <vt:lpstr>NP-Complete</vt:lpstr>
      <vt:lpstr>NP-Complete</vt:lpstr>
      <vt:lpstr>More on Reductions: Mapping Reductions</vt:lpstr>
      <vt:lpstr>What we have already seen</vt:lpstr>
      <vt:lpstr>Mapping Reduction</vt:lpstr>
      <vt:lpstr>Reductions You’ve Probably seen before!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Big Picture</vt:lpstr>
      <vt:lpstr>Proving NP-Completeness</vt:lpstr>
      <vt:lpstr>Cook-Levin Theorem</vt:lpstr>
      <vt:lpstr>Cook-Levin Theorem</vt:lpstr>
      <vt:lpstr>Circuit Satisfiability (Circuit-SAT)</vt:lpstr>
      <vt:lpstr>Circuit Satisfiability (Circuit-SAT)</vt:lpstr>
      <vt:lpstr>Circuit-Sat vs SAT</vt:lpstr>
      <vt:lpstr>Proof of the Cook-Levin Theorem</vt:lpstr>
      <vt:lpstr>SAT∈NPC</vt:lpstr>
      <vt:lpstr>SAT∈NPC</vt:lpstr>
      <vt:lpstr>SAT∈NPC</vt:lpstr>
      <vt:lpstr>Sat is NP-Hard</vt:lpstr>
      <vt:lpstr>Sat is NP-Hard</vt:lpstr>
      <vt:lpstr>Sat is NP-Hard</vt:lpstr>
      <vt:lpstr>Variables We Need</vt:lpstr>
      <vt:lpstr>Create a conjunction ‘B’ of…</vt:lpstr>
      <vt:lpstr>Is the reduction Valid?</vt:lpstr>
      <vt:lpstr>SAT∈NPC</vt:lpstr>
      <vt:lpstr>Other NP-Complete Problems (Reductions)</vt:lpstr>
      <vt:lpstr>3-SAT</vt:lpstr>
      <vt:lpstr>3-SAT</vt:lpstr>
      <vt:lpstr>Showing that 3SAT∈NPC</vt:lpstr>
      <vt:lpstr>Showing that 3SAT∈NPC</vt:lpstr>
      <vt:lpstr>Showing that 3SAT∈NPC</vt:lpstr>
      <vt:lpstr>Converting SAT to 3-SAT, step 1</vt:lpstr>
      <vt:lpstr>Converting SAT to 3-SAT, step 2</vt:lpstr>
      <vt:lpstr>Converting SAT to 3-SAT, step 3</vt:lpstr>
      <vt:lpstr>Converting SAT to 3-SAT, step 4 / 5</vt:lpstr>
      <vt:lpstr>Converting SAT to 3-SAT, step 6</vt:lpstr>
      <vt:lpstr>Showing that 3SAT∈NPC</vt:lpstr>
      <vt:lpstr>Cliques</vt:lpstr>
      <vt:lpstr>Clique</vt:lpstr>
      <vt:lpstr>Clique</vt:lpstr>
      <vt:lpstr>Showing that Clique∈NPC</vt:lpstr>
      <vt:lpstr>Showing that Clique∈NPC</vt:lpstr>
      <vt:lpstr>Showing that Clique∈NPC</vt:lpstr>
      <vt:lpstr>3SAT≤_p Clique, Intuition</vt:lpstr>
      <vt:lpstr>3SAT≤_p Clique, Step 1</vt:lpstr>
      <vt:lpstr>3SAT≤_p Clique, Step 1</vt:lpstr>
      <vt:lpstr>3SAT≤_p Clique, Step 2</vt:lpstr>
      <vt:lpstr>3SAT≤_p Clique, Step 2</vt:lpstr>
      <vt:lpstr>3SAT≤_p Clique, Step 3</vt:lpstr>
      <vt:lpstr>3SAT≤_p Clique, Proof</vt:lpstr>
      <vt:lpstr>3SAT≤_p Clique, Proof</vt:lpstr>
      <vt:lpstr>3SAT≤_p Clique, Proof</vt:lpstr>
      <vt:lpstr>Vertex Cover</vt:lpstr>
      <vt:lpstr>Vertex Cover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More On Reductions</vt:lpstr>
      <vt:lpstr>More reductions!</vt:lpstr>
      <vt:lpstr>Does P=NP</vt:lpstr>
      <vt:lpstr>PowerPoint Presentation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NP and co-NP</vt:lpstr>
      <vt:lpstr>Complexity class diagram</vt:lpstr>
      <vt:lpstr>A couple complexity classes we won’t see:</vt:lpstr>
      <vt:lpstr>A couple complexity classes we won’t see: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414</cp:revision>
  <dcterms:created xsi:type="dcterms:W3CDTF">2023-02-24T14:15:53Z</dcterms:created>
  <dcterms:modified xsi:type="dcterms:W3CDTF">2023-11-01T17:42:19Z</dcterms:modified>
</cp:coreProperties>
</file>