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4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58" r:id="rId9"/>
    <p:sldId id="350" r:id="rId10"/>
    <p:sldId id="332" r:id="rId11"/>
    <p:sldId id="351" r:id="rId12"/>
    <p:sldId id="359" r:id="rId13"/>
    <p:sldId id="352" r:id="rId14"/>
    <p:sldId id="360" r:id="rId15"/>
    <p:sldId id="353" r:id="rId16"/>
    <p:sldId id="335" r:id="rId17"/>
    <p:sldId id="331" r:id="rId18"/>
    <p:sldId id="354" r:id="rId19"/>
    <p:sldId id="355" r:id="rId20"/>
    <p:sldId id="356" r:id="rId21"/>
    <p:sldId id="361" r:id="rId22"/>
    <p:sldId id="357" r:id="rId23"/>
    <p:sldId id="337" r:id="rId24"/>
    <p:sldId id="338" r:id="rId25"/>
    <p:sldId id="362" r:id="rId26"/>
    <p:sldId id="342" r:id="rId27"/>
    <p:sldId id="343" r:id="rId28"/>
    <p:sldId id="363" r:id="rId29"/>
    <p:sldId id="364" r:id="rId30"/>
    <p:sldId id="344" r:id="rId31"/>
    <p:sldId id="345" r:id="rId32"/>
    <p:sldId id="3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2"/>
    <p:restoredTop sz="94669"/>
  </p:normalViewPr>
  <p:slideViewPr>
    <p:cSldViewPr snapToGrid="0" snapToObjects="1">
      <p:cViewPr varScale="1">
        <p:scale>
          <a:sx n="160" d="100"/>
          <a:sy n="16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B8F33-E827-4441-A810-97DADD889BDC}"/>
              </a:ext>
            </a:extLst>
          </p:cNvPr>
          <p:cNvSpPr txBox="1">
            <a:spLocks/>
          </p:cNvSpPr>
          <p:nvPr/>
        </p:nvSpPr>
        <p:spPr>
          <a:xfrm>
            <a:off x="1325752" y="2738108"/>
            <a:ext cx="9928402" cy="9919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i="1" u="sng" dirty="0"/>
              <a:t>Overall Idea</a:t>
            </a:r>
            <a:r>
              <a:rPr lang="en-US" sz="1800" dirty="0"/>
              <a:t>: Draw nodes in a circle and number them 0 through n-1. Match each node with the one next to it (2 edges per node) and also to the one directly across from it (3</a:t>
            </a:r>
            <a:r>
              <a:rPr lang="en-US" sz="1800" baseline="30000" dirty="0"/>
              <a:t>rd</a:t>
            </a:r>
            <a:r>
              <a:rPr lang="en-US" sz="1800" dirty="0"/>
              <a:t> edge per node).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999D6F-D448-9849-A034-E1EF74160808}"/>
              </a:ext>
            </a:extLst>
          </p:cNvPr>
          <p:cNvGrpSpPr/>
          <p:nvPr/>
        </p:nvGrpSpPr>
        <p:grpSpPr>
          <a:xfrm>
            <a:off x="4152524" y="3942044"/>
            <a:ext cx="2952938" cy="2511582"/>
            <a:chOff x="4152524" y="3942044"/>
            <a:chExt cx="2952938" cy="25115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4CC9D8-475F-674B-B283-E8D9D5AFF4B1}"/>
                </a:ext>
              </a:extLst>
            </p:cNvPr>
            <p:cNvSpPr/>
            <p:nvPr/>
          </p:nvSpPr>
          <p:spPr>
            <a:xfrm>
              <a:off x="4759107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62AE28-BDFF-AC42-986F-A178591C2AD1}"/>
                </a:ext>
              </a:extLst>
            </p:cNvPr>
            <p:cNvSpPr/>
            <p:nvPr/>
          </p:nvSpPr>
          <p:spPr>
            <a:xfrm>
              <a:off x="4152524" y="4931529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7108AD-B35E-0D4E-AC0C-3EEDF635D5AF}"/>
                </a:ext>
              </a:extLst>
            </p:cNvPr>
            <p:cNvSpPr/>
            <p:nvPr/>
          </p:nvSpPr>
          <p:spPr>
            <a:xfrm>
              <a:off x="4759107" y="5847043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D58D7-7513-1B42-8672-7F4B66A7EC9E}"/>
                </a:ext>
              </a:extLst>
            </p:cNvPr>
            <p:cNvSpPr/>
            <p:nvPr/>
          </p:nvSpPr>
          <p:spPr>
            <a:xfrm>
              <a:off x="5892296" y="5847042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A72453-24DC-4747-A092-323A937BEB2F}"/>
                </a:ext>
              </a:extLst>
            </p:cNvPr>
            <p:cNvSpPr/>
            <p:nvPr/>
          </p:nvSpPr>
          <p:spPr>
            <a:xfrm>
              <a:off x="6498879" y="4931528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4A18D0-0858-4747-965F-A575DD2F922D}"/>
                </a:ext>
              </a:extLst>
            </p:cNvPr>
            <p:cNvSpPr/>
            <p:nvPr/>
          </p:nvSpPr>
          <p:spPr>
            <a:xfrm>
              <a:off x="5892296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6051F5-92C1-7949-B224-E96A04C83091}"/>
                </a:ext>
              </a:extLst>
            </p:cNvPr>
            <p:cNvCxnSpPr>
              <a:stCxn id="3" idx="3"/>
              <a:endCxn id="7" idx="0"/>
            </p:cNvCxnSpPr>
            <p:nvPr/>
          </p:nvCxnSpPr>
          <p:spPr>
            <a:xfrm flipH="1">
              <a:off x="4455816" y="4459795"/>
              <a:ext cx="392123" cy="47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848422-6089-C744-A566-6F6A91B667AA}"/>
                </a:ext>
              </a:extLst>
            </p:cNvPr>
            <p:cNvCxnSpPr>
              <a:cxnSpLocks/>
              <a:stCxn id="8" idx="1"/>
              <a:endCxn id="7" idx="4"/>
            </p:cNvCxnSpPr>
            <p:nvPr/>
          </p:nvCxnSpPr>
          <p:spPr>
            <a:xfrm flipH="1" flipV="1">
              <a:off x="4455816" y="5538112"/>
              <a:ext cx="392123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519D9-5564-024E-AFD0-23A315D4444D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5365690" y="6150334"/>
              <a:ext cx="5266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6B14F7-9F43-354D-AAA6-0B55FD7647E7}"/>
                </a:ext>
              </a:extLst>
            </p:cNvPr>
            <p:cNvCxnSpPr>
              <a:cxnSpLocks/>
              <a:stCxn id="9" idx="7"/>
              <a:endCxn id="10" idx="4"/>
            </p:cNvCxnSpPr>
            <p:nvPr/>
          </p:nvCxnSpPr>
          <p:spPr>
            <a:xfrm flipV="1">
              <a:off x="6410047" y="5538111"/>
              <a:ext cx="392124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4BC57E-AC46-0348-9AB4-02A61524F39E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6410047" y="4459795"/>
              <a:ext cx="392124" cy="471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B0C5D5-55B8-D44D-A31B-8471F1D64B85}"/>
                </a:ext>
              </a:extLst>
            </p:cNvPr>
            <p:cNvCxnSpPr>
              <a:cxnSpLocks/>
              <a:stCxn id="11" idx="2"/>
              <a:endCxn id="3" idx="6"/>
            </p:cNvCxnSpPr>
            <p:nvPr/>
          </p:nvCxnSpPr>
          <p:spPr>
            <a:xfrm flipH="1">
              <a:off x="5365690" y="4245336"/>
              <a:ext cx="526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866215-9F10-4247-B662-9C23D1DB1959}"/>
                </a:ext>
              </a:extLst>
            </p:cNvPr>
            <p:cNvCxnSpPr>
              <a:cxnSpLocks/>
              <a:stCxn id="3" idx="5"/>
              <a:endCxn id="9" idx="1"/>
            </p:cNvCxnSpPr>
            <p:nvPr/>
          </p:nvCxnSpPr>
          <p:spPr>
            <a:xfrm>
              <a:off x="5276858" y="4459795"/>
              <a:ext cx="704270" cy="1476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9E1E86-E122-6D46-AC77-D8889E872D87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4759107" y="5234820"/>
              <a:ext cx="17397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BE6DBA-1551-AA44-8A6E-9ADB5188D912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 flipH="1">
              <a:off x="5062399" y="4459795"/>
              <a:ext cx="918729" cy="1387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1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288323" y="4062046"/>
            <a:ext cx="530469" cy="122213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91188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1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121182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0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67591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2529253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90" y="5477607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2980594" y="3835644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Suppose, toward a contradiction, that there is some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that is divisible by 9 but is not divisible by 3.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but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we can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=3(3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Thus a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would make it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contradicts our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so it must be that this assumption was wrong. We can therefore conclude that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it is also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  <a:blipFill>
                <a:blip r:embed="rId2"/>
                <a:stretch>
                  <a:fillRect l="-777" t="-100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4D5CE-16AA-6D4D-A7FC-98DFBBC46631}"/>
              </a:ext>
            </a:extLst>
          </p:cNvPr>
          <p:cNvSpPr txBox="1">
            <a:spLocks/>
          </p:cNvSpPr>
          <p:nvPr/>
        </p:nvSpPr>
        <p:spPr>
          <a:xfrm>
            <a:off x="1255413" y="116644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375467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67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32996-6C0D-AB41-9182-6BF9995B6AF1}"/>
              </a:ext>
            </a:extLst>
          </p:cNvPr>
          <p:cNvSpPr txBox="1">
            <a:spLocks/>
          </p:cNvSpPr>
          <p:nvPr/>
        </p:nvSpPr>
        <p:spPr>
          <a:xfrm>
            <a:off x="860755" y="3896606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exist for length 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Consider length k+1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Grand total number of strings of length k+1 is: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blipFill>
                <a:blip r:embed="rId5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26721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14500</TotalTime>
  <Words>1492</Words>
  <Application>Microsoft Macintosh PowerPoint</Application>
  <PresentationFormat>Widescreen</PresentationFormat>
  <Paragraphs>155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Proof by Construction</vt:lpstr>
      <vt:lpstr>Proof By Construction</vt:lpstr>
      <vt:lpstr>Proof by Construction Checklist</vt:lpstr>
      <vt:lpstr>Proof By Construction</vt:lpstr>
      <vt:lpstr>Proof By Construction</vt:lpstr>
      <vt:lpstr>Proof By Construction</vt:lpstr>
      <vt:lpstr>Direct Proof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Contradiction</vt:lpstr>
      <vt:lpstr>Proof By Contradiction</vt:lpstr>
      <vt:lpstr>Proof by Contradiction Checklist</vt:lpstr>
      <vt:lpstr>Proof By Contradiction</vt:lpstr>
      <vt:lpstr>Proof By Induction</vt:lpstr>
      <vt:lpstr>Proof by Induction Checklist</vt:lpstr>
      <vt:lpstr>There are 2^n binary strings of length n|n≥1.</vt:lpstr>
      <vt:lpstr>There are 2^n binary strings of length n|n≥1.</vt:lpstr>
      <vt:lpstr>There are 2^n binary strings of length n|n≥1.</vt:lpstr>
      <vt:lpstr>There are n! Permutations of a list of length n</vt:lpstr>
      <vt:lpstr>For a finite set S, |P(S)|=2^(|S|)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101</cp:revision>
  <dcterms:created xsi:type="dcterms:W3CDTF">2023-02-24T14:15:53Z</dcterms:created>
  <dcterms:modified xsi:type="dcterms:W3CDTF">2024-01-17T18:15:18Z</dcterms:modified>
</cp:coreProperties>
</file>