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06" r:id="rId1"/>
  </p:sldMasterIdLst>
  <p:notesMasterIdLst>
    <p:notesMasterId r:id="rId15"/>
  </p:notesMasterIdLst>
  <p:sldIdLst>
    <p:sldId id="256" r:id="rId2"/>
    <p:sldId id="505" r:id="rId3"/>
    <p:sldId id="506" r:id="rId4"/>
    <p:sldId id="507" r:id="rId5"/>
    <p:sldId id="508" r:id="rId6"/>
    <p:sldId id="510" r:id="rId7"/>
    <p:sldId id="511" r:id="rId8"/>
    <p:sldId id="512" r:id="rId9"/>
    <p:sldId id="513" r:id="rId10"/>
    <p:sldId id="514" r:id="rId11"/>
    <p:sldId id="515" r:id="rId12"/>
    <p:sldId id="516" r:id="rId13"/>
    <p:sldId id="51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81"/>
    <p:restoredTop sz="94527"/>
  </p:normalViewPr>
  <p:slideViewPr>
    <p:cSldViewPr snapToGrid="0" snapToObjects="1">
      <p:cViewPr varScale="1">
        <p:scale>
          <a:sx n="110" d="100"/>
          <a:sy n="110" d="100"/>
        </p:scale>
        <p:origin x="26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B45307-6ED4-B142-BD64-10F739779302}" type="datetimeFigureOut">
              <a:rPr lang="en-US" smtClean="0"/>
              <a:t>10/17/24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BDE956-AECE-4A49-8BC2-51A8C013B720}" type="slidenum">
              <a:rPr lang="en-US" smtClean="0"/>
              <a:t>‹#›</a:t>
            </a:fld>
            <a:endParaRPr lang="en-US"/>
          </a:p>
        </p:txBody>
      </p:sp>
    </p:spTree>
    <p:extLst>
      <p:ext uri="{BB962C8B-B14F-4D97-AF65-F5344CB8AC3E}">
        <p14:creationId xmlns:p14="http://schemas.microsoft.com/office/powerpoint/2010/main" val="35539781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BDE956-AECE-4A49-8BC2-51A8C013B720}" type="slidenum">
              <a:rPr lang="en-US" smtClean="0"/>
              <a:t>1</a:t>
            </a:fld>
            <a:endParaRPr lang="en-US"/>
          </a:p>
        </p:txBody>
      </p:sp>
    </p:spTree>
    <p:extLst>
      <p:ext uri="{BB962C8B-B14F-4D97-AF65-F5344CB8AC3E}">
        <p14:creationId xmlns:p14="http://schemas.microsoft.com/office/powerpoint/2010/main" val="9294577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EC4347D3-4C9A-C240-8F14-750059DFEEB0}" type="datetimeFigureOut">
              <a:rPr lang="en-US" smtClean="0"/>
              <a:t>10/17/24</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7133446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10/17/24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765379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10/17/24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3911801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10/17/24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133876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10/17/24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6416959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C4347D3-4C9A-C240-8F14-750059DFEEB0}" type="datetimeFigureOut">
              <a:rPr lang="en-US" smtClean="0"/>
              <a:t>10/17/24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3809669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C4347D3-4C9A-C240-8F14-750059DFEEB0}" type="datetimeFigureOut">
              <a:rPr lang="en-US" smtClean="0"/>
              <a:t>10/17/24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7707445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10/17/24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8397678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10/17/24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10053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10/17/24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225400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C4347D3-4C9A-C240-8F14-750059DFEEB0}" type="datetimeFigureOut">
              <a:rPr lang="en-US" smtClean="0"/>
              <a:t>10/17/24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52279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C4347D3-4C9A-C240-8F14-750059DFEEB0}" type="datetimeFigureOut">
              <a:rPr lang="en-US" smtClean="0"/>
              <a:t>10/17/24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887307518"/>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C4347D3-4C9A-C240-8F14-750059DFEEB0}" type="datetimeFigureOut">
              <a:rPr lang="en-US" smtClean="0"/>
              <a:t>10/17/24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575720768"/>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C4347D3-4C9A-C240-8F14-750059DFEEB0}" type="datetimeFigureOut">
              <a:rPr lang="en-US" smtClean="0"/>
              <a:t>10/17/24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4004116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4347D3-4C9A-C240-8F14-750059DFEEB0}" type="datetimeFigureOut">
              <a:rPr lang="en-US" smtClean="0"/>
              <a:t>10/17/24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2584301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10/17/24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2665503122"/>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10/17/24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674755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C4347D3-4C9A-C240-8F14-750059DFEEB0}" type="datetimeFigureOut">
              <a:rPr lang="en-US" smtClean="0"/>
              <a:t>10/17/24</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3D91E88-2515-D24B-B4EA-67D975D0853E}" type="slidenum">
              <a:rPr lang="en-US" smtClean="0"/>
              <a:t>‹#›</a:t>
            </a:fld>
            <a:endParaRPr lang="en-US"/>
          </a:p>
        </p:txBody>
      </p:sp>
    </p:spTree>
    <p:extLst>
      <p:ext uri="{BB962C8B-B14F-4D97-AF65-F5344CB8AC3E}">
        <p14:creationId xmlns:p14="http://schemas.microsoft.com/office/powerpoint/2010/main" val="1014260183"/>
      </p:ext>
    </p:extLst>
  </p:cSld>
  <p:clrMap bg1="dk1" tx1="lt1" bg2="dk2" tx2="lt2" accent1="accent1" accent2="accent2" accent3="accent3" accent4="accent4" accent5="accent5" accent6="accent6" hlink="hlink" folHlink="folHlink"/>
  <p:sldLayoutIdLst>
    <p:sldLayoutId id="2147484007" r:id="rId1"/>
    <p:sldLayoutId id="2147484008" r:id="rId2"/>
    <p:sldLayoutId id="2147484009" r:id="rId3"/>
    <p:sldLayoutId id="2147484010" r:id="rId4"/>
    <p:sldLayoutId id="2147484011" r:id="rId5"/>
    <p:sldLayoutId id="2147484012" r:id="rId6"/>
    <p:sldLayoutId id="2147484013" r:id="rId7"/>
    <p:sldLayoutId id="2147484014" r:id="rId8"/>
    <p:sldLayoutId id="2147484015" r:id="rId9"/>
    <p:sldLayoutId id="2147484016" r:id="rId10"/>
    <p:sldLayoutId id="2147484017" r:id="rId11"/>
    <p:sldLayoutId id="2147484018" r:id="rId12"/>
    <p:sldLayoutId id="2147484019" r:id="rId13"/>
    <p:sldLayoutId id="2147484020" r:id="rId14"/>
    <p:sldLayoutId id="2147484021" r:id="rId15"/>
    <p:sldLayoutId id="2147484022" r:id="rId16"/>
    <p:sldLayoutId id="2147484023"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8.xml"/><Relationship Id="rId1" Type="http://schemas.openxmlformats.org/officeDocument/2006/relationships/tags" Target="../tags/tag17.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0.xml"/><Relationship Id="rId1" Type="http://schemas.openxmlformats.org/officeDocument/2006/relationships/tags" Target="../tags/tag19.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2.xml"/><Relationship Id="rId1" Type="http://schemas.openxmlformats.org/officeDocument/2006/relationships/tags" Target="../tags/tag21.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4.xml"/><Relationship Id="rId1" Type="http://schemas.openxmlformats.org/officeDocument/2006/relationships/tags" Target="../tags/tag23.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xml"/><Relationship Id="rId1" Type="http://schemas.openxmlformats.org/officeDocument/2006/relationships/tags" Target="../tags/tag7.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xml"/><Relationship Id="rId1" Type="http://schemas.openxmlformats.org/officeDocument/2006/relationships/tags" Target="../tags/tag9.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xml"/><Relationship Id="rId1" Type="http://schemas.openxmlformats.org/officeDocument/2006/relationships/tags" Target="../tags/tag11.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xml"/><Relationship Id="rId1" Type="http://schemas.openxmlformats.org/officeDocument/2006/relationships/tags" Target="../tags/tag13.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6.xml"/><Relationship Id="rId1" Type="http://schemas.openxmlformats.org/officeDocument/2006/relationships/tags" Target="../tags/tag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F7A2C-CECB-EA45-9A8F-28914F6ACB98}"/>
              </a:ext>
            </a:extLst>
          </p:cNvPr>
          <p:cNvSpPr>
            <a:spLocks noGrp="1"/>
          </p:cNvSpPr>
          <p:nvPr>
            <p:ph type="ctrTitle"/>
          </p:nvPr>
        </p:nvSpPr>
        <p:spPr/>
        <p:txBody>
          <a:bodyPr/>
          <a:lstStyle/>
          <a:p>
            <a:pPr algn="ctr"/>
            <a:r>
              <a:rPr lang="en-US" dirty="0"/>
              <a:t>CS3120 (DMT2)</a:t>
            </a:r>
            <a:br>
              <a:rPr lang="en-US" dirty="0"/>
            </a:br>
            <a:r>
              <a:rPr lang="en-US" dirty="0"/>
              <a:t>Daily Announcements</a:t>
            </a:r>
          </a:p>
        </p:txBody>
      </p:sp>
      <p:sp>
        <p:nvSpPr>
          <p:cNvPr id="3" name="Subtitle 2">
            <a:extLst>
              <a:ext uri="{FF2B5EF4-FFF2-40B4-BE49-F238E27FC236}">
                <a16:creationId xmlns:a16="http://schemas.microsoft.com/office/drawing/2014/main" id="{4CC3BA16-EE93-B74E-A27C-2B68B596BB53}"/>
              </a:ext>
            </a:extLst>
          </p:cNvPr>
          <p:cNvSpPr>
            <a:spLocks noGrp="1"/>
          </p:cNvSpPr>
          <p:nvPr>
            <p:ph type="subTitle" idx="1"/>
          </p:nvPr>
        </p:nvSpPr>
        <p:spPr/>
        <p:txBody>
          <a:bodyPr/>
          <a:lstStyle/>
          <a:p>
            <a:pPr algn="ctr"/>
            <a:r>
              <a:rPr lang="en-US" dirty="0"/>
              <a:t>Discrete Mathematics and Theory 2</a:t>
            </a:r>
            <a:br>
              <a:rPr lang="en-US" dirty="0"/>
            </a:br>
            <a:r>
              <a:rPr lang="en-US" dirty="0"/>
              <a:t>Mark Floryan</a:t>
            </a:r>
            <a:br>
              <a:rPr lang="en-US" dirty="0"/>
            </a:br>
            <a:br>
              <a:rPr lang="en-US" dirty="0"/>
            </a:br>
            <a:endParaRPr lang="en-US" dirty="0"/>
          </a:p>
        </p:txBody>
      </p:sp>
    </p:spTree>
    <p:extLst>
      <p:ext uri="{BB962C8B-B14F-4D97-AF65-F5344CB8AC3E}">
        <p14:creationId xmlns:p14="http://schemas.microsoft.com/office/powerpoint/2010/main" val="4437305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10: Tue. Oct. 1</a:t>
            </a:r>
          </a:p>
        </p:txBody>
      </p:sp>
      <p:sp>
        <p:nvSpPr>
          <p:cNvPr id="6147" name="Rectangle 3"/>
          <p:cNvSpPr>
            <a:spLocks noGrp="1" noChangeArrowheads="1"/>
          </p:cNvSpPr>
          <p:nvPr>
            <p:ph idx="1"/>
            <p:custDataLst>
              <p:tags r:id="rId2"/>
            </p:custDataLst>
          </p:nvPr>
        </p:nvSpPr>
        <p:spPr>
          <a:xfrm>
            <a:off x="1021404" y="1024128"/>
            <a:ext cx="10204315" cy="5312664"/>
          </a:xfrm>
        </p:spPr>
        <p:txBody>
          <a:bodyPr>
            <a:normAutofit/>
          </a:bodyPr>
          <a:lstStyle/>
          <a:p>
            <a:r>
              <a:rPr lang="en-US" dirty="0"/>
              <a:t>DMT2 is </a:t>
            </a:r>
            <a:r>
              <a:rPr lang="en-US" b="1" i="1" u="sng" dirty="0"/>
              <a:t>going to be great</a:t>
            </a:r>
            <a:r>
              <a:rPr lang="en-US" dirty="0"/>
              <a:t>! Let’s learn a lot of stuff together! Keep morale high!</a:t>
            </a:r>
          </a:p>
          <a:p>
            <a:r>
              <a:rPr lang="en-US" dirty="0"/>
              <a:t>Ah! Hello October!!</a:t>
            </a:r>
          </a:p>
          <a:p>
            <a:r>
              <a:rPr lang="en-US" dirty="0"/>
              <a:t>Homework (mod 2 written) is </a:t>
            </a:r>
            <a:r>
              <a:rPr lang="en-US" b="1" i="1" u="sng" dirty="0"/>
              <a:t>due Thursday</a:t>
            </a:r>
            <a:r>
              <a:rPr lang="en-US" dirty="0"/>
              <a:t>.</a:t>
            </a:r>
          </a:p>
          <a:p>
            <a:pPr lvl="1"/>
            <a:r>
              <a:rPr lang="en-US" dirty="0"/>
              <a:t>Keep in mind that </a:t>
            </a:r>
            <a:r>
              <a:rPr lang="en-US" dirty="0" err="1"/>
              <a:t>chatGPT</a:t>
            </a:r>
            <a:r>
              <a:rPr lang="en-US" dirty="0"/>
              <a:t> actually doesn’t perform that well on many of these questions. Seems to produce proofs that sound vaguely right but have major flaws.</a:t>
            </a:r>
          </a:p>
          <a:p>
            <a:pPr lvl="1"/>
            <a:r>
              <a:rPr lang="en-US" dirty="0"/>
              <a:t>You need today’s lecture to do the last two problems.</a:t>
            </a:r>
          </a:p>
          <a:p>
            <a:r>
              <a:rPr lang="en-US" dirty="0"/>
              <a:t>Quiz 2 is NEXT Thursday (FYI…)</a:t>
            </a:r>
          </a:p>
          <a:p>
            <a:r>
              <a:rPr lang="en-US" b="1" i="1" u="sng" dirty="0"/>
              <a:t>Discussion section</a:t>
            </a:r>
            <a:r>
              <a:rPr lang="en-US" dirty="0"/>
              <a:t>: Fridays 12-1 in Rice 340 w/ Kallie (Grad TA)</a:t>
            </a:r>
          </a:p>
          <a:p>
            <a:pPr lvl="1"/>
            <a:r>
              <a:rPr lang="en-US" dirty="0"/>
              <a:t>NOTE the room change moving forward.</a:t>
            </a:r>
          </a:p>
          <a:p>
            <a:r>
              <a:rPr lang="en-US" dirty="0"/>
              <a:t>Today we </a:t>
            </a:r>
            <a:r>
              <a:rPr lang="en-US"/>
              <a:t>will finish </a:t>
            </a:r>
            <a:r>
              <a:rPr lang="en-US" dirty="0"/>
              <a:t>Module 2!!</a:t>
            </a:r>
          </a:p>
        </p:txBody>
      </p:sp>
      <p:sp>
        <p:nvSpPr>
          <p:cNvPr id="4" name="Slide Number Placeholder 3"/>
          <p:cNvSpPr>
            <a:spLocks noGrp="1"/>
          </p:cNvSpPr>
          <p:nvPr>
            <p:ph type="sldNum" sz="quarter" idx="12"/>
          </p:nvPr>
        </p:nvSpPr>
        <p:spPr/>
        <p:txBody>
          <a:bodyPr/>
          <a:lstStyle/>
          <a:p>
            <a:fld id="{F26D9103-0C5C-48AC-B68E-3ED2C1647047}" type="slidenum">
              <a:rPr lang="en-US" smtClean="0"/>
              <a:pPr/>
              <a:t>10</a:t>
            </a:fld>
            <a:endParaRPr lang="en-US" dirty="0"/>
          </a:p>
        </p:txBody>
      </p:sp>
    </p:spTree>
    <p:extLst>
      <p:ext uri="{BB962C8B-B14F-4D97-AF65-F5344CB8AC3E}">
        <p14:creationId xmlns:p14="http://schemas.microsoft.com/office/powerpoint/2010/main" val="16219687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11: Thu. Oct. 3</a:t>
            </a:r>
          </a:p>
        </p:txBody>
      </p:sp>
      <p:sp>
        <p:nvSpPr>
          <p:cNvPr id="6147" name="Rectangle 3"/>
          <p:cNvSpPr>
            <a:spLocks noGrp="1" noChangeArrowheads="1"/>
          </p:cNvSpPr>
          <p:nvPr>
            <p:ph idx="1"/>
            <p:custDataLst>
              <p:tags r:id="rId2"/>
            </p:custDataLst>
          </p:nvPr>
        </p:nvSpPr>
        <p:spPr>
          <a:xfrm>
            <a:off x="1021404" y="1024128"/>
            <a:ext cx="10204315" cy="5312664"/>
          </a:xfrm>
        </p:spPr>
        <p:txBody>
          <a:bodyPr>
            <a:normAutofit/>
          </a:bodyPr>
          <a:lstStyle/>
          <a:p>
            <a:r>
              <a:rPr lang="en-US" dirty="0"/>
              <a:t>DMT2 is </a:t>
            </a:r>
            <a:r>
              <a:rPr lang="en-US" b="1" i="1" u="sng" dirty="0"/>
              <a:t>going to be great</a:t>
            </a:r>
            <a:r>
              <a:rPr lang="en-US" dirty="0"/>
              <a:t>! Let’s learn a lot of stuff together! Keep morale high!</a:t>
            </a:r>
          </a:p>
          <a:p>
            <a:r>
              <a:rPr lang="en-US" dirty="0"/>
              <a:t>Ah! Hello October!!</a:t>
            </a:r>
          </a:p>
          <a:p>
            <a:r>
              <a:rPr lang="en-US" dirty="0"/>
              <a:t>Homework (mod 2 written) is </a:t>
            </a:r>
            <a:r>
              <a:rPr lang="en-US" b="1" i="1" u="sng" dirty="0"/>
              <a:t>Today!!</a:t>
            </a:r>
            <a:endParaRPr lang="en-US" dirty="0"/>
          </a:p>
          <a:p>
            <a:pPr lvl="1"/>
            <a:r>
              <a:rPr lang="en-US" dirty="0"/>
              <a:t>Keep in mind that </a:t>
            </a:r>
            <a:r>
              <a:rPr lang="en-US" dirty="0" err="1"/>
              <a:t>chatGPT</a:t>
            </a:r>
            <a:r>
              <a:rPr lang="en-US" dirty="0"/>
              <a:t> actually doesn’t perform that well on many of these questions. Seems to produce proofs that sound vaguely right but have major flaws.</a:t>
            </a:r>
          </a:p>
          <a:p>
            <a:pPr lvl="1"/>
            <a:r>
              <a:rPr lang="en-US" dirty="0"/>
              <a:t>Reminder to never turn in handwritten homework assignments.</a:t>
            </a:r>
          </a:p>
          <a:p>
            <a:r>
              <a:rPr lang="en-US" dirty="0"/>
              <a:t>Quiz 2 is NEXT Thursday (FYI…)</a:t>
            </a:r>
          </a:p>
          <a:p>
            <a:r>
              <a:rPr lang="en-US" b="1" i="1" u="sng" dirty="0"/>
              <a:t>Discussion section</a:t>
            </a:r>
            <a:r>
              <a:rPr lang="en-US" dirty="0"/>
              <a:t>: Fridays 12-1 in Rice 340 w/ Kallie (Grad TA)</a:t>
            </a:r>
          </a:p>
          <a:p>
            <a:pPr lvl="1"/>
            <a:r>
              <a:rPr lang="en-US" dirty="0"/>
              <a:t>NOTE the room change moving forward.</a:t>
            </a:r>
          </a:p>
          <a:p>
            <a:r>
              <a:rPr lang="en-US" dirty="0"/>
              <a:t>Today we will begin module 3!!</a:t>
            </a:r>
          </a:p>
        </p:txBody>
      </p:sp>
      <p:sp>
        <p:nvSpPr>
          <p:cNvPr id="4" name="Slide Number Placeholder 3"/>
          <p:cNvSpPr>
            <a:spLocks noGrp="1"/>
          </p:cNvSpPr>
          <p:nvPr>
            <p:ph type="sldNum" sz="quarter" idx="12"/>
          </p:nvPr>
        </p:nvSpPr>
        <p:spPr/>
        <p:txBody>
          <a:bodyPr/>
          <a:lstStyle/>
          <a:p>
            <a:fld id="{F26D9103-0C5C-48AC-B68E-3ED2C1647047}" type="slidenum">
              <a:rPr lang="en-US" smtClean="0"/>
              <a:pPr/>
              <a:t>11</a:t>
            </a:fld>
            <a:endParaRPr lang="en-US" dirty="0"/>
          </a:p>
        </p:txBody>
      </p:sp>
    </p:spTree>
    <p:extLst>
      <p:ext uri="{BB962C8B-B14F-4D97-AF65-F5344CB8AC3E}">
        <p14:creationId xmlns:p14="http://schemas.microsoft.com/office/powerpoint/2010/main" val="8970521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12: Tue. Oct. 8</a:t>
            </a:r>
          </a:p>
        </p:txBody>
      </p:sp>
      <p:sp>
        <p:nvSpPr>
          <p:cNvPr id="6147" name="Rectangle 3"/>
          <p:cNvSpPr>
            <a:spLocks noGrp="1" noChangeArrowheads="1"/>
          </p:cNvSpPr>
          <p:nvPr>
            <p:ph idx="1"/>
            <p:custDataLst>
              <p:tags r:id="rId2"/>
            </p:custDataLst>
          </p:nvPr>
        </p:nvSpPr>
        <p:spPr>
          <a:xfrm>
            <a:off x="1021404" y="1024128"/>
            <a:ext cx="10204315" cy="5312664"/>
          </a:xfrm>
        </p:spPr>
        <p:txBody>
          <a:bodyPr>
            <a:normAutofit/>
          </a:bodyPr>
          <a:lstStyle/>
          <a:p>
            <a:r>
              <a:rPr lang="en-US" dirty="0"/>
              <a:t>DMT2 is </a:t>
            </a:r>
            <a:r>
              <a:rPr lang="en-US" b="1" i="1" u="sng" dirty="0"/>
              <a:t>going to be great</a:t>
            </a:r>
            <a:r>
              <a:rPr lang="en-US" dirty="0"/>
              <a:t>! Let’s learn a lot of stuff together! Keep morale high!</a:t>
            </a:r>
          </a:p>
          <a:p>
            <a:r>
              <a:rPr lang="en-US" dirty="0"/>
              <a:t>Ah! Hello October!!</a:t>
            </a:r>
          </a:p>
          <a:p>
            <a:r>
              <a:rPr lang="en-US" dirty="0"/>
              <a:t>Homework (mod 2 written) is </a:t>
            </a:r>
            <a:r>
              <a:rPr lang="en-US" b="1" i="1" u="sng" dirty="0"/>
              <a:t>submitted.</a:t>
            </a:r>
            <a:endParaRPr lang="en-US" dirty="0"/>
          </a:p>
          <a:p>
            <a:pPr lvl="1"/>
            <a:r>
              <a:rPr lang="en-US" dirty="0"/>
              <a:t>Should have feedback to on time submissions by today or tomorrow morning.</a:t>
            </a:r>
          </a:p>
          <a:p>
            <a:pPr lvl="1"/>
            <a:r>
              <a:rPr lang="en-US" dirty="0"/>
              <a:t>Reminder to never turn in handwritten homework assignments.</a:t>
            </a:r>
          </a:p>
          <a:p>
            <a:pPr lvl="1"/>
            <a:r>
              <a:rPr lang="en-US" dirty="0" err="1"/>
              <a:t>ChatGPT</a:t>
            </a:r>
            <a:r>
              <a:rPr lang="en-US" dirty="0"/>
              <a:t> thinks some of these regular languages are not regular…always check the output!</a:t>
            </a:r>
          </a:p>
          <a:p>
            <a:r>
              <a:rPr lang="en-US" dirty="0"/>
              <a:t>Quiz 2 is THIS Thursday. Any questions?</a:t>
            </a:r>
          </a:p>
          <a:p>
            <a:r>
              <a:rPr lang="en-US" b="1" i="1" u="sng" dirty="0"/>
              <a:t>Discussion section</a:t>
            </a:r>
            <a:r>
              <a:rPr lang="en-US" dirty="0"/>
              <a:t>: Fridays 12-1 in Rice 340 w/ Kallie (Grad TA)</a:t>
            </a:r>
          </a:p>
          <a:p>
            <a:pPr lvl="1"/>
            <a:r>
              <a:rPr lang="en-US" dirty="0"/>
              <a:t>NOTE the room change moving forward.</a:t>
            </a:r>
          </a:p>
          <a:p>
            <a:r>
              <a:rPr lang="en-US" dirty="0"/>
              <a:t>Today we </a:t>
            </a:r>
            <a:r>
              <a:rPr lang="en-US"/>
              <a:t>will continue </a:t>
            </a:r>
            <a:r>
              <a:rPr lang="en-US" dirty="0"/>
              <a:t>module 3!!</a:t>
            </a:r>
          </a:p>
        </p:txBody>
      </p:sp>
      <p:sp>
        <p:nvSpPr>
          <p:cNvPr id="4" name="Slide Number Placeholder 3"/>
          <p:cNvSpPr>
            <a:spLocks noGrp="1"/>
          </p:cNvSpPr>
          <p:nvPr>
            <p:ph type="sldNum" sz="quarter" idx="12"/>
          </p:nvPr>
        </p:nvSpPr>
        <p:spPr/>
        <p:txBody>
          <a:bodyPr/>
          <a:lstStyle/>
          <a:p>
            <a:fld id="{F26D9103-0C5C-48AC-B68E-3ED2C1647047}" type="slidenum">
              <a:rPr lang="en-US" smtClean="0"/>
              <a:pPr/>
              <a:t>12</a:t>
            </a:fld>
            <a:endParaRPr lang="en-US" dirty="0"/>
          </a:p>
        </p:txBody>
      </p:sp>
    </p:spTree>
    <p:extLst>
      <p:ext uri="{BB962C8B-B14F-4D97-AF65-F5344CB8AC3E}">
        <p14:creationId xmlns:p14="http://schemas.microsoft.com/office/powerpoint/2010/main" val="16094802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13: Tue. Oct. 17</a:t>
            </a:r>
          </a:p>
        </p:txBody>
      </p:sp>
      <p:sp>
        <p:nvSpPr>
          <p:cNvPr id="6147" name="Rectangle 3"/>
          <p:cNvSpPr>
            <a:spLocks noGrp="1" noChangeArrowheads="1"/>
          </p:cNvSpPr>
          <p:nvPr>
            <p:ph idx="1"/>
            <p:custDataLst>
              <p:tags r:id="rId2"/>
            </p:custDataLst>
          </p:nvPr>
        </p:nvSpPr>
        <p:spPr>
          <a:xfrm>
            <a:off x="1021404" y="1024128"/>
            <a:ext cx="10204315" cy="5312664"/>
          </a:xfrm>
        </p:spPr>
        <p:txBody>
          <a:bodyPr>
            <a:normAutofit/>
          </a:bodyPr>
          <a:lstStyle/>
          <a:p>
            <a:r>
              <a:rPr lang="en-US" dirty="0"/>
              <a:t>DMT2 is </a:t>
            </a:r>
            <a:r>
              <a:rPr lang="en-US" b="1" i="1" u="sng" dirty="0"/>
              <a:t>going to be great</a:t>
            </a:r>
            <a:r>
              <a:rPr lang="en-US" dirty="0"/>
              <a:t>! Let’s learn a lot of stuff together! Keep morale high!</a:t>
            </a:r>
          </a:p>
          <a:p>
            <a:r>
              <a:rPr lang="en-US" dirty="0"/>
              <a:t>Ah! Hello October!!</a:t>
            </a:r>
          </a:p>
          <a:p>
            <a:r>
              <a:rPr lang="en-US" dirty="0"/>
              <a:t>Programming Assignment is due </a:t>
            </a:r>
            <a:r>
              <a:rPr lang="en-US" b="1" i="1" u="sng" dirty="0"/>
              <a:t>this Thursday!!</a:t>
            </a:r>
            <a:endParaRPr lang="en-US" dirty="0"/>
          </a:p>
          <a:p>
            <a:pPr lvl="1"/>
            <a:r>
              <a:rPr lang="en-US" dirty="0"/>
              <a:t>Remember that this is an individual assignment</a:t>
            </a:r>
          </a:p>
          <a:p>
            <a:r>
              <a:rPr lang="en-US" dirty="0"/>
              <a:t>Module 3 written homework is due NEXT Thursday.</a:t>
            </a:r>
          </a:p>
          <a:p>
            <a:r>
              <a:rPr lang="en-US" dirty="0"/>
              <a:t>We are catching up on all grading this week. Should get rest of HW and quiz back to you by end of this week (TAs needed a Fall break too!)</a:t>
            </a:r>
          </a:p>
          <a:p>
            <a:r>
              <a:rPr lang="en-US" b="1" i="1" u="sng" dirty="0"/>
              <a:t>Discussion section</a:t>
            </a:r>
            <a:r>
              <a:rPr lang="en-US" dirty="0"/>
              <a:t>: Fridays 12-1 in Rice 340 w/ Kallie (Grad TA)</a:t>
            </a:r>
          </a:p>
          <a:p>
            <a:pPr lvl="1"/>
            <a:r>
              <a:rPr lang="en-US" dirty="0"/>
              <a:t>NOTE the room change moving forward.</a:t>
            </a:r>
          </a:p>
          <a:p>
            <a:r>
              <a:rPr lang="en-US" dirty="0"/>
              <a:t>Today we will continue (and maybe finish) module 3!!</a:t>
            </a:r>
          </a:p>
        </p:txBody>
      </p:sp>
      <p:sp>
        <p:nvSpPr>
          <p:cNvPr id="4" name="Slide Number Placeholder 3"/>
          <p:cNvSpPr>
            <a:spLocks noGrp="1"/>
          </p:cNvSpPr>
          <p:nvPr>
            <p:ph type="sldNum" sz="quarter" idx="12"/>
          </p:nvPr>
        </p:nvSpPr>
        <p:spPr/>
        <p:txBody>
          <a:bodyPr/>
          <a:lstStyle/>
          <a:p>
            <a:fld id="{F26D9103-0C5C-48AC-B68E-3ED2C1647047}" type="slidenum">
              <a:rPr lang="en-US" smtClean="0"/>
              <a:pPr/>
              <a:t>13</a:t>
            </a:fld>
            <a:endParaRPr lang="en-US" dirty="0"/>
          </a:p>
        </p:txBody>
      </p:sp>
    </p:spTree>
    <p:extLst>
      <p:ext uri="{BB962C8B-B14F-4D97-AF65-F5344CB8AC3E}">
        <p14:creationId xmlns:p14="http://schemas.microsoft.com/office/powerpoint/2010/main" val="38646256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2: Thu. Aug. 29</a:t>
            </a:r>
          </a:p>
        </p:txBody>
      </p:sp>
      <p:sp>
        <p:nvSpPr>
          <p:cNvPr id="6147" name="Rectangle 3"/>
          <p:cNvSpPr>
            <a:spLocks noGrp="1" noChangeArrowheads="1"/>
          </p:cNvSpPr>
          <p:nvPr>
            <p:ph idx="1"/>
            <p:custDataLst>
              <p:tags r:id="rId2"/>
            </p:custDataLst>
          </p:nvPr>
        </p:nvSpPr>
        <p:spPr>
          <a:xfrm>
            <a:off x="1021404" y="1123950"/>
            <a:ext cx="10204315" cy="5149850"/>
          </a:xfrm>
        </p:spPr>
        <p:txBody>
          <a:bodyPr>
            <a:normAutofit/>
          </a:bodyPr>
          <a:lstStyle/>
          <a:p>
            <a:r>
              <a:rPr lang="en-US" dirty="0"/>
              <a:t>DMT2 is </a:t>
            </a:r>
            <a:r>
              <a:rPr lang="en-US" b="1" i="1" u="sng" dirty="0"/>
              <a:t>going to be great</a:t>
            </a:r>
            <a:r>
              <a:rPr lang="en-US" dirty="0"/>
              <a:t>! Let’s learn a lot of stuff together! Keep morale high!</a:t>
            </a:r>
          </a:p>
          <a:p>
            <a:r>
              <a:rPr lang="en-US" dirty="0" err="1"/>
              <a:t>Floryan’s</a:t>
            </a:r>
            <a:r>
              <a:rPr lang="en-US" dirty="0"/>
              <a:t> OH have been posted and start next week. TA OH will be posted by the weekend and start next week!</a:t>
            </a:r>
          </a:p>
          <a:p>
            <a:r>
              <a:rPr lang="en-US" b="1" i="1" u="sng" dirty="0"/>
              <a:t>Homework deadlines </a:t>
            </a:r>
            <a:r>
              <a:rPr lang="en-US" dirty="0"/>
              <a:t>are set on the website. Let’s glance together.</a:t>
            </a:r>
          </a:p>
          <a:p>
            <a:r>
              <a:rPr lang="en-US" dirty="0"/>
              <a:t>Module 1 has two </a:t>
            </a:r>
            <a:r>
              <a:rPr lang="en-US" dirty="0" err="1"/>
              <a:t>homeworks</a:t>
            </a:r>
            <a:r>
              <a:rPr lang="en-US" dirty="0"/>
              <a:t>. The first will be released very soon.</a:t>
            </a:r>
          </a:p>
          <a:p>
            <a:r>
              <a:rPr lang="en-US" dirty="0"/>
              <a:t>The other </a:t>
            </a:r>
            <a:r>
              <a:rPr lang="en-US" dirty="0" err="1"/>
              <a:t>homeworks</a:t>
            </a:r>
            <a:r>
              <a:rPr lang="en-US" dirty="0"/>
              <a:t> will also be written and rolled out very soon.</a:t>
            </a:r>
          </a:p>
          <a:p>
            <a:r>
              <a:rPr lang="en-US" dirty="0"/>
              <a:t>Any questions about what we went over last time??</a:t>
            </a:r>
          </a:p>
          <a:p>
            <a:r>
              <a:rPr lang="en-US" dirty="0"/>
              <a:t>Today we will continue with module 1, keep discussing what a computer is and start in on the background math / review!</a:t>
            </a:r>
          </a:p>
          <a:p>
            <a:endParaRPr lang="en-US" dirty="0"/>
          </a:p>
        </p:txBody>
      </p:sp>
      <p:sp>
        <p:nvSpPr>
          <p:cNvPr id="4" name="Slide Number Placeholder 3"/>
          <p:cNvSpPr>
            <a:spLocks noGrp="1"/>
          </p:cNvSpPr>
          <p:nvPr>
            <p:ph type="sldNum" sz="quarter" idx="12"/>
          </p:nvPr>
        </p:nvSpPr>
        <p:spPr/>
        <p:txBody>
          <a:bodyPr/>
          <a:lstStyle/>
          <a:p>
            <a:fld id="{F26D9103-0C5C-48AC-B68E-3ED2C1647047}" type="slidenum">
              <a:rPr lang="en-US" smtClean="0"/>
              <a:pPr/>
              <a:t>2</a:t>
            </a:fld>
            <a:endParaRPr lang="en-US" dirty="0"/>
          </a:p>
        </p:txBody>
      </p:sp>
    </p:spTree>
    <p:extLst>
      <p:ext uri="{BB962C8B-B14F-4D97-AF65-F5344CB8AC3E}">
        <p14:creationId xmlns:p14="http://schemas.microsoft.com/office/powerpoint/2010/main" val="24317540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3: Tue. Sep. 3</a:t>
            </a:r>
          </a:p>
        </p:txBody>
      </p:sp>
      <p:sp>
        <p:nvSpPr>
          <p:cNvPr id="6147" name="Rectangle 3"/>
          <p:cNvSpPr>
            <a:spLocks noGrp="1" noChangeArrowheads="1"/>
          </p:cNvSpPr>
          <p:nvPr>
            <p:ph idx="1"/>
            <p:custDataLst>
              <p:tags r:id="rId2"/>
            </p:custDataLst>
          </p:nvPr>
        </p:nvSpPr>
        <p:spPr>
          <a:xfrm>
            <a:off x="1021404" y="1123950"/>
            <a:ext cx="10204315" cy="5149850"/>
          </a:xfrm>
        </p:spPr>
        <p:txBody>
          <a:bodyPr>
            <a:normAutofit lnSpcReduction="10000"/>
          </a:bodyPr>
          <a:lstStyle/>
          <a:p>
            <a:r>
              <a:rPr lang="en-US" dirty="0"/>
              <a:t>DMT2 is </a:t>
            </a:r>
            <a:r>
              <a:rPr lang="en-US" b="1" i="1" u="sng" dirty="0"/>
              <a:t>going to be great</a:t>
            </a:r>
            <a:r>
              <a:rPr lang="en-US" dirty="0"/>
              <a:t>! Let’s learn a lot of stuff together! Keep morale high!</a:t>
            </a:r>
          </a:p>
          <a:p>
            <a:r>
              <a:rPr lang="en-US" dirty="0"/>
              <a:t>OH have been finalized and have begun! Make sure to check schedule on website as it has fluctuated a bit (including mine changing a bit)</a:t>
            </a:r>
          </a:p>
          <a:p>
            <a:r>
              <a:rPr lang="en-US" b="1" i="1" u="sng" dirty="0"/>
              <a:t>First homework</a:t>
            </a:r>
            <a:r>
              <a:rPr lang="en-US" dirty="0"/>
              <a:t> has been released. You can start looking at it if you want, might want the review before tackling some of it.</a:t>
            </a:r>
          </a:p>
          <a:p>
            <a:r>
              <a:rPr lang="en-US" b="1" i="1" u="sng" dirty="0"/>
              <a:t>Final exam schedule</a:t>
            </a:r>
            <a:r>
              <a:rPr lang="en-US" dirty="0"/>
              <a:t> has been set. It is VERY unfun. Let’s discuss briefly.</a:t>
            </a:r>
          </a:p>
          <a:p>
            <a:r>
              <a:rPr lang="en-US" dirty="0"/>
              <a:t>The other </a:t>
            </a:r>
            <a:r>
              <a:rPr lang="en-US" dirty="0" err="1"/>
              <a:t>homeworks</a:t>
            </a:r>
            <a:r>
              <a:rPr lang="en-US" dirty="0"/>
              <a:t> will also be written and rolled out very soon.</a:t>
            </a:r>
          </a:p>
          <a:p>
            <a:r>
              <a:rPr lang="en-US" dirty="0"/>
              <a:t>Any questions about what we went over last time??</a:t>
            </a:r>
          </a:p>
          <a:p>
            <a:r>
              <a:rPr lang="en-US" dirty="0"/>
              <a:t>Today we will continue with module 1, mostly focusing on review of our proof techniques. Today is the last lecture of pure review.</a:t>
            </a:r>
          </a:p>
          <a:p>
            <a:endParaRPr lang="en-US" dirty="0"/>
          </a:p>
        </p:txBody>
      </p:sp>
      <p:sp>
        <p:nvSpPr>
          <p:cNvPr id="4" name="Slide Number Placeholder 3"/>
          <p:cNvSpPr>
            <a:spLocks noGrp="1"/>
          </p:cNvSpPr>
          <p:nvPr>
            <p:ph type="sldNum" sz="quarter" idx="12"/>
          </p:nvPr>
        </p:nvSpPr>
        <p:spPr/>
        <p:txBody>
          <a:bodyPr/>
          <a:lstStyle/>
          <a:p>
            <a:fld id="{F26D9103-0C5C-48AC-B68E-3ED2C1647047}" type="slidenum">
              <a:rPr lang="en-US" smtClean="0"/>
              <a:pPr/>
              <a:t>3</a:t>
            </a:fld>
            <a:endParaRPr lang="en-US" dirty="0"/>
          </a:p>
        </p:txBody>
      </p:sp>
    </p:spTree>
    <p:extLst>
      <p:ext uri="{BB962C8B-B14F-4D97-AF65-F5344CB8AC3E}">
        <p14:creationId xmlns:p14="http://schemas.microsoft.com/office/powerpoint/2010/main" val="25813493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4: Thu. Sep. 5</a:t>
            </a:r>
          </a:p>
        </p:txBody>
      </p:sp>
      <p:sp>
        <p:nvSpPr>
          <p:cNvPr id="6147" name="Rectangle 3"/>
          <p:cNvSpPr>
            <a:spLocks noGrp="1" noChangeArrowheads="1"/>
          </p:cNvSpPr>
          <p:nvPr>
            <p:ph idx="1"/>
            <p:custDataLst>
              <p:tags r:id="rId2"/>
            </p:custDataLst>
          </p:nvPr>
        </p:nvSpPr>
        <p:spPr>
          <a:xfrm>
            <a:off x="1021404" y="1123950"/>
            <a:ext cx="10204315" cy="5149850"/>
          </a:xfrm>
        </p:spPr>
        <p:txBody>
          <a:bodyPr>
            <a:normAutofit lnSpcReduction="10000"/>
          </a:bodyPr>
          <a:lstStyle/>
          <a:p>
            <a:r>
              <a:rPr lang="en-US" dirty="0"/>
              <a:t>DMT2 is </a:t>
            </a:r>
            <a:r>
              <a:rPr lang="en-US" b="1" i="1" u="sng" dirty="0"/>
              <a:t>going to be great</a:t>
            </a:r>
            <a:r>
              <a:rPr lang="en-US" dirty="0"/>
              <a:t>! Let’s learn a lot of stuff together! Keep morale high!</a:t>
            </a:r>
          </a:p>
          <a:p>
            <a:r>
              <a:rPr lang="en-US" dirty="0"/>
              <a:t>OH have been finalized and have begun! Make sure to check schedule on website as it has fluctuated a bit (including mine changing a bit)</a:t>
            </a:r>
          </a:p>
          <a:p>
            <a:r>
              <a:rPr lang="en-US" b="1" i="1" u="sng" dirty="0"/>
              <a:t>First homework</a:t>
            </a:r>
            <a:r>
              <a:rPr lang="en-US" dirty="0"/>
              <a:t> has been released. You can start looking at it if you want, might want the review before tackling some of it.</a:t>
            </a:r>
          </a:p>
          <a:p>
            <a:r>
              <a:rPr lang="en-US" b="1" i="1" u="sng" dirty="0"/>
              <a:t>Final exam schedule</a:t>
            </a:r>
            <a:r>
              <a:rPr lang="en-US" dirty="0"/>
              <a:t> has been set. It is VERY unfun. Let’s discuss briefly.</a:t>
            </a:r>
          </a:p>
          <a:p>
            <a:r>
              <a:rPr lang="en-US" dirty="0" err="1"/>
              <a:t>Homeworks</a:t>
            </a:r>
            <a:r>
              <a:rPr lang="en-US" dirty="0"/>
              <a:t> through mod 2 have been released.</a:t>
            </a:r>
          </a:p>
          <a:p>
            <a:r>
              <a:rPr lang="en-US" b="1" i="1" u="sng" dirty="0"/>
              <a:t>Discussion section</a:t>
            </a:r>
            <a:r>
              <a:rPr lang="en-US" dirty="0"/>
              <a:t>: Fridays 12-1 in </a:t>
            </a:r>
            <a:r>
              <a:rPr lang="en-US"/>
              <a:t>Rice 103 </a:t>
            </a:r>
            <a:r>
              <a:rPr lang="en-US" dirty="0"/>
              <a:t>w/ Kallie (Grad TA)</a:t>
            </a:r>
          </a:p>
          <a:p>
            <a:r>
              <a:rPr lang="en-US" dirty="0"/>
              <a:t>Today we will continue finish module 1. Review portion is essentially over, mostly new material today.</a:t>
            </a:r>
          </a:p>
          <a:p>
            <a:endParaRPr lang="en-US" dirty="0"/>
          </a:p>
        </p:txBody>
      </p:sp>
      <p:sp>
        <p:nvSpPr>
          <p:cNvPr id="4" name="Slide Number Placeholder 3"/>
          <p:cNvSpPr>
            <a:spLocks noGrp="1"/>
          </p:cNvSpPr>
          <p:nvPr>
            <p:ph type="sldNum" sz="quarter" idx="12"/>
          </p:nvPr>
        </p:nvSpPr>
        <p:spPr/>
        <p:txBody>
          <a:bodyPr/>
          <a:lstStyle/>
          <a:p>
            <a:fld id="{F26D9103-0C5C-48AC-B68E-3ED2C1647047}" type="slidenum">
              <a:rPr lang="en-US" smtClean="0"/>
              <a:pPr/>
              <a:t>4</a:t>
            </a:fld>
            <a:endParaRPr lang="en-US" dirty="0"/>
          </a:p>
        </p:txBody>
      </p:sp>
    </p:spTree>
    <p:extLst>
      <p:ext uri="{BB962C8B-B14F-4D97-AF65-F5344CB8AC3E}">
        <p14:creationId xmlns:p14="http://schemas.microsoft.com/office/powerpoint/2010/main" val="18175949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5: Tue. Sep. 10</a:t>
            </a:r>
          </a:p>
        </p:txBody>
      </p:sp>
      <p:sp>
        <p:nvSpPr>
          <p:cNvPr id="6147" name="Rectangle 3"/>
          <p:cNvSpPr>
            <a:spLocks noGrp="1" noChangeArrowheads="1"/>
          </p:cNvSpPr>
          <p:nvPr>
            <p:ph idx="1"/>
            <p:custDataLst>
              <p:tags r:id="rId2"/>
            </p:custDataLst>
          </p:nvPr>
        </p:nvSpPr>
        <p:spPr>
          <a:xfrm>
            <a:off x="1021404" y="1123950"/>
            <a:ext cx="10204315" cy="5149850"/>
          </a:xfrm>
        </p:spPr>
        <p:txBody>
          <a:bodyPr>
            <a:normAutofit/>
          </a:bodyPr>
          <a:lstStyle/>
          <a:p>
            <a:r>
              <a:rPr lang="en-US" dirty="0"/>
              <a:t>DMT2 is </a:t>
            </a:r>
            <a:r>
              <a:rPr lang="en-US" b="1" i="1" u="sng" dirty="0"/>
              <a:t>going to be great</a:t>
            </a:r>
            <a:r>
              <a:rPr lang="en-US" dirty="0"/>
              <a:t>! Let’s learn a lot of stuff together! Keep morale high!</a:t>
            </a:r>
          </a:p>
          <a:p>
            <a:r>
              <a:rPr lang="en-US" dirty="0"/>
              <a:t>OH seem to be going smoothly (for those of you that have attended)</a:t>
            </a:r>
          </a:p>
          <a:p>
            <a:r>
              <a:rPr lang="en-US" b="1" i="1" u="sng" dirty="0"/>
              <a:t>First homework</a:t>
            </a:r>
            <a:r>
              <a:rPr lang="en-US" dirty="0"/>
              <a:t> is due THIS Thursday. Please try to not use extension if you can.</a:t>
            </a:r>
          </a:p>
          <a:p>
            <a:r>
              <a:rPr lang="en-US" b="1" i="1" u="sng" dirty="0"/>
              <a:t>First Quiz</a:t>
            </a:r>
            <a:r>
              <a:rPr lang="en-US" dirty="0"/>
              <a:t> is NEXT Thursday. I’ll quickly review procedure.</a:t>
            </a:r>
          </a:p>
          <a:p>
            <a:pPr lvl="1"/>
            <a:r>
              <a:rPr lang="en-US" dirty="0"/>
              <a:t>You MUST take the quiz in your enrolled section.</a:t>
            </a:r>
          </a:p>
          <a:p>
            <a:r>
              <a:rPr lang="en-US" dirty="0" err="1"/>
              <a:t>Homeworks</a:t>
            </a:r>
            <a:r>
              <a:rPr lang="en-US" dirty="0"/>
              <a:t> through mod 3 have been released.</a:t>
            </a:r>
          </a:p>
          <a:p>
            <a:r>
              <a:rPr lang="en-US" b="1" i="1" u="sng" dirty="0"/>
              <a:t>Discussion section</a:t>
            </a:r>
            <a:r>
              <a:rPr lang="en-US" dirty="0"/>
              <a:t>: Fridays 12-1 in Rice 103 w/ Kallie (Grad TA)</a:t>
            </a:r>
          </a:p>
          <a:p>
            <a:pPr lvl="1"/>
            <a:r>
              <a:rPr lang="en-US" dirty="0"/>
              <a:t>Seems like it went pretty well. This week Kallie will do quiz review / diagonalization review</a:t>
            </a:r>
          </a:p>
          <a:p>
            <a:r>
              <a:rPr lang="en-US" dirty="0"/>
              <a:t>Today we will begin Module 2!! DMT2 starts properly today.</a:t>
            </a:r>
          </a:p>
          <a:p>
            <a:endParaRPr lang="en-US" dirty="0"/>
          </a:p>
        </p:txBody>
      </p:sp>
      <p:sp>
        <p:nvSpPr>
          <p:cNvPr id="4" name="Slide Number Placeholder 3"/>
          <p:cNvSpPr>
            <a:spLocks noGrp="1"/>
          </p:cNvSpPr>
          <p:nvPr>
            <p:ph type="sldNum" sz="quarter" idx="12"/>
          </p:nvPr>
        </p:nvSpPr>
        <p:spPr/>
        <p:txBody>
          <a:bodyPr/>
          <a:lstStyle/>
          <a:p>
            <a:fld id="{F26D9103-0C5C-48AC-B68E-3ED2C1647047}" type="slidenum">
              <a:rPr lang="en-US" smtClean="0"/>
              <a:pPr/>
              <a:t>5</a:t>
            </a:fld>
            <a:endParaRPr lang="en-US" dirty="0"/>
          </a:p>
        </p:txBody>
      </p:sp>
    </p:spTree>
    <p:extLst>
      <p:ext uri="{BB962C8B-B14F-4D97-AF65-F5344CB8AC3E}">
        <p14:creationId xmlns:p14="http://schemas.microsoft.com/office/powerpoint/2010/main" val="39074809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6: Thu. Sep. 12</a:t>
            </a:r>
          </a:p>
        </p:txBody>
      </p:sp>
      <p:sp>
        <p:nvSpPr>
          <p:cNvPr id="6147" name="Rectangle 3"/>
          <p:cNvSpPr>
            <a:spLocks noGrp="1" noChangeArrowheads="1"/>
          </p:cNvSpPr>
          <p:nvPr>
            <p:ph idx="1"/>
            <p:custDataLst>
              <p:tags r:id="rId2"/>
            </p:custDataLst>
          </p:nvPr>
        </p:nvSpPr>
        <p:spPr>
          <a:xfrm>
            <a:off x="1021404" y="1123950"/>
            <a:ext cx="10204315" cy="5149850"/>
          </a:xfrm>
        </p:spPr>
        <p:txBody>
          <a:bodyPr>
            <a:normAutofit lnSpcReduction="10000"/>
          </a:bodyPr>
          <a:lstStyle/>
          <a:p>
            <a:r>
              <a:rPr lang="en-US" dirty="0"/>
              <a:t>DMT2 is </a:t>
            </a:r>
            <a:r>
              <a:rPr lang="en-US" b="1" i="1" u="sng" dirty="0"/>
              <a:t>going to be great</a:t>
            </a:r>
            <a:r>
              <a:rPr lang="en-US" dirty="0"/>
              <a:t>! Let’s learn a lot of stuff together! Keep morale high!</a:t>
            </a:r>
          </a:p>
          <a:p>
            <a:r>
              <a:rPr lang="en-US" dirty="0"/>
              <a:t>OH seem to be going smoothly (for those of you that have attended)</a:t>
            </a:r>
          </a:p>
          <a:p>
            <a:r>
              <a:rPr lang="en-US" b="1" i="1" u="sng" dirty="0"/>
              <a:t>First homework</a:t>
            </a:r>
            <a:r>
              <a:rPr lang="en-US" dirty="0"/>
              <a:t> is due TODAY. Please try to not use extension if you can.</a:t>
            </a:r>
          </a:p>
          <a:p>
            <a:pPr lvl="1"/>
            <a:r>
              <a:rPr lang="en-US" dirty="0"/>
              <a:t>If you do take extension, read instructions on google form carefully!!</a:t>
            </a:r>
          </a:p>
          <a:p>
            <a:r>
              <a:rPr lang="en-US" b="1" i="1" u="sng" dirty="0"/>
              <a:t>First Quiz</a:t>
            </a:r>
            <a:r>
              <a:rPr lang="en-US" dirty="0"/>
              <a:t> is NEXT Thursday. Any questions about it?</a:t>
            </a:r>
          </a:p>
          <a:p>
            <a:pPr lvl="1"/>
            <a:r>
              <a:rPr lang="en-US" dirty="0"/>
              <a:t>You MUST take the quiz in your enrolled section.</a:t>
            </a:r>
          </a:p>
          <a:p>
            <a:r>
              <a:rPr lang="en-US" dirty="0" err="1"/>
              <a:t>Homeworks</a:t>
            </a:r>
            <a:r>
              <a:rPr lang="en-US" dirty="0"/>
              <a:t> through mod 3 have been released.</a:t>
            </a:r>
          </a:p>
          <a:p>
            <a:r>
              <a:rPr lang="en-US" b="1" i="1" u="sng" dirty="0"/>
              <a:t>Discussion section</a:t>
            </a:r>
            <a:r>
              <a:rPr lang="en-US" dirty="0"/>
              <a:t>: Fridays 12-1 in Rice 103 w/ Kallie (Grad TA)</a:t>
            </a:r>
          </a:p>
          <a:p>
            <a:pPr lvl="1"/>
            <a:r>
              <a:rPr lang="en-US" dirty="0"/>
              <a:t>Seems like it went pretty well. This week Kallie will do quiz review / diagonalization review</a:t>
            </a:r>
          </a:p>
          <a:p>
            <a:r>
              <a:rPr lang="en-US" dirty="0"/>
              <a:t>Today we will continue Module 2!! Non-determinism will make things get weird.</a:t>
            </a:r>
          </a:p>
          <a:p>
            <a:endParaRPr lang="en-US" dirty="0"/>
          </a:p>
        </p:txBody>
      </p:sp>
      <p:sp>
        <p:nvSpPr>
          <p:cNvPr id="4" name="Slide Number Placeholder 3"/>
          <p:cNvSpPr>
            <a:spLocks noGrp="1"/>
          </p:cNvSpPr>
          <p:nvPr>
            <p:ph type="sldNum" sz="quarter" idx="12"/>
          </p:nvPr>
        </p:nvSpPr>
        <p:spPr/>
        <p:txBody>
          <a:bodyPr/>
          <a:lstStyle/>
          <a:p>
            <a:fld id="{F26D9103-0C5C-48AC-B68E-3ED2C1647047}" type="slidenum">
              <a:rPr lang="en-US" smtClean="0"/>
              <a:pPr/>
              <a:t>6</a:t>
            </a:fld>
            <a:endParaRPr lang="en-US" dirty="0"/>
          </a:p>
        </p:txBody>
      </p:sp>
    </p:spTree>
    <p:extLst>
      <p:ext uri="{BB962C8B-B14F-4D97-AF65-F5344CB8AC3E}">
        <p14:creationId xmlns:p14="http://schemas.microsoft.com/office/powerpoint/2010/main" val="21613885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7: Tue. Sep. 17</a:t>
            </a:r>
          </a:p>
        </p:txBody>
      </p:sp>
      <p:sp>
        <p:nvSpPr>
          <p:cNvPr id="6147" name="Rectangle 3"/>
          <p:cNvSpPr>
            <a:spLocks noGrp="1" noChangeArrowheads="1"/>
          </p:cNvSpPr>
          <p:nvPr>
            <p:ph idx="1"/>
            <p:custDataLst>
              <p:tags r:id="rId2"/>
            </p:custDataLst>
          </p:nvPr>
        </p:nvSpPr>
        <p:spPr>
          <a:xfrm>
            <a:off x="1021404" y="1123950"/>
            <a:ext cx="10204315" cy="5149850"/>
          </a:xfrm>
        </p:spPr>
        <p:txBody>
          <a:bodyPr>
            <a:normAutofit lnSpcReduction="10000"/>
          </a:bodyPr>
          <a:lstStyle/>
          <a:p>
            <a:r>
              <a:rPr lang="en-US" dirty="0"/>
              <a:t>DMT2 is </a:t>
            </a:r>
            <a:r>
              <a:rPr lang="en-US" b="1" i="1" u="sng" dirty="0"/>
              <a:t>going to be great</a:t>
            </a:r>
            <a:r>
              <a:rPr lang="en-US" dirty="0"/>
              <a:t>! Let’s learn a lot of stuff together! Keep morale high!</a:t>
            </a:r>
          </a:p>
          <a:p>
            <a:r>
              <a:rPr lang="en-US" dirty="0"/>
              <a:t>OH seem to be going smoothly (for those of you that have attended)</a:t>
            </a:r>
          </a:p>
          <a:p>
            <a:r>
              <a:rPr lang="en-US" b="1" i="1" u="sng" dirty="0"/>
              <a:t>First homework</a:t>
            </a:r>
            <a:r>
              <a:rPr lang="en-US" dirty="0"/>
              <a:t> is due almost graded. Should have that back to those of you that submitted on time before quiz.</a:t>
            </a:r>
          </a:p>
          <a:p>
            <a:r>
              <a:rPr lang="en-US" b="1" i="1" u="sng" dirty="0"/>
              <a:t>First Quiz</a:t>
            </a:r>
            <a:r>
              <a:rPr lang="en-US" dirty="0"/>
              <a:t> is THIS Thursday. Any questions about it?</a:t>
            </a:r>
          </a:p>
          <a:p>
            <a:pPr lvl="1"/>
            <a:r>
              <a:rPr lang="en-US" dirty="0"/>
              <a:t>You MUST take it in your enrolled section or there will be a grade penalty.</a:t>
            </a:r>
          </a:p>
          <a:p>
            <a:r>
              <a:rPr lang="en-US" dirty="0" err="1"/>
              <a:t>Homeworks</a:t>
            </a:r>
            <a:r>
              <a:rPr lang="en-US" dirty="0"/>
              <a:t> through mod 3 have been released.</a:t>
            </a:r>
          </a:p>
          <a:p>
            <a:r>
              <a:rPr lang="en-US" b="1" i="1" u="sng" dirty="0"/>
              <a:t>Discussion section</a:t>
            </a:r>
            <a:r>
              <a:rPr lang="en-US" dirty="0"/>
              <a:t>: Fridays 12-1 in Rice 103 w/ Kallie (Grad TA)</a:t>
            </a:r>
          </a:p>
          <a:p>
            <a:pPr lvl="1"/>
            <a:r>
              <a:rPr lang="en-US" dirty="0"/>
              <a:t>There will be a room change soon so more people can attend.</a:t>
            </a:r>
          </a:p>
          <a:p>
            <a:r>
              <a:rPr lang="en-US" dirty="0"/>
              <a:t>Today we will continue Module 2!! Non-determinism continues!</a:t>
            </a:r>
          </a:p>
          <a:p>
            <a:endParaRPr lang="en-US" dirty="0"/>
          </a:p>
        </p:txBody>
      </p:sp>
      <p:sp>
        <p:nvSpPr>
          <p:cNvPr id="4" name="Slide Number Placeholder 3"/>
          <p:cNvSpPr>
            <a:spLocks noGrp="1"/>
          </p:cNvSpPr>
          <p:nvPr>
            <p:ph type="sldNum" sz="quarter" idx="12"/>
          </p:nvPr>
        </p:nvSpPr>
        <p:spPr/>
        <p:txBody>
          <a:bodyPr/>
          <a:lstStyle/>
          <a:p>
            <a:fld id="{F26D9103-0C5C-48AC-B68E-3ED2C1647047}" type="slidenum">
              <a:rPr lang="en-US" smtClean="0"/>
              <a:pPr/>
              <a:t>7</a:t>
            </a:fld>
            <a:endParaRPr lang="en-US" dirty="0"/>
          </a:p>
        </p:txBody>
      </p:sp>
    </p:spTree>
    <p:extLst>
      <p:ext uri="{BB962C8B-B14F-4D97-AF65-F5344CB8AC3E}">
        <p14:creationId xmlns:p14="http://schemas.microsoft.com/office/powerpoint/2010/main" val="36234269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8: Tue. Sep. 24</a:t>
            </a:r>
          </a:p>
        </p:txBody>
      </p:sp>
      <p:sp>
        <p:nvSpPr>
          <p:cNvPr id="6147" name="Rectangle 3"/>
          <p:cNvSpPr>
            <a:spLocks noGrp="1" noChangeArrowheads="1"/>
          </p:cNvSpPr>
          <p:nvPr>
            <p:ph idx="1"/>
            <p:custDataLst>
              <p:tags r:id="rId2"/>
            </p:custDataLst>
          </p:nvPr>
        </p:nvSpPr>
        <p:spPr>
          <a:xfrm>
            <a:off x="1021404" y="1024128"/>
            <a:ext cx="10204315" cy="5312664"/>
          </a:xfrm>
        </p:spPr>
        <p:txBody>
          <a:bodyPr>
            <a:normAutofit fontScale="85000" lnSpcReduction="10000"/>
          </a:bodyPr>
          <a:lstStyle/>
          <a:p>
            <a:r>
              <a:rPr lang="en-US" dirty="0"/>
              <a:t>DMT2 is </a:t>
            </a:r>
            <a:r>
              <a:rPr lang="en-US" b="1" i="1" u="sng" dirty="0"/>
              <a:t>going to be great</a:t>
            </a:r>
            <a:r>
              <a:rPr lang="en-US" dirty="0"/>
              <a:t>! Let’s learn a lot of stuff together! Keep morale high!</a:t>
            </a:r>
          </a:p>
          <a:p>
            <a:r>
              <a:rPr lang="en-US" b="1" i="1" u="sng" dirty="0"/>
              <a:t>First homework</a:t>
            </a:r>
            <a:r>
              <a:rPr lang="en-US" dirty="0"/>
              <a:t> is graded. If you turn it in late you will get your grade back as we get to it (rolling grading).</a:t>
            </a:r>
          </a:p>
          <a:p>
            <a:r>
              <a:rPr lang="en-US" b="1" i="1" u="sng" dirty="0"/>
              <a:t>First Quiz</a:t>
            </a:r>
            <a:r>
              <a:rPr lang="en-US" dirty="0"/>
              <a:t> is done…how did it go?</a:t>
            </a:r>
          </a:p>
          <a:p>
            <a:pPr lvl="1"/>
            <a:r>
              <a:rPr lang="en-US" dirty="0"/>
              <a:t>It is almost done being graded. Should have it back to you today or tomorrow.</a:t>
            </a:r>
          </a:p>
          <a:p>
            <a:r>
              <a:rPr lang="en-US" dirty="0"/>
              <a:t>Homework (mod 1 part 2) is </a:t>
            </a:r>
            <a:r>
              <a:rPr lang="en-US" b="1" i="1" u="sng" dirty="0"/>
              <a:t>due this week on Thursday</a:t>
            </a:r>
            <a:r>
              <a:rPr lang="en-US" dirty="0"/>
              <a:t>.</a:t>
            </a:r>
          </a:p>
          <a:p>
            <a:pPr lvl="1"/>
            <a:r>
              <a:rPr lang="en-US" dirty="0"/>
              <a:t>A few homework updates: No images of hand written / drawn solutions. Digitally drawn images ok for machines (e.g., DFAs).</a:t>
            </a:r>
          </a:p>
          <a:p>
            <a:pPr lvl="1"/>
            <a:r>
              <a:rPr lang="en-US" dirty="0"/>
              <a:t>Extensions of the form “I am submitting this preemptively just in case I need it will be rejected”. You should not be submitting extensions in most cases until you KNOW you need it (so in most cases, Tuesday through Thursday is when most should come in unless your conflict is known ahead of time).</a:t>
            </a:r>
          </a:p>
          <a:p>
            <a:r>
              <a:rPr lang="en-US" b="1" i="1" u="sng" dirty="0"/>
              <a:t>Discussion section</a:t>
            </a:r>
            <a:r>
              <a:rPr lang="en-US" dirty="0"/>
              <a:t>: Fridays 12-1 in Rice 340 w/ Kallie (Grad TA)</a:t>
            </a:r>
          </a:p>
          <a:p>
            <a:pPr lvl="1"/>
            <a:r>
              <a:rPr lang="en-US" dirty="0"/>
              <a:t>NOTE the room change moving forward.</a:t>
            </a:r>
          </a:p>
          <a:p>
            <a:r>
              <a:rPr lang="en-US" dirty="0"/>
              <a:t>Today we will continue Module 2!!</a:t>
            </a:r>
          </a:p>
        </p:txBody>
      </p:sp>
      <p:sp>
        <p:nvSpPr>
          <p:cNvPr id="4" name="Slide Number Placeholder 3"/>
          <p:cNvSpPr>
            <a:spLocks noGrp="1"/>
          </p:cNvSpPr>
          <p:nvPr>
            <p:ph type="sldNum" sz="quarter" idx="12"/>
          </p:nvPr>
        </p:nvSpPr>
        <p:spPr/>
        <p:txBody>
          <a:bodyPr/>
          <a:lstStyle/>
          <a:p>
            <a:fld id="{F26D9103-0C5C-48AC-B68E-3ED2C1647047}" type="slidenum">
              <a:rPr lang="en-US" smtClean="0"/>
              <a:pPr/>
              <a:t>8</a:t>
            </a:fld>
            <a:endParaRPr lang="en-US" dirty="0"/>
          </a:p>
        </p:txBody>
      </p:sp>
    </p:spTree>
    <p:extLst>
      <p:ext uri="{BB962C8B-B14F-4D97-AF65-F5344CB8AC3E}">
        <p14:creationId xmlns:p14="http://schemas.microsoft.com/office/powerpoint/2010/main" val="19630568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9: Thu. Sep. 26</a:t>
            </a:r>
          </a:p>
        </p:txBody>
      </p:sp>
      <p:sp>
        <p:nvSpPr>
          <p:cNvPr id="6147" name="Rectangle 3"/>
          <p:cNvSpPr>
            <a:spLocks noGrp="1" noChangeArrowheads="1"/>
          </p:cNvSpPr>
          <p:nvPr>
            <p:ph idx="1"/>
            <p:custDataLst>
              <p:tags r:id="rId2"/>
            </p:custDataLst>
          </p:nvPr>
        </p:nvSpPr>
        <p:spPr>
          <a:xfrm>
            <a:off x="1021404" y="1024128"/>
            <a:ext cx="10204315" cy="5312664"/>
          </a:xfrm>
        </p:spPr>
        <p:txBody>
          <a:bodyPr>
            <a:normAutofit fontScale="92500" lnSpcReduction="20000"/>
          </a:bodyPr>
          <a:lstStyle/>
          <a:p>
            <a:r>
              <a:rPr lang="en-US" dirty="0"/>
              <a:t>DMT2 is </a:t>
            </a:r>
            <a:r>
              <a:rPr lang="en-US" b="1" i="1" u="sng" dirty="0"/>
              <a:t>going to be great</a:t>
            </a:r>
            <a:r>
              <a:rPr lang="en-US" dirty="0"/>
              <a:t>! Let’s learn a lot of stuff together! Keep morale high!</a:t>
            </a:r>
          </a:p>
          <a:p>
            <a:r>
              <a:rPr lang="en-US" dirty="0"/>
              <a:t>Almost done with September, yay!</a:t>
            </a:r>
          </a:p>
          <a:p>
            <a:r>
              <a:rPr lang="en-US" b="1" i="1" u="sng" dirty="0"/>
              <a:t>First Quiz</a:t>
            </a:r>
            <a:r>
              <a:rPr lang="en-US" dirty="0"/>
              <a:t> is done…how did it go?</a:t>
            </a:r>
          </a:p>
          <a:p>
            <a:pPr lvl="1"/>
            <a:r>
              <a:rPr lang="en-US" dirty="0"/>
              <a:t>Regrades available until Saturday. See Canvas announcement for exact timing.</a:t>
            </a:r>
          </a:p>
          <a:p>
            <a:r>
              <a:rPr lang="en-US" dirty="0"/>
              <a:t>Homework (mod 1 part 2) is </a:t>
            </a:r>
            <a:r>
              <a:rPr lang="en-US" b="1" i="1" u="sng" dirty="0"/>
              <a:t>due tonight</a:t>
            </a:r>
            <a:r>
              <a:rPr lang="en-US" dirty="0"/>
              <a:t>.</a:t>
            </a:r>
          </a:p>
          <a:p>
            <a:pPr lvl="1"/>
            <a:r>
              <a:rPr lang="en-US" dirty="0"/>
              <a:t>A few homework updates: No images of hand written / drawn solutions. Digitally drawn images ok for machines (e.g., DFAs).</a:t>
            </a:r>
          </a:p>
          <a:p>
            <a:pPr lvl="1"/>
            <a:r>
              <a:rPr lang="en-US" dirty="0"/>
              <a:t>Extensions of the form “I am submitting this preemptively just in case I need it will be rejected”. You should not be submitting extensions in most cases until you KNOW you need it (so in most cases, Tuesday through Thursday is when most should come in unless your conflict is known ahead of time).</a:t>
            </a:r>
          </a:p>
          <a:p>
            <a:r>
              <a:rPr lang="en-US" b="1" i="1" u="sng" dirty="0"/>
              <a:t>Discussion section</a:t>
            </a:r>
            <a:r>
              <a:rPr lang="en-US" dirty="0"/>
              <a:t>: Fridays 12-1 in Rice 340 w/ Kallie (Grad TA)</a:t>
            </a:r>
          </a:p>
          <a:p>
            <a:pPr lvl="1"/>
            <a:r>
              <a:rPr lang="en-US" dirty="0"/>
              <a:t>NOTE the room change moving forward.</a:t>
            </a:r>
          </a:p>
          <a:p>
            <a:r>
              <a:rPr lang="en-US" dirty="0"/>
              <a:t>Today we will continue Module 2!!</a:t>
            </a:r>
          </a:p>
        </p:txBody>
      </p:sp>
      <p:sp>
        <p:nvSpPr>
          <p:cNvPr id="4" name="Slide Number Placeholder 3"/>
          <p:cNvSpPr>
            <a:spLocks noGrp="1"/>
          </p:cNvSpPr>
          <p:nvPr>
            <p:ph type="sldNum" sz="quarter" idx="12"/>
          </p:nvPr>
        </p:nvSpPr>
        <p:spPr/>
        <p:txBody>
          <a:bodyPr/>
          <a:lstStyle/>
          <a:p>
            <a:fld id="{F26D9103-0C5C-48AC-B68E-3ED2C1647047}" type="slidenum">
              <a:rPr lang="en-US" smtClean="0"/>
              <a:pPr/>
              <a:t>9</a:t>
            </a:fld>
            <a:endParaRPr lang="en-US" dirty="0"/>
          </a:p>
        </p:txBody>
      </p:sp>
    </p:spTree>
    <p:extLst>
      <p:ext uri="{BB962C8B-B14F-4D97-AF65-F5344CB8AC3E}">
        <p14:creationId xmlns:p14="http://schemas.microsoft.com/office/powerpoint/2010/main" val="207915332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{78731ABC-CB82-E74D-A429-13D3326A7E5D}tf10001122</Template>
  <TotalTime>11909</TotalTime>
  <Words>1718</Words>
  <Application>Microsoft Macintosh PowerPoint</Application>
  <PresentationFormat>Widescreen</PresentationFormat>
  <Paragraphs>133</Paragraphs>
  <Slides>13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Trebuchet MS</vt:lpstr>
      <vt:lpstr>Tw Cen MT</vt:lpstr>
      <vt:lpstr>Circuit</vt:lpstr>
      <vt:lpstr>CS3120 (DMT2) Daily Announcements</vt:lpstr>
      <vt:lpstr>Lecture 2: Thu. Aug. 29</vt:lpstr>
      <vt:lpstr>Lecture 3: Tue. Sep. 3</vt:lpstr>
      <vt:lpstr>Lecture 4: Thu. Sep. 5</vt:lpstr>
      <vt:lpstr>Lecture 5: Tue. Sep. 10</vt:lpstr>
      <vt:lpstr>Lecture 6: Thu. Sep. 12</vt:lpstr>
      <vt:lpstr>Lecture 7: Tue. Sep. 17</vt:lpstr>
      <vt:lpstr>Lecture 8: Tue. Sep. 24</vt:lpstr>
      <vt:lpstr>Lecture 9: Thu. Sep. 26</vt:lpstr>
      <vt:lpstr>Lecture 10: Tue. Oct. 1</vt:lpstr>
      <vt:lpstr>Lecture 11: Thu. Oct. 3</vt:lpstr>
      <vt:lpstr>Lecture 12: Tue. Oct. 8</vt:lpstr>
      <vt:lpstr>Lecture 13: Tue. Oct. 17</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Programming</dc:title>
  <dc:creator>Mark Floryan</dc:creator>
  <cp:lastModifiedBy>Mark Floryan</cp:lastModifiedBy>
  <cp:revision>187</cp:revision>
  <dcterms:created xsi:type="dcterms:W3CDTF">2023-02-24T14:15:53Z</dcterms:created>
  <dcterms:modified xsi:type="dcterms:W3CDTF">2024-10-17T13:01:48Z</dcterms:modified>
</cp:coreProperties>
</file>