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77"/>
  </p:notesMasterIdLst>
  <p:sldIdLst>
    <p:sldId id="256" r:id="rId2"/>
    <p:sldId id="272" r:id="rId3"/>
    <p:sldId id="258" r:id="rId4"/>
    <p:sldId id="361" r:id="rId5"/>
    <p:sldId id="367" r:id="rId6"/>
    <p:sldId id="362" r:id="rId7"/>
    <p:sldId id="363" r:id="rId8"/>
    <p:sldId id="366" r:id="rId9"/>
    <p:sldId id="365" r:id="rId10"/>
    <p:sldId id="372" r:id="rId11"/>
    <p:sldId id="373" r:id="rId12"/>
    <p:sldId id="370" r:id="rId13"/>
    <p:sldId id="305" r:id="rId14"/>
    <p:sldId id="374" r:id="rId15"/>
    <p:sldId id="375" r:id="rId16"/>
    <p:sldId id="376" r:id="rId17"/>
    <p:sldId id="379" r:id="rId18"/>
    <p:sldId id="378" r:id="rId19"/>
    <p:sldId id="377" r:id="rId20"/>
    <p:sldId id="382" r:id="rId21"/>
    <p:sldId id="383" r:id="rId22"/>
    <p:sldId id="384" r:id="rId23"/>
    <p:sldId id="390" r:id="rId24"/>
    <p:sldId id="391" r:id="rId25"/>
    <p:sldId id="393" r:id="rId26"/>
    <p:sldId id="392" r:id="rId27"/>
    <p:sldId id="394" r:id="rId28"/>
    <p:sldId id="395" r:id="rId29"/>
    <p:sldId id="396" r:id="rId30"/>
    <p:sldId id="385" r:id="rId31"/>
    <p:sldId id="386" r:id="rId32"/>
    <p:sldId id="387" r:id="rId33"/>
    <p:sldId id="398" r:id="rId34"/>
    <p:sldId id="397" r:id="rId35"/>
    <p:sldId id="399" r:id="rId36"/>
    <p:sldId id="400" r:id="rId37"/>
    <p:sldId id="401" r:id="rId38"/>
    <p:sldId id="402" r:id="rId39"/>
    <p:sldId id="403" r:id="rId40"/>
    <p:sldId id="404" r:id="rId41"/>
    <p:sldId id="405" r:id="rId42"/>
    <p:sldId id="407" r:id="rId43"/>
    <p:sldId id="411" r:id="rId44"/>
    <p:sldId id="409" r:id="rId45"/>
    <p:sldId id="410" r:id="rId46"/>
    <p:sldId id="388" r:id="rId47"/>
    <p:sldId id="381" r:id="rId48"/>
    <p:sldId id="380" r:id="rId49"/>
    <p:sldId id="412" r:id="rId50"/>
    <p:sldId id="413" r:id="rId51"/>
    <p:sldId id="415" r:id="rId52"/>
    <p:sldId id="416" r:id="rId53"/>
    <p:sldId id="419" r:id="rId54"/>
    <p:sldId id="417" r:id="rId55"/>
    <p:sldId id="420" r:id="rId56"/>
    <p:sldId id="418" r:id="rId57"/>
    <p:sldId id="421" r:id="rId58"/>
    <p:sldId id="423" r:id="rId59"/>
    <p:sldId id="422"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14" r:id="rId75"/>
    <p:sldId id="36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7"/>
    <p:restoredTop sz="94728"/>
  </p:normalViewPr>
  <p:slideViewPr>
    <p:cSldViewPr snapToGrid="0" snapToObjects="1">
      <p:cViewPr varScale="1">
        <p:scale>
          <a:sx n="153" d="100"/>
          <a:sy n="153"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6/14/23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6/14/23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51.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53.png"/></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Finite Automata and Regular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Deterministic Finite Automata (DFA)</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141413" y="1026446"/>
            <a:ext cx="3128836" cy="868617"/>
          </a:xfrm>
        </p:spPr>
        <p:txBody>
          <a:bodyPr>
            <a:normAutofit/>
          </a:bodyPr>
          <a:lstStyle/>
          <a:p>
            <a:pPr marL="0" indent="0">
              <a:buNone/>
            </a:pPr>
            <a:r>
              <a:rPr lang="en-US" sz="1800" i="1" dirty="0"/>
              <a:t>Accepts Input as a string</a:t>
            </a:r>
            <a:br>
              <a:rPr lang="en-US" sz="1800" i="1" dirty="0"/>
            </a:br>
            <a:r>
              <a:rPr lang="en-US" sz="1800" b="1" i="1" u="sng" dirty="0"/>
              <a:t>Example Input</a:t>
            </a:r>
            <a:r>
              <a:rPr lang="en-US" sz="1800" i="1" dirty="0"/>
              <a:t>: AABCDAABCCC</a:t>
            </a:r>
          </a:p>
        </p:txBody>
      </p:sp>
      <p:sp>
        <p:nvSpPr>
          <p:cNvPr id="4" name="Oval 3">
            <a:extLst>
              <a:ext uri="{FF2B5EF4-FFF2-40B4-BE49-F238E27FC236}">
                <a16:creationId xmlns:a16="http://schemas.microsoft.com/office/drawing/2014/main" id="{8CD650CD-8CE1-FB43-8327-8FBC613C78EE}"/>
              </a:ext>
            </a:extLst>
          </p:cNvPr>
          <p:cNvSpPr/>
          <p:nvPr/>
        </p:nvSpPr>
        <p:spPr>
          <a:xfrm>
            <a:off x="3429000" y="31752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5" name="Oval 4">
            <a:extLst>
              <a:ext uri="{FF2B5EF4-FFF2-40B4-BE49-F238E27FC236}">
                <a16:creationId xmlns:a16="http://schemas.microsoft.com/office/drawing/2014/main" id="{DCB2722C-B47D-4149-AF55-10EC883A05EA}"/>
              </a:ext>
            </a:extLst>
          </p:cNvPr>
          <p:cNvSpPr/>
          <p:nvPr/>
        </p:nvSpPr>
        <p:spPr>
          <a:xfrm>
            <a:off x="4626864"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6" name="Oval 5">
            <a:extLst>
              <a:ext uri="{FF2B5EF4-FFF2-40B4-BE49-F238E27FC236}">
                <a16:creationId xmlns:a16="http://schemas.microsoft.com/office/drawing/2014/main" id="{3781AC1C-1965-BE49-A278-1F27C4BB557E}"/>
              </a:ext>
            </a:extLst>
          </p:cNvPr>
          <p:cNvSpPr/>
          <p:nvPr/>
        </p:nvSpPr>
        <p:spPr>
          <a:xfrm>
            <a:off x="6452616"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7556754" y="3310143"/>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cxnSp>
        <p:nvCxnSpPr>
          <p:cNvPr id="11" name="Straight Arrow Connector 10">
            <a:extLst>
              <a:ext uri="{FF2B5EF4-FFF2-40B4-BE49-F238E27FC236}">
                <a16:creationId xmlns:a16="http://schemas.microsoft.com/office/drawing/2014/main" id="{9592FA67-C6F2-A348-A17D-EA671626C6DB}"/>
              </a:ext>
            </a:extLst>
          </p:cNvPr>
          <p:cNvCxnSpPr>
            <a:stCxn id="4" idx="5"/>
            <a:endCxn id="5" idx="1"/>
          </p:cNvCxnSpPr>
          <p:nvPr/>
        </p:nvCxnSpPr>
        <p:spPr>
          <a:xfrm>
            <a:off x="4147050" y="3893303"/>
            <a:ext cx="603012" cy="75773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F720A9-5812-874B-969A-D78D7128F60A}"/>
              </a:ext>
            </a:extLst>
          </p:cNvPr>
          <p:cNvCxnSpPr>
            <a:cxnSpLocks/>
            <a:stCxn id="5" idx="6"/>
            <a:endCxn id="6" idx="2"/>
          </p:cNvCxnSpPr>
          <p:nvPr/>
        </p:nvCxnSpPr>
        <p:spPr>
          <a:xfrm>
            <a:off x="5468112" y="4948459"/>
            <a:ext cx="984504"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2342DE-5E9A-2C4B-8DF1-EEA3D4B6035B}"/>
              </a:ext>
            </a:extLst>
          </p:cNvPr>
          <p:cNvCxnSpPr>
            <a:cxnSpLocks/>
            <a:stCxn id="6" idx="7"/>
            <a:endCxn id="8" idx="3"/>
          </p:cNvCxnSpPr>
          <p:nvPr/>
        </p:nvCxnSpPr>
        <p:spPr>
          <a:xfrm flipV="1">
            <a:off x="7170666" y="4188193"/>
            <a:ext cx="536738" cy="4628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950BAD4-E509-2D41-97BE-706CF6958A04}"/>
              </a:ext>
            </a:extLst>
          </p:cNvPr>
          <p:cNvCxnSpPr>
            <a:stCxn id="4" idx="1"/>
            <a:endCxn id="4" idx="2"/>
          </p:cNvCxnSpPr>
          <p:nvPr/>
        </p:nvCxnSpPr>
        <p:spPr>
          <a:xfrm rot="16200000" flipH="1" flipV="1">
            <a:off x="3341886" y="33855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D90BAB6-D062-2A4F-ADBA-E405965D1FDF}"/>
              </a:ext>
            </a:extLst>
          </p:cNvPr>
          <p:cNvCxnSpPr>
            <a:cxnSpLocks/>
            <a:stCxn id="5" idx="2"/>
            <a:endCxn id="5" idx="4"/>
          </p:cNvCxnSpPr>
          <p:nvPr/>
        </p:nvCxnSpPr>
        <p:spPr>
          <a:xfrm rot="10800000" flipH="1" flipV="1">
            <a:off x="4626864"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82D54C6-614A-0745-8B0C-09AD330A958C}"/>
              </a:ext>
            </a:extLst>
          </p:cNvPr>
          <p:cNvCxnSpPr>
            <a:cxnSpLocks/>
            <a:stCxn id="6" idx="4"/>
            <a:endCxn id="6" idx="6"/>
          </p:cNvCxnSpPr>
          <p:nvPr/>
        </p:nvCxnSpPr>
        <p:spPr>
          <a:xfrm rot="5400000" flipH="1" flipV="1">
            <a:off x="6873240"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C494877-D7E2-9340-AADB-57861DE920FD}"/>
              </a:ext>
            </a:extLst>
          </p:cNvPr>
          <p:cNvCxnSpPr>
            <a:cxnSpLocks/>
            <a:stCxn id="8" idx="6"/>
            <a:endCxn id="8" idx="0"/>
          </p:cNvCxnSpPr>
          <p:nvPr/>
        </p:nvCxnSpPr>
        <p:spPr>
          <a:xfrm flipH="1" flipV="1">
            <a:off x="8071104" y="3310143"/>
            <a:ext cx="514350" cy="514350"/>
          </a:xfrm>
          <a:prstGeom prst="bentConnector4">
            <a:avLst>
              <a:gd name="adj1" fmla="val -44444"/>
              <a:gd name="adj2" fmla="val 144444"/>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674EFC62-0B02-944F-9727-DB7972647681}"/>
              </a:ext>
            </a:extLst>
          </p:cNvPr>
          <p:cNvSpPr txBox="1">
            <a:spLocks/>
          </p:cNvSpPr>
          <p:nvPr/>
        </p:nvSpPr>
        <p:spPr>
          <a:xfrm>
            <a:off x="4090920" y="4091438"/>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0" name="Content Placeholder 2">
            <a:extLst>
              <a:ext uri="{FF2B5EF4-FFF2-40B4-BE49-F238E27FC236}">
                <a16:creationId xmlns:a16="http://schemas.microsoft.com/office/drawing/2014/main" id="{965E664A-A3DB-F64E-949C-19FD57ED5A82}"/>
              </a:ext>
            </a:extLst>
          </p:cNvPr>
          <p:cNvSpPr txBox="1">
            <a:spLocks/>
          </p:cNvSpPr>
          <p:nvPr/>
        </p:nvSpPr>
        <p:spPr>
          <a:xfrm>
            <a:off x="3060129" y="2590007"/>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1" name="Content Placeholder 2">
            <a:extLst>
              <a:ext uri="{FF2B5EF4-FFF2-40B4-BE49-F238E27FC236}">
                <a16:creationId xmlns:a16="http://schemas.microsoft.com/office/drawing/2014/main" id="{631FCEE4-C96C-B749-9A6A-3393FC6938B6}"/>
              </a:ext>
            </a:extLst>
          </p:cNvPr>
          <p:cNvSpPr txBox="1">
            <a:spLocks/>
          </p:cNvSpPr>
          <p:nvPr/>
        </p:nvSpPr>
        <p:spPr>
          <a:xfrm>
            <a:off x="4387318" y="5516163"/>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2" name="Content Placeholder 2">
            <a:extLst>
              <a:ext uri="{FF2B5EF4-FFF2-40B4-BE49-F238E27FC236}">
                <a16:creationId xmlns:a16="http://schemas.microsoft.com/office/drawing/2014/main" id="{442615BC-BAD3-7747-9C3B-90C56B42AD37}"/>
              </a:ext>
            </a:extLst>
          </p:cNvPr>
          <p:cNvSpPr txBox="1">
            <a:spLocks/>
          </p:cNvSpPr>
          <p:nvPr/>
        </p:nvSpPr>
        <p:spPr>
          <a:xfrm>
            <a:off x="6862786" y="5522352"/>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8137366" y="2736556"/>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4" name="Content Placeholder 2">
            <a:extLst>
              <a:ext uri="{FF2B5EF4-FFF2-40B4-BE49-F238E27FC236}">
                <a16:creationId xmlns:a16="http://schemas.microsoft.com/office/drawing/2014/main" id="{7536767B-9156-7D4C-B904-7FAA8EA36A24}"/>
              </a:ext>
            </a:extLst>
          </p:cNvPr>
          <p:cNvSpPr txBox="1">
            <a:spLocks/>
          </p:cNvSpPr>
          <p:nvPr/>
        </p:nvSpPr>
        <p:spPr>
          <a:xfrm>
            <a:off x="5765538" y="4571283"/>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5" name="Content Placeholder 2">
            <a:extLst>
              <a:ext uri="{FF2B5EF4-FFF2-40B4-BE49-F238E27FC236}">
                <a16:creationId xmlns:a16="http://schemas.microsoft.com/office/drawing/2014/main" id="{6525D316-52AA-7942-8362-5F6AC4DFAD4F}"/>
              </a:ext>
            </a:extLst>
          </p:cNvPr>
          <p:cNvSpPr txBox="1">
            <a:spLocks/>
          </p:cNvSpPr>
          <p:nvPr/>
        </p:nvSpPr>
        <p:spPr>
          <a:xfrm>
            <a:off x="7197203" y="4054735"/>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6323290" y="1169107"/>
            <a:ext cx="4318630" cy="6584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Let’s step through the execution of this machine</a:t>
            </a:r>
            <a:endParaRPr lang="en-US" sz="1800" b="1" u="sng" dirty="0"/>
          </a:p>
        </p:txBody>
      </p:sp>
      <p:cxnSp>
        <p:nvCxnSpPr>
          <p:cNvPr id="37" name="Straight Arrow Connector 36">
            <a:extLst>
              <a:ext uri="{FF2B5EF4-FFF2-40B4-BE49-F238E27FC236}">
                <a16:creationId xmlns:a16="http://schemas.microsoft.com/office/drawing/2014/main" id="{E04CBDD8-102F-124F-ACEB-79ECB0D251E5}"/>
              </a:ext>
            </a:extLst>
          </p:cNvPr>
          <p:cNvCxnSpPr>
            <a:cxnSpLocks/>
          </p:cNvCxnSpPr>
          <p:nvPr/>
        </p:nvCxnSpPr>
        <p:spPr>
          <a:xfrm>
            <a:off x="3849624" y="2590007"/>
            <a:ext cx="0" cy="58524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20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Deterministic Finite Automata (DFA)</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141413" y="1026446"/>
            <a:ext cx="3128836" cy="868617"/>
          </a:xfrm>
        </p:spPr>
        <p:txBody>
          <a:bodyPr>
            <a:normAutofit/>
          </a:bodyPr>
          <a:lstStyle/>
          <a:p>
            <a:pPr marL="0" indent="0">
              <a:buNone/>
            </a:pPr>
            <a:r>
              <a:rPr lang="en-US" sz="1800" i="1" dirty="0"/>
              <a:t>Accepts Input as a string</a:t>
            </a:r>
            <a:br>
              <a:rPr lang="en-US" sz="1800" i="1" dirty="0"/>
            </a:br>
            <a:r>
              <a:rPr lang="en-US" sz="1800" b="1" i="1" u="sng" dirty="0"/>
              <a:t>Example Input</a:t>
            </a:r>
            <a:r>
              <a:rPr lang="en-US" sz="1800" i="1" dirty="0"/>
              <a:t>: AABCDAABCCC</a:t>
            </a:r>
          </a:p>
        </p:txBody>
      </p:sp>
      <p:sp>
        <p:nvSpPr>
          <p:cNvPr id="4" name="Oval 3">
            <a:extLst>
              <a:ext uri="{FF2B5EF4-FFF2-40B4-BE49-F238E27FC236}">
                <a16:creationId xmlns:a16="http://schemas.microsoft.com/office/drawing/2014/main" id="{8CD650CD-8CE1-FB43-8327-8FBC613C78EE}"/>
              </a:ext>
            </a:extLst>
          </p:cNvPr>
          <p:cNvSpPr/>
          <p:nvPr/>
        </p:nvSpPr>
        <p:spPr>
          <a:xfrm>
            <a:off x="826009" y="31752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5" name="Oval 4">
            <a:extLst>
              <a:ext uri="{FF2B5EF4-FFF2-40B4-BE49-F238E27FC236}">
                <a16:creationId xmlns:a16="http://schemas.microsoft.com/office/drawing/2014/main" id="{DCB2722C-B47D-4149-AF55-10EC883A05EA}"/>
              </a:ext>
            </a:extLst>
          </p:cNvPr>
          <p:cNvSpPr/>
          <p:nvPr/>
        </p:nvSpPr>
        <p:spPr>
          <a:xfrm>
            <a:off x="2023873"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6" name="Oval 5">
            <a:extLst>
              <a:ext uri="{FF2B5EF4-FFF2-40B4-BE49-F238E27FC236}">
                <a16:creationId xmlns:a16="http://schemas.microsoft.com/office/drawing/2014/main" id="{3781AC1C-1965-BE49-A278-1F27C4BB557E}"/>
              </a:ext>
            </a:extLst>
          </p:cNvPr>
          <p:cNvSpPr/>
          <p:nvPr/>
        </p:nvSpPr>
        <p:spPr>
          <a:xfrm>
            <a:off x="3849625"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4953763" y="3310143"/>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cxnSp>
        <p:nvCxnSpPr>
          <p:cNvPr id="11" name="Straight Arrow Connector 10">
            <a:extLst>
              <a:ext uri="{FF2B5EF4-FFF2-40B4-BE49-F238E27FC236}">
                <a16:creationId xmlns:a16="http://schemas.microsoft.com/office/drawing/2014/main" id="{9592FA67-C6F2-A348-A17D-EA671626C6DB}"/>
              </a:ext>
            </a:extLst>
          </p:cNvPr>
          <p:cNvCxnSpPr>
            <a:stCxn id="4" idx="5"/>
            <a:endCxn id="5" idx="1"/>
          </p:cNvCxnSpPr>
          <p:nvPr/>
        </p:nvCxnSpPr>
        <p:spPr>
          <a:xfrm>
            <a:off x="1544059" y="3893303"/>
            <a:ext cx="603012" cy="75773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F720A9-5812-874B-969A-D78D7128F60A}"/>
              </a:ext>
            </a:extLst>
          </p:cNvPr>
          <p:cNvCxnSpPr>
            <a:cxnSpLocks/>
            <a:stCxn id="5" idx="6"/>
            <a:endCxn id="6" idx="2"/>
          </p:cNvCxnSpPr>
          <p:nvPr/>
        </p:nvCxnSpPr>
        <p:spPr>
          <a:xfrm>
            <a:off x="2865121" y="4948459"/>
            <a:ext cx="984504"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2342DE-5E9A-2C4B-8DF1-EEA3D4B6035B}"/>
              </a:ext>
            </a:extLst>
          </p:cNvPr>
          <p:cNvCxnSpPr>
            <a:cxnSpLocks/>
            <a:stCxn id="6" idx="7"/>
            <a:endCxn id="8" idx="3"/>
          </p:cNvCxnSpPr>
          <p:nvPr/>
        </p:nvCxnSpPr>
        <p:spPr>
          <a:xfrm flipV="1">
            <a:off x="4567675" y="4188193"/>
            <a:ext cx="536738" cy="4628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950BAD4-E509-2D41-97BE-706CF6958A04}"/>
              </a:ext>
            </a:extLst>
          </p:cNvPr>
          <p:cNvCxnSpPr>
            <a:stCxn id="4" idx="1"/>
            <a:endCxn id="4" idx="2"/>
          </p:cNvCxnSpPr>
          <p:nvPr/>
        </p:nvCxnSpPr>
        <p:spPr>
          <a:xfrm rot="16200000" flipH="1" flipV="1">
            <a:off x="738895" y="33855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D90BAB6-D062-2A4F-ADBA-E405965D1FDF}"/>
              </a:ext>
            </a:extLst>
          </p:cNvPr>
          <p:cNvCxnSpPr>
            <a:cxnSpLocks/>
            <a:stCxn id="5" idx="2"/>
            <a:endCxn id="5" idx="4"/>
          </p:cNvCxnSpPr>
          <p:nvPr/>
        </p:nvCxnSpPr>
        <p:spPr>
          <a:xfrm rot="10800000" flipH="1" flipV="1">
            <a:off x="2023873"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82D54C6-614A-0745-8B0C-09AD330A958C}"/>
              </a:ext>
            </a:extLst>
          </p:cNvPr>
          <p:cNvCxnSpPr>
            <a:cxnSpLocks/>
            <a:stCxn id="6" idx="4"/>
            <a:endCxn id="6" idx="6"/>
          </p:cNvCxnSpPr>
          <p:nvPr/>
        </p:nvCxnSpPr>
        <p:spPr>
          <a:xfrm rot="5400000" flipH="1" flipV="1">
            <a:off x="4270249"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C494877-D7E2-9340-AADB-57861DE920FD}"/>
              </a:ext>
            </a:extLst>
          </p:cNvPr>
          <p:cNvCxnSpPr>
            <a:cxnSpLocks/>
            <a:stCxn id="8" idx="6"/>
            <a:endCxn id="8" idx="0"/>
          </p:cNvCxnSpPr>
          <p:nvPr/>
        </p:nvCxnSpPr>
        <p:spPr>
          <a:xfrm flipH="1" flipV="1">
            <a:off x="5468113" y="3310143"/>
            <a:ext cx="514350" cy="514350"/>
          </a:xfrm>
          <a:prstGeom prst="bentConnector4">
            <a:avLst>
              <a:gd name="adj1" fmla="val -44444"/>
              <a:gd name="adj2" fmla="val 144444"/>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674EFC62-0B02-944F-9727-DB7972647681}"/>
              </a:ext>
            </a:extLst>
          </p:cNvPr>
          <p:cNvSpPr txBox="1">
            <a:spLocks/>
          </p:cNvSpPr>
          <p:nvPr/>
        </p:nvSpPr>
        <p:spPr>
          <a:xfrm>
            <a:off x="1487929" y="4091438"/>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0" name="Content Placeholder 2">
            <a:extLst>
              <a:ext uri="{FF2B5EF4-FFF2-40B4-BE49-F238E27FC236}">
                <a16:creationId xmlns:a16="http://schemas.microsoft.com/office/drawing/2014/main" id="{965E664A-A3DB-F64E-949C-19FD57ED5A82}"/>
              </a:ext>
            </a:extLst>
          </p:cNvPr>
          <p:cNvSpPr txBox="1">
            <a:spLocks/>
          </p:cNvSpPr>
          <p:nvPr/>
        </p:nvSpPr>
        <p:spPr>
          <a:xfrm>
            <a:off x="457138" y="2590007"/>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1" name="Content Placeholder 2">
            <a:extLst>
              <a:ext uri="{FF2B5EF4-FFF2-40B4-BE49-F238E27FC236}">
                <a16:creationId xmlns:a16="http://schemas.microsoft.com/office/drawing/2014/main" id="{631FCEE4-C96C-B749-9A6A-3393FC6938B6}"/>
              </a:ext>
            </a:extLst>
          </p:cNvPr>
          <p:cNvSpPr txBox="1">
            <a:spLocks/>
          </p:cNvSpPr>
          <p:nvPr/>
        </p:nvSpPr>
        <p:spPr>
          <a:xfrm>
            <a:off x="1784327" y="5516163"/>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2" name="Content Placeholder 2">
            <a:extLst>
              <a:ext uri="{FF2B5EF4-FFF2-40B4-BE49-F238E27FC236}">
                <a16:creationId xmlns:a16="http://schemas.microsoft.com/office/drawing/2014/main" id="{442615BC-BAD3-7747-9C3B-90C56B42AD37}"/>
              </a:ext>
            </a:extLst>
          </p:cNvPr>
          <p:cNvSpPr txBox="1">
            <a:spLocks/>
          </p:cNvSpPr>
          <p:nvPr/>
        </p:nvSpPr>
        <p:spPr>
          <a:xfrm>
            <a:off x="4259795" y="5522352"/>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5534375" y="2736556"/>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4" name="Content Placeholder 2">
            <a:extLst>
              <a:ext uri="{FF2B5EF4-FFF2-40B4-BE49-F238E27FC236}">
                <a16:creationId xmlns:a16="http://schemas.microsoft.com/office/drawing/2014/main" id="{7536767B-9156-7D4C-B904-7FAA8EA36A24}"/>
              </a:ext>
            </a:extLst>
          </p:cNvPr>
          <p:cNvSpPr txBox="1">
            <a:spLocks/>
          </p:cNvSpPr>
          <p:nvPr/>
        </p:nvSpPr>
        <p:spPr>
          <a:xfrm>
            <a:off x="3162547" y="4571283"/>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5" name="Content Placeholder 2">
            <a:extLst>
              <a:ext uri="{FF2B5EF4-FFF2-40B4-BE49-F238E27FC236}">
                <a16:creationId xmlns:a16="http://schemas.microsoft.com/office/drawing/2014/main" id="{6525D316-52AA-7942-8362-5F6AC4DFAD4F}"/>
              </a:ext>
            </a:extLst>
          </p:cNvPr>
          <p:cNvSpPr txBox="1">
            <a:spLocks/>
          </p:cNvSpPr>
          <p:nvPr/>
        </p:nvSpPr>
        <p:spPr>
          <a:xfrm>
            <a:off x="4594212" y="4054735"/>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6890218" y="1276756"/>
            <a:ext cx="4318630" cy="6584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The formal definition of a deterministic finite state machine is:</a:t>
            </a:r>
            <a:endParaRPr lang="en-US" sz="1800" b="1" u="sng" dirty="0"/>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F1830A5F-2D7B-464C-8362-B76D6068E4A2}"/>
                  </a:ext>
                </a:extLst>
              </p:cNvPr>
              <p:cNvSpPr txBox="1">
                <a:spLocks/>
              </p:cNvSpPr>
              <p:nvPr/>
            </p:nvSpPr>
            <p:spPr>
              <a:xfrm>
                <a:off x="7072250" y="2187131"/>
                <a:ext cx="3954566" cy="4142153"/>
              </a:xfrm>
              <a:prstGeom prst="rect">
                <a:avLst/>
              </a:prstGeom>
              <a:solidFill>
                <a:schemeClr val="tx1">
                  <a:lumMod val="8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A finite automaton is a 5-tuple</a:t>
                </a:r>
                <a:br>
                  <a:rPr lang="en-US" sz="1800" i="1" dirty="0">
                    <a:solidFill>
                      <a:schemeClr val="bg1"/>
                    </a:solidFill>
                  </a:rPr>
                </a:b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 </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a:p>
                <a:pPr marL="0" indent="0">
                  <a:buFont typeface="Arial" panose="020B0604020202020204" pitchFamily="34" charset="0"/>
                  <a:buNone/>
                </a:pPr>
                <a:r>
                  <a:rPr lang="en-US" sz="1800" i="1" u="sng" dirty="0">
                    <a:solidFill>
                      <a:schemeClr val="bg1"/>
                    </a:solidFill>
                  </a:rPr>
                  <a:t>Where:</a:t>
                </a:r>
                <a:br>
                  <a:rPr lang="en-US" sz="1800" dirty="0">
                    <a:solidFill>
                      <a:schemeClr val="bg1"/>
                    </a:solidFill>
                  </a:rPr>
                </a:b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a finite set called the </a:t>
                </a:r>
                <a:r>
                  <a:rPr lang="en-US" sz="1800" b="1" i="1" u="sng" dirty="0">
                    <a:solidFill>
                      <a:schemeClr val="bg1"/>
                    </a:solidFill>
                  </a:rPr>
                  <a:t>states</a:t>
                </a:r>
              </a:p>
              <a:p>
                <a:pPr marL="0" indent="0">
                  <a:buFont typeface="Arial" panose="020B0604020202020204" pitchFamily="34" charset="0"/>
                  <a:buNone/>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a finite set called the </a:t>
                </a:r>
                <a:r>
                  <a:rPr lang="en-US" sz="1800" b="1" i="1" u="sng" dirty="0">
                    <a:solidFill>
                      <a:schemeClr val="bg1"/>
                    </a:solidFill>
                  </a:rPr>
                  <a:t>alphabet</a:t>
                </a:r>
              </a:p>
              <a:p>
                <a:pPr marL="0" indent="0">
                  <a:buFont typeface="Arial" panose="020B0604020202020204" pitchFamily="34" charset="0"/>
                  <a:buNone/>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t>
                </a:r>
                <a:r>
                  <a:rPr lang="en-US" sz="1800" b="1" i="1" u="sng" dirty="0">
                    <a:solidFill>
                      <a:schemeClr val="bg1"/>
                    </a:solidFill>
                  </a:rPr>
                  <a:t>transition function</a:t>
                </a:r>
              </a:p>
              <a:p>
                <a:pPr marL="0" indent="0">
                  <a:buFont typeface="Arial" panose="020B0604020202020204" pitchFamily="34" charset="0"/>
                  <a:buNone/>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oMath>
                </a14:m>
                <a:r>
                  <a:rPr lang="en-US" sz="1800" dirty="0">
                    <a:solidFill>
                      <a:schemeClr val="bg1"/>
                    </a:solidFill>
                  </a:rPr>
                  <a:t> is the </a:t>
                </a:r>
                <a:r>
                  <a:rPr lang="en-US" sz="1800" b="1" i="1" u="sng" dirty="0">
                    <a:solidFill>
                      <a:schemeClr val="bg1"/>
                    </a:solidFill>
                  </a:rPr>
                  <a:t>start state</a:t>
                </a:r>
              </a:p>
              <a:p>
                <a:pPr marL="0" indent="0">
                  <a:buFont typeface="Arial" panose="020B0604020202020204" pitchFamily="34" charset="0"/>
                  <a:buNone/>
                </a:pPr>
                <a14:m>
                  <m:oMath xmlns:m="http://schemas.openxmlformats.org/officeDocument/2006/math">
                    <m:r>
                      <a:rPr lang="en-US" sz="1800" b="0" i="1" smtClean="0">
                        <a:solidFill>
                          <a:schemeClr val="bg1"/>
                        </a:solidFill>
                        <a:latin typeface="Cambria Math" panose="02040503050406030204" pitchFamily="18" charset="0"/>
                      </a:rPr>
                      <m:t>𝐹</m:t>
                    </m:r>
                  </m:oMath>
                </a14:m>
                <a:r>
                  <a:rPr lang="en-US" sz="1800" dirty="0">
                    <a:solidFill>
                      <a:schemeClr val="bg1"/>
                    </a:solidFill>
                  </a:rPr>
                  <a:t> is a set of </a:t>
                </a:r>
                <a:r>
                  <a:rPr lang="en-US" sz="1800" b="1" i="1" u="sng" dirty="0">
                    <a:solidFill>
                      <a:schemeClr val="bg1"/>
                    </a:solidFill>
                  </a:rPr>
                  <a:t>accept states</a:t>
                </a:r>
                <a:r>
                  <a:rPr lang="en-US" sz="1800" dirty="0">
                    <a:solidFill>
                      <a:schemeClr val="bg1"/>
                    </a:solidFill>
                  </a:rPr>
                  <a:t> (or </a:t>
                </a:r>
                <a:r>
                  <a:rPr lang="en-US" sz="1800" b="1" i="1" u="sng" dirty="0">
                    <a:solidFill>
                      <a:schemeClr val="bg1"/>
                    </a:solidFill>
                  </a:rPr>
                  <a:t>final states</a:t>
                </a:r>
                <a:r>
                  <a:rPr lang="en-US" sz="1800" dirty="0">
                    <a:solidFill>
                      <a:schemeClr val="bg1"/>
                    </a:solidFill>
                  </a:rPr>
                  <a:t>)</a:t>
                </a:r>
              </a:p>
            </p:txBody>
          </p:sp>
        </mc:Choice>
        <mc:Fallback xmlns="">
          <p:sp>
            <p:nvSpPr>
              <p:cNvPr id="25" name="Content Placeholder 2">
                <a:extLst>
                  <a:ext uri="{FF2B5EF4-FFF2-40B4-BE49-F238E27FC236}">
                    <a16:creationId xmlns:a16="http://schemas.microsoft.com/office/drawing/2014/main" id="{F1830A5F-2D7B-464C-8362-B76D6068E4A2}"/>
                  </a:ext>
                </a:extLst>
              </p:cNvPr>
              <p:cNvSpPr txBox="1">
                <a:spLocks noRot="1" noChangeAspect="1" noMove="1" noResize="1" noEditPoints="1" noAdjustHandles="1" noChangeArrowheads="1" noChangeShapeType="1" noTextEdit="1"/>
              </p:cNvSpPr>
              <p:nvPr/>
            </p:nvSpPr>
            <p:spPr>
              <a:xfrm>
                <a:off x="7072250" y="2187131"/>
                <a:ext cx="3954566" cy="4142153"/>
              </a:xfrm>
              <a:prstGeom prst="rect">
                <a:avLst/>
              </a:prstGeom>
              <a:blipFill>
                <a:blip r:embed="rId2"/>
                <a:stretch>
                  <a:fillRect l="-1282"/>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5E800D55-7F9C-7143-8834-4A7C7E1A7A39}"/>
              </a:ext>
            </a:extLst>
          </p:cNvPr>
          <p:cNvCxnSpPr>
            <a:cxnSpLocks/>
          </p:cNvCxnSpPr>
          <p:nvPr/>
        </p:nvCxnSpPr>
        <p:spPr>
          <a:xfrm>
            <a:off x="1243584" y="2590007"/>
            <a:ext cx="0" cy="58524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2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Activity: Design a State Machine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746504"/>
            <a:ext cx="10123996" cy="722376"/>
          </a:xfrm>
        </p:spPr>
        <p:txBody>
          <a:bodyPr/>
          <a:lstStyle/>
          <a:p>
            <a:r>
              <a:rPr lang="en-US" dirty="0"/>
              <a:t>Imaging an automatic sliding door at, say, a grocery store.</a:t>
            </a:r>
          </a:p>
        </p:txBody>
      </p:sp>
      <p:sp>
        <p:nvSpPr>
          <p:cNvPr id="4" name="Rectangle 3">
            <a:extLst>
              <a:ext uri="{FF2B5EF4-FFF2-40B4-BE49-F238E27FC236}">
                <a16:creationId xmlns:a16="http://schemas.microsoft.com/office/drawing/2014/main" id="{73B62790-EB26-5840-90E2-721F23768F1B}"/>
              </a:ext>
            </a:extLst>
          </p:cNvPr>
          <p:cNvSpPr/>
          <p:nvPr/>
        </p:nvSpPr>
        <p:spPr>
          <a:xfrm>
            <a:off x="3337560" y="3191256"/>
            <a:ext cx="2020824" cy="2770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Pad</a:t>
            </a:r>
          </a:p>
        </p:txBody>
      </p:sp>
      <p:sp>
        <p:nvSpPr>
          <p:cNvPr id="5" name="Rectangle 4">
            <a:extLst>
              <a:ext uri="{FF2B5EF4-FFF2-40B4-BE49-F238E27FC236}">
                <a16:creationId xmlns:a16="http://schemas.microsoft.com/office/drawing/2014/main" id="{8BA15D7E-ECBA-8C43-A9C9-AF19FFD7C641}"/>
              </a:ext>
            </a:extLst>
          </p:cNvPr>
          <p:cNvSpPr/>
          <p:nvPr/>
        </p:nvSpPr>
        <p:spPr>
          <a:xfrm>
            <a:off x="6507480" y="3191256"/>
            <a:ext cx="2020824" cy="2770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Pad</a:t>
            </a:r>
          </a:p>
        </p:txBody>
      </p:sp>
      <p:grpSp>
        <p:nvGrpSpPr>
          <p:cNvPr id="12" name="Group 11">
            <a:extLst>
              <a:ext uri="{FF2B5EF4-FFF2-40B4-BE49-F238E27FC236}">
                <a16:creationId xmlns:a16="http://schemas.microsoft.com/office/drawing/2014/main" id="{15BE5A6D-437F-4640-819F-B7C4F9DB833F}"/>
              </a:ext>
            </a:extLst>
          </p:cNvPr>
          <p:cNvGrpSpPr/>
          <p:nvPr/>
        </p:nvGrpSpPr>
        <p:grpSpPr>
          <a:xfrm>
            <a:off x="5321808" y="2798064"/>
            <a:ext cx="1170432" cy="3511296"/>
            <a:chOff x="5367528" y="2834640"/>
            <a:chExt cx="1170432" cy="3511296"/>
          </a:xfrm>
        </p:grpSpPr>
        <p:cxnSp>
          <p:nvCxnSpPr>
            <p:cNvPr id="7" name="Straight Connector 6">
              <a:extLst>
                <a:ext uri="{FF2B5EF4-FFF2-40B4-BE49-F238E27FC236}">
                  <a16:creationId xmlns:a16="http://schemas.microsoft.com/office/drawing/2014/main" id="{AE294069-4212-1643-AAB1-6BEE25E18240}"/>
                </a:ext>
              </a:extLst>
            </p:cNvPr>
            <p:cNvCxnSpPr/>
            <p:nvPr/>
          </p:nvCxnSpPr>
          <p:spPr>
            <a:xfrm>
              <a:off x="5952744" y="2834640"/>
              <a:ext cx="0" cy="351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989B85-D446-3C42-8E58-4291BF189114}"/>
                </a:ext>
              </a:extLst>
            </p:cNvPr>
            <p:cNvCxnSpPr>
              <a:cxnSpLocks/>
            </p:cNvCxnSpPr>
            <p:nvPr/>
          </p:nvCxnSpPr>
          <p:spPr>
            <a:xfrm>
              <a:off x="5367528" y="2834640"/>
              <a:ext cx="1170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F0C5E2-3075-A749-B226-BE13E4758D49}"/>
                </a:ext>
              </a:extLst>
            </p:cNvPr>
            <p:cNvCxnSpPr>
              <a:cxnSpLocks/>
            </p:cNvCxnSpPr>
            <p:nvPr/>
          </p:nvCxnSpPr>
          <p:spPr>
            <a:xfrm>
              <a:off x="5367528" y="6345936"/>
              <a:ext cx="1170432"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25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76401" y="1984286"/>
            <a:ext cx="8092485" cy="4721315"/>
            <a:chOff x="626022" y="1298485"/>
            <a:chExt cx="8365578" cy="4880643"/>
          </a:xfrm>
        </p:grpSpPr>
        <p:sp>
          <p:nvSpPr>
            <p:cNvPr id="3" name="Oval 2"/>
            <p:cNvSpPr/>
            <p:nvPr/>
          </p:nvSpPr>
          <p:spPr>
            <a:xfrm>
              <a:off x="626022" y="2209799"/>
              <a:ext cx="1524000" cy="1385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0</a:t>
              </a:r>
            </a:p>
            <a:p>
              <a:pPr algn="ctr"/>
              <a:r>
                <a:rPr lang="en-US" sz="1200" dirty="0"/>
                <a:t>----------</a:t>
              </a:r>
            </a:p>
            <a:p>
              <a:pPr algn="ctr"/>
              <a:r>
                <a:rPr lang="en-US" sz="1200" dirty="0"/>
                <a:t>No click has begun</a:t>
              </a:r>
            </a:p>
          </p:txBody>
        </p:sp>
        <p:sp>
          <p:nvSpPr>
            <p:cNvPr id="5" name="Oval 4"/>
            <p:cNvSpPr/>
            <p:nvPr/>
          </p:nvSpPr>
          <p:spPr>
            <a:xfrm>
              <a:off x="3581400" y="22028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1</a:t>
              </a:r>
            </a:p>
            <a:p>
              <a:pPr algn="ctr"/>
              <a:r>
                <a:rPr lang="en-US" sz="1200" dirty="0"/>
                <a:t>----------</a:t>
              </a:r>
            </a:p>
            <a:p>
              <a:pPr algn="ctr"/>
              <a:r>
                <a:rPr lang="en-US" sz="1200" dirty="0"/>
                <a:t>Mouse went down beginning a click</a:t>
              </a:r>
            </a:p>
          </p:txBody>
        </p:sp>
        <p:sp>
          <p:nvSpPr>
            <p:cNvPr id="7" name="Oval 6"/>
            <p:cNvSpPr/>
            <p:nvPr/>
          </p:nvSpPr>
          <p:spPr>
            <a:xfrm>
              <a:off x="6781800" y="22028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2</a:t>
              </a:r>
            </a:p>
            <a:p>
              <a:pPr algn="ctr"/>
              <a:r>
                <a:rPr lang="en-US" sz="1200" dirty="0"/>
                <a:t>----------</a:t>
              </a:r>
            </a:p>
            <a:p>
              <a:pPr algn="ctr"/>
              <a:r>
                <a:rPr lang="en-US" sz="1200" dirty="0"/>
                <a:t>Mouse went up completing a click</a:t>
              </a:r>
            </a:p>
          </p:txBody>
        </p:sp>
        <p:sp>
          <p:nvSpPr>
            <p:cNvPr id="8" name="Oval 7"/>
            <p:cNvSpPr/>
            <p:nvPr/>
          </p:nvSpPr>
          <p:spPr>
            <a:xfrm>
              <a:off x="5029200" y="47936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3</a:t>
              </a:r>
            </a:p>
            <a:p>
              <a:pPr algn="ctr"/>
              <a:r>
                <a:rPr lang="en-US" sz="1200" dirty="0"/>
                <a:t>----------</a:t>
              </a:r>
            </a:p>
            <a:p>
              <a:pPr algn="ctr"/>
              <a:r>
                <a:rPr lang="en-US" sz="1200" dirty="0"/>
                <a:t>Mouse back down, starting a double click</a:t>
              </a:r>
            </a:p>
          </p:txBody>
        </p:sp>
        <p:sp>
          <p:nvSpPr>
            <p:cNvPr id="9" name="Oval 8"/>
            <p:cNvSpPr/>
            <p:nvPr/>
          </p:nvSpPr>
          <p:spPr>
            <a:xfrm>
              <a:off x="2066453" y="47936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4</a:t>
              </a:r>
            </a:p>
            <a:p>
              <a:pPr algn="ctr"/>
              <a:r>
                <a:rPr lang="en-US" sz="1200" dirty="0"/>
                <a:t>----------</a:t>
              </a:r>
            </a:p>
            <a:p>
              <a:pPr algn="ctr"/>
              <a:r>
                <a:rPr lang="en-US" sz="1200" dirty="0"/>
                <a:t>Mouse up completing double click</a:t>
              </a:r>
            </a:p>
          </p:txBody>
        </p:sp>
        <p:cxnSp>
          <p:nvCxnSpPr>
            <p:cNvPr id="10" name="Elbow Connector 9"/>
            <p:cNvCxnSpPr>
              <a:stCxn id="3" idx="6"/>
              <a:endCxn id="5" idx="2"/>
            </p:cNvCxnSpPr>
            <p:nvPr/>
          </p:nvCxnSpPr>
          <p:spPr>
            <a:xfrm flipV="1">
              <a:off x="2150022" y="2895601"/>
              <a:ext cx="1431378" cy="6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74051" y="2477869"/>
              <a:ext cx="1311822" cy="859040"/>
            </a:xfrm>
            <a:prstGeom prst="rect">
              <a:avLst/>
            </a:prstGeom>
            <a:noFill/>
          </p:spPr>
          <p:txBody>
            <a:bodyPr wrap="square" rtlCol="0">
              <a:spAutoFit/>
            </a:bodyPr>
            <a:lstStyle/>
            <a:p>
              <a:pPr algn="ctr"/>
              <a:r>
                <a:rPr lang="en-US" sz="1200" i="1" dirty="0"/>
                <a:t>Hover state = 1 </a:t>
              </a:r>
            </a:p>
            <a:p>
              <a:pPr algn="ctr"/>
              <a:r>
                <a:rPr lang="en-US" sz="1200" i="1" dirty="0"/>
                <a:t>&amp;&amp;</a:t>
              </a:r>
            </a:p>
            <a:p>
              <a:pPr algn="ctr"/>
              <a:r>
                <a:rPr lang="en-US" sz="1200" i="1" dirty="0"/>
                <a:t>Mouse button down</a:t>
              </a:r>
            </a:p>
          </p:txBody>
        </p:sp>
        <p:cxnSp>
          <p:nvCxnSpPr>
            <p:cNvPr id="15" name="Elbow Connector 14"/>
            <p:cNvCxnSpPr>
              <a:stCxn id="5" idx="6"/>
              <a:endCxn id="7" idx="2"/>
            </p:cNvCxnSpPr>
            <p:nvPr/>
          </p:nvCxnSpPr>
          <p:spPr>
            <a:xfrm>
              <a:off x="5105400" y="2895601"/>
              <a:ext cx="16764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57800" y="2477869"/>
              <a:ext cx="1311822" cy="668142"/>
            </a:xfrm>
            <a:prstGeom prst="rect">
              <a:avLst/>
            </a:prstGeom>
            <a:noFill/>
          </p:spPr>
          <p:txBody>
            <a:bodyPr wrap="square" rtlCol="0">
              <a:spAutoFit/>
            </a:bodyPr>
            <a:lstStyle/>
            <a:p>
              <a:pPr algn="ctr"/>
              <a:r>
                <a:rPr lang="en-US" sz="1200" i="1" dirty="0"/>
                <a:t>Hover state = 1 </a:t>
              </a:r>
            </a:p>
            <a:p>
              <a:pPr algn="ctr"/>
              <a:r>
                <a:rPr lang="en-US" sz="1200" i="1" dirty="0"/>
                <a:t>&amp;&amp;</a:t>
              </a:r>
            </a:p>
            <a:p>
              <a:pPr algn="ctr"/>
              <a:r>
                <a:rPr lang="en-US" sz="1200" i="1" dirty="0"/>
                <a:t>Mouse button up</a:t>
              </a:r>
            </a:p>
          </p:txBody>
        </p:sp>
        <p:cxnSp>
          <p:nvCxnSpPr>
            <p:cNvPr id="19" name="Elbow Connector 18"/>
            <p:cNvCxnSpPr>
              <a:stCxn id="5" idx="0"/>
              <a:endCxn id="3" idx="0"/>
            </p:cNvCxnSpPr>
            <p:nvPr/>
          </p:nvCxnSpPr>
          <p:spPr>
            <a:xfrm rot="16200000" flipH="1" flipV="1">
              <a:off x="2862248" y="728647"/>
              <a:ext cx="6926" cy="2955378"/>
            </a:xfrm>
            <a:prstGeom prst="bentConnector3">
              <a:avLst>
                <a:gd name="adj1" fmla="val -3300606"/>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73822" y="1298485"/>
              <a:ext cx="1507578" cy="668142"/>
            </a:xfrm>
            <a:prstGeom prst="rect">
              <a:avLst/>
            </a:prstGeom>
            <a:noFill/>
          </p:spPr>
          <p:txBody>
            <a:bodyPr wrap="square" rtlCol="0">
              <a:spAutoFit/>
            </a:bodyPr>
            <a:lstStyle/>
            <a:p>
              <a:pPr algn="ctr"/>
              <a:r>
                <a:rPr lang="en-US" sz="1200" i="1" dirty="0"/>
                <a:t>Hover state = 0 </a:t>
              </a:r>
            </a:p>
            <a:p>
              <a:pPr algn="ctr"/>
              <a:r>
                <a:rPr lang="en-US" sz="1200" i="1" dirty="0"/>
                <a:t>&amp;&amp;</a:t>
              </a:r>
            </a:p>
            <a:p>
              <a:pPr algn="ctr"/>
              <a:r>
                <a:rPr lang="en-US" sz="1200" i="1" dirty="0"/>
                <a:t>Mouse button up</a:t>
              </a:r>
            </a:p>
          </p:txBody>
        </p:sp>
        <p:cxnSp>
          <p:nvCxnSpPr>
            <p:cNvPr id="23" name="Elbow Connector 22"/>
            <p:cNvCxnSpPr>
              <a:stCxn id="7" idx="4"/>
              <a:endCxn id="3" idx="4"/>
            </p:cNvCxnSpPr>
            <p:nvPr/>
          </p:nvCxnSpPr>
          <p:spPr>
            <a:xfrm rot="5400000">
              <a:off x="4462447" y="513903"/>
              <a:ext cx="6928" cy="6155778"/>
            </a:xfrm>
            <a:prstGeom prst="bentConnector3">
              <a:avLst>
                <a:gd name="adj1" fmla="val 3399654"/>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42294" y="3597719"/>
              <a:ext cx="3104603" cy="477245"/>
            </a:xfrm>
            <a:prstGeom prst="rect">
              <a:avLst/>
            </a:prstGeom>
            <a:noFill/>
          </p:spPr>
          <p:txBody>
            <a:bodyPr wrap="square" rtlCol="0">
              <a:spAutoFit/>
            </a:bodyPr>
            <a:lstStyle/>
            <a:p>
              <a:pPr algn="ctr"/>
              <a:r>
                <a:rPr lang="en-US" sz="1200" i="1" dirty="0"/>
                <a:t>200ms passed, no double click started</a:t>
              </a:r>
            </a:p>
            <a:p>
              <a:pPr algn="ctr"/>
              <a:r>
                <a:rPr lang="en-US" sz="1200" i="1" dirty="0"/>
                <a:t>Register a single click</a:t>
              </a:r>
            </a:p>
          </p:txBody>
        </p:sp>
        <p:cxnSp>
          <p:nvCxnSpPr>
            <p:cNvPr id="27" name="Elbow Connector 26"/>
            <p:cNvCxnSpPr>
              <a:stCxn id="7" idx="4"/>
              <a:endCxn id="8" idx="6"/>
            </p:cNvCxnSpPr>
            <p:nvPr/>
          </p:nvCxnSpPr>
          <p:spPr>
            <a:xfrm rot="5400000">
              <a:off x="6099464" y="4042064"/>
              <a:ext cx="1898073" cy="990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43800" y="4626321"/>
              <a:ext cx="1447800" cy="477245"/>
            </a:xfrm>
            <a:prstGeom prst="rect">
              <a:avLst/>
            </a:prstGeom>
            <a:noFill/>
          </p:spPr>
          <p:txBody>
            <a:bodyPr wrap="square" rtlCol="0">
              <a:spAutoFit/>
            </a:bodyPr>
            <a:lstStyle/>
            <a:p>
              <a:pPr algn="ctr"/>
              <a:r>
                <a:rPr lang="en-US" sz="1200" i="1" dirty="0"/>
                <a:t>Hover state = 1</a:t>
              </a:r>
            </a:p>
            <a:p>
              <a:pPr algn="ctr"/>
              <a:r>
                <a:rPr lang="en-US" sz="1200" i="1" dirty="0"/>
                <a:t>Mouse button down</a:t>
              </a:r>
            </a:p>
          </p:txBody>
        </p:sp>
        <p:cxnSp>
          <p:nvCxnSpPr>
            <p:cNvPr id="31" name="Elbow Connector 30"/>
            <p:cNvCxnSpPr>
              <a:stCxn id="8" idx="2"/>
              <a:endCxn id="9" idx="6"/>
            </p:cNvCxnSpPr>
            <p:nvPr/>
          </p:nvCxnSpPr>
          <p:spPr>
            <a:xfrm rot="10800000">
              <a:off x="3590454" y="5486401"/>
              <a:ext cx="1438747"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9" idx="2"/>
              <a:endCxn id="3" idx="3"/>
            </p:cNvCxnSpPr>
            <p:nvPr/>
          </p:nvCxnSpPr>
          <p:spPr>
            <a:xfrm rot="10800000">
              <a:off x="849207" y="3392361"/>
              <a:ext cx="1217246" cy="2094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911" y="4505191"/>
              <a:ext cx="1447800" cy="477245"/>
            </a:xfrm>
            <a:prstGeom prst="rect">
              <a:avLst/>
            </a:prstGeom>
            <a:noFill/>
          </p:spPr>
          <p:txBody>
            <a:bodyPr wrap="square" rtlCol="0">
              <a:spAutoFit/>
            </a:bodyPr>
            <a:lstStyle/>
            <a:p>
              <a:pPr algn="ctr"/>
              <a:r>
                <a:rPr lang="en-US" sz="1200" i="1" dirty="0"/>
                <a:t>Register Double Click</a:t>
              </a:r>
            </a:p>
          </p:txBody>
        </p:sp>
        <p:sp>
          <p:nvSpPr>
            <p:cNvPr id="39" name="TextBox 38"/>
            <p:cNvSpPr txBox="1"/>
            <p:nvPr/>
          </p:nvSpPr>
          <p:spPr>
            <a:xfrm>
              <a:off x="3581400" y="5029200"/>
              <a:ext cx="1447800" cy="477245"/>
            </a:xfrm>
            <a:prstGeom prst="rect">
              <a:avLst/>
            </a:prstGeom>
            <a:noFill/>
          </p:spPr>
          <p:txBody>
            <a:bodyPr wrap="square" rtlCol="0">
              <a:spAutoFit/>
            </a:bodyPr>
            <a:lstStyle/>
            <a:p>
              <a:pPr algn="ctr"/>
              <a:r>
                <a:rPr lang="en-US" sz="1200" i="1" dirty="0"/>
                <a:t>Hover state = 1</a:t>
              </a:r>
            </a:p>
            <a:p>
              <a:pPr algn="ctr"/>
              <a:r>
                <a:rPr lang="en-US" sz="1200" i="1" dirty="0"/>
                <a:t>Mouse button up</a:t>
              </a:r>
            </a:p>
          </p:txBody>
        </p:sp>
        <p:cxnSp>
          <p:nvCxnSpPr>
            <p:cNvPr id="40" name="Elbow Connector 39"/>
            <p:cNvCxnSpPr>
              <a:stCxn id="8" idx="0"/>
              <a:endCxn id="3" idx="5"/>
            </p:cNvCxnSpPr>
            <p:nvPr/>
          </p:nvCxnSpPr>
          <p:spPr>
            <a:xfrm rot="16200000" flipV="1">
              <a:off x="3158363" y="2160835"/>
              <a:ext cx="1401312" cy="38643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7600" y="4038600"/>
              <a:ext cx="1306554" cy="668142"/>
            </a:xfrm>
            <a:prstGeom prst="rect">
              <a:avLst/>
            </a:prstGeom>
            <a:noFill/>
          </p:spPr>
          <p:txBody>
            <a:bodyPr wrap="square" rtlCol="0">
              <a:spAutoFit/>
            </a:bodyPr>
            <a:lstStyle/>
            <a:p>
              <a:pPr algn="ctr"/>
              <a:r>
                <a:rPr lang="en-US" sz="1200" i="1" dirty="0"/>
                <a:t>Hover State = </a:t>
              </a:r>
              <a:r>
                <a:rPr lang="en-US" sz="1200" i="1"/>
                <a:t>0 </a:t>
              </a:r>
            </a:p>
            <a:p>
              <a:pPr algn="ctr"/>
              <a:r>
                <a:rPr lang="en-US" sz="1200" i="1" dirty="0"/>
                <a:t>&amp;&amp;</a:t>
              </a:r>
            </a:p>
            <a:p>
              <a:pPr algn="ctr"/>
              <a:r>
                <a:rPr lang="en-US" sz="1200" i="1" dirty="0"/>
                <a:t>Mouse button up</a:t>
              </a:r>
            </a:p>
          </p:txBody>
        </p:sp>
      </p:grpSp>
      <p:grpSp>
        <p:nvGrpSpPr>
          <p:cNvPr id="11" name="Group 10"/>
          <p:cNvGrpSpPr/>
          <p:nvPr/>
        </p:nvGrpSpPr>
        <p:grpSpPr>
          <a:xfrm>
            <a:off x="6036222" y="152401"/>
            <a:ext cx="4326978" cy="2197743"/>
            <a:chOff x="626022" y="2133600"/>
            <a:chExt cx="4326978" cy="2197743"/>
          </a:xfrm>
        </p:grpSpPr>
        <p:sp>
          <p:nvSpPr>
            <p:cNvPr id="25" name="Oval 24"/>
            <p:cNvSpPr/>
            <p:nvPr/>
          </p:nvSpPr>
          <p:spPr>
            <a:xfrm>
              <a:off x="626022" y="2133600"/>
              <a:ext cx="1524000" cy="152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Hover State 0</a:t>
              </a:r>
            </a:p>
            <a:p>
              <a:pPr algn="ctr"/>
              <a:r>
                <a:rPr lang="en-US" sz="1200" dirty="0">
                  <a:solidFill>
                    <a:schemeClr val="tx1"/>
                  </a:solidFill>
                </a:rPr>
                <a:t>----------</a:t>
              </a:r>
            </a:p>
            <a:p>
              <a:pPr algn="ctr"/>
              <a:r>
                <a:rPr lang="en-US" sz="1200" dirty="0">
                  <a:solidFill>
                    <a:schemeClr val="tx1"/>
                  </a:solidFill>
                </a:rPr>
                <a:t>No hover</a:t>
              </a:r>
            </a:p>
          </p:txBody>
        </p:sp>
        <p:sp>
          <p:nvSpPr>
            <p:cNvPr id="28" name="Oval 27"/>
            <p:cNvSpPr/>
            <p:nvPr/>
          </p:nvSpPr>
          <p:spPr>
            <a:xfrm>
              <a:off x="3429000" y="2133600"/>
              <a:ext cx="1524000" cy="152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Hover State 1</a:t>
              </a:r>
            </a:p>
            <a:p>
              <a:pPr algn="ctr"/>
              <a:r>
                <a:rPr lang="en-US" sz="1200" dirty="0">
                  <a:solidFill>
                    <a:schemeClr val="tx1"/>
                  </a:solidFill>
                </a:rPr>
                <a:t>----------</a:t>
              </a:r>
            </a:p>
            <a:p>
              <a:pPr algn="ctr"/>
              <a:r>
                <a:rPr lang="en-US" sz="1200" dirty="0">
                  <a:solidFill>
                    <a:schemeClr val="tx1"/>
                  </a:solidFill>
                </a:rPr>
                <a:t>Currently hovering</a:t>
              </a:r>
            </a:p>
          </p:txBody>
        </p:sp>
        <p:cxnSp>
          <p:nvCxnSpPr>
            <p:cNvPr id="29" name="Straight Arrow Connector 28"/>
            <p:cNvCxnSpPr>
              <a:stCxn id="28" idx="6"/>
              <a:endCxn id="32" idx="2"/>
            </p:cNvCxnSpPr>
            <p:nvPr/>
          </p:nvCxnSpPr>
          <p:spPr>
            <a:xfrm>
              <a:off x="2150022" y="2895600"/>
              <a:ext cx="1278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17178" y="2438400"/>
              <a:ext cx="1311822" cy="461665"/>
            </a:xfrm>
            <a:prstGeom prst="rect">
              <a:avLst/>
            </a:prstGeom>
            <a:noFill/>
          </p:spPr>
          <p:txBody>
            <a:bodyPr wrap="square" rtlCol="0">
              <a:spAutoFit/>
            </a:bodyPr>
            <a:lstStyle/>
            <a:p>
              <a:pPr algn="ctr"/>
              <a:r>
                <a:rPr lang="en-US" sz="1200" i="1" dirty="0"/>
                <a:t>Mouse moves over button</a:t>
              </a:r>
            </a:p>
          </p:txBody>
        </p:sp>
        <p:cxnSp>
          <p:nvCxnSpPr>
            <p:cNvPr id="33" name="Elbow Connector 32"/>
            <p:cNvCxnSpPr>
              <a:stCxn id="32" idx="4"/>
              <a:endCxn id="28" idx="4"/>
            </p:cNvCxnSpPr>
            <p:nvPr/>
          </p:nvCxnSpPr>
          <p:spPr>
            <a:xfrm rot="5400000">
              <a:off x="2789511" y="2256111"/>
              <a:ext cx="12700" cy="280297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14160" y="3869678"/>
              <a:ext cx="1311822" cy="461665"/>
            </a:xfrm>
            <a:prstGeom prst="rect">
              <a:avLst/>
            </a:prstGeom>
            <a:noFill/>
          </p:spPr>
          <p:txBody>
            <a:bodyPr wrap="square" rtlCol="0">
              <a:spAutoFit/>
            </a:bodyPr>
            <a:lstStyle/>
            <a:p>
              <a:pPr algn="ctr"/>
              <a:r>
                <a:rPr lang="en-US" sz="1200" i="1" dirty="0"/>
                <a:t>Mouse moves away from button</a:t>
              </a:r>
            </a:p>
          </p:txBody>
        </p:sp>
      </p:grpSp>
      <p:sp>
        <p:nvSpPr>
          <p:cNvPr id="36" name="Title 1">
            <a:extLst>
              <a:ext uri="{FF2B5EF4-FFF2-40B4-BE49-F238E27FC236}">
                <a16:creationId xmlns:a16="http://schemas.microsoft.com/office/drawing/2014/main" id="{DBFD138C-38B6-874E-9497-937C1DB9BF24}"/>
              </a:ext>
            </a:extLst>
          </p:cNvPr>
          <p:cNvSpPr>
            <a:spLocks noGrp="1"/>
          </p:cNvSpPr>
          <p:nvPr>
            <p:ph type="title"/>
          </p:nvPr>
        </p:nvSpPr>
        <p:spPr>
          <a:xfrm>
            <a:off x="1141413" y="234470"/>
            <a:ext cx="4500435" cy="1567216"/>
          </a:xfrm>
        </p:spPr>
        <p:txBody>
          <a:bodyPr>
            <a:normAutofit fontScale="90000"/>
          </a:bodyPr>
          <a:lstStyle/>
          <a:p>
            <a:pPr algn="ctr"/>
            <a:r>
              <a:rPr lang="en-US" dirty="0"/>
              <a:t>Another Example: How Buttons Work</a:t>
            </a:r>
          </a:p>
        </p:txBody>
      </p:sp>
    </p:spTree>
    <p:extLst>
      <p:ext uri="{BB962C8B-B14F-4D97-AF65-F5344CB8AC3E}">
        <p14:creationId xmlns:p14="http://schemas.microsoft.com/office/powerpoint/2010/main" val="304078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Practice with DFA</a:t>
            </a:r>
          </a:p>
        </p:txBody>
      </p:sp>
    </p:spTree>
    <p:extLst>
      <p:ext uri="{BB962C8B-B14F-4D97-AF65-F5344CB8AC3E}">
        <p14:creationId xmlns:p14="http://schemas.microsoft.com/office/powerpoint/2010/main" val="406827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Practice Problem 1</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526502" y="1637861"/>
            <a:ext cx="3128836" cy="868617"/>
          </a:xfrm>
          <a:solidFill>
            <a:schemeClr val="tx1">
              <a:lumMod val="95000"/>
            </a:schemeClr>
          </a:solidFill>
        </p:spPr>
        <p:txBody>
          <a:bodyPr>
            <a:normAutofit/>
          </a:bodyPr>
          <a:lstStyle/>
          <a:p>
            <a:pPr marL="0" indent="0">
              <a:buNone/>
            </a:pPr>
            <a:r>
              <a:rPr lang="en-US" sz="1800" i="1" dirty="0">
                <a:solidFill>
                  <a:schemeClr val="bg1"/>
                </a:solidFill>
              </a:rPr>
              <a:t>What set of strings does this machine recognize?</a:t>
            </a:r>
          </a:p>
        </p:txBody>
      </p:sp>
      <p:sp>
        <p:nvSpPr>
          <p:cNvPr id="4" name="Oval 3">
            <a:extLst>
              <a:ext uri="{FF2B5EF4-FFF2-40B4-BE49-F238E27FC236}">
                <a16:creationId xmlns:a16="http://schemas.microsoft.com/office/drawing/2014/main" id="{8CD650CD-8CE1-FB43-8327-8FBC613C78EE}"/>
              </a:ext>
            </a:extLst>
          </p:cNvPr>
          <p:cNvSpPr/>
          <p:nvPr/>
        </p:nvSpPr>
        <p:spPr>
          <a:xfrm>
            <a:off x="3348228" y="411708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6" name="Oval 5">
            <a:extLst>
              <a:ext uri="{FF2B5EF4-FFF2-40B4-BE49-F238E27FC236}">
                <a16:creationId xmlns:a16="http://schemas.microsoft.com/office/drawing/2014/main" id="{3781AC1C-1965-BE49-A278-1F27C4BB557E}"/>
              </a:ext>
            </a:extLst>
          </p:cNvPr>
          <p:cNvSpPr/>
          <p:nvPr/>
        </p:nvSpPr>
        <p:spPr>
          <a:xfrm>
            <a:off x="7770876" y="4104910"/>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5343144" y="4020344"/>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26" name="Elbow Connector 25">
            <a:extLst>
              <a:ext uri="{FF2B5EF4-FFF2-40B4-BE49-F238E27FC236}">
                <a16:creationId xmlns:a16="http://schemas.microsoft.com/office/drawing/2014/main" id="{FC494877-D7E2-9340-AADB-57861DE920FD}"/>
              </a:ext>
            </a:extLst>
          </p:cNvPr>
          <p:cNvCxnSpPr>
            <a:cxnSpLocks/>
            <a:stCxn id="8" idx="1"/>
            <a:endCxn id="8" idx="0"/>
          </p:cNvCxnSpPr>
          <p:nvPr/>
        </p:nvCxnSpPr>
        <p:spPr>
          <a:xfrm rot="5400000" flipH="1" flipV="1">
            <a:off x="5600319" y="3913819"/>
            <a:ext cx="150650" cy="363700"/>
          </a:xfrm>
          <a:prstGeom prst="bentConnector3">
            <a:avLst>
              <a:gd name="adj1"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5537041" y="3437613"/>
            <a:ext cx="29225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6452616" y="1634314"/>
            <a:ext cx="3020568" cy="87216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List out the formal description (5-tuple) for this machine</a:t>
            </a:r>
            <a:endParaRPr lang="en-US" sz="1800" b="1" u="sng" dirty="0">
              <a:solidFill>
                <a:schemeClr val="bg1"/>
              </a:solidFill>
            </a:endParaRPr>
          </a:p>
        </p:txBody>
      </p:sp>
      <p:cxnSp>
        <p:nvCxnSpPr>
          <p:cNvPr id="37" name="Straight Arrow Connector 36">
            <a:extLst>
              <a:ext uri="{FF2B5EF4-FFF2-40B4-BE49-F238E27FC236}">
                <a16:creationId xmlns:a16="http://schemas.microsoft.com/office/drawing/2014/main" id="{E04CBDD8-102F-124F-ACEB-79ECB0D251E5}"/>
              </a:ext>
            </a:extLst>
          </p:cNvPr>
          <p:cNvCxnSpPr>
            <a:cxnSpLocks/>
            <a:endCxn id="4" idx="2"/>
          </p:cNvCxnSpPr>
          <p:nvPr/>
        </p:nvCxnSpPr>
        <p:spPr>
          <a:xfrm>
            <a:off x="2755102" y="4534694"/>
            <a:ext cx="593126" cy="301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E4BAF6C2-619F-8A44-9EB5-6645807DE5E5}"/>
              </a:ext>
            </a:extLst>
          </p:cNvPr>
          <p:cNvCxnSpPr>
            <a:cxnSpLocks/>
            <a:stCxn id="4" idx="7"/>
            <a:endCxn id="4" idx="0"/>
          </p:cNvCxnSpPr>
          <p:nvPr/>
        </p:nvCxnSpPr>
        <p:spPr>
          <a:xfrm rot="16200000" flipV="1">
            <a:off x="3855966" y="4029971"/>
            <a:ext cx="123198" cy="297426"/>
          </a:xfrm>
          <a:prstGeom prst="bentConnector3">
            <a:avLst>
              <a:gd name="adj1"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6F956C4C-6883-0344-827A-6061E9EC792E}"/>
              </a:ext>
            </a:extLst>
          </p:cNvPr>
          <p:cNvSpPr txBox="1">
            <a:spLocks/>
          </p:cNvSpPr>
          <p:nvPr/>
        </p:nvSpPr>
        <p:spPr>
          <a:xfrm>
            <a:off x="3764967" y="3531355"/>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38" name="Straight Arrow Connector 37">
            <a:extLst>
              <a:ext uri="{FF2B5EF4-FFF2-40B4-BE49-F238E27FC236}">
                <a16:creationId xmlns:a16="http://schemas.microsoft.com/office/drawing/2014/main" id="{9DECB02D-9D91-6D4F-B7D0-95C3039E5F5B}"/>
              </a:ext>
            </a:extLst>
          </p:cNvPr>
          <p:cNvCxnSpPr>
            <a:cxnSpLocks/>
            <a:stCxn id="4" idx="6"/>
            <a:endCxn id="8" idx="2"/>
          </p:cNvCxnSpPr>
          <p:nvPr/>
        </p:nvCxnSpPr>
        <p:spPr>
          <a:xfrm flipV="1">
            <a:off x="4189476" y="4534694"/>
            <a:ext cx="1153668" cy="301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C7B94362-A4D0-FF45-84FE-1EEF7F4180F6}"/>
              </a:ext>
            </a:extLst>
          </p:cNvPr>
          <p:cNvSpPr txBox="1">
            <a:spLocks/>
          </p:cNvSpPr>
          <p:nvPr/>
        </p:nvSpPr>
        <p:spPr>
          <a:xfrm>
            <a:off x="4587460" y="4111038"/>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0" name="Straight Arrow Connector 39">
            <a:extLst>
              <a:ext uri="{FF2B5EF4-FFF2-40B4-BE49-F238E27FC236}">
                <a16:creationId xmlns:a16="http://schemas.microsoft.com/office/drawing/2014/main" id="{9C4383B7-A3EA-C840-8671-299BC2A67DF7}"/>
              </a:ext>
            </a:extLst>
          </p:cNvPr>
          <p:cNvCxnSpPr>
            <a:cxnSpLocks/>
            <a:stCxn id="8" idx="7"/>
            <a:endCxn id="6" idx="1"/>
          </p:cNvCxnSpPr>
          <p:nvPr/>
        </p:nvCxnSpPr>
        <p:spPr>
          <a:xfrm>
            <a:off x="6221194" y="4170994"/>
            <a:ext cx="1672880" cy="5711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1DE8CB-A7E6-1240-AE12-3119A308F110}"/>
              </a:ext>
            </a:extLst>
          </p:cNvPr>
          <p:cNvCxnSpPr>
            <a:cxnSpLocks/>
            <a:stCxn id="6" idx="3"/>
            <a:endCxn id="8" idx="5"/>
          </p:cNvCxnSpPr>
          <p:nvPr/>
        </p:nvCxnSpPr>
        <p:spPr>
          <a:xfrm flipH="1">
            <a:off x="6221194" y="4822960"/>
            <a:ext cx="1672880" cy="7543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1D28A5DF-0C33-5B42-A3FA-EBB2CD3DA009}"/>
              </a:ext>
            </a:extLst>
          </p:cNvPr>
          <p:cNvSpPr txBox="1">
            <a:spLocks/>
          </p:cNvSpPr>
          <p:nvPr/>
        </p:nvSpPr>
        <p:spPr>
          <a:xfrm>
            <a:off x="7150638" y="3780421"/>
            <a:ext cx="29225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44" name="Content Placeholder 2">
            <a:extLst>
              <a:ext uri="{FF2B5EF4-FFF2-40B4-BE49-F238E27FC236}">
                <a16:creationId xmlns:a16="http://schemas.microsoft.com/office/drawing/2014/main" id="{E8678380-2BE7-4042-9AC1-281AB02D7AF8}"/>
              </a:ext>
            </a:extLst>
          </p:cNvPr>
          <p:cNvSpPr txBox="1">
            <a:spLocks/>
          </p:cNvSpPr>
          <p:nvPr/>
        </p:nvSpPr>
        <p:spPr>
          <a:xfrm>
            <a:off x="6939945" y="4499356"/>
            <a:ext cx="502952"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spTree>
    <p:extLst>
      <p:ext uri="{BB962C8B-B14F-4D97-AF65-F5344CB8AC3E}">
        <p14:creationId xmlns:p14="http://schemas.microsoft.com/office/powerpoint/2010/main" val="379191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Practice Problem 2</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151598" y="1976189"/>
            <a:ext cx="8016530" cy="3501067"/>
          </a:xfrm>
          <a:solidFill>
            <a:schemeClr val="tx1">
              <a:lumMod val="95000"/>
            </a:schemeClr>
          </a:solidFill>
        </p:spPr>
        <p:txBody>
          <a:bodyPr>
            <a:normAutofit/>
          </a:bodyPr>
          <a:lstStyle/>
          <a:p>
            <a:pPr marL="0" indent="0">
              <a:buNone/>
            </a:pPr>
            <a:r>
              <a:rPr lang="en-US" sz="1800" i="1" dirty="0">
                <a:solidFill>
                  <a:schemeClr val="bg1"/>
                </a:solidFill>
              </a:rPr>
              <a:t>Design a DFA that accepts any binary string that contains “001” as a substring anywhere (possibly multiple times) in the string. The DFA should reject if the string does not contain a contiguous 001 anywhere in the string.</a:t>
            </a:r>
          </a:p>
          <a:p>
            <a:pPr marL="0" indent="0">
              <a:buNone/>
            </a:pPr>
            <a:endParaRPr lang="en-US" sz="1800" i="1" dirty="0">
              <a:solidFill>
                <a:schemeClr val="bg1"/>
              </a:solidFill>
            </a:endParaRPr>
          </a:p>
          <a:p>
            <a:pPr marL="0" indent="0">
              <a:buNone/>
            </a:pPr>
            <a:r>
              <a:rPr lang="en-US" sz="1800" i="1" dirty="0">
                <a:solidFill>
                  <a:schemeClr val="bg1"/>
                </a:solidFill>
              </a:rPr>
              <a:t>Examples:</a:t>
            </a:r>
            <a:br>
              <a:rPr lang="en-US" sz="1800" i="1" dirty="0">
                <a:solidFill>
                  <a:schemeClr val="bg1"/>
                </a:solidFill>
              </a:rPr>
            </a:br>
            <a:r>
              <a:rPr lang="en-US" sz="1800" i="1" dirty="0">
                <a:solidFill>
                  <a:schemeClr val="bg1"/>
                </a:solidFill>
              </a:rPr>
              <a:t>011110101011111	REJECT</a:t>
            </a:r>
            <a:br>
              <a:rPr lang="en-US" sz="1800" i="1" dirty="0">
                <a:solidFill>
                  <a:schemeClr val="bg1"/>
                </a:solidFill>
              </a:rPr>
            </a:br>
            <a:r>
              <a:rPr lang="en-US" sz="1800" i="1" dirty="0">
                <a:solidFill>
                  <a:schemeClr val="bg1"/>
                </a:solidFill>
              </a:rPr>
              <a:t>11111</a:t>
            </a:r>
            <a:r>
              <a:rPr lang="en-US" sz="1800" b="1" i="1" u="sng" dirty="0">
                <a:solidFill>
                  <a:schemeClr val="bg1"/>
                </a:solidFill>
              </a:rPr>
              <a:t>001</a:t>
            </a:r>
            <a:r>
              <a:rPr lang="en-US" sz="1800" i="1" dirty="0">
                <a:solidFill>
                  <a:schemeClr val="bg1"/>
                </a:solidFill>
              </a:rPr>
              <a:t>0101011	ACCEPT</a:t>
            </a:r>
          </a:p>
        </p:txBody>
      </p:sp>
    </p:spTree>
    <p:extLst>
      <p:ext uri="{BB962C8B-B14F-4D97-AF65-F5344CB8AC3E}">
        <p14:creationId xmlns:p14="http://schemas.microsoft.com/office/powerpoint/2010/main" val="217490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Formal Definition of Computation with DFA</a:t>
            </a:r>
          </a:p>
        </p:txBody>
      </p:sp>
    </p:spTree>
    <p:extLst>
      <p:ext uri="{BB962C8B-B14F-4D97-AF65-F5344CB8AC3E}">
        <p14:creationId xmlns:p14="http://schemas.microsoft.com/office/powerpoint/2010/main" val="65729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Formal Definition of computation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2872301"/>
                <a:ext cx="8016530" cy="1883664"/>
              </a:xfrm>
              <a:solidFill>
                <a:schemeClr val="tx1">
                  <a:lumMod val="95000"/>
                </a:schemeClr>
              </a:solidFill>
            </p:spPr>
            <p:txBody>
              <a:bodyPr>
                <a:normAutofit/>
              </a:bodyPr>
              <a:lstStyle/>
              <a:p>
                <a:pPr marL="0" indent="0">
                  <a:buNone/>
                </a:pPr>
                <a:r>
                  <a:rPr lang="en-US" sz="1800" i="1" dirty="0">
                    <a:solidFill>
                      <a:schemeClr val="bg1"/>
                    </a:solidFill>
                  </a:rPr>
                  <a:t>M accepts the string w if a sequence of states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𝑛</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exists such that:</a:t>
                </a:r>
              </a:p>
              <a:p>
                <a:pPr marL="0" indent="0">
                  <a:buNone/>
                </a:pPr>
                <a:r>
                  <a:rPr lang="en-US" sz="1800" i="1" dirty="0">
                    <a:solidFill>
                      <a:schemeClr val="bg1"/>
                    </a:solidFill>
                  </a:rPr>
                  <a:t>1.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oMath>
                </a14:m>
                <a:br>
                  <a:rPr lang="en-US" sz="1800" i="1" dirty="0">
                    <a:solidFill>
                      <a:schemeClr val="bg1"/>
                    </a:solidFill>
                  </a:rPr>
                </a:b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𝛿</m:t>
                    </m:r>
                    <m:d>
                      <m:dPr>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𝑤</m:t>
                            </m:r>
                          </m:e>
                          <m:sub>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Sub>
                      </m:e>
                    </m:d>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Sub>
                  </m:oMath>
                </a14:m>
                <a:r>
                  <a:rPr lang="en-US" sz="1800" i="1" dirty="0">
                    <a:solidFill>
                      <a:schemeClr val="bg1"/>
                    </a:solidFill>
                  </a:rPr>
                  <a:t> for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r>
                      <a:rPr lang="en-US" sz="1800" b="0" i="1" smtClean="0">
                        <a:solidFill>
                          <a:schemeClr val="bg1"/>
                        </a:solidFill>
                        <a:latin typeface="Cambria Math" panose="02040503050406030204" pitchFamily="18" charset="0"/>
                      </a:rPr>
                      <m:t>𝑛</m:t>
                    </m:r>
                    <m:r>
                      <a:rPr lang="en-US" sz="1800" b="0" i="1" smtClean="0">
                        <a:solidFill>
                          <a:schemeClr val="bg1"/>
                        </a:solidFill>
                        <a:latin typeface="Cambria Math" panose="02040503050406030204" pitchFamily="18" charset="0"/>
                      </a:rPr>
                      <m:t>−1</m:t>
                    </m:r>
                  </m:oMath>
                </a14:m>
                <a:br>
                  <a:rPr lang="en-US" sz="1800" i="1" dirty="0">
                    <a:solidFill>
                      <a:schemeClr val="bg1"/>
                    </a:solidFill>
                  </a:rPr>
                </a:br>
                <a:r>
                  <a:rPr lang="en-US" sz="1800" i="1" dirty="0">
                    <a:solidFill>
                      <a:schemeClr val="bg1"/>
                    </a:solidFill>
                  </a:rPr>
                  <a:t>3.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𝑛</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𝐹</m:t>
                    </m:r>
                  </m:oMath>
                </a14:m>
                <a:endParaRPr lang="en-US" sz="1800" i="1" dirty="0">
                  <a:solidFill>
                    <a:schemeClr val="bg1"/>
                  </a:solidFill>
                </a:endParaRPr>
              </a:p>
            </p:txBody>
          </p:sp>
        </mc:Choice>
        <mc:Fallback xmlns="">
          <p:sp>
            <p:nvSpPr>
              <p:cNvPr id="3" name="Content Placeholder 2">
                <a:extLst>
                  <a:ext uri="{FF2B5EF4-FFF2-40B4-BE49-F238E27FC236}">
                    <a16:creationId xmlns:a16="http://schemas.microsoft.com/office/drawing/2014/main" id="{3AF1510D-4DE5-0944-9883-C7378A65B719}"/>
                  </a:ext>
                </a:extLst>
              </p:cNvPr>
              <p:cNvSpPr>
                <a:spLocks noGrp="1" noRot="1" noChangeAspect="1" noMove="1" noResize="1" noEditPoints="1" noAdjustHandles="1" noChangeArrowheads="1" noChangeShapeType="1" noTextEdit="1"/>
              </p:cNvSpPr>
              <p:nvPr>
                <p:ph idx="1"/>
              </p:nvPr>
            </p:nvSpPr>
            <p:spPr>
              <a:xfrm>
                <a:off x="2086147" y="2872301"/>
                <a:ext cx="8016530" cy="1883664"/>
              </a:xfrm>
              <a:blipFill>
                <a:blip r:embed="rId2"/>
                <a:stretch>
                  <a:fillRect l="-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3105703" y="1805501"/>
                <a:ext cx="5977418" cy="678619"/>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Formal definition of computation on a DFA </a:t>
                </a:r>
                <a14:m>
                  <m:oMath xmlns:m="http://schemas.openxmlformats.org/officeDocument/2006/math">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𝑄</m:t>
                    </m:r>
                    <m:r>
                      <a:rPr lang="en-US" sz="1800" b="0" i="1" smtClean="0">
                        <a:solidFill>
                          <a:schemeClr val="tx1"/>
                        </a:solidFill>
                        <a:latin typeface="Cambria Math" panose="02040503050406030204" pitchFamily="18" charset="0"/>
                      </a:rPr>
                      <m:t>, </m:t>
                    </m:r>
                    <m:r>
                      <m:rPr>
                        <m:sty m:val="p"/>
                      </m:rPr>
                      <a:rPr lang="en-US" sz="1800" b="0" i="0" smtClean="0">
                        <a:solidFill>
                          <a:schemeClr val="tx1"/>
                        </a:solidFill>
                        <a:latin typeface="Cambria Math" panose="02040503050406030204" pitchFamily="18" charset="0"/>
                      </a:rPr>
                      <m:t>Σ</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𝛿</m:t>
                    </m:r>
                    <m:r>
                      <a:rPr lang="en-US" sz="1800" b="0" i="1" smtClean="0">
                        <a:solidFill>
                          <a:schemeClr val="tx1"/>
                        </a:solidFill>
                        <a:latin typeface="Cambria Math" panose="02040503050406030204" pitchFamily="18" charset="0"/>
                      </a:rPr>
                      <m:t>, </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𝑞</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𝐹</m:t>
                    </m:r>
                    <m:r>
                      <a:rPr lang="en-US" sz="1800" b="0" i="1" smtClean="0">
                        <a:solidFill>
                          <a:schemeClr val="tx1"/>
                        </a:solidFill>
                        <a:latin typeface="Cambria Math" panose="02040503050406030204" pitchFamily="18" charset="0"/>
                      </a:rPr>
                      <m:t>)</m:t>
                    </m:r>
                  </m:oMath>
                </a14:m>
                <a:r>
                  <a:rPr lang="en-US" sz="1800" i="1" dirty="0">
                    <a:solidFill>
                      <a:schemeClr val="tx1"/>
                    </a:solidFill>
                  </a:rPr>
                  <a:t> on input string </a:t>
                </a:r>
                <a14:m>
                  <m:oMath xmlns:m="http://schemas.openxmlformats.org/officeDocument/2006/math">
                    <m:r>
                      <a:rPr lang="en-US" sz="1800" b="0" i="1" smtClean="0">
                        <a:solidFill>
                          <a:schemeClr val="tx1"/>
                        </a:solidFill>
                        <a:latin typeface="Cambria Math" panose="02040503050406030204" pitchFamily="18" charset="0"/>
                      </a:rPr>
                      <m:t>𝑤</m:t>
                    </m:r>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1</m:t>
                        </m:r>
                      </m:sub>
                    </m:sSub>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2</m:t>
                        </m:r>
                      </m:sub>
                    </m:sSub>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3</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𝑛</m:t>
                        </m:r>
                      </m:sub>
                    </m:sSub>
                  </m:oMath>
                </a14:m>
                <a:r>
                  <a:rPr lang="en-US" sz="1800" i="1" dirty="0">
                    <a:solidFill>
                      <a:schemeClr val="tx1"/>
                    </a:solidFill>
                  </a:rPr>
                  <a:t> and each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r>
                      <m:rPr>
                        <m:sty m:val="p"/>
                      </m:rPr>
                      <a:rPr lang="en-US" sz="1800" b="0" i="0" smtClean="0">
                        <a:solidFill>
                          <a:schemeClr val="tx1"/>
                        </a:solidFill>
                        <a:latin typeface="Cambria Math" panose="02040503050406030204" pitchFamily="18" charset="0"/>
                      </a:rPr>
                      <m:t>Σ</m:t>
                    </m:r>
                  </m:oMath>
                </a14:m>
                <a:endParaRPr lang="en-US" sz="1800" i="1" dirty="0">
                  <a:solidFill>
                    <a:schemeClr val="tx1"/>
                  </a:solidFill>
                </a:endParaRPr>
              </a:p>
            </p:txBody>
          </p:sp>
        </mc:Choice>
        <mc:Fallback xmlns="">
          <p:sp>
            <p:nvSpPr>
              <p:cNvPr id="4" name="Content Placeholder 2">
                <a:extLst>
                  <a:ext uri="{FF2B5EF4-FFF2-40B4-BE49-F238E27FC236}">
                    <a16:creationId xmlns:a16="http://schemas.microsoft.com/office/drawing/2014/main" id="{B0765A4B-5441-7640-B1AC-0E649906A444}"/>
                  </a:ext>
                </a:extLst>
              </p:cNvPr>
              <p:cNvSpPr txBox="1">
                <a:spLocks noRot="1" noChangeAspect="1" noMove="1" noResize="1" noEditPoints="1" noAdjustHandles="1" noChangeArrowheads="1" noChangeShapeType="1" noTextEdit="1"/>
              </p:cNvSpPr>
              <p:nvPr/>
            </p:nvSpPr>
            <p:spPr>
              <a:xfrm>
                <a:off x="3105703" y="1805501"/>
                <a:ext cx="5977418" cy="678619"/>
              </a:xfrm>
              <a:prstGeom prst="rect">
                <a:avLst/>
              </a:prstGeom>
              <a:blipFill>
                <a:blip r:embed="rId3"/>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398987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Non-Deterministic Finite State Automata (NFA)</a:t>
            </a:r>
          </a:p>
        </p:txBody>
      </p:sp>
    </p:spTree>
    <p:extLst>
      <p:ext uri="{BB962C8B-B14F-4D97-AF65-F5344CB8AC3E}">
        <p14:creationId xmlns:p14="http://schemas.microsoft.com/office/powerpoint/2010/main" val="311322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First model of computation! VERY brief discussion of circuit model.</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Chomsky Hierarchy overview and our first model of computation we will see in detail…the finite automata!!</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class of functions (languages) can finite automata compute? Can we find things that it cannot compute (yes…we can).</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Motivating Question</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2505456" y="2240280"/>
            <a:ext cx="7004304" cy="131673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Does adding a new feature / functionality to our machine / computational model increase the number of functions (or languages) it can recognize?</a:t>
            </a:r>
          </a:p>
        </p:txBody>
      </p:sp>
    </p:spTree>
    <p:extLst>
      <p:ext uri="{BB962C8B-B14F-4D97-AF65-F5344CB8AC3E}">
        <p14:creationId xmlns:p14="http://schemas.microsoft.com/office/powerpoint/2010/main" val="405534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6590311" cy="689074"/>
          </a:xfrm>
        </p:spPr>
        <p:txBody>
          <a:bodyPr/>
          <a:lstStyle/>
          <a:p>
            <a:pPr algn="ctr"/>
            <a:r>
              <a:rPr lang="en-US" dirty="0"/>
              <a:t>Example: 2-DFA</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087331" y="1799571"/>
            <a:ext cx="4696678" cy="351775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chemeClr val="bg1"/>
                </a:solidFill>
              </a:rPr>
              <a:t>Imagine a DFA with the following extra feature:</a:t>
            </a:r>
          </a:p>
          <a:p>
            <a:pPr marL="0" indent="0" algn="ctr">
              <a:buFont typeface="Arial" panose="020B0604020202020204" pitchFamily="34" charset="0"/>
              <a:buNone/>
            </a:pPr>
            <a:endParaRPr lang="en-US" sz="1600" dirty="0">
              <a:solidFill>
                <a:schemeClr val="bg1"/>
              </a:solidFill>
            </a:endParaRPr>
          </a:p>
          <a:p>
            <a:pPr marL="0" indent="0" algn="ctr">
              <a:buFont typeface="Arial" panose="020B0604020202020204" pitchFamily="34" charset="0"/>
              <a:buNone/>
            </a:pPr>
            <a:r>
              <a:rPr lang="en-US" sz="1600" i="1" dirty="0">
                <a:solidFill>
                  <a:schemeClr val="bg1"/>
                </a:solidFill>
              </a:rPr>
              <a:t>“The machine works exactly as a DFA we have already described, except it can be in up to two states at once.”</a:t>
            </a:r>
          </a:p>
          <a:p>
            <a:pPr marL="0" indent="0" algn="ctr">
              <a:buFont typeface="Arial" panose="020B0604020202020204" pitchFamily="34" charset="0"/>
              <a:buNone/>
            </a:pPr>
            <a:endParaRPr lang="en-US" sz="1600" dirty="0">
              <a:solidFill>
                <a:schemeClr val="bg1"/>
              </a:solidFill>
            </a:endParaRPr>
          </a:p>
          <a:p>
            <a:pPr marL="0" indent="0">
              <a:buFont typeface="Arial" panose="020B0604020202020204" pitchFamily="34" charset="0"/>
              <a:buNone/>
            </a:pPr>
            <a:r>
              <a:rPr lang="en-US" sz="1600" i="1" u="sng" dirty="0">
                <a:solidFill>
                  <a:schemeClr val="bg1"/>
                </a:solidFill>
              </a:rPr>
              <a:t>Notes</a:t>
            </a:r>
            <a:r>
              <a:rPr lang="en-US" sz="1600" dirty="0">
                <a:solidFill>
                  <a:schemeClr val="bg1"/>
                </a:solidFill>
              </a:rPr>
              <a:t>:</a:t>
            </a:r>
            <a:br>
              <a:rPr lang="en-US" sz="1600" dirty="0">
                <a:solidFill>
                  <a:schemeClr val="bg1"/>
                </a:solidFill>
              </a:rPr>
            </a:br>
            <a:r>
              <a:rPr lang="en-US" sz="1600" dirty="0">
                <a:solidFill>
                  <a:schemeClr val="bg1"/>
                </a:solidFill>
              </a:rPr>
              <a:t>2 start states</a:t>
            </a:r>
            <a:br>
              <a:rPr lang="en-US" sz="1600" dirty="0">
                <a:solidFill>
                  <a:schemeClr val="bg1"/>
                </a:solidFill>
              </a:rPr>
            </a:br>
            <a:r>
              <a:rPr lang="en-US" sz="1600" dirty="0">
                <a:solidFill>
                  <a:schemeClr val="bg1"/>
                </a:solidFill>
              </a:rPr>
              <a:t>Each state transitions after reading each symbol</a:t>
            </a:r>
            <a:br>
              <a:rPr lang="en-US" sz="1600" dirty="0">
                <a:solidFill>
                  <a:schemeClr val="bg1"/>
                </a:solidFill>
              </a:rPr>
            </a:br>
            <a:r>
              <a:rPr lang="en-US" sz="1600" dirty="0">
                <a:solidFill>
                  <a:schemeClr val="bg1"/>
                </a:solidFill>
              </a:rPr>
              <a:t>Machine accepts in either state is in final state at end</a:t>
            </a:r>
          </a:p>
        </p:txBody>
      </p:sp>
      <p:sp>
        <p:nvSpPr>
          <p:cNvPr id="5" name="Oval 4">
            <a:extLst>
              <a:ext uri="{FF2B5EF4-FFF2-40B4-BE49-F238E27FC236}">
                <a16:creationId xmlns:a16="http://schemas.microsoft.com/office/drawing/2014/main" id="{470C5B26-47DD-794A-AF0B-E5AE73A3053C}"/>
              </a:ext>
            </a:extLst>
          </p:cNvPr>
          <p:cNvSpPr/>
          <p:nvPr/>
        </p:nvSpPr>
        <p:spPr>
          <a:xfrm>
            <a:off x="6796750" y="203152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6" name="Group 5">
            <a:extLst>
              <a:ext uri="{FF2B5EF4-FFF2-40B4-BE49-F238E27FC236}">
                <a16:creationId xmlns:a16="http://schemas.microsoft.com/office/drawing/2014/main" id="{EFCC1196-6F85-4448-81C3-AD1E170B9790}"/>
              </a:ext>
            </a:extLst>
          </p:cNvPr>
          <p:cNvGrpSpPr/>
          <p:nvPr/>
        </p:nvGrpSpPr>
        <p:grpSpPr>
          <a:xfrm>
            <a:off x="6703024" y="3457256"/>
            <a:ext cx="1028700" cy="1028700"/>
            <a:chOff x="9944100" y="1493551"/>
            <a:chExt cx="1028700" cy="1028700"/>
          </a:xfrm>
        </p:grpSpPr>
        <p:sp>
          <p:nvSpPr>
            <p:cNvPr id="7" name="Oval 6">
              <a:extLst>
                <a:ext uri="{FF2B5EF4-FFF2-40B4-BE49-F238E27FC236}">
                  <a16:creationId xmlns:a16="http://schemas.microsoft.com/office/drawing/2014/main" id="{581B7181-3365-684F-A9FE-20379B1C7D2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6B0636B-CD03-AE47-BAE9-74DA7482AE90}"/>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9" name="Straight Arrow Connector 8">
            <a:extLst>
              <a:ext uri="{FF2B5EF4-FFF2-40B4-BE49-F238E27FC236}">
                <a16:creationId xmlns:a16="http://schemas.microsoft.com/office/drawing/2014/main" id="{14F43E6C-CF01-BC42-B70B-C0C684FCF057}"/>
              </a:ext>
            </a:extLst>
          </p:cNvPr>
          <p:cNvCxnSpPr>
            <a:cxnSpLocks/>
            <a:endCxn id="5" idx="0"/>
          </p:cNvCxnSpPr>
          <p:nvPr/>
        </p:nvCxnSpPr>
        <p:spPr>
          <a:xfrm>
            <a:off x="7217374" y="1542197"/>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BC802997-6E3A-2A44-B4F9-6721A64C6ABB}"/>
              </a:ext>
            </a:extLst>
          </p:cNvPr>
          <p:cNvCxnSpPr>
            <a:cxnSpLocks/>
            <a:stCxn id="5" idx="7"/>
            <a:endCxn id="5" idx="6"/>
          </p:cNvCxnSpPr>
          <p:nvPr/>
        </p:nvCxnSpPr>
        <p:spPr>
          <a:xfrm rot="16200000" flipH="1">
            <a:off x="7427686" y="224183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0DF0377-7AB3-F342-ADA3-EA1C07AAFAF8}"/>
              </a:ext>
            </a:extLst>
          </p:cNvPr>
          <p:cNvSpPr txBox="1">
            <a:spLocks/>
          </p:cNvSpPr>
          <p:nvPr/>
        </p:nvSpPr>
        <p:spPr>
          <a:xfrm>
            <a:off x="7852020" y="1895340"/>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3" name="Oval 12">
            <a:extLst>
              <a:ext uri="{FF2B5EF4-FFF2-40B4-BE49-F238E27FC236}">
                <a16:creationId xmlns:a16="http://schemas.microsoft.com/office/drawing/2014/main" id="{BF39423D-8D1A-1346-A77C-5DD30F2634AF}"/>
              </a:ext>
            </a:extLst>
          </p:cNvPr>
          <p:cNvSpPr/>
          <p:nvPr/>
        </p:nvSpPr>
        <p:spPr>
          <a:xfrm>
            <a:off x="6795988" y="507044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22" name="Elbow Connector 21">
            <a:extLst>
              <a:ext uri="{FF2B5EF4-FFF2-40B4-BE49-F238E27FC236}">
                <a16:creationId xmlns:a16="http://schemas.microsoft.com/office/drawing/2014/main" id="{4323FCE5-EE45-FE4B-9048-C868F2DB9A64}"/>
              </a:ext>
            </a:extLst>
          </p:cNvPr>
          <p:cNvCxnSpPr>
            <a:cxnSpLocks/>
            <a:stCxn id="7" idx="7"/>
            <a:endCxn id="7" idx="6"/>
          </p:cNvCxnSpPr>
          <p:nvPr/>
        </p:nvCxnSpPr>
        <p:spPr>
          <a:xfrm rot="16200000" flipH="1">
            <a:off x="7474549" y="3714431"/>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AA3A2EE-3BDB-9D47-ADB1-A93BCDDB5994}"/>
              </a:ext>
            </a:extLst>
          </p:cNvPr>
          <p:cNvSpPr txBox="1">
            <a:spLocks/>
          </p:cNvSpPr>
          <p:nvPr/>
        </p:nvSpPr>
        <p:spPr>
          <a:xfrm>
            <a:off x="7920379" y="3367982"/>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26" name="Straight Arrow Connector 25">
            <a:extLst>
              <a:ext uri="{FF2B5EF4-FFF2-40B4-BE49-F238E27FC236}">
                <a16:creationId xmlns:a16="http://schemas.microsoft.com/office/drawing/2014/main" id="{89F2D476-9B5C-C04F-99CE-60BB8DF83598}"/>
              </a:ext>
            </a:extLst>
          </p:cNvPr>
          <p:cNvCxnSpPr>
            <a:cxnSpLocks/>
            <a:stCxn id="5" idx="4"/>
            <a:endCxn id="7" idx="0"/>
          </p:cNvCxnSpPr>
          <p:nvPr/>
        </p:nvCxnSpPr>
        <p:spPr>
          <a:xfrm>
            <a:off x="7217374" y="2872771"/>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147B371B-FD4C-464E-8E61-71E4EBCC24D0}"/>
              </a:ext>
            </a:extLst>
          </p:cNvPr>
          <p:cNvSpPr txBox="1">
            <a:spLocks/>
          </p:cNvSpPr>
          <p:nvPr/>
        </p:nvSpPr>
        <p:spPr>
          <a:xfrm>
            <a:off x="6938771" y="2937116"/>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0" name="Straight Arrow Connector 29">
            <a:extLst>
              <a:ext uri="{FF2B5EF4-FFF2-40B4-BE49-F238E27FC236}">
                <a16:creationId xmlns:a16="http://schemas.microsoft.com/office/drawing/2014/main" id="{93EB1965-A37C-5241-92D3-B27FAAA6A941}"/>
              </a:ext>
            </a:extLst>
          </p:cNvPr>
          <p:cNvCxnSpPr>
            <a:cxnSpLocks/>
            <a:stCxn id="7" idx="4"/>
            <a:endCxn id="13" idx="0"/>
          </p:cNvCxnSpPr>
          <p:nvPr/>
        </p:nvCxnSpPr>
        <p:spPr>
          <a:xfrm flipH="1">
            <a:off x="7216612" y="4485956"/>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693FE902-2762-5344-B295-A2CB70518F21}"/>
              </a:ext>
            </a:extLst>
          </p:cNvPr>
          <p:cNvSpPr txBox="1">
            <a:spLocks/>
          </p:cNvSpPr>
          <p:nvPr/>
        </p:nvSpPr>
        <p:spPr>
          <a:xfrm>
            <a:off x="6965372" y="4554020"/>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5" name="Elbow Connector 34">
            <a:extLst>
              <a:ext uri="{FF2B5EF4-FFF2-40B4-BE49-F238E27FC236}">
                <a16:creationId xmlns:a16="http://schemas.microsoft.com/office/drawing/2014/main" id="{513D2D4B-116D-3F4B-907D-4E407D3D794F}"/>
              </a:ext>
            </a:extLst>
          </p:cNvPr>
          <p:cNvCxnSpPr>
            <a:cxnSpLocks/>
            <a:stCxn id="13" idx="7"/>
            <a:endCxn id="13" idx="6"/>
          </p:cNvCxnSpPr>
          <p:nvPr/>
        </p:nvCxnSpPr>
        <p:spPr>
          <a:xfrm rot="16200000" flipH="1">
            <a:off x="7426924" y="5280753"/>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538A2E89-ADF2-D847-B991-7C3FC79BC9B6}"/>
              </a:ext>
            </a:extLst>
          </p:cNvPr>
          <p:cNvSpPr txBox="1">
            <a:spLocks/>
          </p:cNvSpPr>
          <p:nvPr/>
        </p:nvSpPr>
        <p:spPr>
          <a:xfrm>
            <a:off x="7859959" y="4930402"/>
            <a:ext cx="556368" cy="4798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40" name="Oval 39">
            <a:extLst>
              <a:ext uri="{FF2B5EF4-FFF2-40B4-BE49-F238E27FC236}">
                <a16:creationId xmlns:a16="http://schemas.microsoft.com/office/drawing/2014/main" id="{1CD36EC5-B0E1-B740-B493-DC22986EE8A1}"/>
              </a:ext>
            </a:extLst>
          </p:cNvPr>
          <p:cNvSpPr/>
          <p:nvPr/>
        </p:nvSpPr>
        <p:spPr>
          <a:xfrm>
            <a:off x="8960830" y="20132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nvGrpSpPr>
          <p:cNvPr id="41" name="Group 40">
            <a:extLst>
              <a:ext uri="{FF2B5EF4-FFF2-40B4-BE49-F238E27FC236}">
                <a16:creationId xmlns:a16="http://schemas.microsoft.com/office/drawing/2014/main" id="{67A65F85-BED4-3345-8234-7A2642EE4758}"/>
              </a:ext>
            </a:extLst>
          </p:cNvPr>
          <p:cNvGrpSpPr/>
          <p:nvPr/>
        </p:nvGrpSpPr>
        <p:grpSpPr>
          <a:xfrm>
            <a:off x="8867104" y="3438968"/>
            <a:ext cx="1028700" cy="1028700"/>
            <a:chOff x="9944100" y="1493551"/>
            <a:chExt cx="1028700" cy="1028700"/>
          </a:xfrm>
        </p:grpSpPr>
        <p:sp>
          <p:nvSpPr>
            <p:cNvPr id="42" name="Oval 41">
              <a:extLst>
                <a:ext uri="{FF2B5EF4-FFF2-40B4-BE49-F238E27FC236}">
                  <a16:creationId xmlns:a16="http://schemas.microsoft.com/office/drawing/2014/main" id="{39A357E5-2B4A-B045-A777-F1F77854E18C}"/>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a:extLst>
                <a:ext uri="{FF2B5EF4-FFF2-40B4-BE49-F238E27FC236}">
                  <a16:creationId xmlns:a16="http://schemas.microsoft.com/office/drawing/2014/main" id="{F0C5A156-A397-9C47-BA67-B31CDDA7A036}"/>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grpSp>
      <p:cxnSp>
        <p:nvCxnSpPr>
          <p:cNvPr id="44" name="Straight Arrow Connector 43">
            <a:extLst>
              <a:ext uri="{FF2B5EF4-FFF2-40B4-BE49-F238E27FC236}">
                <a16:creationId xmlns:a16="http://schemas.microsoft.com/office/drawing/2014/main" id="{C2CD4499-2DD0-684F-9B9F-8F63C6566C6A}"/>
              </a:ext>
            </a:extLst>
          </p:cNvPr>
          <p:cNvCxnSpPr>
            <a:cxnSpLocks/>
            <a:endCxn id="40" idx="0"/>
          </p:cNvCxnSpPr>
          <p:nvPr/>
        </p:nvCxnSpPr>
        <p:spPr>
          <a:xfrm>
            <a:off x="9381454" y="1523909"/>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2C9E384-D061-304E-B475-16F8862DA728}"/>
              </a:ext>
            </a:extLst>
          </p:cNvPr>
          <p:cNvCxnSpPr>
            <a:cxnSpLocks/>
            <a:stCxn id="40" idx="7"/>
            <a:endCxn id="40" idx="6"/>
          </p:cNvCxnSpPr>
          <p:nvPr/>
        </p:nvCxnSpPr>
        <p:spPr>
          <a:xfrm rot="16200000" flipH="1">
            <a:off x="9591766" y="2223547"/>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A948627C-9597-544A-A78D-F08F3BF05B94}"/>
              </a:ext>
            </a:extLst>
          </p:cNvPr>
          <p:cNvSpPr txBox="1">
            <a:spLocks/>
          </p:cNvSpPr>
          <p:nvPr/>
        </p:nvSpPr>
        <p:spPr>
          <a:xfrm>
            <a:off x="10016100" y="1877052"/>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47" name="Oval 46">
            <a:extLst>
              <a:ext uri="{FF2B5EF4-FFF2-40B4-BE49-F238E27FC236}">
                <a16:creationId xmlns:a16="http://schemas.microsoft.com/office/drawing/2014/main" id="{CEADA5DE-5FD1-D14C-9280-B02E63664071}"/>
              </a:ext>
            </a:extLst>
          </p:cNvPr>
          <p:cNvSpPr/>
          <p:nvPr/>
        </p:nvSpPr>
        <p:spPr>
          <a:xfrm>
            <a:off x="8960068" y="50521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S6</a:t>
            </a:r>
          </a:p>
        </p:txBody>
      </p:sp>
      <p:cxnSp>
        <p:nvCxnSpPr>
          <p:cNvPr id="48" name="Elbow Connector 47">
            <a:extLst>
              <a:ext uri="{FF2B5EF4-FFF2-40B4-BE49-F238E27FC236}">
                <a16:creationId xmlns:a16="http://schemas.microsoft.com/office/drawing/2014/main" id="{FB31CE6F-34D5-5A4B-9ED2-EFBAB2147095}"/>
              </a:ext>
            </a:extLst>
          </p:cNvPr>
          <p:cNvCxnSpPr>
            <a:cxnSpLocks/>
            <a:stCxn id="42" idx="7"/>
            <a:endCxn id="42" idx="6"/>
          </p:cNvCxnSpPr>
          <p:nvPr/>
        </p:nvCxnSpPr>
        <p:spPr>
          <a:xfrm rot="16200000" flipH="1">
            <a:off x="9638629" y="3696143"/>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BF3FF7E3-50CB-6E45-8FD6-809F727957FF}"/>
              </a:ext>
            </a:extLst>
          </p:cNvPr>
          <p:cNvSpPr txBox="1">
            <a:spLocks/>
          </p:cNvSpPr>
          <p:nvPr/>
        </p:nvSpPr>
        <p:spPr>
          <a:xfrm>
            <a:off x="10084459" y="3349694"/>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50" name="Straight Arrow Connector 49">
            <a:extLst>
              <a:ext uri="{FF2B5EF4-FFF2-40B4-BE49-F238E27FC236}">
                <a16:creationId xmlns:a16="http://schemas.microsoft.com/office/drawing/2014/main" id="{2E5C1809-9BAE-9948-9C77-F6D2224EFE61}"/>
              </a:ext>
            </a:extLst>
          </p:cNvPr>
          <p:cNvCxnSpPr>
            <a:cxnSpLocks/>
            <a:stCxn id="40" idx="4"/>
            <a:endCxn id="42" idx="0"/>
          </p:cNvCxnSpPr>
          <p:nvPr/>
        </p:nvCxnSpPr>
        <p:spPr>
          <a:xfrm>
            <a:off x="9381454" y="2854483"/>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13DB140-63AD-1D41-BDE8-8566F18EEA5F}"/>
              </a:ext>
            </a:extLst>
          </p:cNvPr>
          <p:cNvSpPr txBox="1">
            <a:spLocks/>
          </p:cNvSpPr>
          <p:nvPr/>
        </p:nvSpPr>
        <p:spPr>
          <a:xfrm>
            <a:off x="9102851" y="2918828"/>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52" name="Straight Arrow Connector 51">
            <a:extLst>
              <a:ext uri="{FF2B5EF4-FFF2-40B4-BE49-F238E27FC236}">
                <a16:creationId xmlns:a16="http://schemas.microsoft.com/office/drawing/2014/main" id="{0043B5BA-FA3E-E148-B766-B1D47D0ACDBA}"/>
              </a:ext>
            </a:extLst>
          </p:cNvPr>
          <p:cNvCxnSpPr>
            <a:cxnSpLocks/>
            <a:stCxn id="42" idx="4"/>
            <a:endCxn id="47" idx="0"/>
          </p:cNvCxnSpPr>
          <p:nvPr/>
        </p:nvCxnSpPr>
        <p:spPr>
          <a:xfrm flipH="1">
            <a:off x="9380692" y="4467668"/>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24F27898-14CF-F848-A157-F2225F7DD1FF}"/>
              </a:ext>
            </a:extLst>
          </p:cNvPr>
          <p:cNvSpPr txBox="1">
            <a:spLocks/>
          </p:cNvSpPr>
          <p:nvPr/>
        </p:nvSpPr>
        <p:spPr>
          <a:xfrm>
            <a:off x="9129452" y="4535732"/>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54" name="Elbow Connector 53">
            <a:extLst>
              <a:ext uri="{FF2B5EF4-FFF2-40B4-BE49-F238E27FC236}">
                <a16:creationId xmlns:a16="http://schemas.microsoft.com/office/drawing/2014/main" id="{1C9B4C32-1171-5240-B80D-8B08889F7FD4}"/>
              </a:ext>
            </a:extLst>
          </p:cNvPr>
          <p:cNvCxnSpPr>
            <a:cxnSpLocks/>
            <a:stCxn id="47" idx="7"/>
            <a:endCxn id="47" idx="6"/>
          </p:cNvCxnSpPr>
          <p:nvPr/>
        </p:nvCxnSpPr>
        <p:spPr>
          <a:xfrm rot="16200000" flipH="1">
            <a:off x="9591004" y="52624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a:extLst>
              <a:ext uri="{FF2B5EF4-FFF2-40B4-BE49-F238E27FC236}">
                <a16:creationId xmlns:a16="http://schemas.microsoft.com/office/drawing/2014/main" id="{9CC5F60D-D71C-D746-9084-D5C8DC9CDF38}"/>
              </a:ext>
            </a:extLst>
          </p:cNvPr>
          <p:cNvSpPr txBox="1">
            <a:spLocks/>
          </p:cNvSpPr>
          <p:nvPr/>
        </p:nvSpPr>
        <p:spPr>
          <a:xfrm>
            <a:off x="10024039" y="4912114"/>
            <a:ext cx="556368" cy="4798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6" name="Content Placeholder 2">
            <a:extLst>
              <a:ext uri="{FF2B5EF4-FFF2-40B4-BE49-F238E27FC236}">
                <a16:creationId xmlns:a16="http://schemas.microsoft.com/office/drawing/2014/main" id="{7003DB14-5BD1-CE40-83C9-F6286EBFE3F7}"/>
              </a:ext>
            </a:extLst>
          </p:cNvPr>
          <p:cNvSpPr txBox="1">
            <a:spLocks/>
          </p:cNvSpPr>
          <p:nvPr/>
        </p:nvSpPr>
        <p:spPr>
          <a:xfrm>
            <a:off x="8648416" y="374464"/>
            <a:ext cx="2771060" cy="76483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does this machine do on input: 000100</a:t>
            </a:r>
          </a:p>
        </p:txBody>
      </p:sp>
      <p:cxnSp>
        <p:nvCxnSpPr>
          <p:cNvPr id="58" name="Straight Connector 57">
            <a:extLst>
              <a:ext uri="{FF2B5EF4-FFF2-40B4-BE49-F238E27FC236}">
                <a16:creationId xmlns:a16="http://schemas.microsoft.com/office/drawing/2014/main" id="{28CC0FAA-5086-174D-98BA-2ABE9C7D3634}"/>
              </a:ext>
            </a:extLst>
          </p:cNvPr>
          <p:cNvCxnSpPr/>
          <p:nvPr/>
        </p:nvCxnSpPr>
        <p:spPr>
          <a:xfrm flipV="1">
            <a:off x="8749756" y="839741"/>
            <a:ext cx="488983" cy="5291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6F6A426-DD6D-B647-9123-B96D57D8CD92}"/>
              </a:ext>
            </a:extLst>
          </p:cNvPr>
          <p:cNvSpPr txBox="1">
            <a:spLocks/>
          </p:cNvSpPr>
          <p:nvPr/>
        </p:nvSpPr>
        <p:spPr>
          <a:xfrm>
            <a:off x="5897880" y="6307367"/>
            <a:ext cx="5740284" cy="475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 general, what language does this machine recognize?</a:t>
            </a:r>
          </a:p>
        </p:txBody>
      </p:sp>
      <p:cxnSp>
        <p:nvCxnSpPr>
          <p:cNvPr id="60" name="Straight Connector 59">
            <a:extLst>
              <a:ext uri="{FF2B5EF4-FFF2-40B4-BE49-F238E27FC236}">
                <a16:creationId xmlns:a16="http://schemas.microsoft.com/office/drawing/2014/main" id="{E0FA7CFF-40D3-6B4F-A1B1-69E019913AC2}"/>
              </a:ext>
            </a:extLst>
          </p:cNvPr>
          <p:cNvCxnSpPr>
            <a:cxnSpLocks/>
          </p:cNvCxnSpPr>
          <p:nvPr/>
        </p:nvCxnSpPr>
        <p:spPr>
          <a:xfrm flipH="1" flipV="1">
            <a:off x="8298652" y="5873941"/>
            <a:ext cx="342428" cy="5268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0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141413" y="1170432"/>
            <a:ext cx="10306875" cy="45720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Which of the following do you think is true?</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203704"/>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6" name="Content Placeholder 2">
            <a:extLst>
              <a:ext uri="{FF2B5EF4-FFF2-40B4-BE49-F238E27FC236}">
                <a16:creationId xmlns:a16="http://schemas.microsoft.com/office/drawing/2014/main" id="{D79D8C2C-C5B3-464B-8765-750EB8060D50}"/>
              </a:ext>
            </a:extLst>
          </p:cNvPr>
          <p:cNvSpPr txBox="1">
            <a:spLocks/>
          </p:cNvSpPr>
          <p:nvPr/>
        </p:nvSpPr>
        <p:spPr>
          <a:xfrm>
            <a:off x="1141411" y="4038600"/>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2: A 2-DFA has more computational power than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788920"/>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 2-DFA that accepts it (note the if and only if here)</a:t>
            </a:r>
          </a:p>
        </p:txBody>
      </p:sp>
      <p:sp>
        <p:nvSpPr>
          <p:cNvPr id="8" name="Content Placeholder 2">
            <a:extLst>
              <a:ext uri="{FF2B5EF4-FFF2-40B4-BE49-F238E27FC236}">
                <a16:creationId xmlns:a16="http://schemas.microsoft.com/office/drawing/2014/main" id="{0A50FF00-D854-3B44-BDC1-F9E80B7D83D9}"/>
              </a:ext>
            </a:extLst>
          </p:cNvPr>
          <p:cNvSpPr txBox="1">
            <a:spLocks/>
          </p:cNvSpPr>
          <p:nvPr/>
        </p:nvSpPr>
        <p:spPr>
          <a:xfrm>
            <a:off x="1141410" y="460857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There exists at least one language L that can be recognized by a 2-DFA but </a:t>
            </a:r>
            <a:r>
              <a:rPr lang="en-US" sz="1800" i="1" dirty="0"/>
              <a:t>cannot be accepted by any</a:t>
            </a:r>
            <a:r>
              <a:rPr lang="en-US" sz="1800" i="1" dirty="0">
                <a:solidFill>
                  <a:schemeClr val="tx1"/>
                </a:solidFill>
              </a:rPr>
              <a:t> DFA</a:t>
            </a:r>
          </a:p>
        </p:txBody>
      </p:sp>
    </p:spTree>
    <p:extLst>
      <p:ext uri="{BB962C8B-B14F-4D97-AF65-F5344CB8AC3E}">
        <p14:creationId xmlns:p14="http://schemas.microsoft.com/office/powerpoint/2010/main" val="272818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127101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856232"/>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 2-DFA that accepts it (note the if and only if here)</a:t>
            </a:r>
          </a:p>
        </p:txBody>
      </p:sp>
      <p:sp>
        <p:nvSpPr>
          <p:cNvPr id="9" name="Content Placeholder 2">
            <a:extLst>
              <a:ext uri="{FF2B5EF4-FFF2-40B4-BE49-F238E27FC236}">
                <a16:creationId xmlns:a16="http://schemas.microsoft.com/office/drawing/2014/main" id="{61ED0EDA-549C-1440-8189-AA7CEEC86783}"/>
              </a:ext>
            </a:extLst>
          </p:cNvPr>
          <p:cNvSpPr txBox="1">
            <a:spLocks/>
          </p:cNvSpPr>
          <p:nvPr/>
        </p:nvSpPr>
        <p:spPr>
          <a:xfrm>
            <a:off x="644587" y="3691128"/>
            <a:ext cx="1842581" cy="116433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Suppose we think this one is true (spoiler: it is!)</a:t>
            </a:r>
          </a:p>
        </p:txBody>
      </p:sp>
      <p:cxnSp>
        <p:nvCxnSpPr>
          <p:cNvPr id="10" name="Straight Connector 9">
            <a:extLst>
              <a:ext uri="{FF2B5EF4-FFF2-40B4-BE49-F238E27FC236}">
                <a16:creationId xmlns:a16="http://schemas.microsoft.com/office/drawing/2014/main" id="{AA328741-3FC0-9B48-9791-4FC7D0FB4B69}"/>
              </a:ext>
            </a:extLst>
          </p:cNvPr>
          <p:cNvCxnSpPr>
            <a:cxnSpLocks/>
          </p:cNvCxnSpPr>
          <p:nvPr/>
        </p:nvCxnSpPr>
        <p:spPr>
          <a:xfrm flipV="1">
            <a:off x="1663156" y="2578608"/>
            <a:ext cx="824012" cy="1114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C9FEA75-7B08-3D4E-A1D5-27E8F0982A79}"/>
              </a:ext>
            </a:extLst>
          </p:cNvPr>
          <p:cNvSpPr txBox="1">
            <a:spLocks/>
          </p:cNvSpPr>
          <p:nvPr/>
        </p:nvSpPr>
        <p:spPr>
          <a:xfrm>
            <a:off x="3858768" y="3145536"/>
            <a:ext cx="7589517" cy="181051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solidFill>
              </a:rPr>
              <a:t>How do we prove this?</a:t>
            </a:r>
          </a:p>
          <a:p>
            <a:pPr marL="0" indent="0">
              <a:buFont typeface="Arial" panose="020B0604020202020204" pitchFamily="34" charset="0"/>
              <a:buNone/>
            </a:pPr>
            <a:r>
              <a:rPr lang="en-US" sz="1800" i="1" dirty="0"/>
              <a:t>Prove both directions of the claim:</a:t>
            </a:r>
          </a:p>
          <a:p>
            <a:pPr marL="0" indent="0">
              <a:buFont typeface="Arial" panose="020B0604020202020204" pitchFamily="34" charset="0"/>
              <a:buNone/>
            </a:pPr>
            <a:r>
              <a:rPr lang="en-US" sz="1800" i="1" dirty="0">
                <a:solidFill>
                  <a:schemeClr val="tx1"/>
                </a:solidFill>
              </a:rPr>
              <a:t>1. If a DFA exists that accepts L, then a 2-DFA exists that accepts L (easy one)</a:t>
            </a:r>
            <a:br>
              <a:rPr lang="en-US" sz="1800" i="1" dirty="0">
                <a:solidFill>
                  <a:schemeClr val="tx1"/>
                </a:solidFill>
              </a:rPr>
            </a:br>
            <a:r>
              <a:rPr lang="en-US" sz="1800" i="1" dirty="0">
                <a:solidFill>
                  <a:schemeClr val="tx1"/>
                </a:solidFill>
              </a:rPr>
              <a:t>2. If a 2-DFA exists that accepts L, then a DFA exists that accepts L (a little harder)</a:t>
            </a: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flipV="1">
            <a:off x="5081016" y="5218176"/>
            <a:ext cx="350520" cy="5791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4180267" y="5757672"/>
            <a:ext cx="7104888" cy="81991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Basic idea: If one type of machine accepts a language L, can you simulate that machine with the other type?</a:t>
            </a:r>
          </a:p>
        </p:txBody>
      </p:sp>
    </p:spTree>
    <p:extLst>
      <p:ext uri="{BB962C8B-B14F-4D97-AF65-F5344CB8AC3E}">
        <p14:creationId xmlns:p14="http://schemas.microsoft.com/office/powerpoint/2010/main" val="247866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1 first:</a:t>
            </a:r>
            <a:br>
              <a:rPr lang="en-US" sz="1800" i="1" dirty="0"/>
            </a:br>
            <a:r>
              <a:rPr lang="en-US" sz="1800" i="1" dirty="0"/>
              <a:t>If a DFA exists that recognizes some language L, then a 2-DFA exists too!</a:t>
            </a:r>
            <a:endParaRPr lang="en-US" sz="1800" i="1" dirty="0">
              <a:solidFill>
                <a:schemeClr val="tx1"/>
              </a:solidFill>
            </a:endParaRP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flipV="1">
            <a:off x="9444325" y="4005513"/>
            <a:ext cx="188577" cy="755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733110" y="4072727"/>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 DFA that accepts an arbitrary language L (left), describe the process for turning this into an equivalent 2-DFA (right)</a:t>
            </a:r>
          </a:p>
        </p:txBody>
      </p:sp>
      <p:sp>
        <p:nvSpPr>
          <p:cNvPr id="13" name="Oval 12">
            <a:extLst>
              <a:ext uri="{FF2B5EF4-FFF2-40B4-BE49-F238E27FC236}">
                <a16:creationId xmlns:a16="http://schemas.microsoft.com/office/drawing/2014/main" id="{F137A7CC-718E-394A-8DEE-3A6F800741CA}"/>
              </a:ext>
            </a:extLst>
          </p:cNvPr>
          <p:cNvSpPr/>
          <p:nvPr/>
        </p:nvSpPr>
        <p:spPr>
          <a:xfrm>
            <a:off x="1822414"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15" name="Group 14">
            <a:extLst>
              <a:ext uri="{FF2B5EF4-FFF2-40B4-BE49-F238E27FC236}">
                <a16:creationId xmlns:a16="http://schemas.microsoft.com/office/drawing/2014/main" id="{67A86226-4864-8142-86D8-BD9B4A0A181A}"/>
              </a:ext>
            </a:extLst>
          </p:cNvPr>
          <p:cNvGrpSpPr/>
          <p:nvPr/>
        </p:nvGrpSpPr>
        <p:grpSpPr>
          <a:xfrm>
            <a:off x="1728688" y="4171155"/>
            <a:ext cx="891573" cy="891573"/>
            <a:chOff x="9944100" y="1493551"/>
            <a:chExt cx="1028700" cy="1028700"/>
          </a:xfrm>
        </p:grpSpPr>
        <p:sp>
          <p:nvSpPr>
            <p:cNvPr id="16" name="Oval 15">
              <a:extLst>
                <a:ext uri="{FF2B5EF4-FFF2-40B4-BE49-F238E27FC236}">
                  <a16:creationId xmlns:a16="http://schemas.microsoft.com/office/drawing/2014/main" id="{51E239AD-BD65-FE44-9B11-2E1E6C65E03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4EF034A8-FFFC-584D-AAB1-B8B50E73C1C6}"/>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18" name="Straight Arrow Connector 17">
            <a:extLst>
              <a:ext uri="{FF2B5EF4-FFF2-40B4-BE49-F238E27FC236}">
                <a16:creationId xmlns:a16="http://schemas.microsoft.com/office/drawing/2014/main" id="{78995FB6-903C-1C4E-AF5A-F97CA92F2551}"/>
              </a:ext>
            </a:extLst>
          </p:cNvPr>
          <p:cNvCxnSpPr>
            <a:cxnSpLocks/>
            <a:endCxn id="13" idx="0"/>
          </p:cNvCxnSpPr>
          <p:nvPr/>
        </p:nvCxnSpPr>
        <p:spPr>
          <a:xfrm>
            <a:off x="2186968"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ACF9D1E-189E-2343-8E10-F66CEE15EA85}"/>
              </a:ext>
            </a:extLst>
          </p:cNvPr>
          <p:cNvCxnSpPr>
            <a:cxnSpLocks/>
            <a:stCxn id="13" idx="7"/>
            <a:endCxn id="13" idx="6"/>
          </p:cNvCxnSpPr>
          <p:nvPr/>
        </p:nvCxnSpPr>
        <p:spPr>
          <a:xfrm rot="16200000" flipH="1">
            <a:off x="2369244"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B439A88-D7DD-7147-9F6A-BF72A55478A9}"/>
              </a:ext>
            </a:extLst>
          </p:cNvPr>
          <p:cNvSpPr txBox="1">
            <a:spLocks/>
          </p:cNvSpPr>
          <p:nvPr/>
        </p:nvSpPr>
        <p:spPr>
          <a:xfrm>
            <a:off x="2767957"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21" name="Oval 20">
            <a:extLst>
              <a:ext uri="{FF2B5EF4-FFF2-40B4-BE49-F238E27FC236}">
                <a16:creationId xmlns:a16="http://schemas.microsoft.com/office/drawing/2014/main" id="{6AA25510-347B-8047-8966-10534990779D}"/>
              </a:ext>
            </a:extLst>
          </p:cNvPr>
          <p:cNvSpPr/>
          <p:nvPr/>
        </p:nvSpPr>
        <p:spPr>
          <a:xfrm>
            <a:off x="1821652"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22" name="Elbow Connector 21">
            <a:extLst>
              <a:ext uri="{FF2B5EF4-FFF2-40B4-BE49-F238E27FC236}">
                <a16:creationId xmlns:a16="http://schemas.microsoft.com/office/drawing/2014/main" id="{5F732C6D-5B70-4A41-81CD-437BB58A60FD}"/>
              </a:ext>
            </a:extLst>
          </p:cNvPr>
          <p:cNvCxnSpPr>
            <a:cxnSpLocks/>
            <a:stCxn id="16" idx="7"/>
            <a:endCxn id="16" idx="6"/>
          </p:cNvCxnSpPr>
          <p:nvPr/>
        </p:nvCxnSpPr>
        <p:spPr>
          <a:xfrm rot="16200000" flipH="1">
            <a:off x="2397367"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C2DA001-D82D-684A-99A5-ECF0577ABA16}"/>
              </a:ext>
            </a:extLst>
          </p:cNvPr>
          <p:cNvSpPr txBox="1">
            <a:spLocks/>
          </p:cNvSpPr>
          <p:nvPr/>
        </p:nvSpPr>
        <p:spPr>
          <a:xfrm>
            <a:off x="2845460"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24" name="Straight Arrow Connector 23">
            <a:extLst>
              <a:ext uri="{FF2B5EF4-FFF2-40B4-BE49-F238E27FC236}">
                <a16:creationId xmlns:a16="http://schemas.microsoft.com/office/drawing/2014/main" id="{74FA9BAA-968E-C048-8012-0D5C18C1CC4B}"/>
              </a:ext>
            </a:extLst>
          </p:cNvPr>
          <p:cNvCxnSpPr>
            <a:cxnSpLocks/>
            <a:stCxn id="13" idx="4"/>
            <a:endCxn id="16" idx="0"/>
          </p:cNvCxnSpPr>
          <p:nvPr/>
        </p:nvCxnSpPr>
        <p:spPr>
          <a:xfrm flipH="1">
            <a:off x="2174475"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D6E8A7-538C-2946-B38A-0E1E470900DB}"/>
              </a:ext>
            </a:extLst>
          </p:cNvPr>
          <p:cNvSpPr txBox="1">
            <a:spLocks/>
          </p:cNvSpPr>
          <p:nvPr/>
        </p:nvSpPr>
        <p:spPr>
          <a:xfrm>
            <a:off x="1918716" y="374244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6" name="Straight Arrow Connector 25">
            <a:extLst>
              <a:ext uri="{FF2B5EF4-FFF2-40B4-BE49-F238E27FC236}">
                <a16:creationId xmlns:a16="http://schemas.microsoft.com/office/drawing/2014/main" id="{AC04D4DA-61AA-0B40-A758-0502DA3A0D6B}"/>
              </a:ext>
            </a:extLst>
          </p:cNvPr>
          <p:cNvCxnSpPr>
            <a:cxnSpLocks/>
            <a:stCxn id="16" idx="4"/>
            <a:endCxn id="21" idx="0"/>
          </p:cNvCxnSpPr>
          <p:nvPr/>
        </p:nvCxnSpPr>
        <p:spPr>
          <a:xfrm>
            <a:off x="2174475"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10123C3-3F75-2D44-B5A3-21A25614BA80}"/>
              </a:ext>
            </a:extLst>
          </p:cNvPr>
          <p:cNvSpPr txBox="1">
            <a:spLocks/>
          </p:cNvSpPr>
          <p:nvPr/>
        </p:nvSpPr>
        <p:spPr>
          <a:xfrm>
            <a:off x="1917885" y="510331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8" name="Elbow Connector 27">
            <a:extLst>
              <a:ext uri="{FF2B5EF4-FFF2-40B4-BE49-F238E27FC236}">
                <a16:creationId xmlns:a16="http://schemas.microsoft.com/office/drawing/2014/main" id="{E391AB2C-910D-8C46-ACEC-408CB9D2C863}"/>
              </a:ext>
            </a:extLst>
          </p:cNvPr>
          <p:cNvCxnSpPr>
            <a:cxnSpLocks/>
            <a:stCxn id="21" idx="7"/>
            <a:endCxn id="21" idx="6"/>
          </p:cNvCxnSpPr>
          <p:nvPr/>
        </p:nvCxnSpPr>
        <p:spPr>
          <a:xfrm rot="16200000" flipH="1">
            <a:off x="2368482"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88FF4BA-7336-2143-B76D-3CF79F790DB9}"/>
              </a:ext>
            </a:extLst>
          </p:cNvPr>
          <p:cNvSpPr/>
          <p:nvPr/>
        </p:nvSpPr>
        <p:spPr>
          <a:xfrm>
            <a:off x="6665686"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30" name="Group 29">
            <a:extLst>
              <a:ext uri="{FF2B5EF4-FFF2-40B4-BE49-F238E27FC236}">
                <a16:creationId xmlns:a16="http://schemas.microsoft.com/office/drawing/2014/main" id="{F5C0758E-824F-8346-A809-E399D4E67A0F}"/>
              </a:ext>
            </a:extLst>
          </p:cNvPr>
          <p:cNvGrpSpPr/>
          <p:nvPr/>
        </p:nvGrpSpPr>
        <p:grpSpPr>
          <a:xfrm>
            <a:off x="6571960" y="4171155"/>
            <a:ext cx="891573" cy="891573"/>
            <a:chOff x="9944100" y="1493551"/>
            <a:chExt cx="1028700" cy="1028700"/>
          </a:xfrm>
        </p:grpSpPr>
        <p:sp>
          <p:nvSpPr>
            <p:cNvPr id="31" name="Oval 30">
              <a:extLst>
                <a:ext uri="{FF2B5EF4-FFF2-40B4-BE49-F238E27FC236}">
                  <a16:creationId xmlns:a16="http://schemas.microsoft.com/office/drawing/2014/main" id="{B39D0C3D-DA20-AF47-A684-431C675F9CC6}"/>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a:extLst>
                <a:ext uri="{FF2B5EF4-FFF2-40B4-BE49-F238E27FC236}">
                  <a16:creationId xmlns:a16="http://schemas.microsoft.com/office/drawing/2014/main" id="{08DFE0C0-1361-C446-8197-192DFC63C018}"/>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33" name="Straight Arrow Connector 32">
            <a:extLst>
              <a:ext uri="{FF2B5EF4-FFF2-40B4-BE49-F238E27FC236}">
                <a16:creationId xmlns:a16="http://schemas.microsoft.com/office/drawing/2014/main" id="{9F364202-DC89-134E-96BF-52E06AF0DB88}"/>
              </a:ext>
            </a:extLst>
          </p:cNvPr>
          <p:cNvCxnSpPr>
            <a:cxnSpLocks/>
            <a:endCxn id="29" idx="0"/>
          </p:cNvCxnSpPr>
          <p:nvPr/>
        </p:nvCxnSpPr>
        <p:spPr>
          <a:xfrm>
            <a:off x="7030240"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75DDA4E-9D14-924A-8FB8-B174C53DD216}"/>
              </a:ext>
            </a:extLst>
          </p:cNvPr>
          <p:cNvCxnSpPr>
            <a:cxnSpLocks/>
            <a:stCxn id="29" idx="7"/>
            <a:endCxn id="29" idx="6"/>
          </p:cNvCxnSpPr>
          <p:nvPr/>
        </p:nvCxnSpPr>
        <p:spPr>
          <a:xfrm rot="16200000" flipH="1">
            <a:off x="7212516"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EC5095DC-5B36-FE48-92DA-BA26210794F1}"/>
              </a:ext>
            </a:extLst>
          </p:cNvPr>
          <p:cNvSpPr txBox="1">
            <a:spLocks/>
          </p:cNvSpPr>
          <p:nvPr/>
        </p:nvSpPr>
        <p:spPr>
          <a:xfrm>
            <a:off x="7611229"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36" name="Oval 35">
            <a:extLst>
              <a:ext uri="{FF2B5EF4-FFF2-40B4-BE49-F238E27FC236}">
                <a16:creationId xmlns:a16="http://schemas.microsoft.com/office/drawing/2014/main" id="{91713258-09BD-3B4A-9EF5-1C4A471EE85A}"/>
              </a:ext>
            </a:extLst>
          </p:cNvPr>
          <p:cNvSpPr/>
          <p:nvPr/>
        </p:nvSpPr>
        <p:spPr>
          <a:xfrm>
            <a:off x="6664924"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37" name="Elbow Connector 36">
            <a:extLst>
              <a:ext uri="{FF2B5EF4-FFF2-40B4-BE49-F238E27FC236}">
                <a16:creationId xmlns:a16="http://schemas.microsoft.com/office/drawing/2014/main" id="{7075BE66-9E60-334D-9A2F-D7FEE7787FE6}"/>
              </a:ext>
            </a:extLst>
          </p:cNvPr>
          <p:cNvCxnSpPr>
            <a:cxnSpLocks/>
            <a:stCxn id="31" idx="7"/>
            <a:endCxn id="31" idx="6"/>
          </p:cNvCxnSpPr>
          <p:nvPr/>
        </p:nvCxnSpPr>
        <p:spPr>
          <a:xfrm rot="16200000" flipH="1">
            <a:off x="7240639"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7A4FDC23-7D60-E14E-8F80-028B64B66B11}"/>
              </a:ext>
            </a:extLst>
          </p:cNvPr>
          <p:cNvSpPr txBox="1">
            <a:spLocks/>
          </p:cNvSpPr>
          <p:nvPr/>
        </p:nvSpPr>
        <p:spPr>
          <a:xfrm>
            <a:off x="7688732"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39" name="Straight Arrow Connector 38">
            <a:extLst>
              <a:ext uri="{FF2B5EF4-FFF2-40B4-BE49-F238E27FC236}">
                <a16:creationId xmlns:a16="http://schemas.microsoft.com/office/drawing/2014/main" id="{44443CE0-C61E-8742-90B6-E41721BF6FFA}"/>
              </a:ext>
            </a:extLst>
          </p:cNvPr>
          <p:cNvCxnSpPr>
            <a:cxnSpLocks/>
            <a:stCxn id="29" idx="4"/>
            <a:endCxn id="31" idx="0"/>
          </p:cNvCxnSpPr>
          <p:nvPr/>
        </p:nvCxnSpPr>
        <p:spPr>
          <a:xfrm flipH="1">
            <a:off x="7017747"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02D25203-13F1-7E40-BDF7-7526460A3CF6}"/>
              </a:ext>
            </a:extLst>
          </p:cNvPr>
          <p:cNvSpPr txBox="1">
            <a:spLocks/>
          </p:cNvSpPr>
          <p:nvPr/>
        </p:nvSpPr>
        <p:spPr>
          <a:xfrm>
            <a:off x="6771132" y="3733301"/>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1" name="Straight Arrow Connector 40">
            <a:extLst>
              <a:ext uri="{FF2B5EF4-FFF2-40B4-BE49-F238E27FC236}">
                <a16:creationId xmlns:a16="http://schemas.microsoft.com/office/drawing/2014/main" id="{8B57ACF0-E6FE-1B41-AD44-8CD3FDCF21FA}"/>
              </a:ext>
            </a:extLst>
          </p:cNvPr>
          <p:cNvCxnSpPr>
            <a:cxnSpLocks/>
            <a:stCxn id="31" idx="4"/>
            <a:endCxn id="36" idx="0"/>
          </p:cNvCxnSpPr>
          <p:nvPr/>
        </p:nvCxnSpPr>
        <p:spPr>
          <a:xfrm>
            <a:off x="7017747"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081A7F65-D415-E746-939E-C606C3E90342}"/>
              </a:ext>
            </a:extLst>
          </p:cNvPr>
          <p:cNvSpPr txBox="1">
            <a:spLocks/>
          </p:cNvSpPr>
          <p:nvPr/>
        </p:nvSpPr>
        <p:spPr>
          <a:xfrm>
            <a:off x="6779445" y="5094173"/>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3" name="Elbow Connector 42">
            <a:extLst>
              <a:ext uri="{FF2B5EF4-FFF2-40B4-BE49-F238E27FC236}">
                <a16:creationId xmlns:a16="http://schemas.microsoft.com/office/drawing/2014/main" id="{0B5332E7-6CA7-3E4B-BA96-9E18B9AF0276}"/>
              </a:ext>
            </a:extLst>
          </p:cNvPr>
          <p:cNvCxnSpPr>
            <a:cxnSpLocks/>
            <a:stCxn id="36" idx="7"/>
            <a:endCxn id="36" idx="6"/>
          </p:cNvCxnSpPr>
          <p:nvPr/>
        </p:nvCxnSpPr>
        <p:spPr>
          <a:xfrm rot="16200000" flipH="1">
            <a:off x="7211754"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8CC387C-776B-E341-AAEF-8ACEB5545268}"/>
              </a:ext>
            </a:extLst>
          </p:cNvPr>
          <p:cNvSpPr/>
          <p:nvPr/>
        </p:nvSpPr>
        <p:spPr>
          <a:xfrm>
            <a:off x="8674318" y="2911019"/>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cxnSp>
        <p:nvCxnSpPr>
          <p:cNvPr id="45" name="Straight Arrow Connector 44">
            <a:extLst>
              <a:ext uri="{FF2B5EF4-FFF2-40B4-BE49-F238E27FC236}">
                <a16:creationId xmlns:a16="http://schemas.microsoft.com/office/drawing/2014/main" id="{FD0AA009-EEB2-8F45-8C4A-6BF7594D55AD}"/>
              </a:ext>
            </a:extLst>
          </p:cNvPr>
          <p:cNvCxnSpPr>
            <a:cxnSpLocks/>
            <a:endCxn id="44" idx="0"/>
          </p:cNvCxnSpPr>
          <p:nvPr/>
        </p:nvCxnSpPr>
        <p:spPr>
          <a:xfrm>
            <a:off x="9038872" y="2646144"/>
            <a:ext cx="0" cy="26487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0417EADE-66AB-F14F-BE69-E453D9A30233}"/>
              </a:ext>
            </a:extLst>
          </p:cNvPr>
          <p:cNvCxnSpPr>
            <a:cxnSpLocks/>
            <a:stCxn id="44" idx="7"/>
            <a:endCxn id="44" idx="6"/>
          </p:cNvCxnSpPr>
          <p:nvPr/>
        </p:nvCxnSpPr>
        <p:spPr>
          <a:xfrm rot="16200000" flipH="1">
            <a:off x="9221148" y="3093296"/>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C6606191-B0FF-6742-85B2-6C2989C4C408}"/>
              </a:ext>
            </a:extLst>
          </p:cNvPr>
          <p:cNvSpPr txBox="1">
            <a:spLocks/>
          </p:cNvSpPr>
          <p:nvPr/>
        </p:nvSpPr>
        <p:spPr>
          <a:xfrm>
            <a:off x="9619860" y="2732960"/>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1" name="Content Placeholder 2">
            <a:extLst>
              <a:ext uri="{FF2B5EF4-FFF2-40B4-BE49-F238E27FC236}">
                <a16:creationId xmlns:a16="http://schemas.microsoft.com/office/drawing/2014/main" id="{17D8CB18-E67D-5E48-A397-F2ED49D43E1A}"/>
              </a:ext>
            </a:extLst>
          </p:cNvPr>
          <p:cNvSpPr txBox="1">
            <a:spLocks/>
          </p:cNvSpPr>
          <p:nvPr/>
        </p:nvSpPr>
        <p:spPr>
          <a:xfrm>
            <a:off x="8756295" y="4853914"/>
            <a:ext cx="2070202" cy="1518272"/>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Add a dummy state that the 2-DFA will also be in at all. times, doesn’t affect the language L that gets recognized</a:t>
            </a:r>
          </a:p>
        </p:txBody>
      </p:sp>
      <p:sp>
        <p:nvSpPr>
          <p:cNvPr id="52" name="Right Arrow 51">
            <a:extLst>
              <a:ext uri="{FF2B5EF4-FFF2-40B4-BE49-F238E27FC236}">
                <a16:creationId xmlns:a16="http://schemas.microsoft.com/office/drawing/2014/main" id="{7B6E91A0-4C42-C24F-A8A8-CED54E3F4018}"/>
              </a:ext>
            </a:extLst>
          </p:cNvPr>
          <p:cNvSpPr/>
          <p:nvPr/>
        </p:nvSpPr>
        <p:spPr>
          <a:xfrm>
            <a:off x="3791977" y="3505614"/>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4FDAB43E-3397-D743-9AED-3286CAFF596D}"/>
              </a:ext>
            </a:extLst>
          </p:cNvPr>
          <p:cNvSpPr txBox="1">
            <a:spLocks/>
          </p:cNvSpPr>
          <p:nvPr/>
        </p:nvSpPr>
        <p:spPr>
          <a:xfrm>
            <a:off x="7613945"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4" name="Content Placeholder 2">
            <a:extLst>
              <a:ext uri="{FF2B5EF4-FFF2-40B4-BE49-F238E27FC236}">
                <a16:creationId xmlns:a16="http://schemas.microsoft.com/office/drawing/2014/main" id="{801AAEAB-2790-4848-995A-99F87E483A42}"/>
              </a:ext>
            </a:extLst>
          </p:cNvPr>
          <p:cNvSpPr txBox="1">
            <a:spLocks/>
          </p:cNvSpPr>
          <p:nvPr/>
        </p:nvSpPr>
        <p:spPr>
          <a:xfrm>
            <a:off x="2762869"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Tree>
    <p:extLst>
      <p:ext uri="{BB962C8B-B14F-4D97-AF65-F5344CB8AC3E}">
        <p14:creationId xmlns:p14="http://schemas.microsoft.com/office/powerpoint/2010/main" val="89340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1 first:</a:t>
            </a:r>
            <a:br>
              <a:rPr lang="en-US" sz="1800" i="1" dirty="0"/>
            </a:br>
            <a:r>
              <a:rPr lang="en-US" sz="1800" i="1" dirty="0"/>
              <a:t>If a DFA exists that recognizes some language L, then a 2-DFA exists too!</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5004127" y="3304631"/>
            <a:ext cx="2237922" cy="8193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Here is the formal version of this process</a:t>
            </a:r>
          </a:p>
        </p:txBody>
      </p:sp>
      <mc:AlternateContent xmlns:mc="http://schemas.openxmlformats.org/markup-compatibility/2006" xmlns:a14="http://schemas.microsoft.com/office/drawing/2010/main">
        <mc:Choice Requires="a14">
          <p:sp>
            <p:nvSpPr>
              <p:cNvPr id="51" name="Content Placeholder 2">
                <a:extLst>
                  <a:ext uri="{FF2B5EF4-FFF2-40B4-BE49-F238E27FC236}">
                    <a16:creationId xmlns:a16="http://schemas.microsoft.com/office/drawing/2014/main" id="{17D8CB18-E67D-5E48-A397-F2ED49D43E1A}"/>
                  </a:ext>
                </a:extLst>
              </p:cNvPr>
              <p:cNvSpPr txBox="1">
                <a:spLocks/>
              </p:cNvSpPr>
              <p:nvPr/>
            </p:nvSpPr>
            <p:spPr>
              <a:xfrm>
                <a:off x="1715414" y="2600358"/>
                <a:ext cx="3085186" cy="171734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Consider an arbitrary DFA D that recognizes an arbitrary language L:</a:t>
                </a:r>
              </a:p>
              <a:p>
                <a:pPr marL="0" indent="0">
                  <a:buFont typeface="Arial" panose="020B0604020202020204" pitchFamily="34" charset="0"/>
                  <a:buNone/>
                </a:pPr>
                <a:endParaRPr lang="en-US" sz="1600" i="1"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𝐷</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xmlns="">
          <p:sp>
            <p:nvSpPr>
              <p:cNvPr id="51" name="Content Placeholder 2">
                <a:extLst>
                  <a:ext uri="{FF2B5EF4-FFF2-40B4-BE49-F238E27FC236}">
                    <a16:creationId xmlns:a16="http://schemas.microsoft.com/office/drawing/2014/main" id="{17D8CB18-E67D-5E48-A397-F2ED49D43E1A}"/>
                  </a:ext>
                </a:extLst>
              </p:cNvPr>
              <p:cNvSpPr txBox="1">
                <a:spLocks noRot="1" noChangeAspect="1" noMove="1" noResize="1" noEditPoints="1" noAdjustHandles="1" noChangeArrowheads="1" noChangeShapeType="1" noTextEdit="1"/>
              </p:cNvSpPr>
              <p:nvPr/>
            </p:nvSpPr>
            <p:spPr>
              <a:xfrm>
                <a:off x="1715414" y="2600358"/>
                <a:ext cx="3085186" cy="1717344"/>
              </a:xfrm>
              <a:prstGeom prst="rect">
                <a:avLst/>
              </a:prstGeom>
              <a:blipFill>
                <a:blip r:embed="rId2"/>
                <a:stretch>
                  <a:fillRect l="-816"/>
                </a:stretch>
              </a:blipFill>
              <a:ln>
                <a:solidFill>
                  <a:schemeClr val="tx1">
                    <a:lumMod val="95000"/>
                  </a:schemeClr>
                </a:solidFill>
              </a:ln>
            </p:spPr>
            <p:txBody>
              <a:bodyPr/>
              <a:lstStyle/>
              <a:p>
                <a:r>
                  <a:rPr lang="en-US">
                    <a:noFill/>
                  </a:rPr>
                  <a:t> </a:t>
                </a:r>
              </a:p>
            </p:txBody>
          </p:sp>
        </mc:Fallback>
      </mc:AlternateContent>
      <p:sp>
        <p:nvSpPr>
          <p:cNvPr id="52" name="Right Arrow 51">
            <a:extLst>
              <a:ext uri="{FF2B5EF4-FFF2-40B4-BE49-F238E27FC236}">
                <a16:creationId xmlns:a16="http://schemas.microsoft.com/office/drawing/2014/main" id="{7B6E91A0-4C42-C24F-A8A8-CED54E3F4018}"/>
              </a:ext>
            </a:extLst>
          </p:cNvPr>
          <p:cNvSpPr/>
          <p:nvPr/>
        </p:nvSpPr>
        <p:spPr>
          <a:xfrm>
            <a:off x="5081281" y="2783238"/>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4889B367-0B0E-074E-9D4A-3500D8F2528D}"/>
                  </a:ext>
                </a:extLst>
              </p:cNvPr>
              <p:cNvSpPr txBox="1">
                <a:spLocks/>
              </p:cNvSpPr>
              <p:nvPr/>
            </p:nvSpPr>
            <p:spPr>
              <a:xfrm>
                <a:off x="7522730" y="2559302"/>
                <a:ext cx="3085186" cy="230997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Construct a 2-DFA D’ as such:</a:t>
                </a:r>
              </a:p>
              <a:p>
                <a:pPr marL="0" indent="0">
                  <a:buFont typeface="Arial" panose="020B0604020202020204" pitchFamily="34" charset="0"/>
                  <a:buNone/>
                </a:pP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𝐷</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e>
                      </m:d>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a:p>
                <a:pPr marL="0" indent="0">
                  <a:buFont typeface="Arial" panose="020B0604020202020204" pitchFamily="34" charset="0"/>
                  <a:buNone/>
                </a:pPr>
                <a:r>
                  <a:rPr lang="en-US" sz="1600" i="1" dirty="0"/>
                  <a:t>Such that: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e>
                      </m:d>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x</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0"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xmlns="">
          <p:sp>
            <p:nvSpPr>
              <p:cNvPr id="47" name="Content Placeholder 2">
                <a:extLst>
                  <a:ext uri="{FF2B5EF4-FFF2-40B4-BE49-F238E27FC236}">
                    <a16:creationId xmlns:a16="http://schemas.microsoft.com/office/drawing/2014/main" id="{4889B367-0B0E-074E-9D4A-3500D8F2528D}"/>
                  </a:ext>
                </a:extLst>
              </p:cNvPr>
              <p:cNvSpPr txBox="1">
                <a:spLocks noRot="1" noChangeAspect="1" noMove="1" noResize="1" noEditPoints="1" noAdjustHandles="1" noChangeArrowheads="1" noChangeShapeType="1" noTextEdit="1"/>
              </p:cNvSpPr>
              <p:nvPr/>
            </p:nvSpPr>
            <p:spPr>
              <a:xfrm>
                <a:off x="7522730" y="2559302"/>
                <a:ext cx="3085186" cy="2309970"/>
              </a:xfrm>
              <a:prstGeom prst="rect">
                <a:avLst/>
              </a:prstGeom>
              <a:blipFill>
                <a:blip r:embed="rId3"/>
                <a:stretch>
                  <a:fillRect l="-816"/>
                </a:stretch>
              </a:blipFill>
              <a:ln>
                <a:solidFill>
                  <a:schemeClr val="tx1">
                    <a:lumMod val="95000"/>
                  </a:schemeClr>
                </a:solidFill>
              </a:ln>
            </p:spPr>
            <p:txBody>
              <a:bodyPr/>
              <a:lstStyle/>
              <a:p>
                <a:r>
                  <a:rPr lang="en-US">
                    <a:noFill/>
                  </a:rPr>
                  <a:t> </a:t>
                </a:r>
              </a:p>
            </p:txBody>
          </p:sp>
        </mc:Fallback>
      </mc:AlternateContent>
      <p:sp>
        <p:nvSpPr>
          <p:cNvPr id="48" name="Content Placeholder 2">
            <a:extLst>
              <a:ext uri="{FF2B5EF4-FFF2-40B4-BE49-F238E27FC236}">
                <a16:creationId xmlns:a16="http://schemas.microsoft.com/office/drawing/2014/main" id="{9BD1C45E-786E-054F-81BE-4BB8704FBBB1}"/>
              </a:ext>
            </a:extLst>
          </p:cNvPr>
          <p:cNvSpPr txBox="1">
            <a:spLocks/>
          </p:cNvSpPr>
          <p:nvPr/>
        </p:nvSpPr>
        <p:spPr>
          <a:xfrm>
            <a:off x="1367942" y="5807039"/>
            <a:ext cx="9568282" cy="98695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Prove this works: Because D’ fulfills all the requirements of a 2-DFA, </a:t>
            </a:r>
            <a:r>
              <a:rPr lang="en-US" sz="1600" i="1" dirty="0"/>
              <a:t>and </a:t>
            </a:r>
            <a:r>
              <a:rPr lang="en-US" sz="1600" i="1" dirty="0">
                <a:solidFill>
                  <a:schemeClr val="tx1"/>
                </a:solidFill>
              </a:rPr>
              <a:t>executes the exact same way D does (except for being in the dummy second state at all times). Thus, any string that D accepts will also be accepted by D’</a:t>
            </a:r>
          </a:p>
        </p:txBody>
      </p:sp>
      <p:cxnSp>
        <p:nvCxnSpPr>
          <p:cNvPr id="50" name="Straight Connector 49">
            <a:extLst>
              <a:ext uri="{FF2B5EF4-FFF2-40B4-BE49-F238E27FC236}">
                <a16:creationId xmlns:a16="http://schemas.microsoft.com/office/drawing/2014/main" id="{927D3C5F-AB51-AB4E-8DB9-88B4C5031940}"/>
              </a:ext>
            </a:extLst>
          </p:cNvPr>
          <p:cNvCxnSpPr>
            <a:cxnSpLocks/>
          </p:cNvCxnSpPr>
          <p:nvPr/>
        </p:nvCxnSpPr>
        <p:spPr>
          <a:xfrm flipV="1">
            <a:off x="7818120" y="5111497"/>
            <a:ext cx="310896" cy="6955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53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If a 2-DFA exists that recognizes some language L, then a DFA exists too!</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4546926" y="3926423"/>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 2-DFA that accepts an arbitrary language L (left), describe the process for turning this into an equivalent DFA (right)</a:t>
            </a:r>
          </a:p>
        </p:txBody>
      </p:sp>
      <p:sp>
        <p:nvSpPr>
          <p:cNvPr id="52" name="Right Arrow 51">
            <a:extLst>
              <a:ext uri="{FF2B5EF4-FFF2-40B4-BE49-F238E27FC236}">
                <a16:creationId xmlns:a16="http://schemas.microsoft.com/office/drawing/2014/main" id="{7B6E91A0-4C42-C24F-A8A8-CED54E3F4018}"/>
              </a:ext>
            </a:extLst>
          </p:cNvPr>
          <p:cNvSpPr/>
          <p:nvPr/>
        </p:nvSpPr>
        <p:spPr>
          <a:xfrm>
            <a:off x="4605793" y="3359310"/>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1DF65BC-3C45-9F4A-97C1-CE3F5682F58D}"/>
              </a:ext>
            </a:extLst>
          </p:cNvPr>
          <p:cNvGrpSpPr/>
          <p:nvPr/>
        </p:nvGrpSpPr>
        <p:grpSpPr>
          <a:xfrm>
            <a:off x="1161761" y="2523743"/>
            <a:ext cx="3187779" cy="3607401"/>
            <a:chOff x="6703024" y="1523909"/>
            <a:chExt cx="3877383" cy="4387780"/>
          </a:xfrm>
        </p:grpSpPr>
        <p:sp>
          <p:nvSpPr>
            <p:cNvPr id="47" name="Oval 46">
              <a:extLst>
                <a:ext uri="{FF2B5EF4-FFF2-40B4-BE49-F238E27FC236}">
                  <a16:creationId xmlns:a16="http://schemas.microsoft.com/office/drawing/2014/main" id="{CA120868-C02F-9F45-B1A5-B1286125DFB4}"/>
                </a:ext>
              </a:extLst>
            </p:cNvPr>
            <p:cNvSpPr/>
            <p:nvPr/>
          </p:nvSpPr>
          <p:spPr>
            <a:xfrm>
              <a:off x="6796750" y="203152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48" name="Group 47">
              <a:extLst>
                <a:ext uri="{FF2B5EF4-FFF2-40B4-BE49-F238E27FC236}">
                  <a16:creationId xmlns:a16="http://schemas.microsoft.com/office/drawing/2014/main" id="{17830DD7-29B1-3E4C-831B-D315A74360EA}"/>
                </a:ext>
              </a:extLst>
            </p:cNvPr>
            <p:cNvGrpSpPr/>
            <p:nvPr/>
          </p:nvGrpSpPr>
          <p:grpSpPr>
            <a:xfrm>
              <a:off x="6703024" y="3457256"/>
              <a:ext cx="1028700" cy="1028700"/>
              <a:chOff x="9944100" y="1493551"/>
              <a:chExt cx="1028700" cy="1028700"/>
            </a:xfrm>
          </p:grpSpPr>
          <p:sp>
            <p:nvSpPr>
              <p:cNvPr id="50" name="Oval 49">
                <a:extLst>
                  <a:ext uri="{FF2B5EF4-FFF2-40B4-BE49-F238E27FC236}">
                    <a16:creationId xmlns:a16="http://schemas.microsoft.com/office/drawing/2014/main" id="{9CAD1404-9CC9-0545-9D4A-E87DF7052083}"/>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Oval 54">
                <a:extLst>
                  <a:ext uri="{FF2B5EF4-FFF2-40B4-BE49-F238E27FC236}">
                    <a16:creationId xmlns:a16="http://schemas.microsoft.com/office/drawing/2014/main" id="{FDBABB9A-FC16-5A4C-9C4E-6658378367BE}"/>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56" name="Straight Arrow Connector 55">
              <a:extLst>
                <a:ext uri="{FF2B5EF4-FFF2-40B4-BE49-F238E27FC236}">
                  <a16:creationId xmlns:a16="http://schemas.microsoft.com/office/drawing/2014/main" id="{FAD005CE-90AC-2146-95F8-78431D3C3907}"/>
                </a:ext>
              </a:extLst>
            </p:cNvPr>
            <p:cNvCxnSpPr>
              <a:cxnSpLocks/>
              <a:endCxn id="47" idx="0"/>
            </p:cNvCxnSpPr>
            <p:nvPr/>
          </p:nvCxnSpPr>
          <p:spPr>
            <a:xfrm>
              <a:off x="7217374" y="1542197"/>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FFDD1B95-7EF2-F443-9D6A-54F7CC44C6A1}"/>
                </a:ext>
              </a:extLst>
            </p:cNvPr>
            <p:cNvCxnSpPr>
              <a:cxnSpLocks/>
              <a:stCxn id="47" idx="7"/>
              <a:endCxn id="47" idx="6"/>
            </p:cNvCxnSpPr>
            <p:nvPr/>
          </p:nvCxnSpPr>
          <p:spPr>
            <a:xfrm rot="16200000" flipH="1">
              <a:off x="7427686" y="224183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DC3FE445-E24E-AE44-94BB-EBA1B91C8C9D}"/>
                </a:ext>
              </a:extLst>
            </p:cNvPr>
            <p:cNvSpPr txBox="1">
              <a:spLocks/>
            </p:cNvSpPr>
            <p:nvPr/>
          </p:nvSpPr>
          <p:spPr>
            <a:xfrm>
              <a:off x="7852020" y="189534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59" name="Oval 58">
              <a:extLst>
                <a:ext uri="{FF2B5EF4-FFF2-40B4-BE49-F238E27FC236}">
                  <a16:creationId xmlns:a16="http://schemas.microsoft.com/office/drawing/2014/main" id="{0D42D95F-13EA-174A-9682-47294698FB47}"/>
                </a:ext>
              </a:extLst>
            </p:cNvPr>
            <p:cNvSpPr/>
            <p:nvPr/>
          </p:nvSpPr>
          <p:spPr>
            <a:xfrm>
              <a:off x="6795988" y="507044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60" name="Elbow Connector 59">
              <a:extLst>
                <a:ext uri="{FF2B5EF4-FFF2-40B4-BE49-F238E27FC236}">
                  <a16:creationId xmlns:a16="http://schemas.microsoft.com/office/drawing/2014/main" id="{A55E120E-06A9-5A46-BDE8-EF23155813CB}"/>
                </a:ext>
              </a:extLst>
            </p:cNvPr>
            <p:cNvCxnSpPr>
              <a:cxnSpLocks/>
              <a:stCxn id="50" idx="7"/>
              <a:endCxn id="50" idx="6"/>
            </p:cNvCxnSpPr>
            <p:nvPr/>
          </p:nvCxnSpPr>
          <p:spPr>
            <a:xfrm rot="16200000" flipH="1">
              <a:off x="7474549" y="3714431"/>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09A61397-AA7E-5748-8767-A73709BF3F9C}"/>
                </a:ext>
              </a:extLst>
            </p:cNvPr>
            <p:cNvSpPr txBox="1">
              <a:spLocks/>
            </p:cNvSpPr>
            <p:nvPr/>
          </p:nvSpPr>
          <p:spPr>
            <a:xfrm>
              <a:off x="7920379" y="336798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62" name="Straight Arrow Connector 61">
              <a:extLst>
                <a:ext uri="{FF2B5EF4-FFF2-40B4-BE49-F238E27FC236}">
                  <a16:creationId xmlns:a16="http://schemas.microsoft.com/office/drawing/2014/main" id="{7A3AACD9-3D50-B54E-BAEA-C51E942DF3E6}"/>
                </a:ext>
              </a:extLst>
            </p:cNvPr>
            <p:cNvCxnSpPr>
              <a:cxnSpLocks/>
              <a:stCxn id="47" idx="4"/>
              <a:endCxn id="50" idx="0"/>
            </p:cNvCxnSpPr>
            <p:nvPr/>
          </p:nvCxnSpPr>
          <p:spPr>
            <a:xfrm>
              <a:off x="7217374" y="2872771"/>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0AE3CFDA-C7FE-F746-8DC8-495086F3C9B2}"/>
                </a:ext>
              </a:extLst>
            </p:cNvPr>
            <p:cNvSpPr txBox="1">
              <a:spLocks/>
            </p:cNvSpPr>
            <p:nvPr/>
          </p:nvSpPr>
          <p:spPr>
            <a:xfrm>
              <a:off x="6938771" y="2937116"/>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4" name="Straight Arrow Connector 63">
              <a:extLst>
                <a:ext uri="{FF2B5EF4-FFF2-40B4-BE49-F238E27FC236}">
                  <a16:creationId xmlns:a16="http://schemas.microsoft.com/office/drawing/2014/main" id="{6A6BB80F-DC3D-0841-B4A7-824DAFD82922}"/>
                </a:ext>
              </a:extLst>
            </p:cNvPr>
            <p:cNvCxnSpPr>
              <a:cxnSpLocks/>
              <a:stCxn id="50" idx="4"/>
              <a:endCxn id="59" idx="0"/>
            </p:cNvCxnSpPr>
            <p:nvPr/>
          </p:nvCxnSpPr>
          <p:spPr>
            <a:xfrm flipH="1">
              <a:off x="7216612" y="4485956"/>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8E0B7FFC-2AA2-5642-AC04-4F1FDDB5CAEB}"/>
                </a:ext>
              </a:extLst>
            </p:cNvPr>
            <p:cNvSpPr txBox="1">
              <a:spLocks/>
            </p:cNvSpPr>
            <p:nvPr/>
          </p:nvSpPr>
          <p:spPr>
            <a:xfrm>
              <a:off x="6965372" y="455402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6" name="Elbow Connector 65">
              <a:extLst>
                <a:ext uri="{FF2B5EF4-FFF2-40B4-BE49-F238E27FC236}">
                  <a16:creationId xmlns:a16="http://schemas.microsoft.com/office/drawing/2014/main" id="{380EE32C-7ACF-B746-BF90-28AD2D45F28B}"/>
                </a:ext>
              </a:extLst>
            </p:cNvPr>
            <p:cNvCxnSpPr>
              <a:cxnSpLocks/>
              <a:stCxn id="59" idx="7"/>
              <a:endCxn id="59" idx="6"/>
            </p:cNvCxnSpPr>
            <p:nvPr/>
          </p:nvCxnSpPr>
          <p:spPr>
            <a:xfrm rot="16200000" flipH="1">
              <a:off x="7426924" y="5280753"/>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Content Placeholder 2">
              <a:extLst>
                <a:ext uri="{FF2B5EF4-FFF2-40B4-BE49-F238E27FC236}">
                  <a16:creationId xmlns:a16="http://schemas.microsoft.com/office/drawing/2014/main" id="{4CBC4A9D-7F77-9C43-9E7D-A0C00282F8AD}"/>
                </a:ext>
              </a:extLst>
            </p:cNvPr>
            <p:cNvSpPr txBox="1">
              <a:spLocks/>
            </p:cNvSpPr>
            <p:nvPr/>
          </p:nvSpPr>
          <p:spPr>
            <a:xfrm>
              <a:off x="7859959" y="4930402"/>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68" name="Oval 67">
              <a:extLst>
                <a:ext uri="{FF2B5EF4-FFF2-40B4-BE49-F238E27FC236}">
                  <a16:creationId xmlns:a16="http://schemas.microsoft.com/office/drawing/2014/main" id="{3BB1CAF3-B4C6-6F4B-94C8-9C35D6B0F263}"/>
                </a:ext>
              </a:extLst>
            </p:cNvPr>
            <p:cNvSpPr/>
            <p:nvPr/>
          </p:nvSpPr>
          <p:spPr>
            <a:xfrm>
              <a:off x="8960830" y="20132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nvGrpSpPr>
            <p:cNvPr id="69" name="Group 68">
              <a:extLst>
                <a:ext uri="{FF2B5EF4-FFF2-40B4-BE49-F238E27FC236}">
                  <a16:creationId xmlns:a16="http://schemas.microsoft.com/office/drawing/2014/main" id="{B1D9AA3B-366E-AE46-91A7-1A0C701BC3F8}"/>
                </a:ext>
              </a:extLst>
            </p:cNvPr>
            <p:cNvGrpSpPr/>
            <p:nvPr/>
          </p:nvGrpSpPr>
          <p:grpSpPr>
            <a:xfrm>
              <a:off x="8867104" y="3438968"/>
              <a:ext cx="1028700" cy="1028700"/>
              <a:chOff x="9944100" y="1493551"/>
              <a:chExt cx="1028700" cy="1028700"/>
            </a:xfrm>
          </p:grpSpPr>
          <p:sp>
            <p:nvSpPr>
              <p:cNvPr id="70" name="Oval 69">
                <a:extLst>
                  <a:ext uri="{FF2B5EF4-FFF2-40B4-BE49-F238E27FC236}">
                    <a16:creationId xmlns:a16="http://schemas.microsoft.com/office/drawing/2014/main" id="{411FC8A6-9934-9E42-AC8F-776DBA2094CD}"/>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Oval 70">
                <a:extLst>
                  <a:ext uri="{FF2B5EF4-FFF2-40B4-BE49-F238E27FC236}">
                    <a16:creationId xmlns:a16="http://schemas.microsoft.com/office/drawing/2014/main" id="{0784DC48-E64B-7D4B-B306-049D780F8789}"/>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grpSp>
        <p:cxnSp>
          <p:nvCxnSpPr>
            <p:cNvPr id="72" name="Straight Arrow Connector 71">
              <a:extLst>
                <a:ext uri="{FF2B5EF4-FFF2-40B4-BE49-F238E27FC236}">
                  <a16:creationId xmlns:a16="http://schemas.microsoft.com/office/drawing/2014/main" id="{D604AEDE-3AD2-5644-A831-3332FD2F33FE}"/>
                </a:ext>
              </a:extLst>
            </p:cNvPr>
            <p:cNvCxnSpPr>
              <a:cxnSpLocks/>
              <a:endCxn id="68" idx="0"/>
            </p:cNvCxnSpPr>
            <p:nvPr/>
          </p:nvCxnSpPr>
          <p:spPr>
            <a:xfrm>
              <a:off x="9381454" y="1523909"/>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10F0DAE5-B3B0-FE43-8BE7-90D63FE93439}"/>
                </a:ext>
              </a:extLst>
            </p:cNvPr>
            <p:cNvCxnSpPr>
              <a:cxnSpLocks/>
              <a:stCxn id="68" idx="7"/>
              <a:endCxn id="68" idx="6"/>
            </p:cNvCxnSpPr>
            <p:nvPr/>
          </p:nvCxnSpPr>
          <p:spPr>
            <a:xfrm rot="16200000" flipH="1">
              <a:off x="9591766" y="2223547"/>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a:extLst>
                <a:ext uri="{FF2B5EF4-FFF2-40B4-BE49-F238E27FC236}">
                  <a16:creationId xmlns:a16="http://schemas.microsoft.com/office/drawing/2014/main" id="{6C195521-8235-E343-BF1B-9800F4A4AED1}"/>
                </a:ext>
              </a:extLst>
            </p:cNvPr>
            <p:cNvSpPr txBox="1">
              <a:spLocks/>
            </p:cNvSpPr>
            <p:nvPr/>
          </p:nvSpPr>
          <p:spPr>
            <a:xfrm>
              <a:off x="10016100" y="187705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75" name="Oval 74">
              <a:extLst>
                <a:ext uri="{FF2B5EF4-FFF2-40B4-BE49-F238E27FC236}">
                  <a16:creationId xmlns:a16="http://schemas.microsoft.com/office/drawing/2014/main" id="{F3B6090F-B94E-4142-B287-BEDD97D356C0}"/>
                </a:ext>
              </a:extLst>
            </p:cNvPr>
            <p:cNvSpPr/>
            <p:nvPr/>
          </p:nvSpPr>
          <p:spPr>
            <a:xfrm>
              <a:off x="8960068" y="50521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S6</a:t>
              </a:r>
            </a:p>
          </p:txBody>
        </p:sp>
        <p:cxnSp>
          <p:nvCxnSpPr>
            <p:cNvPr id="76" name="Elbow Connector 75">
              <a:extLst>
                <a:ext uri="{FF2B5EF4-FFF2-40B4-BE49-F238E27FC236}">
                  <a16:creationId xmlns:a16="http://schemas.microsoft.com/office/drawing/2014/main" id="{1E902B7C-1C8C-344A-AB82-8A4AF3A348CD}"/>
                </a:ext>
              </a:extLst>
            </p:cNvPr>
            <p:cNvCxnSpPr>
              <a:cxnSpLocks/>
              <a:stCxn id="70" idx="7"/>
              <a:endCxn id="70" idx="6"/>
            </p:cNvCxnSpPr>
            <p:nvPr/>
          </p:nvCxnSpPr>
          <p:spPr>
            <a:xfrm rot="16200000" flipH="1">
              <a:off x="9638629" y="3696143"/>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29115D3C-FD57-524C-A506-394D9BE1E543}"/>
                </a:ext>
              </a:extLst>
            </p:cNvPr>
            <p:cNvSpPr txBox="1">
              <a:spLocks/>
            </p:cNvSpPr>
            <p:nvPr/>
          </p:nvSpPr>
          <p:spPr>
            <a:xfrm>
              <a:off x="10084459" y="3349694"/>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78" name="Straight Arrow Connector 77">
              <a:extLst>
                <a:ext uri="{FF2B5EF4-FFF2-40B4-BE49-F238E27FC236}">
                  <a16:creationId xmlns:a16="http://schemas.microsoft.com/office/drawing/2014/main" id="{70B421DB-5E2E-F848-A3D9-2A9ACE1EFAE3}"/>
                </a:ext>
              </a:extLst>
            </p:cNvPr>
            <p:cNvCxnSpPr>
              <a:cxnSpLocks/>
              <a:stCxn id="68" idx="4"/>
              <a:endCxn id="70" idx="0"/>
            </p:cNvCxnSpPr>
            <p:nvPr/>
          </p:nvCxnSpPr>
          <p:spPr>
            <a:xfrm>
              <a:off x="9381454" y="2854483"/>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756D9AE9-76EE-6440-A396-8D0885DFBD44}"/>
                </a:ext>
              </a:extLst>
            </p:cNvPr>
            <p:cNvSpPr txBox="1">
              <a:spLocks/>
            </p:cNvSpPr>
            <p:nvPr/>
          </p:nvSpPr>
          <p:spPr>
            <a:xfrm>
              <a:off x="9058363" y="2918828"/>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0" name="Straight Arrow Connector 79">
              <a:extLst>
                <a:ext uri="{FF2B5EF4-FFF2-40B4-BE49-F238E27FC236}">
                  <a16:creationId xmlns:a16="http://schemas.microsoft.com/office/drawing/2014/main" id="{11065D2B-4AD2-8F4E-82CC-DE39C0223622}"/>
                </a:ext>
              </a:extLst>
            </p:cNvPr>
            <p:cNvCxnSpPr>
              <a:cxnSpLocks/>
              <a:stCxn id="70" idx="4"/>
              <a:endCxn id="75" idx="0"/>
            </p:cNvCxnSpPr>
            <p:nvPr/>
          </p:nvCxnSpPr>
          <p:spPr>
            <a:xfrm flipH="1">
              <a:off x="9380692" y="4467668"/>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1CAFA3AD-59E7-FC40-B992-8E8609EBF9F2}"/>
                </a:ext>
              </a:extLst>
            </p:cNvPr>
            <p:cNvSpPr txBox="1">
              <a:spLocks/>
            </p:cNvSpPr>
            <p:nvPr/>
          </p:nvSpPr>
          <p:spPr>
            <a:xfrm>
              <a:off x="9084964" y="453573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2" name="Elbow Connector 81">
              <a:extLst>
                <a:ext uri="{FF2B5EF4-FFF2-40B4-BE49-F238E27FC236}">
                  <a16:creationId xmlns:a16="http://schemas.microsoft.com/office/drawing/2014/main" id="{89B8A8B5-C59E-7541-A402-50A3E629024F}"/>
                </a:ext>
              </a:extLst>
            </p:cNvPr>
            <p:cNvCxnSpPr>
              <a:cxnSpLocks/>
              <a:stCxn id="75" idx="7"/>
              <a:endCxn id="75" idx="6"/>
            </p:cNvCxnSpPr>
            <p:nvPr/>
          </p:nvCxnSpPr>
          <p:spPr>
            <a:xfrm rot="16200000" flipH="1">
              <a:off x="9591004" y="52624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Content Placeholder 2">
              <a:extLst>
                <a:ext uri="{FF2B5EF4-FFF2-40B4-BE49-F238E27FC236}">
                  <a16:creationId xmlns:a16="http://schemas.microsoft.com/office/drawing/2014/main" id="{43EFF73A-647C-2247-A5A4-A28BC627E99D}"/>
                </a:ext>
              </a:extLst>
            </p:cNvPr>
            <p:cNvSpPr txBox="1">
              <a:spLocks/>
            </p:cNvSpPr>
            <p:nvPr/>
          </p:nvSpPr>
          <p:spPr>
            <a:xfrm>
              <a:off x="10024039" y="4912114"/>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grpSp>
      <p:grpSp>
        <p:nvGrpSpPr>
          <p:cNvPr id="179" name="Group 178">
            <a:extLst>
              <a:ext uri="{FF2B5EF4-FFF2-40B4-BE49-F238E27FC236}">
                <a16:creationId xmlns:a16="http://schemas.microsoft.com/office/drawing/2014/main" id="{AE239B92-A29D-DC43-8F14-10F6BE9AC315}"/>
              </a:ext>
            </a:extLst>
          </p:cNvPr>
          <p:cNvGrpSpPr/>
          <p:nvPr/>
        </p:nvGrpSpPr>
        <p:grpSpPr>
          <a:xfrm>
            <a:off x="7266905" y="2589023"/>
            <a:ext cx="3888775" cy="4054973"/>
            <a:chOff x="7842977" y="2589023"/>
            <a:chExt cx="3888775" cy="4054973"/>
          </a:xfrm>
        </p:grpSpPr>
        <p:sp>
          <p:nvSpPr>
            <p:cNvPr id="84" name="Oval 83">
              <a:extLst>
                <a:ext uri="{FF2B5EF4-FFF2-40B4-BE49-F238E27FC236}">
                  <a16:creationId xmlns:a16="http://schemas.microsoft.com/office/drawing/2014/main" id="{D1669669-4A35-F44D-A25D-7F01930D0087}"/>
                </a:ext>
              </a:extLst>
            </p:cNvPr>
            <p:cNvSpPr/>
            <p:nvPr/>
          </p:nvSpPr>
          <p:spPr>
            <a:xfrm>
              <a:off x="7920034" y="293201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S1,S4</a:t>
              </a:r>
            </a:p>
          </p:txBody>
        </p:sp>
        <p:cxnSp>
          <p:nvCxnSpPr>
            <p:cNvPr id="85" name="Straight Arrow Connector 84">
              <a:extLst>
                <a:ext uri="{FF2B5EF4-FFF2-40B4-BE49-F238E27FC236}">
                  <a16:creationId xmlns:a16="http://schemas.microsoft.com/office/drawing/2014/main" id="{0F393E10-B3AF-2240-BBF8-36C140C09762}"/>
                </a:ext>
              </a:extLst>
            </p:cNvPr>
            <p:cNvCxnSpPr>
              <a:cxnSpLocks/>
              <a:endCxn id="84" idx="0"/>
            </p:cNvCxnSpPr>
            <p:nvPr/>
          </p:nvCxnSpPr>
          <p:spPr>
            <a:xfrm>
              <a:off x="8265849" y="2589023"/>
              <a:ext cx="0" cy="34299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60A186A-3A25-5F40-B3B3-3F578C17642C}"/>
                </a:ext>
              </a:extLst>
            </p:cNvPr>
            <p:cNvSpPr/>
            <p:nvPr/>
          </p:nvSpPr>
          <p:spPr>
            <a:xfrm>
              <a:off x="10196786" y="2924555"/>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S1,S6</a:t>
              </a:r>
            </a:p>
          </p:txBody>
        </p:sp>
        <p:grpSp>
          <p:nvGrpSpPr>
            <p:cNvPr id="8" name="Group 7">
              <a:extLst>
                <a:ext uri="{FF2B5EF4-FFF2-40B4-BE49-F238E27FC236}">
                  <a16:creationId xmlns:a16="http://schemas.microsoft.com/office/drawing/2014/main" id="{7A2B5426-8EC9-8C46-A14C-0F70C5F4291B}"/>
                </a:ext>
              </a:extLst>
            </p:cNvPr>
            <p:cNvGrpSpPr/>
            <p:nvPr/>
          </p:nvGrpSpPr>
          <p:grpSpPr>
            <a:xfrm>
              <a:off x="8994055" y="2849719"/>
              <a:ext cx="845743" cy="845743"/>
              <a:chOff x="7922418" y="5017971"/>
              <a:chExt cx="845743" cy="845743"/>
            </a:xfrm>
          </p:grpSpPr>
          <p:sp>
            <p:nvSpPr>
              <p:cNvPr id="87" name="Oval 86">
                <a:extLst>
                  <a:ext uri="{FF2B5EF4-FFF2-40B4-BE49-F238E27FC236}">
                    <a16:creationId xmlns:a16="http://schemas.microsoft.com/office/drawing/2014/main" id="{89E79278-2FB5-D140-B41D-2D0C70738404}"/>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Oval 87">
                <a:extLst>
                  <a:ext uri="{FF2B5EF4-FFF2-40B4-BE49-F238E27FC236}">
                    <a16:creationId xmlns:a16="http://schemas.microsoft.com/office/drawing/2014/main" id="{14AA5D8E-A012-3847-BADB-3E2B2C0A6C54}"/>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S1,S5</a:t>
                </a:r>
              </a:p>
            </p:txBody>
          </p:sp>
        </p:grpSp>
        <p:grpSp>
          <p:nvGrpSpPr>
            <p:cNvPr id="89" name="Group 88">
              <a:extLst>
                <a:ext uri="{FF2B5EF4-FFF2-40B4-BE49-F238E27FC236}">
                  <a16:creationId xmlns:a16="http://schemas.microsoft.com/office/drawing/2014/main" id="{ED75AE93-E8EC-A24B-A52B-F0A1E4784889}"/>
                </a:ext>
              </a:extLst>
            </p:cNvPr>
            <p:cNvGrpSpPr/>
            <p:nvPr/>
          </p:nvGrpSpPr>
          <p:grpSpPr>
            <a:xfrm>
              <a:off x="7842977" y="3976127"/>
              <a:ext cx="845743" cy="845743"/>
              <a:chOff x="7922418" y="5017971"/>
              <a:chExt cx="845743" cy="845743"/>
            </a:xfrm>
          </p:grpSpPr>
          <p:sp>
            <p:nvSpPr>
              <p:cNvPr id="90" name="Oval 89">
                <a:extLst>
                  <a:ext uri="{FF2B5EF4-FFF2-40B4-BE49-F238E27FC236}">
                    <a16:creationId xmlns:a16="http://schemas.microsoft.com/office/drawing/2014/main" id="{2FCB127C-9C23-4044-B727-40C3F5B85981}"/>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Oval 90">
                <a:extLst>
                  <a:ext uri="{FF2B5EF4-FFF2-40B4-BE49-F238E27FC236}">
                    <a16:creationId xmlns:a16="http://schemas.microsoft.com/office/drawing/2014/main" id="{7E92F6D1-893F-D244-858A-3876CA9064B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S2,S4</a:t>
                </a:r>
              </a:p>
            </p:txBody>
          </p:sp>
        </p:grpSp>
        <p:grpSp>
          <p:nvGrpSpPr>
            <p:cNvPr id="93" name="Group 92">
              <a:extLst>
                <a:ext uri="{FF2B5EF4-FFF2-40B4-BE49-F238E27FC236}">
                  <a16:creationId xmlns:a16="http://schemas.microsoft.com/office/drawing/2014/main" id="{00C2FBA5-73F1-1F43-97AE-39780129C88A}"/>
                </a:ext>
              </a:extLst>
            </p:cNvPr>
            <p:cNvGrpSpPr/>
            <p:nvPr/>
          </p:nvGrpSpPr>
          <p:grpSpPr>
            <a:xfrm>
              <a:off x="8998542" y="3970887"/>
              <a:ext cx="845743" cy="845743"/>
              <a:chOff x="7922418" y="5017971"/>
              <a:chExt cx="845743" cy="845743"/>
            </a:xfrm>
          </p:grpSpPr>
          <p:sp>
            <p:nvSpPr>
              <p:cNvPr id="94" name="Oval 93">
                <a:extLst>
                  <a:ext uri="{FF2B5EF4-FFF2-40B4-BE49-F238E27FC236}">
                    <a16:creationId xmlns:a16="http://schemas.microsoft.com/office/drawing/2014/main" id="{264259A3-77E6-5845-AA93-C5C0E75715BA}"/>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Oval 94">
                <a:extLst>
                  <a:ext uri="{FF2B5EF4-FFF2-40B4-BE49-F238E27FC236}">
                    <a16:creationId xmlns:a16="http://schemas.microsoft.com/office/drawing/2014/main" id="{BE3E6A24-B57A-4749-9580-7C0776008DA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S2,S5</a:t>
                </a:r>
              </a:p>
            </p:txBody>
          </p:sp>
        </p:grpSp>
        <p:grpSp>
          <p:nvGrpSpPr>
            <p:cNvPr id="96" name="Group 95">
              <a:extLst>
                <a:ext uri="{FF2B5EF4-FFF2-40B4-BE49-F238E27FC236}">
                  <a16:creationId xmlns:a16="http://schemas.microsoft.com/office/drawing/2014/main" id="{5FF2A5BE-E3BB-5A49-B8F2-3CFE3F8CE1F4}"/>
                </a:ext>
              </a:extLst>
            </p:cNvPr>
            <p:cNvGrpSpPr/>
            <p:nvPr/>
          </p:nvGrpSpPr>
          <p:grpSpPr>
            <a:xfrm>
              <a:off x="10119729" y="3966983"/>
              <a:ext cx="845743" cy="845743"/>
              <a:chOff x="7922418" y="5017971"/>
              <a:chExt cx="845743" cy="845743"/>
            </a:xfrm>
          </p:grpSpPr>
          <p:sp>
            <p:nvSpPr>
              <p:cNvPr id="97" name="Oval 96">
                <a:extLst>
                  <a:ext uri="{FF2B5EF4-FFF2-40B4-BE49-F238E27FC236}">
                    <a16:creationId xmlns:a16="http://schemas.microsoft.com/office/drawing/2014/main" id="{3AF1589F-B7F8-3B4E-828F-89A385B89C22}"/>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Oval 97">
                <a:extLst>
                  <a:ext uri="{FF2B5EF4-FFF2-40B4-BE49-F238E27FC236}">
                    <a16:creationId xmlns:a16="http://schemas.microsoft.com/office/drawing/2014/main" id="{E728370B-5ADD-654E-8E9F-2BCFEE3E23C3}"/>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S2,S6</a:t>
                </a:r>
              </a:p>
            </p:txBody>
          </p:sp>
        </p:grpSp>
        <p:sp>
          <p:nvSpPr>
            <p:cNvPr id="108" name="Oval 107">
              <a:extLst>
                <a:ext uri="{FF2B5EF4-FFF2-40B4-BE49-F238E27FC236}">
                  <a16:creationId xmlns:a16="http://schemas.microsoft.com/office/drawing/2014/main" id="{D8EBCF4E-A942-3145-816C-78ACC2B78EB7}"/>
                </a:ext>
              </a:extLst>
            </p:cNvPr>
            <p:cNvSpPr/>
            <p:nvPr/>
          </p:nvSpPr>
          <p:spPr>
            <a:xfrm>
              <a:off x="7921337" y="5302214"/>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S3,S4</a:t>
              </a:r>
            </a:p>
          </p:txBody>
        </p:sp>
        <p:sp>
          <p:nvSpPr>
            <p:cNvPr id="109" name="Oval 108">
              <a:extLst>
                <a:ext uri="{FF2B5EF4-FFF2-40B4-BE49-F238E27FC236}">
                  <a16:creationId xmlns:a16="http://schemas.microsoft.com/office/drawing/2014/main" id="{7B0585E0-869F-FA43-90BB-61E11DA2DEAD}"/>
                </a:ext>
              </a:extLst>
            </p:cNvPr>
            <p:cNvSpPr/>
            <p:nvPr/>
          </p:nvSpPr>
          <p:spPr>
            <a:xfrm>
              <a:off x="10196785" y="5308106"/>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S3,S6</a:t>
              </a:r>
            </a:p>
          </p:txBody>
        </p:sp>
        <p:grpSp>
          <p:nvGrpSpPr>
            <p:cNvPr id="110" name="Group 109">
              <a:extLst>
                <a:ext uri="{FF2B5EF4-FFF2-40B4-BE49-F238E27FC236}">
                  <a16:creationId xmlns:a16="http://schemas.microsoft.com/office/drawing/2014/main" id="{8A2A9FF5-F0C2-7049-88BF-46E955D21841}"/>
                </a:ext>
              </a:extLst>
            </p:cNvPr>
            <p:cNvGrpSpPr/>
            <p:nvPr/>
          </p:nvGrpSpPr>
          <p:grpSpPr>
            <a:xfrm>
              <a:off x="8994055" y="5230479"/>
              <a:ext cx="845743" cy="845743"/>
              <a:chOff x="7922418" y="5017971"/>
              <a:chExt cx="845743" cy="845743"/>
            </a:xfrm>
          </p:grpSpPr>
          <p:sp>
            <p:nvSpPr>
              <p:cNvPr id="111" name="Oval 110">
                <a:extLst>
                  <a:ext uri="{FF2B5EF4-FFF2-40B4-BE49-F238E27FC236}">
                    <a16:creationId xmlns:a16="http://schemas.microsoft.com/office/drawing/2014/main" id="{B5B36147-53FA-9D4C-B751-F5D65DAAE1D9}"/>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Oval 111">
                <a:extLst>
                  <a:ext uri="{FF2B5EF4-FFF2-40B4-BE49-F238E27FC236}">
                    <a16:creationId xmlns:a16="http://schemas.microsoft.com/office/drawing/2014/main" id="{534FE630-DB73-AC47-BCCC-EA5268C0F896}"/>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S3,S5</a:t>
                </a:r>
              </a:p>
            </p:txBody>
          </p:sp>
        </p:grpSp>
        <p:cxnSp>
          <p:nvCxnSpPr>
            <p:cNvPr id="113" name="Straight Arrow Connector 112">
              <a:extLst>
                <a:ext uri="{FF2B5EF4-FFF2-40B4-BE49-F238E27FC236}">
                  <a16:creationId xmlns:a16="http://schemas.microsoft.com/office/drawing/2014/main" id="{00AE43B4-7EB1-934D-BD0D-E9DF63A57524}"/>
                </a:ext>
              </a:extLst>
            </p:cNvPr>
            <p:cNvCxnSpPr>
              <a:cxnSpLocks/>
              <a:stCxn id="84" idx="6"/>
              <a:endCxn id="87" idx="2"/>
            </p:cNvCxnSpPr>
            <p:nvPr/>
          </p:nvCxnSpPr>
          <p:spPr>
            <a:xfrm flipV="1">
              <a:off x="8611664" y="3272591"/>
              <a:ext cx="382391" cy="524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162ED2C-1B9E-5147-936C-F58E17B7DAA5}"/>
                </a:ext>
              </a:extLst>
            </p:cNvPr>
            <p:cNvCxnSpPr>
              <a:cxnSpLocks/>
              <a:stCxn id="87" idx="4"/>
              <a:endCxn id="94" idx="0"/>
            </p:cNvCxnSpPr>
            <p:nvPr/>
          </p:nvCxnSpPr>
          <p:spPr>
            <a:xfrm>
              <a:off x="9416927" y="3695462"/>
              <a:ext cx="4487" cy="27542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142E6F-0EEF-EE4C-8A54-C3918B6BAD04}"/>
                </a:ext>
              </a:extLst>
            </p:cNvPr>
            <p:cNvCxnSpPr>
              <a:cxnSpLocks/>
              <a:stCxn id="84" idx="4"/>
              <a:endCxn id="90" idx="0"/>
            </p:cNvCxnSpPr>
            <p:nvPr/>
          </p:nvCxnSpPr>
          <p:spPr>
            <a:xfrm>
              <a:off x="8265849" y="3623648"/>
              <a:ext cx="0" cy="35247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Content Placeholder 2">
              <a:extLst>
                <a:ext uri="{FF2B5EF4-FFF2-40B4-BE49-F238E27FC236}">
                  <a16:creationId xmlns:a16="http://schemas.microsoft.com/office/drawing/2014/main" id="{2913E8B9-F489-4E45-AAD6-53521F3FB9DE}"/>
                </a:ext>
              </a:extLst>
            </p:cNvPr>
            <p:cNvSpPr txBox="1">
              <a:spLocks/>
            </p:cNvSpPr>
            <p:nvPr/>
          </p:nvSpPr>
          <p:spPr>
            <a:xfrm>
              <a:off x="8638448" y="2901714"/>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18" name="Content Placeholder 2">
              <a:extLst>
                <a:ext uri="{FF2B5EF4-FFF2-40B4-BE49-F238E27FC236}">
                  <a16:creationId xmlns:a16="http://schemas.microsoft.com/office/drawing/2014/main" id="{264A102A-73D6-694A-8365-406FC04FE5AD}"/>
                </a:ext>
              </a:extLst>
            </p:cNvPr>
            <p:cNvSpPr txBox="1">
              <a:spLocks/>
            </p:cNvSpPr>
            <p:nvPr/>
          </p:nvSpPr>
          <p:spPr>
            <a:xfrm>
              <a:off x="8261559" y="356660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2" name="Straight Arrow Connector 121">
              <a:extLst>
                <a:ext uri="{FF2B5EF4-FFF2-40B4-BE49-F238E27FC236}">
                  <a16:creationId xmlns:a16="http://schemas.microsoft.com/office/drawing/2014/main" id="{783AFBCC-087F-1D4F-98B4-42B4B509DC57}"/>
                </a:ext>
              </a:extLst>
            </p:cNvPr>
            <p:cNvCxnSpPr>
              <a:cxnSpLocks/>
              <a:stCxn id="87" idx="6"/>
              <a:endCxn id="86" idx="2"/>
            </p:cNvCxnSpPr>
            <p:nvPr/>
          </p:nvCxnSpPr>
          <p:spPr>
            <a:xfrm flipV="1">
              <a:off x="9839798" y="3270370"/>
              <a:ext cx="356988" cy="222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Content Placeholder 2">
              <a:extLst>
                <a:ext uri="{FF2B5EF4-FFF2-40B4-BE49-F238E27FC236}">
                  <a16:creationId xmlns:a16="http://schemas.microsoft.com/office/drawing/2014/main" id="{47246AE8-BEBF-6C40-B40E-2F206D39387E}"/>
                </a:ext>
              </a:extLst>
            </p:cNvPr>
            <p:cNvSpPr txBox="1">
              <a:spLocks/>
            </p:cNvSpPr>
            <p:nvPr/>
          </p:nvSpPr>
          <p:spPr>
            <a:xfrm>
              <a:off x="9823649" y="288337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26" name="Content Placeholder 2">
              <a:extLst>
                <a:ext uri="{FF2B5EF4-FFF2-40B4-BE49-F238E27FC236}">
                  <a16:creationId xmlns:a16="http://schemas.microsoft.com/office/drawing/2014/main" id="{ADC17D44-C4F9-8E46-A4F4-4D086CB92CCB}"/>
                </a:ext>
              </a:extLst>
            </p:cNvPr>
            <p:cNvSpPr txBox="1">
              <a:spLocks/>
            </p:cNvSpPr>
            <p:nvPr/>
          </p:nvSpPr>
          <p:spPr>
            <a:xfrm>
              <a:off x="9148062" y="3628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7" name="Elbow Connector 126">
              <a:extLst>
                <a:ext uri="{FF2B5EF4-FFF2-40B4-BE49-F238E27FC236}">
                  <a16:creationId xmlns:a16="http://schemas.microsoft.com/office/drawing/2014/main" id="{AA1D5840-2B52-604C-B290-69347660A977}"/>
                </a:ext>
              </a:extLst>
            </p:cNvPr>
            <p:cNvCxnSpPr>
              <a:cxnSpLocks/>
              <a:stCxn id="86" idx="7"/>
              <a:endCxn id="86" idx="6"/>
            </p:cNvCxnSpPr>
            <p:nvPr/>
          </p:nvCxnSpPr>
          <p:spPr>
            <a:xfrm rot="16200000" flipH="1">
              <a:off x="10715508" y="3097463"/>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3E8C9F65-8A33-A047-AD07-BAA4A5491968}"/>
                </a:ext>
              </a:extLst>
            </p:cNvPr>
            <p:cNvCxnSpPr>
              <a:cxnSpLocks/>
              <a:stCxn id="97" idx="7"/>
              <a:endCxn id="97" idx="6"/>
            </p:cNvCxnSpPr>
            <p:nvPr/>
          </p:nvCxnSpPr>
          <p:spPr>
            <a:xfrm rot="16200000" flipH="1">
              <a:off x="10754036" y="4178419"/>
              <a:ext cx="299016" cy="123856"/>
            </a:xfrm>
            <a:prstGeom prst="bentConnector4">
              <a:avLst>
                <a:gd name="adj1" fmla="val -117872"/>
                <a:gd name="adj2"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A225CE3F-9F2E-4F4B-B128-3652CA18F33A}"/>
                </a:ext>
              </a:extLst>
            </p:cNvPr>
            <p:cNvCxnSpPr>
              <a:cxnSpLocks/>
              <a:stCxn id="109" idx="7"/>
              <a:endCxn id="109" idx="6"/>
            </p:cNvCxnSpPr>
            <p:nvPr/>
          </p:nvCxnSpPr>
          <p:spPr>
            <a:xfrm rot="16200000" flipH="1">
              <a:off x="10715507" y="5481014"/>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3072ACC-C80D-1845-9789-1A0BFDD616CF}"/>
                </a:ext>
              </a:extLst>
            </p:cNvPr>
            <p:cNvCxnSpPr>
              <a:cxnSpLocks/>
              <a:stCxn id="86" idx="4"/>
              <a:endCxn id="97" idx="0"/>
            </p:cNvCxnSpPr>
            <p:nvPr/>
          </p:nvCxnSpPr>
          <p:spPr>
            <a:xfrm>
              <a:off x="10542601" y="3616185"/>
              <a:ext cx="0" cy="3507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B1C197F-87A3-E643-AE0C-48D609963D76}"/>
                </a:ext>
              </a:extLst>
            </p:cNvPr>
            <p:cNvCxnSpPr>
              <a:cxnSpLocks/>
              <a:stCxn id="90" idx="4"/>
              <a:endCxn id="108" idx="0"/>
            </p:cNvCxnSpPr>
            <p:nvPr/>
          </p:nvCxnSpPr>
          <p:spPr>
            <a:xfrm>
              <a:off x="8265849" y="4821870"/>
              <a:ext cx="1303" cy="4803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007D5B28-58D5-E941-881B-CADDC5952D07}"/>
                </a:ext>
              </a:extLst>
            </p:cNvPr>
            <p:cNvCxnSpPr>
              <a:cxnSpLocks/>
              <a:stCxn id="94" idx="4"/>
              <a:endCxn id="111" idx="0"/>
            </p:cNvCxnSpPr>
            <p:nvPr/>
          </p:nvCxnSpPr>
          <p:spPr>
            <a:xfrm flipH="1">
              <a:off x="9416927" y="4816630"/>
              <a:ext cx="4487" cy="413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1D6E05B-929A-524A-9E9B-48EE0A427A75}"/>
                </a:ext>
              </a:extLst>
            </p:cNvPr>
            <p:cNvCxnSpPr>
              <a:cxnSpLocks/>
              <a:stCxn id="97" idx="4"/>
              <a:endCxn id="109" idx="0"/>
            </p:cNvCxnSpPr>
            <p:nvPr/>
          </p:nvCxnSpPr>
          <p:spPr>
            <a:xfrm flipH="1">
              <a:off x="10542600" y="4812726"/>
              <a:ext cx="1" cy="49538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EAD7730-A347-704A-8AE1-0399FF8DA266}"/>
                </a:ext>
              </a:extLst>
            </p:cNvPr>
            <p:cNvCxnSpPr>
              <a:cxnSpLocks/>
              <a:stCxn id="90" idx="6"/>
              <a:endCxn id="94" idx="2"/>
            </p:cNvCxnSpPr>
            <p:nvPr/>
          </p:nvCxnSpPr>
          <p:spPr>
            <a:xfrm flipV="1">
              <a:off x="8688720" y="4393759"/>
              <a:ext cx="309822" cy="52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ADB3CBE4-3E7C-CA40-8A03-30645A6DEEE3}"/>
                </a:ext>
              </a:extLst>
            </p:cNvPr>
            <p:cNvCxnSpPr>
              <a:cxnSpLocks/>
              <a:stCxn id="94" idx="6"/>
              <a:endCxn id="97" idx="2"/>
            </p:cNvCxnSpPr>
            <p:nvPr/>
          </p:nvCxnSpPr>
          <p:spPr>
            <a:xfrm flipV="1">
              <a:off x="9844285" y="4389855"/>
              <a:ext cx="275444" cy="390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CB8157F-2CD6-7A42-B98E-29FC52194D47}"/>
                </a:ext>
              </a:extLst>
            </p:cNvPr>
            <p:cNvCxnSpPr>
              <a:cxnSpLocks/>
              <a:stCxn id="108" idx="6"/>
              <a:endCxn id="111" idx="2"/>
            </p:cNvCxnSpPr>
            <p:nvPr/>
          </p:nvCxnSpPr>
          <p:spPr>
            <a:xfrm>
              <a:off x="8612967" y="5648029"/>
              <a:ext cx="381088" cy="5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F49036-8549-0542-9383-0FF80FC9F7CF}"/>
                </a:ext>
              </a:extLst>
            </p:cNvPr>
            <p:cNvCxnSpPr>
              <a:cxnSpLocks/>
              <a:stCxn id="111" idx="6"/>
              <a:endCxn id="109" idx="2"/>
            </p:cNvCxnSpPr>
            <p:nvPr/>
          </p:nvCxnSpPr>
          <p:spPr>
            <a:xfrm>
              <a:off x="9839798" y="5653351"/>
              <a:ext cx="356987" cy="57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Content Placeholder 2">
              <a:extLst>
                <a:ext uri="{FF2B5EF4-FFF2-40B4-BE49-F238E27FC236}">
                  <a16:creationId xmlns:a16="http://schemas.microsoft.com/office/drawing/2014/main" id="{F78E5F4C-94D1-874A-9BDE-3872F0670564}"/>
                </a:ext>
              </a:extLst>
            </p:cNvPr>
            <p:cNvSpPr txBox="1">
              <a:spLocks/>
            </p:cNvSpPr>
            <p:nvPr/>
          </p:nvSpPr>
          <p:spPr>
            <a:xfrm>
              <a:off x="11114025" y="272488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1" name="Content Placeholder 2">
              <a:extLst>
                <a:ext uri="{FF2B5EF4-FFF2-40B4-BE49-F238E27FC236}">
                  <a16:creationId xmlns:a16="http://schemas.microsoft.com/office/drawing/2014/main" id="{4C7668AC-3867-1944-8439-DAFEB1654A11}"/>
                </a:ext>
              </a:extLst>
            </p:cNvPr>
            <p:cNvSpPr txBox="1">
              <a:spLocks/>
            </p:cNvSpPr>
            <p:nvPr/>
          </p:nvSpPr>
          <p:spPr>
            <a:xfrm>
              <a:off x="11092904" y="5179671"/>
              <a:ext cx="638848"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162" name="Content Placeholder 2">
              <a:extLst>
                <a:ext uri="{FF2B5EF4-FFF2-40B4-BE49-F238E27FC236}">
                  <a16:creationId xmlns:a16="http://schemas.microsoft.com/office/drawing/2014/main" id="{1FF6E54D-B10C-874A-965D-65AB55C2C004}"/>
                </a:ext>
              </a:extLst>
            </p:cNvPr>
            <p:cNvSpPr txBox="1">
              <a:spLocks/>
            </p:cNvSpPr>
            <p:nvPr/>
          </p:nvSpPr>
          <p:spPr>
            <a:xfrm>
              <a:off x="11187433" y="385793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3" name="Content Placeholder 2">
              <a:extLst>
                <a:ext uri="{FF2B5EF4-FFF2-40B4-BE49-F238E27FC236}">
                  <a16:creationId xmlns:a16="http://schemas.microsoft.com/office/drawing/2014/main" id="{910F5FEA-DB98-8145-8587-69CEDA2E4EE6}"/>
                </a:ext>
              </a:extLst>
            </p:cNvPr>
            <p:cNvSpPr txBox="1">
              <a:spLocks/>
            </p:cNvSpPr>
            <p:nvPr/>
          </p:nvSpPr>
          <p:spPr>
            <a:xfrm>
              <a:off x="10269249" y="3542849"/>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4" name="Content Placeholder 2">
              <a:extLst>
                <a:ext uri="{FF2B5EF4-FFF2-40B4-BE49-F238E27FC236}">
                  <a16:creationId xmlns:a16="http://schemas.microsoft.com/office/drawing/2014/main" id="{E3AC00DD-1678-C44A-9037-2F3651D330D0}"/>
                </a:ext>
              </a:extLst>
            </p:cNvPr>
            <p:cNvSpPr txBox="1">
              <a:spLocks/>
            </p:cNvSpPr>
            <p:nvPr/>
          </p:nvSpPr>
          <p:spPr>
            <a:xfrm>
              <a:off x="8261559" y="478839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5" name="Content Placeholder 2">
              <a:extLst>
                <a:ext uri="{FF2B5EF4-FFF2-40B4-BE49-F238E27FC236}">
                  <a16:creationId xmlns:a16="http://schemas.microsoft.com/office/drawing/2014/main" id="{2E847E00-0FFD-4847-ABE0-F65288E48E46}"/>
                </a:ext>
              </a:extLst>
            </p:cNvPr>
            <p:cNvSpPr txBox="1">
              <a:spLocks/>
            </p:cNvSpPr>
            <p:nvPr/>
          </p:nvSpPr>
          <p:spPr>
            <a:xfrm>
              <a:off x="9148062" y="485046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6" name="Content Placeholder 2">
              <a:extLst>
                <a:ext uri="{FF2B5EF4-FFF2-40B4-BE49-F238E27FC236}">
                  <a16:creationId xmlns:a16="http://schemas.microsoft.com/office/drawing/2014/main" id="{7DF6ADC2-0FE5-354F-9EF6-FA3F1D6B741B}"/>
                </a:ext>
              </a:extLst>
            </p:cNvPr>
            <p:cNvSpPr txBox="1">
              <a:spLocks/>
            </p:cNvSpPr>
            <p:nvPr/>
          </p:nvSpPr>
          <p:spPr>
            <a:xfrm>
              <a:off x="10269249" y="476464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67" name="Elbow Connector 166">
              <a:extLst>
                <a:ext uri="{FF2B5EF4-FFF2-40B4-BE49-F238E27FC236}">
                  <a16:creationId xmlns:a16="http://schemas.microsoft.com/office/drawing/2014/main" id="{B84A3E6A-6FCF-BF44-8F60-E207AA933DB6}"/>
                </a:ext>
              </a:extLst>
            </p:cNvPr>
            <p:cNvCxnSpPr>
              <a:cxnSpLocks/>
              <a:stCxn id="108" idx="5"/>
              <a:endCxn id="108" idx="4"/>
            </p:cNvCxnSpPr>
            <p:nvPr/>
          </p:nvCxnSpPr>
          <p:spPr>
            <a:xfrm rot="5400000">
              <a:off x="8338773" y="5820936"/>
              <a:ext cx="101287" cy="244528"/>
            </a:xfrm>
            <a:prstGeom prst="bentConnector3">
              <a:avLst>
                <a:gd name="adj1"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7101852F-3E57-AF4A-9C9B-EB2291291DA1}"/>
                </a:ext>
              </a:extLst>
            </p:cNvPr>
            <p:cNvCxnSpPr>
              <a:cxnSpLocks/>
              <a:stCxn id="111" idx="5"/>
              <a:endCxn id="111" idx="4"/>
            </p:cNvCxnSpPr>
            <p:nvPr/>
          </p:nvCxnSpPr>
          <p:spPr>
            <a:xfrm rot="5400000">
              <a:off x="9504507" y="5864787"/>
              <a:ext cx="123856" cy="299015"/>
            </a:xfrm>
            <a:prstGeom prst="bentConnector3">
              <a:avLst>
                <a:gd name="adj1"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C22ABC61-15E9-C942-A3C1-DD935B99DBDF}"/>
                </a:ext>
              </a:extLst>
            </p:cNvPr>
            <p:cNvSpPr txBox="1">
              <a:spLocks/>
            </p:cNvSpPr>
            <p:nvPr/>
          </p:nvSpPr>
          <p:spPr>
            <a:xfrm>
              <a:off x="8240223" y="612036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4" name="Content Placeholder 2">
              <a:extLst>
                <a:ext uri="{FF2B5EF4-FFF2-40B4-BE49-F238E27FC236}">
                  <a16:creationId xmlns:a16="http://schemas.microsoft.com/office/drawing/2014/main" id="{8EEE3553-C108-304C-B43A-A6C05A8A8A04}"/>
                </a:ext>
              </a:extLst>
            </p:cNvPr>
            <p:cNvSpPr txBox="1">
              <a:spLocks/>
            </p:cNvSpPr>
            <p:nvPr/>
          </p:nvSpPr>
          <p:spPr>
            <a:xfrm>
              <a:off x="9410819" y="624949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5" name="Content Placeholder 2">
              <a:extLst>
                <a:ext uri="{FF2B5EF4-FFF2-40B4-BE49-F238E27FC236}">
                  <a16:creationId xmlns:a16="http://schemas.microsoft.com/office/drawing/2014/main" id="{34B267E6-E39A-BE45-808A-3821A813029C}"/>
                </a:ext>
              </a:extLst>
            </p:cNvPr>
            <p:cNvSpPr txBox="1">
              <a:spLocks/>
            </p:cNvSpPr>
            <p:nvPr/>
          </p:nvSpPr>
          <p:spPr>
            <a:xfrm>
              <a:off x="8638448" y="40222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6" name="Content Placeholder 2">
              <a:extLst>
                <a:ext uri="{FF2B5EF4-FFF2-40B4-BE49-F238E27FC236}">
                  <a16:creationId xmlns:a16="http://schemas.microsoft.com/office/drawing/2014/main" id="{8CCAF264-29DC-F74C-842F-2A341F2F5FF9}"/>
                </a:ext>
              </a:extLst>
            </p:cNvPr>
            <p:cNvSpPr txBox="1">
              <a:spLocks/>
            </p:cNvSpPr>
            <p:nvPr/>
          </p:nvSpPr>
          <p:spPr>
            <a:xfrm>
              <a:off x="9823649" y="40038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7" name="Content Placeholder 2">
              <a:extLst>
                <a:ext uri="{FF2B5EF4-FFF2-40B4-BE49-F238E27FC236}">
                  <a16:creationId xmlns:a16="http://schemas.microsoft.com/office/drawing/2014/main" id="{11C306F3-352D-044D-AEF0-311D4B4EF527}"/>
                </a:ext>
              </a:extLst>
            </p:cNvPr>
            <p:cNvSpPr txBox="1">
              <a:spLocks/>
            </p:cNvSpPr>
            <p:nvPr/>
          </p:nvSpPr>
          <p:spPr>
            <a:xfrm>
              <a:off x="8611233" y="52940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8" name="Content Placeholder 2">
              <a:extLst>
                <a:ext uri="{FF2B5EF4-FFF2-40B4-BE49-F238E27FC236}">
                  <a16:creationId xmlns:a16="http://schemas.microsoft.com/office/drawing/2014/main" id="{1C54D86B-6644-0644-9F15-0F1ECD8ECA4B}"/>
                </a:ext>
              </a:extLst>
            </p:cNvPr>
            <p:cNvSpPr txBox="1">
              <a:spLocks/>
            </p:cNvSpPr>
            <p:nvPr/>
          </p:nvSpPr>
          <p:spPr>
            <a:xfrm>
              <a:off x="9796434" y="5275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grpSp>
    </p:spTree>
    <p:extLst>
      <p:ext uri="{BB962C8B-B14F-4D97-AF65-F5344CB8AC3E}">
        <p14:creationId xmlns:p14="http://schemas.microsoft.com/office/powerpoint/2010/main" val="2481716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2" name="Right Arrow 51">
            <a:extLst>
              <a:ext uri="{FF2B5EF4-FFF2-40B4-BE49-F238E27FC236}">
                <a16:creationId xmlns:a16="http://schemas.microsoft.com/office/drawing/2014/main" id="{7B6E91A0-4C42-C24F-A8A8-CED54E3F4018}"/>
              </a:ext>
            </a:extLst>
          </p:cNvPr>
          <p:cNvSpPr/>
          <p:nvPr/>
        </p:nvSpPr>
        <p:spPr>
          <a:xfrm>
            <a:off x="4148593" y="2362614"/>
            <a:ext cx="81659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1DF65BC-3C45-9F4A-97C1-CE3F5682F58D}"/>
              </a:ext>
            </a:extLst>
          </p:cNvPr>
          <p:cNvGrpSpPr/>
          <p:nvPr/>
        </p:nvGrpSpPr>
        <p:grpSpPr>
          <a:xfrm>
            <a:off x="704561" y="1527047"/>
            <a:ext cx="3187779" cy="3607401"/>
            <a:chOff x="6703024" y="1523909"/>
            <a:chExt cx="3877383" cy="4387780"/>
          </a:xfrm>
        </p:grpSpPr>
        <p:sp>
          <p:nvSpPr>
            <p:cNvPr id="47" name="Oval 46">
              <a:extLst>
                <a:ext uri="{FF2B5EF4-FFF2-40B4-BE49-F238E27FC236}">
                  <a16:creationId xmlns:a16="http://schemas.microsoft.com/office/drawing/2014/main" id="{CA120868-C02F-9F45-B1A5-B1286125DFB4}"/>
                </a:ext>
              </a:extLst>
            </p:cNvPr>
            <p:cNvSpPr/>
            <p:nvPr/>
          </p:nvSpPr>
          <p:spPr>
            <a:xfrm>
              <a:off x="6796750" y="203152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48" name="Group 47">
              <a:extLst>
                <a:ext uri="{FF2B5EF4-FFF2-40B4-BE49-F238E27FC236}">
                  <a16:creationId xmlns:a16="http://schemas.microsoft.com/office/drawing/2014/main" id="{17830DD7-29B1-3E4C-831B-D315A74360EA}"/>
                </a:ext>
              </a:extLst>
            </p:cNvPr>
            <p:cNvGrpSpPr/>
            <p:nvPr/>
          </p:nvGrpSpPr>
          <p:grpSpPr>
            <a:xfrm>
              <a:off x="6703024" y="3457256"/>
              <a:ext cx="1028700" cy="1028700"/>
              <a:chOff x="9944100" y="1493551"/>
              <a:chExt cx="1028700" cy="1028700"/>
            </a:xfrm>
          </p:grpSpPr>
          <p:sp>
            <p:nvSpPr>
              <p:cNvPr id="50" name="Oval 49">
                <a:extLst>
                  <a:ext uri="{FF2B5EF4-FFF2-40B4-BE49-F238E27FC236}">
                    <a16:creationId xmlns:a16="http://schemas.microsoft.com/office/drawing/2014/main" id="{9CAD1404-9CC9-0545-9D4A-E87DF7052083}"/>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Oval 54">
                <a:extLst>
                  <a:ext uri="{FF2B5EF4-FFF2-40B4-BE49-F238E27FC236}">
                    <a16:creationId xmlns:a16="http://schemas.microsoft.com/office/drawing/2014/main" id="{FDBABB9A-FC16-5A4C-9C4E-6658378367BE}"/>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56" name="Straight Arrow Connector 55">
              <a:extLst>
                <a:ext uri="{FF2B5EF4-FFF2-40B4-BE49-F238E27FC236}">
                  <a16:creationId xmlns:a16="http://schemas.microsoft.com/office/drawing/2014/main" id="{FAD005CE-90AC-2146-95F8-78431D3C3907}"/>
                </a:ext>
              </a:extLst>
            </p:cNvPr>
            <p:cNvCxnSpPr>
              <a:cxnSpLocks/>
              <a:endCxn id="47" idx="0"/>
            </p:cNvCxnSpPr>
            <p:nvPr/>
          </p:nvCxnSpPr>
          <p:spPr>
            <a:xfrm>
              <a:off x="7217374" y="1542197"/>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FFDD1B95-7EF2-F443-9D6A-54F7CC44C6A1}"/>
                </a:ext>
              </a:extLst>
            </p:cNvPr>
            <p:cNvCxnSpPr>
              <a:cxnSpLocks/>
              <a:stCxn id="47" idx="7"/>
              <a:endCxn id="47" idx="6"/>
            </p:cNvCxnSpPr>
            <p:nvPr/>
          </p:nvCxnSpPr>
          <p:spPr>
            <a:xfrm rot="16200000" flipH="1">
              <a:off x="7427686" y="224183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DC3FE445-E24E-AE44-94BB-EBA1B91C8C9D}"/>
                </a:ext>
              </a:extLst>
            </p:cNvPr>
            <p:cNvSpPr txBox="1">
              <a:spLocks/>
            </p:cNvSpPr>
            <p:nvPr/>
          </p:nvSpPr>
          <p:spPr>
            <a:xfrm>
              <a:off x="7852020" y="189534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59" name="Oval 58">
              <a:extLst>
                <a:ext uri="{FF2B5EF4-FFF2-40B4-BE49-F238E27FC236}">
                  <a16:creationId xmlns:a16="http://schemas.microsoft.com/office/drawing/2014/main" id="{0D42D95F-13EA-174A-9682-47294698FB47}"/>
                </a:ext>
              </a:extLst>
            </p:cNvPr>
            <p:cNvSpPr/>
            <p:nvPr/>
          </p:nvSpPr>
          <p:spPr>
            <a:xfrm>
              <a:off x="6795988" y="507044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60" name="Elbow Connector 59">
              <a:extLst>
                <a:ext uri="{FF2B5EF4-FFF2-40B4-BE49-F238E27FC236}">
                  <a16:creationId xmlns:a16="http://schemas.microsoft.com/office/drawing/2014/main" id="{A55E120E-06A9-5A46-BDE8-EF23155813CB}"/>
                </a:ext>
              </a:extLst>
            </p:cNvPr>
            <p:cNvCxnSpPr>
              <a:cxnSpLocks/>
              <a:stCxn id="50" idx="7"/>
              <a:endCxn id="50" idx="6"/>
            </p:cNvCxnSpPr>
            <p:nvPr/>
          </p:nvCxnSpPr>
          <p:spPr>
            <a:xfrm rot="16200000" flipH="1">
              <a:off x="7474549" y="3714431"/>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09A61397-AA7E-5748-8767-A73709BF3F9C}"/>
                </a:ext>
              </a:extLst>
            </p:cNvPr>
            <p:cNvSpPr txBox="1">
              <a:spLocks/>
            </p:cNvSpPr>
            <p:nvPr/>
          </p:nvSpPr>
          <p:spPr>
            <a:xfrm>
              <a:off x="7920379" y="336798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62" name="Straight Arrow Connector 61">
              <a:extLst>
                <a:ext uri="{FF2B5EF4-FFF2-40B4-BE49-F238E27FC236}">
                  <a16:creationId xmlns:a16="http://schemas.microsoft.com/office/drawing/2014/main" id="{7A3AACD9-3D50-B54E-BAEA-C51E942DF3E6}"/>
                </a:ext>
              </a:extLst>
            </p:cNvPr>
            <p:cNvCxnSpPr>
              <a:cxnSpLocks/>
              <a:stCxn id="47" idx="4"/>
              <a:endCxn id="50" idx="0"/>
            </p:cNvCxnSpPr>
            <p:nvPr/>
          </p:nvCxnSpPr>
          <p:spPr>
            <a:xfrm>
              <a:off x="7217374" y="2872771"/>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0AE3CFDA-C7FE-F746-8DC8-495086F3C9B2}"/>
                </a:ext>
              </a:extLst>
            </p:cNvPr>
            <p:cNvSpPr txBox="1">
              <a:spLocks/>
            </p:cNvSpPr>
            <p:nvPr/>
          </p:nvSpPr>
          <p:spPr>
            <a:xfrm>
              <a:off x="6938771" y="2937116"/>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4" name="Straight Arrow Connector 63">
              <a:extLst>
                <a:ext uri="{FF2B5EF4-FFF2-40B4-BE49-F238E27FC236}">
                  <a16:creationId xmlns:a16="http://schemas.microsoft.com/office/drawing/2014/main" id="{6A6BB80F-DC3D-0841-B4A7-824DAFD82922}"/>
                </a:ext>
              </a:extLst>
            </p:cNvPr>
            <p:cNvCxnSpPr>
              <a:cxnSpLocks/>
              <a:stCxn id="50" idx="4"/>
              <a:endCxn id="59" idx="0"/>
            </p:cNvCxnSpPr>
            <p:nvPr/>
          </p:nvCxnSpPr>
          <p:spPr>
            <a:xfrm flipH="1">
              <a:off x="7216612" y="4485956"/>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8E0B7FFC-2AA2-5642-AC04-4F1FDDB5CAEB}"/>
                </a:ext>
              </a:extLst>
            </p:cNvPr>
            <p:cNvSpPr txBox="1">
              <a:spLocks/>
            </p:cNvSpPr>
            <p:nvPr/>
          </p:nvSpPr>
          <p:spPr>
            <a:xfrm>
              <a:off x="6965372" y="455402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6" name="Elbow Connector 65">
              <a:extLst>
                <a:ext uri="{FF2B5EF4-FFF2-40B4-BE49-F238E27FC236}">
                  <a16:creationId xmlns:a16="http://schemas.microsoft.com/office/drawing/2014/main" id="{380EE32C-7ACF-B746-BF90-28AD2D45F28B}"/>
                </a:ext>
              </a:extLst>
            </p:cNvPr>
            <p:cNvCxnSpPr>
              <a:cxnSpLocks/>
              <a:stCxn id="59" idx="7"/>
              <a:endCxn id="59" idx="6"/>
            </p:cNvCxnSpPr>
            <p:nvPr/>
          </p:nvCxnSpPr>
          <p:spPr>
            <a:xfrm rot="16200000" flipH="1">
              <a:off x="7426924" y="5280753"/>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Content Placeholder 2">
              <a:extLst>
                <a:ext uri="{FF2B5EF4-FFF2-40B4-BE49-F238E27FC236}">
                  <a16:creationId xmlns:a16="http://schemas.microsoft.com/office/drawing/2014/main" id="{4CBC4A9D-7F77-9C43-9E7D-A0C00282F8AD}"/>
                </a:ext>
              </a:extLst>
            </p:cNvPr>
            <p:cNvSpPr txBox="1">
              <a:spLocks/>
            </p:cNvSpPr>
            <p:nvPr/>
          </p:nvSpPr>
          <p:spPr>
            <a:xfrm>
              <a:off x="7859959" y="4930402"/>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68" name="Oval 67">
              <a:extLst>
                <a:ext uri="{FF2B5EF4-FFF2-40B4-BE49-F238E27FC236}">
                  <a16:creationId xmlns:a16="http://schemas.microsoft.com/office/drawing/2014/main" id="{3BB1CAF3-B4C6-6F4B-94C8-9C35D6B0F263}"/>
                </a:ext>
              </a:extLst>
            </p:cNvPr>
            <p:cNvSpPr/>
            <p:nvPr/>
          </p:nvSpPr>
          <p:spPr>
            <a:xfrm>
              <a:off x="8960830" y="20132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nvGrpSpPr>
            <p:cNvPr id="69" name="Group 68">
              <a:extLst>
                <a:ext uri="{FF2B5EF4-FFF2-40B4-BE49-F238E27FC236}">
                  <a16:creationId xmlns:a16="http://schemas.microsoft.com/office/drawing/2014/main" id="{B1D9AA3B-366E-AE46-91A7-1A0C701BC3F8}"/>
                </a:ext>
              </a:extLst>
            </p:cNvPr>
            <p:cNvGrpSpPr/>
            <p:nvPr/>
          </p:nvGrpSpPr>
          <p:grpSpPr>
            <a:xfrm>
              <a:off x="8867104" y="3438968"/>
              <a:ext cx="1028700" cy="1028700"/>
              <a:chOff x="9944100" y="1493551"/>
              <a:chExt cx="1028700" cy="1028700"/>
            </a:xfrm>
          </p:grpSpPr>
          <p:sp>
            <p:nvSpPr>
              <p:cNvPr id="70" name="Oval 69">
                <a:extLst>
                  <a:ext uri="{FF2B5EF4-FFF2-40B4-BE49-F238E27FC236}">
                    <a16:creationId xmlns:a16="http://schemas.microsoft.com/office/drawing/2014/main" id="{411FC8A6-9934-9E42-AC8F-776DBA2094CD}"/>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Oval 70">
                <a:extLst>
                  <a:ext uri="{FF2B5EF4-FFF2-40B4-BE49-F238E27FC236}">
                    <a16:creationId xmlns:a16="http://schemas.microsoft.com/office/drawing/2014/main" id="{0784DC48-E64B-7D4B-B306-049D780F8789}"/>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grpSp>
        <p:cxnSp>
          <p:nvCxnSpPr>
            <p:cNvPr id="72" name="Straight Arrow Connector 71">
              <a:extLst>
                <a:ext uri="{FF2B5EF4-FFF2-40B4-BE49-F238E27FC236}">
                  <a16:creationId xmlns:a16="http://schemas.microsoft.com/office/drawing/2014/main" id="{D604AEDE-3AD2-5644-A831-3332FD2F33FE}"/>
                </a:ext>
              </a:extLst>
            </p:cNvPr>
            <p:cNvCxnSpPr>
              <a:cxnSpLocks/>
              <a:endCxn id="68" idx="0"/>
            </p:cNvCxnSpPr>
            <p:nvPr/>
          </p:nvCxnSpPr>
          <p:spPr>
            <a:xfrm>
              <a:off x="9381454" y="1523909"/>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10F0DAE5-B3B0-FE43-8BE7-90D63FE93439}"/>
                </a:ext>
              </a:extLst>
            </p:cNvPr>
            <p:cNvCxnSpPr>
              <a:cxnSpLocks/>
              <a:stCxn id="68" idx="7"/>
              <a:endCxn id="68" idx="6"/>
            </p:cNvCxnSpPr>
            <p:nvPr/>
          </p:nvCxnSpPr>
          <p:spPr>
            <a:xfrm rot="16200000" flipH="1">
              <a:off x="9591766" y="2223547"/>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a:extLst>
                <a:ext uri="{FF2B5EF4-FFF2-40B4-BE49-F238E27FC236}">
                  <a16:creationId xmlns:a16="http://schemas.microsoft.com/office/drawing/2014/main" id="{6C195521-8235-E343-BF1B-9800F4A4AED1}"/>
                </a:ext>
              </a:extLst>
            </p:cNvPr>
            <p:cNvSpPr txBox="1">
              <a:spLocks/>
            </p:cNvSpPr>
            <p:nvPr/>
          </p:nvSpPr>
          <p:spPr>
            <a:xfrm>
              <a:off x="10016100" y="187705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75" name="Oval 74">
              <a:extLst>
                <a:ext uri="{FF2B5EF4-FFF2-40B4-BE49-F238E27FC236}">
                  <a16:creationId xmlns:a16="http://schemas.microsoft.com/office/drawing/2014/main" id="{F3B6090F-B94E-4142-B287-BEDD97D356C0}"/>
                </a:ext>
              </a:extLst>
            </p:cNvPr>
            <p:cNvSpPr/>
            <p:nvPr/>
          </p:nvSpPr>
          <p:spPr>
            <a:xfrm>
              <a:off x="8960068" y="50521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S6</a:t>
              </a:r>
            </a:p>
          </p:txBody>
        </p:sp>
        <p:cxnSp>
          <p:nvCxnSpPr>
            <p:cNvPr id="76" name="Elbow Connector 75">
              <a:extLst>
                <a:ext uri="{FF2B5EF4-FFF2-40B4-BE49-F238E27FC236}">
                  <a16:creationId xmlns:a16="http://schemas.microsoft.com/office/drawing/2014/main" id="{1E902B7C-1C8C-344A-AB82-8A4AF3A348CD}"/>
                </a:ext>
              </a:extLst>
            </p:cNvPr>
            <p:cNvCxnSpPr>
              <a:cxnSpLocks/>
              <a:stCxn id="70" idx="7"/>
              <a:endCxn id="70" idx="6"/>
            </p:cNvCxnSpPr>
            <p:nvPr/>
          </p:nvCxnSpPr>
          <p:spPr>
            <a:xfrm rot="16200000" flipH="1">
              <a:off x="9638629" y="3696143"/>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29115D3C-FD57-524C-A506-394D9BE1E543}"/>
                </a:ext>
              </a:extLst>
            </p:cNvPr>
            <p:cNvSpPr txBox="1">
              <a:spLocks/>
            </p:cNvSpPr>
            <p:nvPr/>
          </p:nvSpPr>
          <p:spPr>
            <a:xfrm>
              <a:off x="10084459" y="3349694"/>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78" name="Straight Arrow Connector 77">
              <a:extLst>
                <a:ext uri="{FF2B5EF4-FFF2-40B4-BE49-F238E27FC236}">
                  <a16:creationId xmlns:a16="http://schemas.microsoft.com/office/drawing/2014/main" id="{70B421DB-5E2E-F848-A3D9-2A9ACE1EFAE3}"/>
                </a:ext>
              </a:extLst>
            </p:cNvPr>
            <p:cNvCxnSpPr>
              <a:cxnSpLocks/>
              <a:stCxn id="68" idx="4"/>
              <a:endCxn id="70" idx="0"/>
            </p:cNvCxnSpPr>
            <p:nvPr/>
          </p:nvCxnSpPr>
          <p:spPr>
            <a:xfrm>
              <a:off x="9381454" y="2854483"/>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756D9AE9-76EE-6440-A396-8D0885DFBD44}"/>
                </a:ext>
              </a:extLst>
            </p:cNvPr>
            <p:cNvSpPr txBox="1">
              <a:spLocks/>
            </p:cNvSpPr>
            <p:nvPr/>
          </p:nvSpPr>
          <p:spPr>
            <a:xfrm>
              <a:off x="9058363" y="2918828"/>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0" name="Straight Arrow Connector 79">
              <a:extLst>
                <a:ext uri="{FF2B5EF4-FFF2-40B4-BE49-F238E27FC236}">
                  <a16:creationId xmlns:a16="http://schemas.microsoft.com/office/drawing/2014/main" id="{11065D2B-4AD2-8F4E-82CC-DE39C0223622}"/>
                </a:ext>
              </a:extLst>
            </p:cNvPr>
            <p:cNvCxnSpPr>
              <a:cxnSpLocks/>
              <a:stCxn id="70" idx="4"/>
              <a:endCxn id="75" idx="0"/>
            </p:cNvCxnSpPr>
            <p:nvPr/>
          </p:nvCxnSpPr>
          <p:spPr>
            <a:xfrm flipH="1">
              <a:off x="9380692" y="4467668"/>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1CAFA3AD-59E7-FC40-B992-8E8609EBF9F2}"/>
                </a:ext>
              </a:extLst>
            </p:cNvPr>
            <p:cNvSpPr txBox="1">
              <a:spLocks/>
            </p:cNvSpPr>
            <p:nvPr/>
          </p:nvSpPr>
          <p:spPr>
            <a:xfrm>
              <a:off x="9084964" y="453573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2" name="Elbow Connector 81">
              <a:extLst>
                <a:ext uri="{FF2B5EF4-FFF2-40B4-BE49-F238E27FC236}">
                  <a16:creationId xmlns:a16="http://schemas.microsoft.com/office/drawing/2014/main" id="{89B8A8B5-C59E-7541-A402-50A3E629024F}"/>
                </a:ext>
              </a:extLst>
            </p:cNvPr>
            <p:cNvCxnSpPr>
              <a:cxnSpLocks/>
              <a:stCxn id="75" idx="7"/>
              <a:endCxn id="75" idx="6"/>
            </p:cNvCxnSpPr>
            <p:nvPr/>
          </p:nvCxnSpPr>
          <p:spPr>
            <a:xfrm rot="16200000" flipH="1">
              <a:off x="9591004" y="52624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Content Placeholder 2">
              <a:extLst>
                <a:ext uri="{FF2B5EF4-FFF2-40B4-BE49-F238E27FC236}">
                  <a16:creationId xmlns:a16="http://schemas.microsoft.com/office/drawing/2014/main" id="{43EFF73A-647C-2247-A5A4-A28BC627E99D}"/>
                </a:ext>
              </a:extLst>
            </p:cNvPr>
            <p:cNvSpPr txBox="1">
              <a:spLocks/>
            </p:cNvSpPr>
            <p:nvPr/>
          </p:nvSpPr>
          <p:spPr>
            <a:xfrm>
              <a:off x="10024039" y="4912114"/>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grpSp>
      <p:grpSp>
        <p:nvGrpSpPr>
          <p:cNvPr id="179" name="Group 178">
            <a:extLst>
              <a:ext uri="{FF2B5EF4-FFF2-40B4-BE49-F238E27FC236}">
                <a16:creationId xmlns:a16="http://schemas.microsoft.com/office/drawing/2014/main" id="{AE239B92-A29D-DC43-8F14-10F6BE9AC315}"/>
              </a:ext>
            </a:extLst>
          </p:cNvPr>
          <p:cNvGrpSpPr/>
          <p:nvPr/>
        </p:nvGrpSpPr>
        <p:grpSpPr>
          <a:xfrm>
            <a:off x="5134308" y="1542082"/>
            <a:ext cx="3888775" cy="4054973"/>
            <a:chOff x="7842977" y="2589023"/>
            <a:chExt cx="3888775" cy="4054973"/>
          </a:xfrm>
        </p:grpSpPr>
        <p:sp>
          <p:nvSpPr>
            <p:cNvPr id="84" name="Oval 83">
              <a:extLst>
                <a:ext uri="{FF2B5EF4-FFF2-40B4-BE49-F238E27FC236}">
                  <a16:creationId xmlns:a16="http://schemas.microsoft.com/office/drawing/2014/main" id="{D1669669-4A35-F44D-A25D-7F01930D0087}"/>
                </a:ext>
              </a:extLst>
            </p:cNvPr>
            <p:cNvSpPr/>
            <p:nvPr/>
          </p:nvSpPr>
          <p:spPr>
            <a:xfrm>
              <a:off x="7920034" y="293201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S1,S4</a:t>
              </a:r>
            </a:p>
          </p:txBody>
        </p:sp>
        <p:cxnSp>
          <p:nvCxnSpPr>
            <p:cNvPr id="85" name="Straight Arrow Connector 84">
              <a:extLst>
                <a:ext uri="{FF2B5EF4-FFF2-40B4-BE49-F238E27FC236}">
                  <a16:creationId xmlns:a16="http://schemas.microsoft.com/office/drawing/2014/main" id="{0F393E10-B3AF-2240-BBF8-36C140C09762}"/>
                </a:ext>
              </a:extLst>
            </p:cNvPr>
            <p:cNvCxnSpPr>
              <a:cxnSpLocks/>
              <a:endCxn id="84" idx="0"/>
            </p:cNvCxnSpPr>
            <p:nvPr/>
          </p:nvCxnSpPr>
          <p:spPr>
            <a:xfrm>
              <a:off x="8265849" y="2589023"/>
              <a:ext cx="0" cy="34299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60A186A-3A25-5F40-B3B3-3F578C17642C}"/>
                </a:ext>
              </a:extLst>
            </p:cNvPr>
            <p:cNvSpPr/>
            <p:nvPr/>
          </p:nvSpPr>
          <p:spPr>
            <a:xfrm>
              <a:off x="10196786" y="2924555"/>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S1,S6</a:t>
              </a:r>
            </a:p>
          </p:txBody>
        </p:sp>
        <p:grpSp>
          <p:nvGrpSpPr>
            <p:cNvPr id="8" name="Group 7">
              <a:extLst>
                <a:ext uri="{FF2B5EF4-FFF2-40B4-BE49-F238E27FC236}">
                  <a16:creationId xmlns:a16="http://schemas.microsoft.com/office/drawing/2014/main" id="{7A2B5426-8EC9-8C46-A14C-0F70C5F4291B}"/>
                </a:ext>
              </a:extLst>
            </p:cNvPr>
            <p:cNvGrpSpPr/>
            <p:nvPr/>
          </p:nvGrpSpPr>
          <p:grpSpPr>
            <a:xfrm>
              <a:off x="8994055" y="2849719"/>
              <a:ext cx="845743" cy="845743"/>
              <a:chOff x="7922418" y="5017971"/>
              <a:chExt cx="845743" cy="845743"/>
            </a:xfrm>
          </p:grpSpPr>
          <p:sp>
            <p:nvSpPr>
              <p:cNvPr id="87" name="Oval 86">
                <a:extLst>
                  <a:ext uri="{FF2B5EF4-FFF2-40B4-BE49-F238E27FC236}">
                    <a16:creationId xmlns:a16="http://schemas.microsoft.com/office/drawing/2014/main" id="{89E79278-2FB5-D140-B41D-2D0C70738404}"/>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Oval 87">
                <a:extLst>
                  <a:ext uri="{FF2B5EF4-FFF2-40B4-BE49-F238E27FC236}">
                    <a16:creationId xmlns:a16="http://schemas.microsoft.com/office/drawing/2014/main" id="{14AA5D8E-A012-3847-BADB-3E2B2C0A6C54}"/>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S1,S5</a:t>
                </a:r>
              </a:p>
            </p:txBody>
          </p:sp>
        </p:grpSp>
        <p:grpSp>
          <p:nvGrpSpPr>
            <p:cNvPr id="89" name="Group 88">
              <a:extLst>
                <a:ext uri="{FF2B5EF4-FFF2-40B4-BE49-F238E27FC236}">
                  <a16:creationId xmlns:a16="http://schemas.microsoft.com/office/drawing/2014/main" id="{ED75AE93-E8EC-A24B-A52B-F0A1E4784889}"/>
                </a:ext>
              </a:extLst>
            </p:cNvPr>
            <p:cNvGrpSpPr/>
            <p:nvPr/>
          </p:nvGrpSpPr>
          <p:grpSpPr>
            <a:xfrm>
              <a:off x="7842977" y="3976127"/>
              <a:ext cx="845743" cy="845743"/>
              <a:chOff x="7922418" y="5017971"/>
              <a:chExt cx="845743" cy="845743"/>
            </a:xfrm>
          </p:grpSpPr>
          <p:sp>
            <p:nvSpPr>
              <p:cNvPr id="90" name="Oval 89">
                <a:extLst>
                  <a:ext uri="{FF2B5EF4-FFF2-40B4-BE49-F238E27FC236}">
                    <a16:creationId xmlns:a16="http://schemas.microsoft.com/office/drawing/2014/main" id="{2FCB127C-9C23-4044-B727-40C3F5B85981}"/>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Oval 90">
                <a:extLst>
                  <a:ext uri="{FF2B5EF4-FFF2-40B4-BE49-F238E27FC236}">
                    <a16:creationId xmlns:a16="http://schemas.microsoft.com/office/drawing/2014/main" id="{7E92F6D1-893F-D244-858A-3876CA9064B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S2,S4</a:t>
                </a:r>
              </a:p>
            </p:txBody>
          </p:sp>
        </p:grpSp>
        <p:grpSp>
          <p:nvGrpSpPr>
            <p:cNvPr id="93" name="Group 92">
              <a:extLst>
                <a:ext uri="{FF2B5EF4-FFF2-40B4-BE49-F238E27FC236}">
                  <a16:creationId xmlns:a16="http://schemas.microsoft.com/office/drawing/2014/main" id="{00C2FBA5-73F1-1F43-97AE-39780129C88A}"/>
                </a:ext>
              </a:extLst>
            </p:cNvPr>
            <p:cNvGrpSpPr/>
            <p:nvPr/>
          </p:nvGrpSpPr>
          <p:grpSpPr>
            <a:xfrm>
              <a:off x="8998542" y="3970887"/>
              <a:ext cx="845743" cy="845743"/>
              <a:chOff x="7922418" y="5017971"/>
              <a:chExt cx="845743" cy="845743"/>
            </a:xfrm>
          </p:grpSpPr>
          <p:sp>
            <p:nvSpPr>
              <p:cNvPr id="94" name="Oval 93">
                <a:extLst>
                  <a:ext uri="{FF2B5EF4-FFF2-40B4-BE49-F238E27FC236}">
                    <a16:creationId xmlns:a16="http://schemas.microsoft.com/office/drawing/2014/main" id="{264259A3-77E6-5845-AA93-C5C0E75715BA}"/>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Oval 94">
                <a:extLst>
                  <a:ext uri="{FF2B5EF4-FFF2-40B4-BE49-F238E27FC236}">
                    <a16:creationId xmlns:a16="http://schemas.microsoft.com/office/drawing/2014/main" id="{BE3E6A24-B57A-4749-9580-7C0776008DA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S2,S5</a:t>
                </a:r>
              </a:p>
            </p:txBody>
          </p:sp>
        </p:grpSp>
        <p:grpSp>
          <p:nvGrpSpPr>
            <p:cNvPr id="96" name="Group 95">
              <a:extLst>
                <a:ext uri="{FF2B5EF4-FFF2-40B4-BE49-F238E27FC236}">
                  <a16:creationId xmlns:a16="http://schemas.microsoft.com/office/drawing/2014/main" id="{5FF2A5BE-E3BB-5A49-B8F2-3CFE3F8CE1F4}"/>
                </a:ext>
              </a:extLst>
            </p:cNvPr>
            <p:cNvGrpSpPr/>
            <p:nvPr/>
          </p:nvGrpSpPr>
          <p:grpSpPr>
            <a:xfrm>
              <a:off x="10119729" y="3966983"/>
              <a:ext cx="845743" cy="845743"/>
              <a:chOff x="7922418" y="5017971"/>
              <a:chExt cx="845743" cy="845743"/>
            </a:xfrm>
          </p:grpSpPr>
          <p:sp>
            <p:nvSpPr>
              <p:cNvPr id="97" name="Oval 96">
                <a:extLst>
                  <a:ext uri="{FF2B5EF4-FFF2-40B4-BE49-F238E27FC236}">
                    <a16:creationId xmlns:a16="http://schemas.microsoft.com/office/drawing/2014/main" id="{3AF1589F-B7F8-3B4E-828F-89A385B89C22}"/>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Oval 97">
                <a:extLst>
                  <a:ext uri="{FF2B5EF4-FFF2-40B4-BE49-F238E27FC236}">
                    <a16:creationId xmlns:a16="http://schemas.microsoft.com/office/drawing/2014/main" id="{E728370B-5ADD-654E-8E9F-2BCFEE3E23C3}"/>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S2,S6</a:t>
                </a:r>
              </a:p>
            </p:txBody>
          </p:sp>
        </p:grpSp>
        <p:sp>
          <p:nvSpPr>
            <p:cNvPr id="108" name="Oval 107">
              <a:extLst>
                <a:ext uri="{FF2B5EF4-FFF2-40B4-BE49-F238E27FC236}">
                  <a16:creationId xmlns:a16="http://schemas.microsoft.com/office/drawing/2014/main" id="{D8EBCF4E-A942-3145-816C-78ACC2B78EB7}"/>
                </a:ext>
              </a:extLst>
            </p:cNvPr>
            <p:cNvSpPr/>
            <p:nvPr/>
          </p:nvSpPr>
          <p:spPr>
            <a:xfrm>
              <a:off x="7921337" y="5302214"/>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S3,S4</a:t>
              </a:r>
            </a:p>
          </p:txBody>
        </p:sp>
        <p:sp>
          <p:nvSpPr>
            <p:cNvPr id="109" name="Oval 108">
              <a:extLst>
                <a:ext uri="{FF2B5EF4-FFF2-40B4-BE49-F238E27FC236}">
                  <a16:creationId xmlns:a16="http://schemas.microsoft.com/office/drawing/2014/main" id="{7B0585E0-869F-FA43-90BB-61E11DA2DEAD}"/>
                </a:ext>
              </a:extLst>
            </p:cNvPr>
            <p:cNvSpPr/>
            <p:nvPr/>
          </p:nvSpPr>
          <p:spPr>
            <a:xfrm>
              <a:off x="10196785" y="5308106"/>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S3,S6</a:t>
              </a:r>
            </a:p>
          </p:txBody>
        </p:sp>
        <p:grpSp>
          <p:nvGrpSpPr>
            <p:cNvPr id="110" name="Group 109">
              <a:extLst>
                <a:ext uri="{FF2B5EF4-FFF2-40B4-BE49-F238E27FC236}">
                  <a16:creationId xmlns:a16="http://schemas.microsoft.com/office/drawing/2014/main" id="{8A2A9FF5-F0C2-7049-88BF-46E955D21841}"/>
                </a:ext>
              </a:extLst>
            </p:cNvPr>
            <p:cNvGrpSpPr/>
            <p:nvPr/>
          </p:nvGrpSpPr>
          <p:grpSpPr>
            <a:xfrm>
              <a:off x="8994055" y="5230479"/>
              <a:ext cx="845743" cy="845743"/>
              <a:chOff x="7922418" y="5017971"/>
              <a:chExt cx="845743" cy="845743"/>
            </a:xfrm>
          </p:grpSpPr>
          <p:sp>
            <p:nvSpPr>
              <p:cNvPr id="111" name="Oval 110">
                <a:extLst>
                  <a:ext uri="{FF2B5EF4-FFF2-40B4-BE49-F238E27FC236}">
                    <a16:creationId xmlns:a16="http://schemas.microsoft.com/office/drawing/2014/main" id="{B5B36147-53FA-9D4C-B751-F5D65DAAE1D9}"/>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Oval 111">
                <a:extLst>
                  <a:ext uri="{FF2B5EF4-FFF2-40B4-BE49-F238E27FC236}">
                    <a16:creationId xmlns:a16="http://schemas.microsoft.com/office/drawing/2014/main" id="{534FE630-DB73-AC47-BCCC-EA5268C0F896}"/>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S3,S5</a:t>
                </a:r>
              </a:p>
            </p:txBody>
          </p:sp>
        </p:grpSp>
        <p:cxnSp>
          <p:nvCxnSpPr>
            <p:cNvPr id="113" name="Straight Arrow Connector 112">
              <a:extLst>
                <a:ext uri="{FF2B5EF4-FFF2-40B4-BE49-F238E27FC236}">
                  <a16:creationId xmlns:a16="http://schemas.microsoft.com/office/drawing/2014/main" id="{00AE43B4-7EB1-934D-BD0D-E9DF63A57524}"/>
                </a:ext>
              </a:extLst>
            </p:cNvPr>
            <p:cNvCxnSpPr>
              <a:cxnSpLocks/>
              <a:stCxn id="84" idx="6"/>
              <a:endCxn id="87" idx="2"/>
            </p:cNvCxnSpPr>
            <p:nvPr/>
          </p:nvCxnSpPr>
          <p:spPr>
            <a:xfrm flipV="1">
              <a:off x="8611664" y="3272591"/>
              <a:ext cx="382391" cy="524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162ED2C-1B9E-5147-936C-F58E17B7DAA5}"/>
                </a:ext>
              </a:extLst>
            </p:cNvPr>
            <p:cNvCxnSpPr>
              <a:cxnSpLocks/>
              <a:stCxn id="87" idx="4"/>
              <a:endCxn id="94" idx="0"/>
            </p:cNvCxnSpPr>
            <p:nvPr/>
          </p:nvCxnSpPr>
          <p:spPr>
            <a:xfrm>
              <a:off x="9416927" y="3695462"/>
              <a:ext cx="4487" cy="27542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142E6F-0EEF-EE4C-8A54-C3918B6BAD04}"/>
                </a:ext>
              </a:extLst>
            </p:cNvPr>
            <p:cNvCxnSpPr>
              <a:cxnSpLocks/>
              <a:stCxn id="84" idx="4"/>
              <a:endCxn id="90" idx="0"/>
            </p:cNvCxnSpPr>
            <p:nvPr/>
          </p:nvCxnSpPr>
          <p:spPr>
            <a:xfrm>
              <a:off x="8265849" y="3623648"/>
              <a:ext cx="0" cy="35247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Content Placeholder 2">
              <a:extLst>
                <a:ext uri="{FF2B5EF4-FFF2-40B4-BE49-F238E27FC236}">
                  <a16:creationId xmlns:a16="http://schemas.microsoft.com/office/drawing/2014/main" id="{2913E8B9-F489-4E45-AAD6-53521F3FB9DE}"/>
                </a:ext>
              </a:extLst>
            </p:cNvPr>
            <p:cNvSpPr txBox="1">
              <a:spLocks/>
            </p:cNvSpPr>
            <p:nvPr/>
          </p:nvSpPr>
          <p:spPr>
            <a:xfrm>
              <a:off x="8638448" y="2901714"/>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18" name="Content Placeholder 2">
              <a:extLst>
                <a:ext uri="{FF2B5EF4-FFF2-40B4-BE49-F238E27FC236}">
                  <a16:creationId xmlns:a16="http://schemas.microsoft.com/office/drawing/2014/main" id="{264A102A-73D6-694A-8365-406FC04FE5AD}"/>
                </a:ext>
              </a:extLst>
            </p:cNvPr>
            <p:cNvSpPr txBox="1">
              <a:spLocks/>
            </p:cNvSpPr>
            <p:nvPr/>
          </p:nvSpPr>
          <p:spPr>
            <a:xfrm>
              <a:off x="8261559" y="356660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2" name="Straight Arrow Connector 121">
              <a:extLst>
                <a:ext uri="{FF2B5EF4-FFF2-40B4-BE49-F238E27FC236}">
                  <a16:creationId xmlns:a16="http://schemas.microsoft.com/office/drawing/2014/main" id="{783AFBCC-087F-1D4F-98B4-42B4B509DC57}"/>
                </a:ext>
              </a:extLst>
            </p:cNvPr>
            <p:cNvCxnSpPr>
              <a:cxnSpLocks/>
              <a:stCxn id="87" idx="6"/>
              <a:endCxn id="86" idx="2"/>
            </p:cNvCxnSpPr>
            <p:nvPr/>
          </p:nvCxnSpPr>
          <p:spPr>
            <a:xfrm flipV="1">
              <a:off x="9839798" y="3270370"/>
              <a:ext cx="356988" cy="222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Content Placeholder 2">
              <a:extLst>
                <a:ext uri="{FF2B5EF4-FFF2-40B4-BE49-F238E27FC236}">
                  <a16:creationId xmlns:a16="http://schemas.microsoft.com/office/drawing/2014/main" id="{47246AE8-BEBF-6C40-B40E-2F206D39387E}"/>
                </a:ext>
              </a:extLst>
            </p:cNvPr>
            <p:cNvSpPr txBox="1">
              <a:spLocks/>
            </p:cNvSpPr>
            <p:nvPr/>
          </p:nvSpPr>
          <p:spPr>
            <a:xfrm>
              <a:off x="9823649" y="288337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26" name="Content Placeholder 2">
              <a:extLst>
                <a:ext uri="{FF2B5EF4-FFF2-40B4-BE49-F238E27FC236}">
                  <a16:creationId xmlns:a16="http://schemas.microsoft.com/office/drawing/2014/main" id="{ADC17D44-C4F9-8E46-A4F4-4D086CB92CCB}"/>
                </a:ext>
              </a:extLst>
            </p:cNvPr>
            <p:cNvSpPr txBox="1">
              <a:spLocks/>
            </p:cNvSpPr>
            <p:nvPr/>
          </p:nvSpPr>
          <p:spPr>
            <a:xfrm>
              <a:off x="9148062" y="3628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7" name="Elbow Connector 126">
              <a:extLst>
                <a:ext uri="{FF2B5EF4-FFF2-40B4-BE49-F238E27FC236}">
                  <a16:creationId xmlns:a16="http://schemas.microsoft.com/office/drawing/2014/main" id="{AA1D5840-2B52-604C-B290-69347660A977}"/>
                </a:ext>
              </a:extLst>
            </p:cNvPr>
            <p:cNvCxnSpPr>
              <a:cxnSpLocks/>
              <a:stCxn id="86" idx="7"/>
              <a:endCxn id="86" idx="6"/>
            </p:cNvCxnSpPr>
            <p:nvPr/>
          </p:nvCxnSpPr>
          <p:spPr>
            <a:xfrm rot="16200000" flipH="1">
              <a:off x="10715508" y="3097463"/>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3E8C9F65-8A33-A047-AD07-BAA4A5491968}"/>
                </a:ext>
              </a:extLst>
            </p:cNvPr>
            <p:cNvCxnSpPr>
              <a:cxnSpLocks/>
              <a:stCxn id="97" idx="7"/>
              <a:endCxn id="97" idx="6"/>
            </p:cNvCxnSpPr>
            <p:nvPr/>
          </p:nvCxnSpPr>
          <p:spPr>
            <a:xfrm rot="16200000" flipH="1">
              <a:off x="10754036" y="4178419"/>
              <a:ext cx="299016" cy="123856"/>
            </a:xfrm>
            <a:prstGeom prst="bentConnector4">
              <a:avLst>
                <a:gd name="adj1" fmla="val -117872"/>
                <a:gd name="adj2"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A225CE3F-9F2E-4F4B-B128-3652CA18F33A}"/>
                </a:ext>
              </a:extLst>
            </p:cNvPr>
            <p:cNvCxnSpPr>
              <a:cxnSpLocks/>
              <a:stCxn id="109" idx="7"/>
              <a:endCxn id="109" idx="6"/>
            </p:cNvCxnSpPr>
            <p:nvPr/>
          </p:nvCxnSpPr>
          <p:spPr>
            <a:xfrm rot="16200000" flipH="1">
              <a:off x="10715507" y="5481014"/>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3072ACC-C80D-1845-9789-1A0BFDD616CF}"/>
                </a:ext>
              </a:extLst>
            </p:cNvPr>
            <p:cNvCxnSpPr>
              <a:cxnSpLocks/>
              <a:stCxn id="86" idx="4"/>
              <a:endCxn id="97" idx="0"/>
            </p:cNvCxnSpPr>
            <p:nvPr/>
          </p:nvCxnSpPr>
          <p:spPr>
            <a:xfrm>
              <a:off x="10542601" y="3616185"/>
              <a:ext cx="0" cy="3507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B1C197F-87A3-E643-AE0C-48D609963D76}"/>
                </a:ext>
              </a:extLst>
            </p:cNvPr>
            <p:cNvCxnSpPr>
              <a:cxnSpLocks/>
              <a:stCxn id="90" idx="4"/>
              <a:endCxn id="108" idx="0"/>
            </p:cNvCxnSpPr>
            <p:nvPr/>
          </p:nvCxnSpPr>
          <p:spPr>
            <a:xfrm>
              <a:off x="8265849" y="4821870"/>
              <a:ext cx="1303" cy="4803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007D5B28-58D5-E941-881B-CADDC5952D07}"/>
                </a:ext>
              </a:extLst>
            </p:cNvPr>
            <p:cNvCxnSpPr>
              <a:cxnSpLocks/>
              <a:stCxn id="94" idx="4"/>
              <a:endCxn id="111" idx="0"/>
            </p:cNvCxnSpPr>
            <p:nvPr/>
          </p:nvCxnSpPr>
          <p:spPr>
            <a:xfrm flipH="1">
              <a:off x="9416927" y="4816630"/>
              <a:ext cx="4487" cy="413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1D6E05B-929A-524A-9E9B-48EE0A427A75}"/>
                </a:ext>
              </a:extLst>
            </p:cNvPr>
            <p:cNvCxnSpPr>
              <a:cxnSpLocks/>
              <a:stCxn id="97" idx="4"/>
              <a:endCxn id="109" idx="0"/>
            </p:cNvCxnSpPr>
            <p:nvPr/>
          </p:nvCxnSpPr>
          <p:spPr>
            <a:xfrm flipH="1">
              <a:off x="10542600" y="4812726"/>
              <a:ext cx="1" cy="49538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EAD7730-A347-704A-8AE1-0399FF8DA266}"/>
                </a:ext>
              </a:extLst>
            </p:cNvPr>
            <p:cNvCxnSpPr>
              <a:cxnSpLocks/>
              <a:stCxn id="90" idx="6"/>
              <a:endCxn id="94" idx="2"/>
            </p:cNvCxnSpPr>
            <p:nvPr/>
          </p:nvCxnSpPr>
          <p:spPr>
            <a:xfrm flipV="1">
              <a:off x="8688720" y="4393759"/>
              <a:ext cx="309822" cy="52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ADB3CBE4-3E7C-CA40-8A03-30645A6DEEE3}"/>
                </a:ext>
              </a:extLst>
            </p:cNvPr>
            <p:cNvCxnSpPr>
              <a:cxnSpLocks/>
              <a:stCxn id="94" idx="6"/>
              <a:endCxn id="97" idx="2"/>
            </p:cNvCxnSpPr>
            <p:nvPr/>
          </p:nvCxnSpPr>
          <p:spPr>
            <a:xfrm flipV="1">
              <a:off x="9844285" y="4389855"/>
              <a:ext cx="275444" cy="390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CB8157F-2CD6-7A42-B98E-29FC52194D47}"/>
                </a:ext>
              </a:extLst>
            </p:cNvPr>
            <p:cNvCxnSpPr>
              <a:cxnSpLocks/>
              <a:stCxn id="108" idx="6"/>
              <a:endCxn id="111" idx="2"/>
            </p:cNvCxnSpPr>
            <p:nvPr/>
          </p:nvCxnSpPr>
          <p:spPr>
            <a:xfrm>
              <a:off x="8612967" y="5648029"/>
              <a:ext cx="381088" cy="5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F49036-8549-0542-9383-0FF80FC9F7CF}"/>
                </a:ext>
              </a:extLst>
            </p:cNvPr>
            <p:cNvCxnSpPr>
              <a:cxnSpLocks/>
              <a:stCxn id="111" idx="6"/>
              <a:endCxn id="109" idx="2"/>
            </p:cNvCxnSpPr>
            <p:nvPr/>
          </p:nvCxnSpPr>
          <p:spPr>
            <a:xfrm>
              <a:off x="9839798" y="5653351"/>
              <a:ext cx="356987" cy="57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Content Placeholder 2">
              <a:extLst>
                <a:ext uri="{FF2B5EF4-FFF2-40B4-BE49-F238E27FC236}">
                  <a16:creationId xmlns:a16="http://schemas.microsoft.com/office/drawing/2014/main" id="{F78E5F4C-94D1-874A-9BDE-3872F0670564}"/>
                </a:ext>
              </a:extLst>
            </p:cNvPr>
            <p:cNvSpPr txBox="1">
              <a:spLocks/>
            </p:cNvSpPr>
            <p:nvPr/>
          </p:nvSpPr>
          <p:spPr>
            <a:xfrm>
              <a:off x="11114025" y="272488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1" name="Content Placeholder 2">
              <a:extLst>
                <a:ext uri="{FF2B5EF4-FFF2-40B4-BE49-F238E27FC236}">
                  <a16:creationId xmlns:a16="http://schemas.microsoft.com/office/drawing/2014/main" id="{4C7668AC-3867-1944-8439-DAFEB1654A11}"/>
                </a:ext>
              </a:extLst>
            </p:cNvPr>
            <p:cNvSpPr txBox="1">
              <a:spLocks/>
            </p:cNvSpPr>
            <p:nvPr/>
          </p:nvSpPr>
          <p:spPr>
            <a:xfrm>
              <a:off x="11092904" y="5179671"/>
              <a:ext cx="638848"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162" name="Content Placeholder 2">
              <a:extLst>
                <a:ext uri="{FF2B5EF4-FFF2-40B4-BE49-F238E27FC236}">
                  <a16:creationId xmlns:a16="http://schemas.microsoft.com/office/drawing/2014/main" id="{1FF6E54D-B10C-874A-965D-65AB55C2C004}"/>
                </a:ext>
              </a:extLst>
            </p:cNvPr>
            <p:cNvSpPr txBox="1">
              <a:spLocks/>
            </p:cNvSpPr>
            <p:nvPr/>
          </p:nvSpPr>
          <p:spPr>
            <a:xfrm>
              <a:off x="11187433" y="385793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3" name="Content Placeholder 2">
              <a:extLst>
                <a:ext uri="{FF2B5EF4-FFF2-40B4-BE49-F238E27FC236}">
                  <a16:creationId xmlns:a16="http://schemas.microsoft.com/office/drawing/2014/main" id="{910F5FEA-DB98-8145-8587-69CEDA2E4EE6}"/>
                </a:ext>
              </a:extLst>
            </p:cNvPr>
            <p:cNvSpPr txBox="1">
              <a:spLocks/>
            </p:cNvSpPr>
            <p:nvPr/>
          </p:nvSpPr>
          <p:spPr>
            <a:xfrm>
              <a:off x="10269249" y="3542849"/>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4" name="Content Placeholder 2">
              <a:extLst>
                <a:ext uri="{FF2B5EF4-FFF2-40B4-BE49-F238E27FC236}">
                  <a16:creationId xmlns:a16="http://schemas.microsoft.com/office/drawing/2014/main" id="{E3AC00DD-1678-C44A-9037-2F3651D330D0}"/>
                </a:ext>
              </a:extLst>
            </p:cNvPr>
            <p:cNvSpPr txBox="1">
              <a:spLocks/>
            </p:cNvSpPr>
            <p:nvPr/>
          </p:nvSpPr>
          <p:spPr>
            <a:xfrm>
              <a:off x="8261559" y="478839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5" name="Content Placeholder 2">
              <a:extLst>
                <a:ext uri="{FF2B5EF4-FFF2-40B4-BE49-F238E27FC236}">
                  <a16:creationId xmlns:a16="http://schemas.microsoft.com/office/drawing/2014/main" id="{2E847E00-0FFD-4847-ABE0-F65288E48E46}"/>
                </a:ext>
              </a:extLst>
            </p:cNvPr>
            <p:cNvSpPr txBox="1">
              <a:spLocks/>
            </p:cNvSpPr>
            <p:nvPr/>
          </p:nvSpPr>
          <p:spPr>
            <a:xfrm>
              <a:off x="9148062" y="485046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6" name="Content Placeholder 2">
              <a:extLst>
                <a:ext uri="{FF2B5EF4-FFF2-40B4-BE49-F238E27FC236}">
                  <a16:creationId xmlns:a16="http://schemas.microsoft.com/office/drawing/2014/main" id="{7DF6ADC2-0FE5-354F-9EF6-FA3F1D6B741B}"/>
                </a:ext>
              </a:extLst>
            </p:cNvPr>
            <p:cNvSpPr txBox="1">
              <a:spLocks/>
            </p:cNvSpPr>
            <p:nvPr/>
          </p:nvSpPr>
          <p:spPr>
            <a:xfrm>
              <a:off x="10269249" y="476464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67" name="Elbow Connector 166">
              <a:extLst>
                <a:ext uri="{FF2B5EF4-FFF2-40B4-BE49-F238E27FC236}">
                  <a16:creationId xmlns:a16="http://schemas.microsoft.com/office/drawing/2014/main" id="{B84A3E6A-6FCF-BF44-8F60-E207AA933DB6}"/>
                </a:ext>
              </a:extLst>
            </p:cNvPr>
            <p:cNvCxnSpPr>
              <a:cxnSpLocks/>
              <a:stCxn id="108" idx="5"/>
              <a:endCxn id="108" idx="4"/>
            </p:cNvCxnSpPr>
            <p:nvPr/>
          </p:nvCxnSpPr>
          <p:spPr>
            <a:xfrm rot="5400000">
              <a:off x="8338773" y="5820936"/>
              <a:ext cx="101287" cy="244528"/>
            </a:xfrm>
            <a:prstGeom prst="bentConnector3">
              <a:avLst>
                <a:gd name="adj1"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7101852F-3E57-AF4A-9C9B-EB2291291DA1}"/>
                </a:ext>
              </a:extLst>
            </p:cNvPr>
            <p:cNvCxnSpPr>
              <a:cxnSpLocks/>
              <a:stCxn id="111" idx="5"/>
              <a:endCxn id="111" idx="4"/>
            </p:cNvCxnSpPr>
            <p:nvPr/>
          </p:nvCxnSpPr>
          <p:spPr>
            <a:xfrm rot="5400000">
              <a:off x="9504507" y="5864787"/>
              <a:ext cx="123856" cy="299015"/>
            </a:xfrm>
            <a:prstGeom prst="bentConnector3">
              <a:avLst>
                <a:gd name="adj1"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C22ABC61-15E9-C942-A3C1-DD935B99DBDF}"/>
                </a:ext>
              </a:extLst>
            </p:cNvPr>
            <p:cNvSpPr txBox="1">
              <a:spLocks/>
            </p:cNvSpPr>
            <p:nvPr/>
          </p:nvSpPr>
          <p:spPr>
            <a:xfrm>
              <a:off x="8240223" y="612036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4" name="Content Placeholder 2">
              <a:extLst>
                <a:ext uri="{FF2B5EF4-FFF2-40B4-BE49-F238E27FC236}">
                  <a16:creationId xmlns:a16="http://schemas.microsoft.com/office/drawing/2014/main" id="{8EEE3553-C108-304C-B43A-A6C05A8A8A04}"/>
                </a:ext>
              </a:extLst>
            </p:cNvPr>
            <p:cNvSpPr txBox="1">
              <a:spLocks/>
            </p:cNvSpPr>
            <p:nvPr/>
          </p:nvSpPr>
          <p:spPr>
            <a:xfrm>
              <a:off x="9410819" y="624949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5" name="Content Placeholder 2">
              <a:extLst>
                <a:ext uri="{FF2B5EF4-FFF2-40B4-BE49-F238E27FC236}">
                  <a16:creationId xmlns:a16="http://schemas.microsoft.com/office/drawing/2014/main" id="{34B267E6-E39A-BE45-808A-3821A813029C}"/>
                </a:ext>
              </a:extLst>
            </p:cNvPr>
            <p:cNvSpPr txBox="1">
              <a:spLocks/>
            </p:cNvSpPr>
            <p:nvPr/>
          </p:nvSpPr>
          <p:spPr>
            <a:xfrm>
              <a:off x="8638448" y="40222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6" name="Content Placeholder 2">
              <a:extLst>
                <a:ext uri="{FF2B5EF4-FFF2-40B4-BE49-F238E27FC236}">
                  <a16:creationId xmlns:a16="http://schemas.microsoft.com/office/drawing/2014/main" id="{8CCAF264-29DC-F74C-842F-2A341F2F5FF9}"/>
                </a:ext>
              </a:extLst>
            </p:cNvPr>
            <p:cNvSpPr txBox="1">
              <a:spLocks/>
            </p:cNvSpPr>
            <p:nvPr/>
          </p:nvSpPr>
          <p:spPr>
            <a:xfrm>
              <a:off x="9823649" y="40038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7" name="Content Placeholder 2">
              <a:extLst>
                <a:ext uri="{FF2B5EF4-FFF2-40B4-BE49-F238E27FC236}">
                  <a16:creationId xmlns:a16="http://schemas.microsoft.com/office/drawing/2014/main" id="{11C306F3-352D-044D-AEF0-311D4B4EF527}"/>
                </a:ext>
              </a:extLst>
            </p:cNvPr>
            <p:cNvSpPr txBox="1">
              <a:spLocks/>
            </p:cNvSpPr>
            <p:nvPr/>
          </p:nvSpPr>
          <p:spPr>
            <a:xfrm>
              <a:off x="8611233" y="52940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8" name="Content Placeholder 2">
              <a:extLst>
                <a:ext uri="{FF2B5EF4-FFF2-40B4-BE49-F238E27FC236}">
                  <a16:creationId xmlns:a16="http://schemas.microsoft.com/office/drawing/2014/main" id="{1C54D86B-6644-0644-9F15-0F1ECD8ECA4B}"/>
                </a:ext>
              </a:extLst>
            </p:cNvPr>
            <p:cNvSpPr txBox="1">
              <a:spLocks/>
            </p:cNvSpPr>
            <p:nvPr/>
          </p:nvSpPr>
          <p:spPr>
            <a:xfrm>
              <a:off x="9796434" y="5275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grpSp>
      <p:sp>
        <p:nvSpPr>
          <p:cNvPr id="99" name="Content Placeholder 2">
            <a:extLst>
              <a:ext uri="{FF2B5EF4-FFF2-40B4-BE49-F238E27FC236}">
                <a16:creationId xmlns:a16="http://schemas.microsoft.com/office/drawing/2014/main" id="{F917CC8C-7693-6745-BE3F-219DE062DAFE}"/>
              </a:ext>
            </a:extLst>
          </p:cNvPr>
          <p:cNvSpPr txBox="1">
            <a:spLocks/>
          </p:cNvSpPr>
          <p:nvPr/>
        </p:nvSpPr>
        <p:spPr>
          <a:xfrm>
            <a:off x="2035616" y="62855"/>
            <a:ext cx="1462392" cy="107235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One start state (combination of two start states in original DFA</a:t>
            </a:r>
          </a:p>
        </p:txBody>
      </p:sp>
      <p:cxnSp>
        <p:nvCxnSpPr>
          <p:cNvPr id="100" name="Straight Connector 99">
            <a:extLst>
              <a:ext uri="{FF2B5EF4-FFF2-40B4-BE49-F238E27FC236}">
                <a16:creationId xmlns:a16="http://schemas.microsoft.com/office/drawing/2014/main" id="{B1AD3719-3F17-944B-ACBF-B5AE7A541D23}"/>
              </a:ext>
            </a:extLst>
          </p:cNvPr>
          <p:cNvCxnSpPr>
            <a:cxnSpLocks/>
          </p:cNvCxnSpPr>
          <p:nvPr/>
        </p:nvCxnSpPr>
        <p:spPr>
          <a:xfrm>
            <a:off x="3428397" y="735121"/>
            <a:ext cx="1690069" cy="10822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1" name="Content Placeholder 2">
            <a:extLst>
              <a:ext uri="{FF2B5EF4-FFF2-40B4-BE49-F238E27FC236}">
                <a16:creationId xmlns:a16="http://schemas.microsoft.com/office/drawing/2014/main" id="{CD09D296-176B-4B4C-8797-59125ED8956B}"/>
              </a:ext>
            </a:extLst>
          </p:cNvPr>
          <p:cNvSpPr txBox="1">
            <a:spLocks/>
          </p:cNvSpPr>
          <p:nvPr/>
        </p:nvSpPr>
        <p:spPr>
          <a:xfrm>
            <a:off x="8951976" y="320454"/>
            <a:ext cx="1462392" cy="107235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Each state represents a combination of states the 2-DFA can be in</a:t>
            </a:r>
          </a:p>
        </p:txBody>
      </p:sp>
      <p:cxnSp>
        <p:nvCxnSpPr>
          <p:cNvPr id="102" name="Straight Connector 101">
            <a:extLst>
              <a:ext uri="{FF2B5EF4-FFF2-40B4-BE49-F238E27FC236}">
                <a16:creationId xmlns:a16="http://schemas.microsoft.com/office/drawing/2014/main" id="{7C958A6C-DF0D-D845-B5C6-59FB176904DB}"/>
              </a:ext>
            </a:extLst>
          </p:cNvPr>
          <p:cNvCxnSpPr>
            <a:cxnSpLocks/>
          </p:cNvCxnSpPr>
          <p:nvPr/>
        </p:nvCxnSpPr>
        <p:spPr>
          <a:xfrm flipH="1">
            <a:off x="7560580" y="734270"/>
            <a:ext cx="1245092" cy="6585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3" name="Content Placeholder 2">
            <a:extLst>
              <a:ext uri="{FF2B5EF4-FFF2-40B4-BE49-F238E27FC236}">
                <a16:creationId xmlns:a16="http://schemas.microsoft.com/office/drawing/2014/main" id="{F99FF31F-FDAA-0744-8E9B-2056339D0DD1}"/>
              </a:ext>
            </a:extLst>
          </p:cNvPr>
          <p:cNvSpPr txBox="1">
            <a:spLocks/>
          </p:cNvSpPr>
          <p:nvPr/>
        </p:nvSpPr>
        <p:spPr>
          <a:xfrm>
            <a:off x="10073163" y="1731497"/>
            <a:ext cx="1781784" cy="107235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State is final if ONE of the two was final in the original DFA</a:t>
            </a:r>
          </a:p>
        </p:txBody>
      </p:sp>
      <p:cxnSp>
        <p:nvCxnSpPr>
          <p:cNvPr id="104" name="Straight Connector 103">
            <a:extLst>
              <a:ext uri="{FF2B5EF4-FFF2-40B4-BE49-F238E27FC236}">
                <a16:creationId xmlns:a16="http://schemas.microsoft.com/office/drawing/2014/main" id="{99C5C2D9-827A-9C40-8338-61357EC58923}"/>
              </a:ext>
            </a:extLst>
          </p:cNvPr>
          <p:cNvCxnSpPr>
            <a:cxnSpLocks/>
          </p:cNvCxnSpPr>
          <p:nvPr/>
        </p:nvCxnSpPr>
        <p:spPr>
          <a:xfrm flipH="1">
            <a:off x="8461912" y="2174150"/>
            <a:ext cx="1523336" cy="15481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9822ADA2-A62F-1448-B316-97B1A89D65E4}"/>
              </a:ext>
            </a:extLst>
          </p:cNvPr>
          <p:cNvSpPr txBox="1">
            <a:spLocks/>
          </p:cNvSpPr>
          <p:nvPr/>
        </p:nvSpPr>
        <p:spPr>
          <a:xfrm>
            <a:off x="10410216" y="3348294"/>
            <a:ext cx="1781784" cy="107235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Transitions show how one symbol leads to a new combination of 2 states in original DFA</a:t>
            </a:r>
          </a:p>
        </p:txBody>
      </p:sp>
      <p:cxnSp>
        <p:nvCxnSpPr>
          <p:cNvPr id="116" name="Straight Connector 115">
            <a:extLst>
              <a:ext uri="{FF2B5EF4-FFF2-40B4-BE49-F238E27FC236}">
                <a16:creationId xmlns:a16="http://schemas.microsoft.com/office/drawing/2014/main" id="{ED9EE7F2-8D4D-764B-BD05-C8E3362AB098}"/>
              </a:ext>
            </a:extLst>
          </p:cNvPr>
          <p:cNvCxnSpPr>
            <a:cxnSpLocks/>
          </p:cNvCxnSpPr>
          <p:nvPr/>
        </p:nvCxnSpPr>
        <p:spPr>
          <a:xfrm flipH="1">
            <a:off x="9097262" y="3873988"/>
            <a:ext cx="1162306" cy="3334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Content Placeholder 2">
            <a:extLst>
              <a:ext uri="{FF2B5EF4-FFF2-40B4-BE49-F238E27FC236}">
                <a16:creationId xmlns:a16="http://schemas.microsoft.com/office/drawing/2014/main" id="{2626DB71-A8B7-E94E-8850-EE63AD420930}"/>
              </a:ext>
            </a:extLst>
          </p:cNvPr>
          <p:cNvSpPr txBox="1">
            <a:spLocks/>
          </p:cNvSpPr>
          <p:nvPr/>
        </p:nvSpPr>
        <p:spPr>
          <a:xfrm>
            <a:off x="1280160" y="5729350"/>
            <a:ext cx="9948672" cy="961229"/>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Prove that i</a:t>
            </a:r>
            <a:r>
              <a:rPr lang="en-US" sz="1600" i="1" dirty="0"/>
              <a:t>t works: The new DFA will always accept if the original 2-DFA does because each state in the new 2-DFA represents exactly one pair of states of the original 2-DFA. Thus, with a traditional DFA, we can simulate exactly what the 2-DFA would have done and accept if and only if the original 2-DFA accepts.</a:t>
            </a:r>
            <a:endParaRPr lang="en-US" sz="1600" i="1" dirty="0">
              <a:solidFill>
                <a:schemeClr val="tx1"/>
              </a:solidFill>
            </a:endParaRPr>
          </a:p>
        </p:txBody>
      </p:sp>
    </p:spTree>
    <p:extLst>
      <p:ext uri="{BB962C8B-B14F-4D97-AF65-F5344CB8AC3E}">
        <p14:creationId xmlns:p14="http://schemas.microsoft.com/office/powerpoint/2010/main" val="324884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Here is the formal version of the process</a:t>
            </a:r>
            <a:endParaRPr lang="en-US" sz="1800" i="1" dirty="0">
              <a:solidFill>
                <a:schemeClr val="tx1"/>
              </a:solidFill>
            </a:endParaRPr>
          </a:p>
        </p:txBody>
      </p:sp>
      <p:sp>
        <p:nvSpPr>
          <p:cNvPr id="52" name="Right Arrow 51">
            <a:extLst>
              <a:ext uri="{FF2B5EF4-FFF2-40B4-BE49-F238E27FC236}">
                <a16:creationId xmlns:a16="http://schemas.microsoft.com/office/drawing/2014/main" id="{7B6E91A0-4C42-C24F-A8A8-CED54E3F4018}"/>
              </a:ext>
            </a:extLst>
          </p:cNvPr>
          <p:cNvSpPr/>
          <p:nvPr/>
        </p:nvSpPr>
        <p:spPr>
          <a:xfrm>
            <a:off x="4285753" y="3423318"/>
            <a:ext cx="90803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D604B1F4-2AE6-8142-814F-A289190D9BD0}"/>
                  </a:ext>
                </a:extLst>
              </p:cNvPr>
              <p:cNvSpPr txBox="1">
                <a:spLocks/>
              </p:cNvSpPr>
              <p:nvPr/>
            </p:nvSpPr>
            <p:spPr>
              <a:xfrm>
                <a:off x="995829" y="2952494"/>
                <a:ext cx="3085186" cy="171734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Consider an arbitrary 2-DFA D that recognizes an arbitrary language L:</a:t>
                </a:r>
              </a:p>
              <a:p>
                <a:pPr marL="0" indent="0">
                  <a:buFont typeface="Arial" panose="020B0604020202020204" pitchFamily="34" charset="0"/>
                  <a:buNone/>
                </a:pPr>
                <a:endParaRPr lang="en-US" sz="1600" i="1"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𝐷</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xmlns="">
          <p:sp>
            <p:nvSpPr>
              <p:cNvPr id="99" name="Content Placeholder 2">
                <a:extLst>
                  <a:ext uri="{FF2B5EF4-FFF2-40B4-BE49-F238E27FC236}">
                    <a16:creationId xmlns:a16="http://schemas.microsoft.com/office/drawing/2014/main" id="{D604B1F4-2AE6-8142-814F-A289190D9BD0}"/>
                  </a:ext>
                </a:extLst>
              </p:cNvPr>
              <p:cNvSpPr txBox="1">
                <a:spLocks noRot="1" noChangeAspect="1" noMove="1" noResize="1" noEditPoints="1" noAdjustHandles="1" noChangeArrowheads="1" noChangeShapeType="1" noTextEdit="1"/>
              </p:cNvSpPr>
              <p:nvPr/>
            </p:nvSpPr>
            <p:spPr>
              <a:xfrm>
                <a:off x="995829" y="2952494"/>
                <a:ext cx="3085186" cy="1717344"/>
              </a:xfrm>
              <a:prstGeom prst="rect">
                <a:avLst/>
              </a:prstGeom>
              <a:blipFill>
                <a:blip r:embed="rId2"/>
                <a:stretch>
                  <a:fillRect l="-816"/>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Content Placeholder 2">
                <a:extLst>
                  <a:ext uri="{FF2B5EF4-FFF2-40B4-BE49-F238E27FC236}">
                    <a16:creationId xmlns:a16="http://schemas.microsoft.com/office/drawing/2014/main" id="{6897ABD7-C1A1-F548-BE8A-9895A5151163}"/>
                  </a:ext>
                </a:extLst>
              </p:cNvPr>
              <p:cNvSpPr txBox="1">
                <a:spLocks/>
              </p:cNvSpPr>
              <p:nvPr/>
            </p:nvSpPr>
            <p:spPr>
              <a:xfrm>
                <a:off x="5398530" y="2952494"/>
                <a:ext cx="5741533" cy="27259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Construct a DFA D’ as such:</a:t>
                </a:r>
              </a:p>
              <a:p>
                <a:pPr marL="0" indent="0">
                  <a:buFont typeface="Arial" panose="020B0604020202020204" pitchFamily="34" charset="0"/>
                  <a:buNone/>
                </a:pP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𝐷</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0,1</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a:p>
                <a:pPr marL="0" indent="0">
                  <a:buFont typeface="Arial" panose="020B0604020202020204" pitchFamily="34" charset="0"/>
                  <a:buNone/>
                </a:pPr>
                <a:r>
                  <a:rPr lang="en-US" sz="1600" i="1" dirty="0"/>
                  <a:t>Such that: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 </m:t>
                          </m:r>
                        </m:e>
                      </m:d>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𝜎</m:t>
                          </m:r>
                        </m:e>
                      </m:d>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𝑖</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𝑗</m:t>
                              </m:r>
                            </m:e>
                            <m:sup>
                              <m:r>
                                <a:rPr lang="en-US" sz="1600" b="0" i="1" smtClean="0">
                                  <a:solidFill>
                                    <a:schemeClr val="tx1"/>
                                  </a:solidFill>
                                  <a:latin typeface="Cambria Math" panose="02040503050406030204" pitchFamily="18" charset="0"/>
                                </a:rPr>
                                <m:t>′</m:t>
                              </m:r>
                            </m:sup>
                          </m:sSup>
                        </m:sub>
                      </m:sSub>
                      <m:d>
                        <m:dPr>
                          <m:begChr m:val="|"/>
                          <m:endChr m:val="}"/>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𝜎</m:t>
                          </m:r>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m:t>
                          </m:r>
                          <m:d>
                            <m:dPr>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𝜎</m:t>
                              </m:r>
                            </m:e>
                          </m:d>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𝑖</m:t>
                                  </m:r>
                                </m:e>
                                <m:sup>
                                  <m:r>
                                    <a:rPr lang="en-US" sz="1600" b="0" i="1" smtClean="0">
                                      <a:solidFill>
                                        <a:schemeClr val="tx1"/>
                                      </a:solidFill>
                                      <a:latin typeface="Cambria Math" panose="02040503050406030204" pitchFamily="18" charset="0"/>
                                    </a:rPr>
                                    <m:t>′</m:t>
                                  </m:r>
                                </m:sup>
                              </m:sSup>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d>
                            <m:dPr>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𝜎</m:t>
                              </m:r>
                            </m:e>
                          </m:d>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𝑗</m:t>
                                  </m:r>
                                </m:e>
                                <m:sup>
                                  <m:r>
                                    <a:rPr lang="en-US" sz="1600" b="0" i="1" smtClean="0">
                                      <a:solidFill>
                                        <a:schemeClr val="tx1"/>
                                      </a:solidFill>
                                      <a:latin typeface="Cambria Math" panose="02040503050406030204" pitchFamily="18" charset="0"/>
                                    </a:rPr>
                                    <m:t>′</m:t>
                                  </m:r>
                                </m:sup>
                              </m:sSup>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e>
                      </m:d>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𝐹</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 </m:t>
                          </m:r>
                        </m:e>
                      </m:d>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xmlns="">
          <p:sp>
            <p:nvSpPr>
              <p:cNvPr id="100" name="Content Placeholder 2">
                <a:extLst>
                  <a:ext uri="{FF2B5EF4-FFF2-40B4-BE49-F238E27FC236}">
                    <a16:creationId xmlns:a16="http://schemas.microsoft.com/office/drawing/2014/main" id="{6897ABD7-C1A1-F548-BE8A-9895A5151163}"/>
                  </a:ext>
                </a:extLst>
              </p:cNvPr>
              <p:cNvSpPr txBox="1">
                <a:spLocks noRot="1" noChangeAspect="1" noMove="1" noResize="1" noEditPoints="1" noAdjustHandles="1" noChangeArrowheads="1" noChangeShapeType="1" noTextEdit="1"/>
              </p:cNvSpPr>
              <p:nvPr/>
            </p:nvSpPr>
            <p:spPr>
              <a:xfrm>
                <a:off x="5398530" y="2952494"/>
                <a:ext cx="5741533" cy="2725930"/>
              </a:xfrm>
              <a:prstGeom prst="rect">
                <a:avLst/>
              </a:prstGeom>
              <a:blipFill>
                <a:blip r:embed="rId3"/>
                <a:stretch>
                  <a:fillRect l="-441"/>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42011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45973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980944"/>
            <a:ext cx="10306875" cy="6492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Thus, it is proven!!!!</a:t>
            </a:r>
            <a:endParaRPr lang="en-US" sz="1800" i="1" dirty="0">
              <a:solidFill>
                <a:schemeClr val="tx1"/>
              </a:solidFill>
            </a:endParaRPr>
          </a:p>
        </p:txBody>
      </p:sp>
    </p:spTree>
    <p:extLst>
      <p:ext uri="{BB962C8B-B14F-4D97-AF65-F5344CB8AC3E}">
        <p14:creationId xmlns:p14="http://schemas.microsoft.com/office/powerpoint/2010/main" val="124475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Review / Redefining Models of Computation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2752344" y="1300970"/>
            <a:ext cx="6720840" cy="10241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Let us now look at a different, but similar functionality we can add to the DFA: </a:t>
            </a:r>
            <a:r>
              <a:rPr lang="en-US" sz="1800" b="1" i="1" u="sng" dirty="0">
                <a:solidFill>
                  <a:schemeClr val="tx1"/>
                </a:solidFill>
              </a:rPr>
              <a:t>Non-Determinism</a:t>
            </a:r>
          </a:p>
        </p:txBody>
      </p:sp>
      <p:sp>
        <p:nvSpPr>
          <p:cNvPr id="5" name="Content Placeholder 2">
            <a:extLst>
              <a:ext uri="{FF2B5EF4-FFF2-40B4-BE49-F238E27FC236}">
                <a16:creationId xmlns:a16="http://schemas.microsoft.com/office/drawing/2014/main" id="{6BE71DFA-8135-1043-9FC4-C2B4A094178A}"/>
              </a:ext>
            </a:extLst>
          </p:cNvPr>
          <p:cNvSpPr txBox="1">
            <a:spLocks/>
          </p:cNvSpPr>
          <p:nvPr/>
        </p:nvSpPr>
        <p:spPr>
          <a:xfrm>
            <a:off x="2752344" y="2865329"/>
            <a:ext cx="6720840" cy="128320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bg1"/>
                </a:solidFill>
              </a:rPr>
              <a:t>Non-Determinism</a:t>
            </a:r>
            <a:r>
              <a:rPr lang="en-US" sz="1800" i="1" dirty="0">
                <a:solidFill>
                  <a:schemeClr val="bg1"/>
                </a:solidFill>
              </a:rPr>
              <a:t>: Is a feature of computational models that allows them to exist in multiple states at one time. The machine can be in any number of it’s states simultaneously.</a:t>
            </a:r>
            <a:endParaRPr lang="en-US" sz="1800" b="1" i="1" u="sng" dirty="0">
              <a:solidFill>
                <a:schemeClr val="bg1"/>
              </a:solidFill>
            </a:endParaRPr>
          </a:p>
        </p:txBody>
      </p:sp>
      <p:sp>
        <p:nvSpPr>
          <p:cNvPr id="6" name="Content Placeholder 2">
            <a:extLst>
              <a:ext uri="{FF2B5EF4-FFF2-40B4-BE49-F238E27FC236}">
                <a16:creationId xmlns:a16="http://schemas.microsoft.com/office/drawing/2014/main" id="{3BC967A0-94A9-FD40-A7FC-2F93D6B24BE5}"/>
              </a:ext>
            </a:extLst>
          </p:cNvPr>
          <p:cNvSpPr txBox="1">
            <a:spLocks/>
          </p:cNvSpPr>
          <p:nvPr/>
        </p:nvSpPr>
        <p:spPr>
          <a:xfrm>
            <a:off x="2752344" y="4209497"/>
            <a:ext cx="6720840" cy="62179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Note that this </a:t>
            </a:r>
            <a:r>
              <a:rPr lang="en-US" sz="1800" i="1" dirty="0"/>
              <a:t>will be an extension of the 2-DFA. Effectively, an n-DFA where the DFA has n states.</a:t>
            </a:r>
            <a:endParaRPr lang="en-US" sz="1800" b="1" i="1" u="sng" dirty="0">
              <a:solidFill>
                <a:schemeClr val="tx1"/>
              </a:solidFill>
            </a:endParaRPr>
          </a:p>
        </p:txBody>
      </p:sp>
    </p:spTree>
    <p:extLst>
      <p:ext uri="{BB962C8B-B14F-4D97-AF65-F5344CB8AC3E}">
        <p14:creationId xmlns:p14="http://schemas.microsoft.com/office/powerpoint/2010/main" val="1981048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Intuition</a:t>
            </a:r>
          </a:p>
        </p:txBody>
      </p:sp>
      <p:pic>
        <p:nvPicPr>
          <p:cNvPr id="6" name="Picture 5">
            <a:extLst>
              <a:ext uri="{FF2B5EF4-FFF2-40B4-BE49-F238E27FC236}">
                <a16:creationId xmlns:a16="http://schemas.microsoft.com/office/drawing/2014/main" id="{12F0C4BC-AF8C-9042-840B-7B319E6D14AA}"/>
              </a:ext>
            </a:extLst>
          </p:cNvPr>
          <p:cNvPicPr>
            <a:picLocks noChangeAspect="1"/>
          </p:cNvPicPr>
          <p:nvPr/>
        </p:nvPicPr>
        <p:blipFill>
          <a:blip r:embed="rId2"/>
          <a:stretch>
            <a:fillRect/>
          </a:stretch>
        </p:blipFill>
        <p:spPr>
          <a:xfrm>
            <a:off x="476028" y="1395248"/>
            <a:ext cx="5996352" cy="4793322"/>
          </a:xfrm>
          <a:prstGeom prst="rect">
            <a:avLst/>
          </a:prstGeom>
        </p:spPr>
      </p:pic>
      <p:pic>
        <p:nvPicPr>
          <p:cNvPr id="8" name="Picture 7">
            <a:extLst>
              <a:ext uri="{FF2B5EF4-FFF2-40B4-BE49-F238E27FC236}">
                <a16:creationId xmlns:a16="http://schemas.microsoft.com/office/drawing/2014/main" id="{93FEA427-4812-784E-8288-45D8A164B122}"/>
              </a:ext>
            </a:extLst>
          </p:cNvPr>
          <p:cNvPicPr>
            <a:picLocks noChangeAspect="1"/>
          </p:cNvPicPr>
          <p:nvPr/>
        </p:nvPicPr>
        <p:blipFill>
          <a:blip r:embed="rId3"/>
          <a:stretch>
            <a:fillRect/>
          </a:stretch>
        </p:blipFill>
        <p:spPr>
          <a:xfrm>
            <a:off x="6764096" y="1395248"/>
            <a:ext cx="4879430" cy="4793322"/>
          </a:xfrm>
          <a:prstGeom prst="rect">
            <a:avLst/>
          </a:prstGeom>
        </p:spPr>
      </p:pic>
    </p:spTree>
    <p:extLst>
      <p:ext uri="{BB962C8B-B14F-4D97-AF65-F5344CB8AC3E}">
        <p14:creationId xmlns:p14="http://schemas.microsoft.com/office/powerpoint/2010/main" val="1810389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Definition And Example</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6314288" y="1160339"/>
            <a:ext cx="4378400" cy="122025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solidFill>
              </a:rPr>
              <a:t>A Non-Deterministic Finite Automaton (NFA) is a DFA than can be in multiple states at once. </a:t>
            </a:r>
            <a:r>
              <a:rPr lang="en-US" sz="1800" b="1" i="1" u="sng" dirty="0">
                <a:solidFill>
                  <a:schemeClr val="tx1"/>
                </a:solidFill>
              </a:rPr>
              <a:t>Formally</a:t>
            </a:r>
            <a:r>
              <a:rPr lang="en-US" sz="1800" i="1" dirty="0">
                <a:solidFill>
                  <a:schemeClr val="tx1"/>
                </a:solidFill>
              </a:rPr>
              <a: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968B8C0-4A68-1D47-BE9A-F84CAC858137}"/>
                  </a:ext>
                </a:extLst>
              </p:cNvPr>
              <p:cNvSpPr txBox="1">
                <a:spLocks/>
              </p:cNvSpPr>
              <p:nvPr/>
            </p:nvSpPr>
            <p:spPr>
              <a:xfrm>
                <a:off x="6314288" y="2384793"/>
                <a:ext cx="5170892" cy="26444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A non-deterministic finite automaton is a 5-tuple </a:t>
                </a:r>
                <a14:m>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oMath>
                </a14:m>
                <a:r>
                  <a:rPr lang="en-US" sz="1800" i="1" dirty="0">
                    <a:solidFill>
                      <a:schemeClr val="bg1"/>
                    </a:solidFill>
                  </a:rPr>
                  <a:t> where:</a:t>
                </a:r>
              </a:p>
              <a:p>
                <a:pPr marL="0" indent="0">
                  <a:buFont typeface="Arial" panose="020B0604020202020204" pitchFamily="34" charse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i="1" dirty="0">
                    <a:solidFill>
                      <a:schemeClr val="bg1"/>
                    </a:solidFill>
                  </a:rPr>
                  <a:t> is a finite set of states</a:t>
                </a:r>
                <a:br>
                  <a:rPr lang="en-US" sz="1800" i="1" dirty="0">
                    <a:solidFill>
                      <a:schemeClr val="bg1"/>
                    </a:solidFill>
                  </a:rPr>
                </a:br>
                <a:r>
                  <a:rPr lang="en-US" sz="1800" i="1" dirty="0">
                    <a:solidFill>
                      <a:schemeClr val="bg1"/>
                    </a:solidFill>
                  </a:rPr>
                  <a:t>2.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i="1" dirty="0">
                    <a:solidFill>
                      <a:schemeClr val="bg1"/>
                    </a:solidFill>
                  </a:rPr>
                  <a:t> is a finite alphabet</a:t>
                </a:r>
                <a:br>
                  <a:rPr lang="en-US" sz="1800" i="1" dirty="0">
                    <a:solidFill>
                      <a:schemeClr val="bg1"/>
                    </a:solidFill>
                  </a:rPr>
                </a:br>
                <a:r>
                  <a:rPr lang="en-US" sz="1800" i="1" dirty="0">
                    <a:solidFill>
                      <a:schemeClr val="bg1"/>
                    </a:solidFill>
                  </a:rPr>
                  <a:t>3. </a:t>
                </a: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m:t>
                    </m:r>
                    <m:sSub>
                      <m:sSubPr>
                        <m:ctrlPr>
                          <a:rPr lang="en-US" sz="1800" b="0" i="1" smtClean="0">
                            <a:solidFill>
                              <a:schemeClr val="bg1"/>
                            </a:solidFill>
                            <a:latin typeface="Cambria Math" panose="02040503050406030204" pitchFamily="18" charset="0"/>
                          </a:rPr>
                        </m:ctrlPr>
                      </m:sSubPr>
                      <m:e>
                        <m:r>
                          <m:rPr>
                            <m:sty m:val="p"/>
                          </m:rPr>
                          <a:rPr lang="en-US" sz="1800" b="0" i="0" smtClean="0">
                            <a:solidFill>
                              <a:schemeClr val="bg1"/>
                            </a:solidFill>
                            <a:latin typeface="Cambria Math" panose="02040503050406030204" pitchFamily="18" charset="0"/>
                          </a:rPr>
                          <m:t>Σ</m:t>
                        </m:r>
                      </m:e>
                      <m:sub>
                        <m:r>
                          <a:rPr lang="en-US" sz="1800" b="0" i="1" smtClean="0">
                            <a:solidFill>
                              <a:schemeClr val="bg1"/>
                            </a:solidFill>
                            <a:latin typeface="Cambria Math" panose="02040503050406030204" pitchFamily="18" charset="0"/>
                          </a:rPr>
                          <m:t>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oMath>
                </a14:m>
                <a:r>
                  <a:rPr lang="en-US" sz="1800" i="1" dirty="0">
                    <a:solidFill>
                      <a:schemeClr val="bg1"/>
                    </a:solidFill>
                  </a:rPr>
                  <a:t> is the transition function</a:t>
                </a:r>
                <a:br>
                  <a:rPr lang="en-US" sz="1800" i="1" dirty="0">
                    <a:solidFill>
                      <a:schemeClr val="bg1"/>
                    </a:solidFill>
                  </a:rPr>
                </a:br>
                <a:r>
                  <a:rPr lang="en-US" sz="1800" i="1" dirty="0">
                    <a:solidFill>
                      <a:schemeClr val="bg1"/>
                    </a:solidFill>
                  </a:rPr>
                  <a:t>4.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start state</a:t>
                </a:r>
                <a:br>
                  <a:rPr lang="en-US" sz="1800" i="1" dirty="0">
                    <a:solidFill>
                      <a:schemeClr val="bg1"/>
                    </a:solidFill>
                  </a:rPr>
                </a:b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set of accept states</a:t>
                </a: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p:txBody>
          </p:sp>
        </mc:Choice>
        <mc:Fallback xmlns="">
          <p:sp>
            <p:nvSpPr>
              <p:cNvPr id="5" name="Content Placeholder 2">
                <a:extLst>
                  <a:ext uri="{FF2B5EF4-FFF2-40B4-BE49-F238E27FC236}">
                    <a16:creationId xmlns:a16="http://schemas.microsoft.com/office/drawing/2014/main" id="{0968B8C0-4A68-1D47-BE9A-F84CAC858137}"/>
                  </a:ext>
                </a:extLst>
              </p:cNvPr>
              <p:cNvSpPr txBox="1">
                <a:spLocks noRot="1" noChangeAspect="1" noMove="1" noResize="1" noEditPoints="1" noAdjustHandles="1" noChangeArrowheads="1" noChangeShapeType="1" noTextEdit="1"/>
              </p:cNvSpPr>
              <p:nvPr/>
            </p:nvSpPr>
            <p:spPr>
              <a:xfrm>
                <a:off x="6314288" y="2384793"/>
                <a:ext cx="5170892" cy="2644406"/>
              </a:xfrm>
              <a:prstGeom prst="rect">
                <a:avLst/>
              </a:prstGeom>
              <a:blipFill>
                <a:blip r:embed="rId2"/>
                <a:stretch>
                  <a:fillRect l="-980"/>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12AD848B-0C33-8C4B-8ADB-24D2EBD5AF55}"/>
              </a:ext>
            </a:extLst>
          </p:cNvPr>
          <p:cNvGrpSpPr/>
          <p:nvPr/>
        </p:nvGrpSpPr>
        <p:grpSpPr>
          <a:xfrm>
            <a:off x="609439" y="2508625"/>
            <a:ext cx="5071070" cy="1434998"/>
            <a:chOff x="609439" y="1783405"/>
            <a:chExt cx="5071070" cy="1434998"/>
          </a:xfrm>
        </p:grpSpPr>
        <p:sp>
          <p:nvSpPr>
            <p:cNvPr id="6" name="Oval 5">
              <a:extLst>
                <a:ext uri="{FF2B5EF4-FFF2-40B4-BE49-F238E27FC236}">
                  <a16:creationId xmlns:a16="http://schemas.microsoft.com/office/drawing/2014/main" id="{51F19565-4FCD-6648-A999-ED45B1323E6A}"/>
                </a:ext>
              </a:extLst>
            </p:cNvPr>
            <p:cNvSpPr/>
            <p:nvPr/>
          </p:nvSpPr>
          <p:spPr>
            <a:xfrm>
              <a:off x="844956" y="243097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4785F243-03DC-7A4C-93BB-764DA7648264}"/>
                </a:ext>
              </a:extLst>
            </p:cNvPr>
            <p:cNvCxnSpPr>
              <a:cxnSpLocks/>
              <a:endCxn id="6" idx="1"/>
            </p:cNvCxnSpPr>
            <p:nvPr/>
          </p:nvCxnSpPr>
          <p:spPr>
            <a:xfrm>
              <a:off x="609439" y="2207169"/>
              <a:ext cx="342292" cy="33058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826F4BE-2D32-4146-809C-A72E85DCD4AF}"/>
                </a:ext>
              </a:extLst>
            </p:cNvPr>
            <p:cNvCxnSpPr>
              <a:cxnSpLocks/>
              <a:stCxn id="6" idx="0"/>
              <a:endCxn id="6" idx="7"/>
            </p:cNvCxnSpPr>
            <p:nvPr/>
          </p:nvCxnSpPr>
          <p:spPr>
            <a:xfrm rot="16200000" flipH="1">
              <a:off x="1285011" y="235547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2E0473-7F2F-0E42-BA5C-CB0E694E15A8}"/>
                </a:ext>
              </a:extLst>
            </p:cNvPr>
            <p:cNvSpPr txBox="1">
              <a:spLocks/>
            </p:cNvSpPr>
            <p:nvPr/>
          </p:nvSpPr>
          <p:spPr>
            <a:xfrm>
              <a:off x="1099774" y="184945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3" name="Group 2">
              <a:extLst>
                <a:ext uri="{FF2B5EF4-FFF2-40B4-BE49-F238E27FC236}">
                  <a16:creationId xmlns:a16="http://schemas.microsoft.com/office/drawing/2014/main" id="{6CA2E549-92D4-BD4F-B4A2-829A0A257D1A}"/>
                </a:ext>
              </a:extLst>
            </p:cNvPr>
            <p:cNvGrpSpPr/>
            <p:nvPr/>
          </p:nvGrpSpPr>
          <p:grpSpPr>
            <a:xfrm>
              <a:off x="4834766" y="2372660"/>
              <a:ext cx="845743" cy="845743"/>
              <a:chOff x="1360840" y="4291074"/>
              <a:chExt cx="845743" cy="845743"/>
            </a:xfrm>
          </p:grpSpPr>
          <p:sp>
            <p:nvSpPr>
              <p:cNvPr id="10" name="Oval 9">
                <a:extLst>
                  <a:ext uri="{FF2B5EF4-FFF2-40B4-BE49-F238E27FC236}">
                    <a16:creationId xmlns:a16="http://schemas.microsoft.com/office/drawing/2014/main" id="{CB7ED3A4-2EB5-F64C-8082-694426D5EA90}"/>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03E2CE55-5937-1B4C-9C94-68B1C5E56EA1}"/>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2" name="Oval 11">
              <a:extLst>
                <a:ext uri="{FF2B5EF4-FFF2-40B4-BE49-F238E27FC236}">
                  <a16:creationId xmlns:a16="http://schemas.microsoft.com/office/drawing/2014/main" id="{B61716DB-922F-BA4B-960F-B0F7098F6F57}"/>
                </a:ext>
              </a:extLst>
            </p:cNvPr>
            <p:cNvSpPr/>
            <p:nvPr/>
          </p:nvSpPr>
          <p:spPr>
            <a:xfrm>
              <a:off x="215531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3" name="Oval 12">
              <a:extLst>
                <a:ext uri="{FF2B5EF4-FFF2-40B4-BE49-F238E27FC236}">
                  <a16:creationId xmlns:a16="http://schemas.microsoft.com/office/drawing/2014/main" id="{37CC873A-1AD5-5C45-BC68-CECFC97EF605}"/>
                </a:ext>
              </a:extLst>
            </p:cNvPr>
            <p:cNvSpPr/>
            <p:nvPr/>
          </p:nvSpPr>
          <p:spPr>
            <a:xfrm>
              <a:off x="350292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9" name="Straight Arrow Connector 18">
              <a:extLst>
                <a:ext uri="{FF2B5EF4-FFF2-40B4-BE49-F238E27FC236}">
                  <a16:creationId xmlns:a16="http://schemas.microsoft.com/office/drawing/2014/main" id="{FBA509E2-F0A5-7348-B327-BE9A228CBE09}"/>
                </a:ext>
              </a:extLst>
            </p:cNvPr>
            <p:cNvCxnSpPr>
              <a:cxnSpLocks/>
              <a:stCxn id="6" idx="6"/>
              <a:endCxn id="12" idx="2"/>
            </p:cNvCxnSpPr>
            <p:nvPr/>
          </p:nvCxnSpPr>
          <p:spPr>
            <a:xfrm flipV="1">
              <a:off x="1574064" y="279553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FCA1B-7DEF-B14A-806C-F5CF9B44B796}"/>
                </a:ext>
              </a:extLst>
            </p:cNvPr>
            <p:cNvCxnSpPr>
              <a:cxnSpLocks/>
              <a:stCxn id="12" idx="6"/>
              <a:endCxn id="13" idx="2"/>
            </p:cNvCxnSpPr>
            <p:nvPr/>
          </p:nvCxnSpPr>
          <p:spPr>
            <a:xfrm>
              <a:off x="2884420" y="279553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068FC2-DC56-DC42-9BBE-40DAF5BAF784}"/>
                </a:ext>
              </a:extLst>
            </p:cNvPr>
            <p:cNvCxnSpPr>
              <a:cxnSpLocks/>
              <a:stCxn id="13" idx="6"/>
              <a:endCxn id="10" idx="2"/>
            </p:cNvCxnSpPr>
            <p:nvPr/>
          </p:nvCxnSpPr>
          <p:spPr>
            <a:xfrm>
              <a:off x="4232030" y="279553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747E2DA-98E6-2541-A1E3-0D331886FCA1}"/>
                </a:ext>
              </a:extLst>
            </p:cNvPr>
            <p:cNvSpPr txBox="1">
              <a:spLocks/>
            </p:cNvSpPr>
            <p:nvPr/>
          </p:nvSpPr>
          <p:spPr>
            <a:xfrm>
              <a:off x="1710660" y="243097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mc:AlternateContent xmlns:mc="http://schemas.openxmlformats.org/markup-compatibility/2006" xmlns:a14="http://schemas.microsoft.com/office/drawing/2010/main">
          <mc:Choice Requires="a14">
            <p:sp>
              <p:nvSpPr>
                <p:cNvPr id="29" name="Content Placeholder 2">
                  <a:extLst>
                    <a:ext uri="{FF2B5EF4-FFF2-40B4-BE49-F238E27FC236}">
                      <a16:creationId xmlns:a16="http://schemas.microsoft.com/office/drawing/2014/main" id="{55D6BA18-C370-B744-8CFD-62E93E2BEBC8}"/>
                    </a:ext>
                  </a:extLst>
                </p:cNvPr>
                <p:cNvSpPr txBox="1">
                  <a:spLocks/>
                </p:cNvSpPr>
                <p:nvPr/>
              </p:nvSpPr>
              <p:spPr>
                <a:xfrm>
                  <a:off x="2949465" y="2451291"/>
                  <a:ext cx="482510" cy="4158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a:t>
                  </a:r>
                  <a14:m>
                    <m:oMath xmlns:m="http://schemas.openxmlformats.org/officeDocument/2006/math">
                      <m:r>
                        <a:rPr lang="en-US" sz="1800" b="0" i="1" smtClean="0">
                          <a:latin typeface="Cambria Math" panose="02040503050406030204" pitchFamily="18" charset="0"/>
                        </a:rPr>
                        <m:t>𝜖</m:t>
                      </m:r>
                    </m:oMath>
                  </a14:m>
                  <a:endParaRPr lang="en-US" sz="1800" i="1" dirty="0"/>
                </a:p>
              </p:txBody>
            </p:sp>
          </mc:Choice>
          <mc:Fallback xmlns="">
            <p:sp>
              <p:nvSpPr>
                <p:cNvPr id="29" name="Content Placeholder 2">
                  <a:extLst>
                    <a:ext uri="{FF2B5EF4-FFF2-40B4-BE49-F238E27FC236}">
                      <a16:creationId xmlns:a16="http://schemas.microsoft.com/office/drawing/2014/main" id="{55D6BA18-C370-B744-8CFD-62E93E2BEBC8}"/>
                    </a:ext>
                  </a:extLst>
                </p:cNvPr>
                <p:cNvSpPr txBox="1">
                  <a:spLocks noRot="1" noChangeAspect="1" noMove="1" noResize="1" noEditPoints="1" noAdjustHandles="1" noChangeArrowheads="1" noChangeShapeType="1" noTextEdit="1"/>
                </p:cNvSpPr>
                <p:nvPr/>
              </p:nvSpPr>
              <p:spPr>
                <a:xfrm>
                  <a:off x="2949465" y="2451291"/>
                  <a:ext cx="482510" cy="415881"/>
                </a:xfrm>
                <a:prstGeom prst="rect">
                  <a:avLst/>
                </a:prstGeom>
                <a:blipFill>
                  <a:blip r:embed="rId3"/>
                  <a:stretch>
                    <a:fillRect l="-2564"/>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7904C3EF-43B2-DC45-A39D-AAC9AF93A815}"/>
                </a:ext>
              </a:extLst>
            </p:cNvPr>
            <p:cNvSpPr txBox="1">
              <a:spLocks/>
            </p:cNvSpPr>
            <p:nvPr/>
          </p:nvSpPr>
          <p:spPr>
            <a:xfrm>
              <a:off x="4345202" y="240128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1" name="Elbow Connector 30">
              <a:extLst>
                <a:ext uri="{FF2B5EF4-FFF2-40B4-BE49-F238E27FC236}">
                  <a16:creationId xmlns:a16="http://schemas.microsoft.com/office/drawing/2014/main" id="{7C0C1FD7-AA19-814C-A0CA-BC902C2BA2B6}"/>
                </a:ext>
              </a:extLst>
            </p:cNvPr>
            <p:cNvCxnSpPr>
              <a:cxnSpLocks/>
              <a:stCxn id="10" idx="0"/>
              <a:endCxn id="10" idx="7"/>
            </p:cNvCxnSpPr>
            <p:nvPr/>
          </p:nvCxnSpPr>
          <p:spPr>
            <a:xfrm rot="16200000" flipH="1">
              <a:off x="5345217" y="2285081"/>
              <a:ext cx="123856" cy="299015"/>
            </a:xfrm>
            <a:prstGeom prst="bentConnector3">
              <a:avLst>
                <a:gd name="adj1" fmla="val -1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04BED6B-3F34-AA43-BCFA-CC44602E057D}"/>
                </a:ext>
              </a:extLst>
            </p:cNvPr>
            <p:cNvSpPr txBox="1">
              <a:spLocks/>
            </p:cNvSpPr>
            <p:nvPr/>
          </p:nvSpPr>
          <p:spPr>
            <a:xfrm>
              <a:off x="5155280" y="17834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064CB6A0-A635-5649-AD89-9CA1A033A1B0}"/>
                  </a:ext>
                </a:extLst>
              </p:cNvPr>
              <p:cNvSpPr txBox="1">
                <a:spLocks/>
              </p:cNvSpPr>
              <p:nvPr/>
            </p:nvSpPr>
            <p:spPr>
              <a:xfrm>
                <a:off x="4818246" y="5983013"/>
                <a:ext cx="2550646" cy="6504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m:rPr>
                        <m:sty m:val="p"/>
                      </m:rPr>
                      <a:rPr lang="en-US" sz="1500" b="0" i="0" smtClean="0">
                        <a:solidFill>
                          <a:schemeClr val="tx1"/>
                        </a:solidFill>
                        <a:latin typeface="Cambria Math" panose="02040503050406030204" pitchFamily="18" charset="0"/>
                      </a:rPr>
                      <m:t>Σ</m:t>
                    </m:r>
                    <m:r>
                      <a:rPr lang="en-US" sz="1500" b="0" i="1" smtClean="0">
                        <a:solidFill>
                          <a:schemeClr val="tx1"/>
                        </a:solidFill>
                        <a:latin typeface="Cambria Math" panose="02040503050406030204" pitchFamily="18" charset="0"/>
                      </a:rPr>
                      <m:t>_</m:t>
                    </m:r>
                    <m:r>
                      <a:rPr lang="en-US" sz="1500" b="0" i="1" smtClean="0">
                        <a:solidFill>
                          <a:schemeClr val="tx1"/>
                        </a:solidFill>
                        <a:latin typeface="Cambria Math" panose="02040503050406030204" pitchFamily="18" charset="0"/>
                      </a:rPr>
                      <m:t>𝜖</m:t>
                    </m:r>
                  </m:oMath>
                </a14:m>
                <a:r>
                  <a:rPr lang="en-US" sz="1500" i="1" dirty="0">
                    <a:solidFill>
                      <a:schemeClr val="tx1"/>
                    </a:solidFill>
                  </a:rPr>
                  <a:t> is the alphabet plus epsilon (i.e., </a:t>
                </a:r>
                <a14:m>
                  <m:oMath xmlns:m="http://schemas.openxmlformats.org/officeDocument/2006/math">
                    <m:sSub>
                      <m:sSubPr>
                        <m:ctrlPr>
                          <a:rPr lang="en-US" sz="1500" b="0" i="1" smtClean="0">
                            <a:solidFill>
                              <a:schemeClr val="tx1"/>
                            </a:solidFill>
                            <a:latin typeface="Cambria Math" panose="02040503050406030204" pitchFamily="18" charset="0"/>
                          </a:rPr>
                        </m:ctrlPr>
                      </m:sSubPr>
                      <m:e>
                        <m:r>
                          <m:rPr>
                            <m:sty m:val="p"/>
                          </m:rPr>
                          <a:rPr lang="en-US" sz="1500" b="0" i="0" smtClean="0">
                            <a:solidFill>
                              <a:schemeClr val="tx1"/>
                            </a:solidFill>
                            <a:latin typeface="Cambria Math" panose="02040503050406030204" pitchFamily="18" charset="0"/>
                          </a:rPr>
                          <m:t>Σ</m:t>
                        </m:r>
                      </m:e>
                      <m:sub>
                        <m:r>
                          <a:rPr lang="en-US" sz="1500" b="0" i="1" smtClean="0">
                            <a:solidFill>
                              <a:schemeClr val="tx1"/>
                            </a:solidFill>
                            <a:latin typeface="Cambria Math" panose="02040503050406030204" pitchFamily="18" charset="0"/>
                          </a:rPr>
                          <m:t>𝜖</m:t>
                        </m:r>
                      </m:sub>
                    </m:sSub>
                    <m:r>
                      <a:rPr lang="en-US" sz="1500" b="0" i="1" smtClean="0">
                        <a:solidFill>
                          <a:schemeClr val="tx1"/>
                        </a:solidFill>
                        <a:latin typeface="Cambria Math" panose="02040503050406030204" pitchFamily="18" charset="0"/>
                      </a:rPr>
                      <m:t>=</m:t>
                    </m:r>
                    <m:r>
                      <m:rPr>
                        <m:sty m:val="p"/>
                      </m:rPr>
                      <a:rPr lang="en-US" sz="1500" b="0" i="0" smtClean="0">
                        <a:solidFill>
                          <a:schemeClr val="tx1"/>
                        </a:solidFill>
                        <a:latin typeface="Cambria Math" panose="02040503050406030204" pitchFamily="18" charset="0"/>
                      </a:rPr>
                      <m:t>Σ</m:t>
                    </m:r>
                    <m:r>
                      <a:rPr lang="en-US" sz="1500" b="0" i="1" smtClean="0">
                        <a:solidFill>
                          <a:schemeClr val="tx1"/>
                        </a:solidFill>
                        <a:latin typeface="Cambria Math" panose="02040503050406030204" pitchFamily="18" charset="0"/>
                      </a:rPr>
                      <m:t>∪{</m:t>
                    </m:r>
                    <m:r>
                      <a:rPr lang="en-US" sz="1500" b="0" i="1" smtClean="0">
                        <a:solidFill>
                          <a:schemeClr val="tx1"/>
                        </a:solidFill>
                        <a:latin typeface="Cambria Math" panose="02040503050406030204" pitchFamily="18" charset="0"/>
                      </a:rPr>
                      <m:t>𝜖</m:t>
                    </m:r>
                    <m:r>
                      <a:rPr lang="en-US" sz="1500" b="0" i="1" smtClean="0">
                        <a:solidFill>
                          <a:schemeClr val="tx1"/>
                        </a:solidFill>
                        <a:latin typeface="Cambria Math" panose="02040503050406030204" pitchFamily="18" charset="0"/>
                      </a:rPr>
                      <m:t>}</m:t>
                    </m:r>
                  </m:oMath>
                </a14:m>
                <a:r>
                  <a:rPr lang="en-US" sz="1500" i="1" dirty="0">
                    <a:solidFill>
                      <a:schemeClr val="tx1"/>
                    </a:solidFill>
                  </a:rPr>
                  <a:t>)</a:t>
                </a:r>
              </a:p>
            </p:txBody>
          </p:sp>
        </mc:Choice>
        <mc:Fallback xmlns="">
          <p:sp>
            <p:nvSpPr>
              <p:cNvPr id="40" name="Content Placeholder 2">
                <a:extLst>
                  <a:ext uri="{FF2B5EF4-FFF2-40B4-BE49-F238E27FC236}">
                    <a16:creationId xmlns:a16="http://schemas.microsoft.com/office/drawing/2014/main" id="{064CB6A0-A635-5649-AD89-9CA1A033A1B0}"/>
                  </a:ext>
                </a:extLst>
              </p:cNvPr>
              <p:cNvSpPr txBox="1">
                <a:spLocks noRot="1" noChangeAspect="1" noMove="1" noResize="1" noEditPoints="1" noAdjustHandles="1" noChangeArrowheads="1" noChangeShapeType="1" noTextEdit="1"/>
              </p:cNvSpPr>
              <p:nvPr/>
            </p:nvSpPr>
            <p:spPr>
              <a:xfrm>
                <a:off x="4818246" y="5983013"/>
                <a:ext cx="2550646" cy="650426"/>
              </a:xfrm>
              <a:prstGeom prst="rect">
                <a:avLst/>
              </a:prstGeom>
              <a:blipFill>
                <a:blip r:embed="rId4"/>
                <a:stretch>
                  <a:fillRect l="-495" b="-7692"/>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C292F361-7C77-974C-BFF9-628CE052B6BB}"/>
              </a:ext>
            </a:extLst>
          </p:cNvPr>
          <p:cNvCxnSpPr>
            <a:cxnSpLocks/>
          </p:cNvCxnSpPr>
          <p:nvPr/>
        </p:nvCxnSpPr>
        <p:spPr>
          <a:xfrm flipH="1">
            <a:off x="5285595" y="4248807"/>
            <a:ext cx="926019" cy="173420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B524D06B-9521-1D45-8669-75F1DD452DBC}"/>
                  </a:ext>
                </a:extLst>
              </p:cNvPr>
              <p:cNvSpPr txBox="1">
                <a:spLocks/>
              </p:cNvSpPr>
              <p:nvPr/>
            </p:nvSpPr>
            <p:spPr>
              <a:xfrm>
                <a:off x="8899734" y="5983013"/>
                <a:ext cx="2214664" cy="4982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500" b="0" i="1" smtClean="0">
                        <a:solidFill>
                          <a:schemeClr val="tx1"/>
                        </a:solidFill>
                        <a:latin typeface="Cambria Math" panose="02040503050406030204" pitchFamily="18" charset="0"/>
                      </a:rPr>
                      <m:t>𝑃</m:t>
                    </m:r>
                    <m:r>
                      <a:rPr lang="en-US" sz="1500" b="0" i="1" smtClean="0">
                        <a:solidFill>
                          <a:schemeClr val="tx1"/>
                        </a:solidFill>
                        <a:latin typeface="Cambria Math" panose="02040503050406030204" pitchFamily="18" charset="0"/>
                      </a:rPr>
                      <m:t>(</m:t>
                    </m:r>
                    <m:r>
                      <a:rPr lang="en-US" sz="1500" b="0" i="1" smtClean="0">
                        <a:solidFill>
                          <a:schemeClr val="tx1"/>
                        </a:solidFill>
                        <a:latin typeface="Cambria Math" panose="02040503050406030204" pitchFamily="18" charset="0"/>
                      </a:rPr>
                      <m:t>𝑄</m:t>
                    </m:r>
                    <m:r>
                      <a:rPr lang="en-US" sz="1500" b="0" i="1" smtClean="0">
                        <a:solidFill>
                          <a:schemeClr val="tx1"/>
                        </a:solidFill>
                        <a:latin typeface="Cambria Math" panose="02040503050406030204" pitchFamily="18" charset="0"/>
                      </a:rPr>
                      <m:t>)</m:t>
                    </m:r>
                  </m:oMath>
                </a14:m>
                <a:r>
                  <a:rPr lang="en-US" sz="1500" i="1" dirty="0">
                    <a:solidFill>
                      <a:schemeClr val="tx1"/>
                    </a:solidFill>
                  </a:rPr>
                  <a:t> is the power set of Q</a:t>
                </a:r>
              </a:p>
            </p:txBody>
          </p:sp>
        </mc:Choice>
        <mc:Fallback xmlns="">
          <p:sp>
            <p:nvSpPr>
              <p:cNvPr id="43" name="Content Placeholder 2">
                <a:extLst>
                  <a:ext uri="{FF2B5EF4-FFF2-40B4-BE49-F238E27FC236}">
                    <a16:creationId xmlns:a16="http://schemas.microsoft.com/office/drawing/2014/main" id="{B524D06B-9521-1D45-8669-75F1DD452DBC}"/>
                  </a:ext>
                </a:extLst>
              </p:cNvPr>
              <p:cNvSpPr txBox="1">
                <a:spLocks noRot="1" noChangeAspect="1" noMove="1" noResize="1" noEditPoints="1" noAdjustHandles="1" noChangeArrowheads="1" noChangeShapeType="1" noTextEdit="1"/>
              </p:cNvSpPr>
              <p:nvPr/>
            </p:nvSpPr>
            <p:spPr>
              <a:xfrm>
                <a:off x="8899734" y="5983013"/>
                <a:ext cx="2214664" cy="498291"/>
              </a:xfrm>
              <a:prstGeom prst="rect">
                <a:avLst/>
              </a:prstGeom>
              <a:blipFill>
                <a:blip r:embed="rId5"/>
                <a:stretch>
                  <a:fillRect r="-571"/>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CBE35665-B438-9E4E-8021-1764C8DAB3B3}"/>
              </a:ext>
            </a:extLst>
          </p:cNvPr>
          <p:cNvCxnSpPr>
            <a:cxnSpLocks/>
          </p:cNvCxnSpPr>
          <p:nvPr/>
        </p:nvCxnSpPr>
        <p:spPr>
          <a:xfrm>
            <a:off x="9096703" y="5115910"/>
            <a:ext cx="367064" cy="86710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43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Definition And Example</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6314288" y="1160339"/>
            <a:ext cx="4378400" cy="122025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solidFill>
              </a:rPr>
              <a:t>A Non-Deterministic Finite Automaton (NFA) is a DFA than can be in multiple states at once. </a:t>
            </a:r>
            <a:r>
              <a:rPr lang="en-US" sz="1800" b="1" i="1" u="sng" dirty="0">
                <a:solidFill>
                  <a:schemeClr val="tx1"/>
                </a:solidFill>
              </a:rPr>
              <a:t>Formally</a:t>
            </a:r>
            <a:r>
              <a:rPr lang="en-US" sz="1800" i="1" dirty="0">
                <a:solidFill>
                  <a:schemeClr val="tx1"/>
                </a:solidFill>
              </a:rPr>
              <a: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968B8C0-4A68-1D47-BE9A-F84CAC858137}"/>
                  </a:ext>
                </a:extLst>
              </p:cNvPr>
              <p:cNvSpPr txBox="1">
                <a:spLocks/>
              </p:cNvSpPr>
              <p:nvPr/>
            </p:nvSpPr>
            <p:spPr>
              <a:xfrm>
                <a:off x="6314288" y="2384793"/>
                <a:ext cx="5170892" cy="26444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A non-deterministic finite automaton is a 5-tuple </a:t>
                </a:r>
                <a14:m>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oMath>
                </a14:m>
                <a:r>
                  <a:rPr lang="en-US" sz="1800" i="1" dirty="0">
                    <a:solidFill>
                      <a:schemeClr val="bg1"/>
                    </a:solidFill>
                  </a:rPr>
                  <a:t> where:</a:t>
                </a:r>
              </a:p>
              <a:p>
                <a:pPr marL="0" indent="0">
                  <a:buFont typeface="Arial" panose="020B0604020202020204" pitchFamily="34" charse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i="1" dirty="0">
                    <a:solidFill>
                      <a:schemeClr val="bg1"/>
                    </a:solidFill>
                  </a:rPr>
                  <a:t> is a finite set of states</a:t>
                </a:r>
                <a:br>
                  <a:rPr lang="en-US" sz="1800" i="1" dirty="0">
                    <a:solidFill>
                      <a:schemeClr val="bg1"/>
                    </a:solidFill>
                  </a:rPr>
                </a:br>
                <a:r>
                  <a:rPr lang="en-US" sz="1800" i="1" dirty="0">
                    <a:solidFill>
                      <a:schemeClr val="bg1"/>
                    </a:solidFill>
                  </a:rPr>
                  <a:t>2.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i="1" dirty="0">
                    <a:solidFill>
                      <a:schemeClr val="bg1"/>
                    </a:solidFill>
                  </a:rPr>
                  <a:t> is a finite alphabet</a:t>
                </a:r>
                <a:br>
                  <a:rPr lang="en-US" sz="1800" i="1" dirty="0">
                    <a:solidFill>
                      <a:schemeClr val="bg1"/>
                    </a:solidFill>
                  </a:rPr>
                </a:br>
                <a:r>
                  <a:rPr lang="en-US" sz="1800" i="1" dirty="0">
                    <a:solidFill>
                      <a:schemeClr val="bg1"/>
                    </a:solidFill>
                  </a:rPr>
                  <a:t>3. </a:t>
                </a: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m:t>
                    </m:r>
                    <m:sSub>
                      <m:sSubPr>
                        <m:ctrlPr>
                          <a:rPr lang="en-US" sz="1800" b="0" i="1" smtClean="0">
                            <a:solidFill>
                              <a:schemeClr val="bg1"/>
                            </a:solidFill>
                            <a:latin typeface="Cambria Math" panose="02040503050406030204" pitchFamily="18" charset="0"/>
                          </a:rPr>
                        </m:ctrlPr>
                      </m:sSubPr>
                      <m:e>
                        <m:r>
                          <m:rPr>
                            <m:sty m:val="p"/>
                          </m:rPr>
                          <a:rPr lang="en-US" sz="1800" b="0" i="0" smtClean="0">
                            <a:solidFill>
                              <a:schemeClr val="bg1"/>
                            </a:solidFill>
                            <a:latin typeface="Cambria Math" panose="02040503050406030204" pitchFamily="18" charset="0"/>
                          </a:rPr>
                          <m:t>Σ</m:t>
                        </m:r>
                      </m:e>
                      <m:sub>
                        <m:r>
                          <a:rPr lang="en-US" sz="1800" b="0" i="1" smtClean="0">
                            <a:solidFill>
                              <a:schemeClr val="bg1"/>
                            </a:solidFill>
                            <a:latin typeface="Cambria Math" panose="02040503050406030204" pitchFamily="18" charset="0"/>
                          </a:rPr>
                          <m:t>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oMath>
                </a14:m>
                <a:r>
                  <a:rPr lang="en-US" sz="1800" i="1" dirty="0">
                    <a:solidFill>
                      <a:schemeClr val="bg1"/>
                    </a:solidFill>
                  </a:rPr>
                  <a:t> is the transition function</a:t>
                </a:r>
                <a:br>
                  <a:rPr lang="en-US" sz="1800" i="1" dirty="0">
                    <a:solidFill>
                      <a:schemeClr val="bg1"/>
                    </a:solidFill>
                  </a:rPr>
                </a:br>
                <a:r>
                  <a:rPr lang="en-US" sz="1800" i="1" dirty="0">
                    <a:solidFill>
                      <a:schemeClr val="bg1"/>
                    </a:solidFill>
                  </a:rPr>
                  <a:t>4.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start state</a:t>
                </a:r>
                <a:br>
                  <a:rPr lang="en-US" sz="1800" i="1" dirty="0">
                    <a:solidFill>
                      <a:schemeClr val="bg1"/>
                    </a:solidFill>
                  </a:rPr>
                </a:b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set of accept states</a:t>
                </a: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p:txBody>
          </p:sp>
        </mc:Choice>
        <mc:Fallback xmlns="">
          <p:sp>
            <p:nvSpPr>
              <p:cNvPr id="5" name="Content Placeholder 2">
                <a:extLst>
                  <a:ext uri="{FF2B5EF4-FFF2-40B4-BE49-F238E27FC236}">
                    <a16:creationId xmlns:a16="http://schemas.microsoft.com/office/drawing/2014/main" id="{0968B8C0-4A68-1D47-BE9A-F84CAC858137}"/>
                  </a:ext>
                </a:extLst>
              </p:cNvPr>
              <p:cNvSpPr txBox="1">
                <a:spLocks noRot="1" noChangeAspect="1" noMove="1" noResize="1" noEditPoints="1" noAdjustHandles="1" noChangeArrowheads="1" noChangeShapeType="1" noTextEdit="1"/>
              </p:cNvSpPr>
              <p:nvPr/>
            </p:nvSpPr>
            <p:spPr>
              <a:xfrm>
                <a:off x="6314288" y="2384793"/>
                <a:ext cx="5170892" cy="2644406"/>
              </a:xfrm>
              <a:prstGeom prst="rect">
                <a:avLst/>
              </a:prstGeom>
              <a:blipFill>
                <a:blip r:embed="rId2"/>
                <a:stretch>
                  <a:fillRect l="-980"/>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12AD848B-0C33-8C4B-8ADB-24D2EBD5AF55}"/>
              </a:ext>
            </a:extLst>
          </p:cNvPr>
          <p:cNvGrpSpPr/>
          <p:nvPr/>
        </p:nvGrpSpPr>
        <p:grpSpPr>
          <a:xfrm>
            <a:off x="609439" y="2508625"/>
            <a:ext cx="5071070" cy="1434998"/>
            <a:chOff x="609439" y="1783405"/>
            <a:chExt cx="5071070" cy="1434998"/>
          </a:xfrm>
        </p:grpSpPr>
        <p:sp>
          <p:nvSpPr>
            <p:cNvPr id="6" name="Oval 5">
              <a:extLst>
                <a:ext uri="{FF2B5EF4-FFF2-40B4-BE49-F238E27FC236}">
                  <a16:creationId xmlns:a16="http://schemas.microsoft.com/office/drawing/2014/main" id="{51F19565-4FCD-6648-A999-ED45B1323E6A}"/>
                </a:ext>
              </a:extLst>
            </p:cNvPr>
            <p:cNvSpPr/>
            <p:nvPr/>
          </p:nvSpPr>
          <p:spPr>
            <a:xfrm>
              <a:off x="844956" y="243097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4785F243-03DC-7A4C-93BB-764DA7648264}"/>
                </a:ext>
              </a:extLst>
            </p:cNvPr>
            <p:cNvCxnSpPr>
              <a:cxnSpLocks/>
              <a:endCxn id="6" idx="1"/>
            </p:cNvCxnSpPr>
            <p:nvPr/>
          </p:nvCxnSpPr>
          <p:spPr>
            <a:xfrm>
              <a:off x="609439" y="2207169"/>
              <a:ext cx="342292" cy="33058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826F4BE-2D32-4146-809C-A72E85DCD4AF}"/>
                </a:ext>
              </a:extLst>
            </p:cNvPr>
            <p:cNvCxnSpPr>
              <a:cxnSpLocks/>
              <a:stCxn id="6" idx="0"/>
              <a:endCxn id="6" idx="7"/>
            </p:cNvCxnSpPr>
            <p:nvPr/>
          </p:nvCxnSpPr>
          <p:spPr>
            <a:xfrm rot="16200000" flipH="1">
              <a:off x="1285011" y="235547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2E0473-7F2F-0E42-BA5C-CB0E694E15A8}"/>
                </a:ext>
              </a:extLst>
            </p:cNvPr>
            <p:cNvSpPr txBox="1">
              <a:spLocks/>
            </p:cNvSpPr>
            <p:nvPr/>
          </p:nvSpPr>
          <p:spPr>
            <a:xfrm>
              <a:off x="1099774" y="184945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3" name="Group 2">
              <a:extLst>
                <a:ext uri="{FF2B5EF4-FFF2-40B4-BE49-F238E27FC236}">
                  <a16:creationId xmlns:a16="http://schemas.microsoft.com/office/drawing/2014/main" id="{6CA2E549-92D4-BD4F-B4A2-829A0A257D1A}"/>
                </a:ext>
              </a:extLst>
            </p:cNvPr>
            <p:cNvGrpSpPr/>
            <p:nvPr/>
          </p:nvGrpSpPr>
          <p:grpSpPr>
            <a:xfrm>
              <a:off x="4834766" y="2372660"/>
              <a:ext cx="845743" cy="845743"/>
              <a:chOff x="1360840" y="4291074"/>
              <a:chExt cx="845743" cy="845743"/>
            </a:xfrm>
          </p:grpSpPr>
          <p:sp>
            <p:nvSpPr>
              <p:cNvPr id="10" name="Oval 9">
                <a:extLst>
                  <a:ext uri="{FF2B5EF4-FFF2-40B4-BE49-F238E27FC236}">
                    <a16:creationId xmlns:a16="http://schemas.microsoft.com/office/drawing/2014/main" id="{CB7ED3A4-2EB5-F64C-8082-694426D5EA90}"/>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03E2CE55-5937-1B4C-9C94-68B1C5E56EA1}"/>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2" name="Oval 11">
              <a:extLst>
                <a:ext uri="{FF2B5EF4-FFF2-40B4-BE49-F238E27FC236}">
                  <a16:creationId xmlns:a16="http://schemas.microsoft.com/office/drawing/2014/main" id="{B61716DB-922F-BA4B-960F-B0F7098F6F57}"/>
                </a:ext>
              </a:extLst>
            </p:cNvPr>
            <p:cNvSpPr/>
            <p:nvPr/>
          </p:nvSpPr>
          <p:spPr>
            <a:xfrm>
              <a:off x="215531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3" name="Oval 12">
              <a:extLst>
                <a:ext uri="{FF2B5EF4-FFF2-40B4-BE49-F238E27FC236}">
                  <a16:creationId xmlns:a16="http://schemas.microsoft.com/office/drawing/2014/main" id="{37CC873A-1AD5-5C45-BC68-CECFC97EF605}"/>
                </a:ext>
              </a:extLst>
            </p:cNvPr>
            <p:cNvSpPr/>
            <p:nvPr/>
          </p:nvSpPr>
          <p:spPr>
            <a:xfrm>
              <a:off x="350292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9" name="Straight Arrow Connector 18">
              <a:extLst>
                <a:ext uri="{FF2B5EF4-FFF2-40B4-BE49-F238E27FC236}">
                  <a16:creationId xmlns:a16="http://schemas.microsoft.com/office/drawing/2014/main" id="{FBA509E2-F0A5-7348-B327-BE9A228CBE09}"/>
                </a:ext>
              </a:extLst>
            </p:cNvPr>
            <p:cNvCxnSpPr>
              <a:cxnSpLocks/>
              <a:stCxn id="6" idx="6"/>
              <a:endCxn id="12" idx="2"/>
            </p:cNvCxnSpPr>
            <p:nvPr/>
          </p:nvCxnSpPr>
          <p:spPr>
            <a:xfrm flipV="1">
              <a:off x="1574064" y="279553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FCA1B-7DEF-B14A-806C-F5CF9B44B796}"/>
                </a:ext>
              </a:extLst>
            </p:cNvPr>
            <p:cNvCxnSpPr>
              <a:cxnSpLocks/>
              <a:stCxn id="12" idx="6"/>
              <a:endCxn id="13" idx="2"/>
            </p:cNvCxnSpPr>
            <p:nvPr/>
          </p:nvCxnSpPr>
          <p:spPr>
            <a:xfrm>
              <a:off x="2884420" y="279553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068FC2-DC56-DC42-9BBE-40DAF5BAF784}"/>
                </a:ext>
              </a:extLst>
            </p:cNvPr>
            <p:cNvCxnSpPr>
              <a:cxnSpLocks/>
              <a:stCxn id="13" idx="6"/>
              <a:endCxn id="10" idx="2"/>
            </p:cNvCxnSpPr>
            <p:nvPr/>
          </p:nvCxnSpPr>
          <p:spPr>
            <a:xfrm>
              <a:off x="4232030" y="279553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747E2DA-98E6-2541-A1E3-0D331886FCA1}"/>
                </a:ext>
              </a:extLst>
            </p:cNvPr>
            <p:cNvSpPr txBox="1">
              <a:spLocks/>
            </p:cNvSpPr>
            <p:nvPr/>
          </p:nvSpPr>
          <p:spPr>
            <a:xfrm>
              <a:off x="1710660" y="243097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mc:AlternateContent xmlns:mc="http://schemas.openxmlformats.org/markup-compatibility/2006" xmlns:a14="http://schemas.microsoft.com/office/drawing/2010/main">
          <mc:Choice Requires="a14">
            <p:sp>
              <p:nvSpPr>
                <p:cNvPr id="29" name="Content Placeholder 2">
                  <a:extLst>
                    <a:ext uri="{FF2B5EF4-FFF2-40B4-BE49-F238E27FC236}">
                      <a16:creationId xmlns:a16="http://schemas.microsoft.com/office/drawing/2014/main" id="{55D6BA18-C370-B744-8CFD-62E93E2BEBC8}"/>
                    </a:ext>
                  </a:extLst>
                </p:cNvPr>
                <p:cNvSpPr txBox="1">
                  <a:spLocks/>
                </p:cNvSpPr>
                <p:nvPr/>
              </p:nvSpPr>
              <p:spPr>
                <a:xfrm>
                  <a:off x="2949465" y="2451291"/>
                  <a:ext cx="482510" cy="4158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a:t>
                  </a:r>
                  <a14:m>
                    <m:oMath xmlns:m="http://schemas.openxmlformats.org/officeDocument/2006/math">
                      <m:r>
                        <a:rPr lang="en-US" sz="1800" b="0" i="1" smtClean="0">
                          <a:latin typeface="Cambria Math" panose="02040503050406030204" pitchFamily="18" charset="0"/>
                        </a:rPr>
                        <m:t>𝜖</m:t>
                      </m:r>
                    </m:oMath>
                  </a14:m>
                  <a:endParaRPr lang="en-US" sz="1800" i="1" dirty="0"/>
                </a:p>
              </p:txBody>
            </p:sp>
          </mc:Choice>
          <mc:Fallback xmlns="">
            <p:sp>
              <p:nvSpPr>
                <p:cNvPr id="29" name="Content Placeholder 2">
                  <a:extLst>
                    <a:ext uri="{FF2B5EF4-FFF2-40B4-BE49-F238E27FC236}">
                      <a16:creationId xmlns:a16="http://schemas.microsoft.com/office/drawing/2014/main" id="{55D6BA18-C370-B744-8CFD-62E93E2BEBC8}"/>
                    </a:ext>
                  </a:extLst>
                </p:cNvPr>
                <p:cNvSpPr txBox="1">
                  <a:spLocks noRot="1" noChangeAspect="1" noMove="1" noResize="1" noEditPoints="1" noAdjustHandles="1" noChangeArrowheads="1" noChangeShapeType="1" noTextEdit="1"/>
                </p:cNvSpPr>
                <p:nvPr/>
              </p:nvSpPr>
              <p:spPr>
                <a:xfrm>
                  <a:off x="2949465" y="2451291"/>
                  <a:ext cx="482510" cy="415881"/>
                </a:xfrm>
                <a:prstGeom prst="rect">
                  <a:avLst/>
                </a:prstGeom>
                <a:blipFill>
                  <a:blip r:embed="rId3"/>
                  <a:stretch>
                    <a:fillRect l="-2564"/>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7904C3EF-43B2-DC45-A39D-AAC9AF93A815}"/>
                </a:ext>
              </a:extLst>
            </p:cNvPr>
            <p:cNvSpPr txBox="1">
              <a:spLocks/>
            </p:cNvSpPr>
            <p:nvPr/>
          </p:nvSpPr>
          <p:spPr>
            <a:xfrm>
              <a:off x="4345202" y="240128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1" name="Elbow Connector 30">
              <a:extLst>
                <a:ext uri="{FF2B5EF4-FFF2-40B4-BE49-F238E27FC236}">
                  <a16:creationId xmlns:a16="http://schemas.microsoft.com/office/drawing/2014/main" id="{7C0C1FD7-AA19-814C-A0CA-BC902C2BA2B6}"/>
                </a:ext>
              </a:extLst>
            </p:cNvPr>
            <p:cNvCxnSpPr>
              <a:cxnSpLocks/>
              <a:stCxn id="10" idx="0"/>
              <a:endCxn id="10" idx="7"/>
            </p:cNvCxnSpPr>
            <p:nvPr/>
          </p:nvCxnSpPr>
          <p:spPr>
            <a:xfrm rot="16200000" flipH="1">
              <a:off x="5345217" y="2285081"/>
              <a:ext cx="123856" cy="299015"/>
            </a:xfrm>
            <a:prstGeom prst="bentConnector3">
              <a:avLst>
                <a:gd name="adj1" fmla="val -1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04BED6B-3F34-AA43-BCFA-CC44602E057D}"/>
                </a:ext>
              </a:extLst>
            </p:cNvPr>
            <p:cNvSpPr txBox="1">
              <a:spLocks/>
            </p:cNvSpPr>
            <p:nvPr/>
          </p:nvSpPr>
          <p:spPr>
            <a:xfrm>
              <a:off x="5155280" y="17834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1174943" y="4781150"/>
                <a:ext cx="2821618" cy="172212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500" b="0" i="1" smtClean="0">
                        <a:solidFill>
                          <a:schemeClr val="tx1"/>
                        </a:solidFill>
                        <a:latin typeface="Cambria Math" panose="02040503050406030204" pitchFamily="18" charset="0"/>
                      </a:rPr>
                      <m:t>𝜖</m:t>
                    </m:r>
                  </m:oMath>
                </a14:m>
                <a:r>
                  <a:rPr lang="en-US" sz="1500" i="1" dirty="0">
                    <a:solidFill>
                      <a:schemeClr val="tx1"/>
                    </a:solidFill>
                  </a:rPr>
                  <a:t> is called an empty transition or an epsilon transition. Machine splits into multiple copies of itself (is in multiple states at once) and the copy transitions to the new state without reading input.</a:t>
                </a:r>
              </a:p>
            </p:txBody>
          </p:sp>
        </mc:Choice>
        <mc:Fallback xmlns="">
          <p:sp>
            <p:nvSpPr>
              <p:cNvPr id="35" name="Content Placeholder 2">
                <a:extLst>
                  <a:ext uri="{FF2B5EF4-FFF2-40B4-BE49-F238E27FC236}">
                    <a16:creationId xmlns:a16="http://schemas.microsoft.com/office/drawing/2014/main" id="{72DC4025-AA2E-FB47-B456-DB1DCAE0B923}"/>
                  </a:ext>
                </a:extLst>
              </p:cNvPr>
              <p:cNvSpPr txBox="1">
                <a:spLocks noRot="1" noChangeAspect="1" noMove="1" noResize="1" noEditPoints="1" noAdjustHandles="1" noChangeArrowheads="1" noChangeShapeType="1" noTextEdit="1"/>
              </p:cNvSpPr>
              <p:nvPr/>
            </p:nvSpPr>
            <p:spPr>
              <a:xfrm>
                <a:off x="1174943" y="4781150"/>
                <a:ext cx="2821618" cy="1722123"/>
              </a:xfrm>
              <a:prstGeom prst="rect">
                <a:avLst/>
              </a:prstGeom>
              <a:blipFill>
                <a:blip r:embed="rId4"/>
                <a:stretch>
                  <a:fillRect l="-893" r="-1339" b="-2899"/>
                </a:stretch>
              </a:blipFill>
              <a:ln>
                <a:solidFill>
                  <a:schemeClr val="tx1">
                    <a:lumMod val="95000"/>
                  </a:schemeClr>
                </a:solidFill>
              </a:ln>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764833C0-E06B-9F4C-9900-A327DA7C21D7}"/>
              </a:ext>
            </a:extLst>
          </p:cNvPr>
          <p:cNvCxnSpPr>
            <a:cxnSpLocks/>
            <a:endCxn id="35" idx="0"/>
          </p:cNvCxnSpPr>
          <p:nvPr/>
        </p:nvCxnSpPr>
        <p:spPr>
          <a:xfrm flipH="1">
            <a:off x="2585752" y="4099034"/>
            <a:ext cx="298668" cy="6821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852C02CF-F4D9-9C47-B716-DF8658FF6741}"/>
              </a:ext>
            </a:extLst>
          </p:cNvPr>
          <p:cNvSpPr txBox="1">
            <a:spLocks/>
          </p:cNvSpPr>
          <p:nvPr/>
        </p:nvSpPr>
        <p:spPr>
          <a:xfrm>
            <a:off x="2127978" y="1010561"/>
            <a:ext cx="3737165" cy="1073608"/>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Note that S1 has two transitions for input character 1. This means if a 1 is read, two copies of the machine will split off. One transitions to S1 and the other transitions to S2</a:t>
            </a:r>
          </a:p>
        </p:txBody>
      </p:sp>
      <p:cxnSp>
        <p:nvCxnSpPr>
          <p:cNvPr id="50" name="Straight Connector 49">
            <a:extLst>
              <a:ext uri="{FF2B5EF4-FFF2-40B4-BE49-F238E27FC236}">
                <a16:creationId xmlns:a16="http://schemas.microsoft.com/office/drawing/2014/main" id="{E8E00AB6-E534-0044-ABBD-4AC9ACBED865}"/>
              </a:ext>
            </a:extLst>
          </p:cNvPr>
          <p:cNvCxnSpPr>
            <a:cxnSpLocks/>
          </p:cNvCxnSpPr>
          <p:nvPr/>
        </p:nvCxnSpPr>
        <p:spPr>
          <a:xfrm flipH="1">
            <a:off x="1864688" y="2084169"/>
            <a:ext cx="785588" cy="632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24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Definition And Example</a:t>
            </a:r>
          </a:p>
        </p:txBody>
      </p:sp>
      <p:grpSp>
        <p:nvGrpSpPr>
          <p:cNvPr id="14" name="Group 13">
            <a:extLst>
              <a:ext uri="{FF2B5EF4-FFF2-40B4-BE49-F238E27FC236}">
                <a16:creationId xmlns:a16="http://schemas.microsoft.com/office/drawing/2014/main" id="{E9E7CDD8-1444-094B-A20D-DAB3CCB1B424}"/>
              </a:ext>
            </a:extLst>
          </p:cNvPr>
          <p:cNvGrpSpPr/>
          <p:nvPr/>
        </p:nvGrpSpPr>
        <p:grpSpPr>
          <a:xfrm>
            <a:off x="3258046" y="1325792"/>
            <a:ext cx="5071070" cy="1434998"/>
            <a:chOff x="609439" y="1783405"/>
            <a:chExt cx="5071070" cy="1434998"/>
          </a:xfrm>
        </p:grpSpPr>
        <p:sp>
          <p:nvSpPr>
            <p:cNvPr id="6" name="Oval 5">
              <a:extLst>
                <a:ext uri="{FF2B5EF4-FFF2-40B4-BE49-F238E27FC236}">
                  <a16:creationId xmlns:a16="http://schemas.microsoft.com/office/drawing/2014/main" id="{51F19565-4FCD-6648-A999-ED45B1323E6A}"/>
                </a:ext>
              </a:extLst>
            </p:cNvPr>
            <p:cNvSpPr/>
            <p:nvPr/>
          </p:nvSpPr>
          <p:spPr>
            <a:xfrm>
              <a:off x="844956" y="243097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4785F243-03DC-7A4C-93BB-764DA7648264}"/>
                </a:ext>
              </a:extLst>
            </p:cNvPr>
            <p:cNvCxnSpPr>
              <a:cxnSpLocks/>
              <a:endCxn id="6" idx="1"/>
            </p:cNvCxnSpPr>
            <p:nvPr/>
          </p:nvCxnSpPr>
          <p:spPr>
            <a:xfrm>
              <a:off x="609439" y="2207169"/>
              <a:ext cx="342292" cy="33058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826F4BE-2D32-4146-809C-A72E85DCD4AF}"/>
                </a:ext>
              </a:extLst>
            </p:cNvPr>
            <p:cNvCxnSpPr>
              <a:cxnSpLocks/>
              <a:stCxn id="6" idx="0"/>
              <a:endCxn id="6" idx="7"/>
            </p:cNvCxnSpPr>
            <p:nvPr/>
          </p:nvCxnSpPr>
          <p:spPr>
            <a:xfrm rot="16200000" flipH="1">
              <a:off x="1285011" y="235547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2E0473-7F2F-0E42-BA5C-CB0E694E15A8}"/>
                </a:ext>
              </a:extLst>
            </p:cNvPr>
            <p:cNvSpPr txBox="1">
              <a:spLocks/>
            </p:cNvSpPr>
            <p:nvPr/>
          </p:nvSpPr>
          <p:spPr>
            <a:xfrm>
              <a:off x="1099774" y="184945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3" name="Group 2">
              <a:extLst>
                <a:ext uri="{FF2B5EF4-FFF2-40B4-BE49-F238E27FC236}">
                  <a16:creationId xmlns:a16="http://schemas.microsoft.com/office/drawing/2014/main" id="{6CA2E549-92D4-BD4F-B4A2-829A0A257D1A}"/>
                </a:ext>
              </a:extLst>
            </p:cNvPr>
            <p:cNvGrpSpPr/>
            <p:nvPr/>
          </p:nvGrpSpPr>
          <p:grpSpPr>
            <a:xfrm>
              <a:off x="4834766" y="2372660"/>
              <a:ext cx="845743" cy="845743"/>
              <a:chOff x="1360840" y="4291074"/>
              <a:chExt cx="845743" cy="845743"/>
            </a:xfrm>
          </p:grpSpPr>
          <p:sp>
            <p:nvSpPr>
              <p:cNvPr id="10" name="Oval 9">
                <a:extLst>
                  <a:ext uri="{FF2B5EF4-FFF2-40B4-BE49-F238E27FC236}">
                    <a16:creationId xmlns:a16="http://schemas.microsoft.com/office/drawing/2014/main" id="{CB7ED3A4-2EB5-F64C-8082-694426D5EA90}"/>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03E2CE55-5937-1B4C-9C94-68B1C5E56EA1}"/>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2" name="Oval 11">
              <a:extLst>
                <a:ext uri="{FF2B5EF4-FFF2-40B4-BE49-F238E27FC236}">
                  <a16:creationId xmlns:a16="http://schemas.microsoft.com/office/drawing/2014/main" id="{B61716DB-922F-BA4B-960F-B0F7098F6F57}"/>
                </a:ext>
              </a:extLst>
            </p:cNvPr>
            <p:cNvSpPr/>
            <p:nvPr/>
          </p:nvSpPr>
          <p:spPr>
            <a:xfrm>
              <a:off x="215531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3" name="Oval 12">
              <a:extLst>
                <a:ext uri="{FF2B5EF4-FFF2-40B4-BE49-F238E27FC236}">
                  <a16:creationId xmlns:a16="http://schemas.microsoft.com/office/drawing/2014/main" id="{37CC873A-1AD5-5C45-BC68-CECFC97EF605}"/>
                </a:ext>
              </a:extLst>
            </p:cNvPr>
            <p:cNvSpPr/>
            <p:nvPr/>
          </p:nvSpPr>
          <p:spPr>
            <a:xfrm>
              <a:off x="350292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9" name="Straight Arrow Connector 18">
              <a:extLst>
                <a:ext uri="{FF2B5EF4-FFF2-40B4-BE49-F238E27FC236}">
                  <a16:creationId xmlns:a16="http://schemas.microsoft.com/office/drawing/2014/main" id="{FBA509E2-F0A5-7348-B327-BE9A228CBE09}"/>
                </a:ext>
              </a:extLst>
            </p:cNvPr>
            <p:cNvCxnSpPr>
              <a:cxnSpLocks/>
              <a:stCxn id="6" idx="6"/>
              <a:endCxn id="12" idx="2"/>
            </p:cNvCxnSpPr>
            <p:nvPr/>
          </p:nvCxnSpPr>
          <p:spPr>
            <a:xfrm flipV="1">
              <a:off x="1574064" y="279553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FCA1B-7DEF-B14A-806C-F5CF9B44B796}"/>
                </a:ext>
              </a:extLst>
            </p:cNvPr>
            <p:cNvCxnSpPr>
              <a:cxnSpLocks/>
              <a:stCxn id="12" idx="6"/>
              <a:endCxn id="13" idx="2"/>
            </p:cNvCxnSpPr>
            <p:nvPr/>
          </p:nvCxnSpPr>
          <p:spPr>
            <a:xfrm>
              <a:off x="2884420" y="279553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068FC2-DC56-DC42-9BBE-40DAF5BAF784}"/>
                </a:ext>
              </a:extLst>
            </p:cNvPr>
            <p:cNvCxnSpPr>
              <a:cxnSpLocks/>
              <a:stCxn id="13" idx="6"/>
              <a:endCxn id="10" idx="2"/>
            </p:cNvCxnSpPr>
            <p:nvPr/>
          </p:nvCxnSpPr>
          <p:spPr>
            <a:xfrm>
              <a:off x="4232030" y="279553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747E2DA-98E6-2541-A1E3-0D331886FCA1}"/>
                </a:ext>
              </a:extLst>
            </p:cNvPr>
            <p:cNvSpPr txBox="1">
              <a:spLocks/>
            </p:cNvSpPr>
            <p:nvPr/>
          </p:nvSpPr>
          <p:spPr>
            <a:xfrm>
              <a:off x="1710660" y="243097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mc:AlternateContent xmlns:mc="http://schemas.openxmlformats.org/markup-compatibility/2006" xmlns:a14="http://schemas.microsoft.com/office/drawing/2010/main">
          <mc:Choice Requires="a14">
            <p:sp>
              <p:nvSpPr>
                <p:cNvPr id="29" name="Content Placeholder 2">
                  <a:extLst>
                    <a:ext uri="{FF2B5EF4-FFF2-40B4-BE49-F238E27FC236}">
                      <a16:creationId xmlns:a16="http://schemas.microsoft.com/office/drawing/2014/main" id="{55D6BA18-C370-B744-8CFD-62E93E2BEBC8}"/>
                    </a:ext>
                  </a:extLst>
                </p:cNvPr>
                <p:cNvSpPr txBox="1">
                  <a:spLocks/>
                </p:cNvSpPr>
                <p:nvPr/>
              </p:nvSpPr>
              <p:spPr>
                <a:xfrm>
                  <a:off x="2949465" y="2451291"/>
                  <a:ext cx="482510" cy="4158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a:t>
                  </a:r>
                  <a14:m>
                    <m:oMath xmlns:m="http://schemas.openxmlformats.org/officeDocument/2006/math">
                      <m:r>
                        <a:rPr lang="en-US" sz="1800" b="0" i="1" smtClean="0">
                          <a:latin typeface="Cambria Math" panose="02040503050406030204" pitchFamily="18" charset="0"/>
                        </a:rPr>
                        <m:t>𝜖</m:t>
                      </m:r>
                    </m:oMath>
                  </a14:m>
                  <a:endParaRPr lang="en-US" sz="1800" i="1" dirty="0"/>
                </a:p>
              </p:txBody>
            </p:sp>
          </mc:Choice>
          <mc:Fallback xmlns="">
            <p:sp>
              <p:nvSpPr>
                <p:cNvPr id="29" name="Content Placeholder 2">
                  <a:extLst>
                    <a:ext uri="{FF2B5EF4-FFF2-40B4-BE49-F238E27FC236}">
                      <a16:creationId xmlns:a16="http://schemas.microsoft.com/office/drawing/2014/main" id="{55D6BA18-C370-B744-8CFD-62E93E2BEBC8}"/>
                    </a:ext>
                  </a:extLst>
                </p:cNvPr>
                <p:cNvSpPr txBox="1">
                  <a:spLocks noRot="1" noChangeAspect="1" noMove="1" noResize="1" noEditPoints="1" noAdjustHandles="1" noChangeArrowheads="1" noChangeShapeType="1" noTextEdit="1"/>
                </p:cNvSpPr>
                <p:nvPr/>
              </p:nvSpPr>
              <p:spPr>
                <a:xfrm>
                  <a:off x="2949465" y="2451291"/>
                  <a:ext cx="482510" cy="415881"/>
                </a:xfrm>
                <a:prstGeom prst="rect">
                  <a:avLst/>
                </a:prstGeom>
                <a:blipFill>
                  <a:blip r:embed="rId2"/>
                  <a:stretch>
                    <a:fillRect l="-2564"/>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7904C3EF-43B2-DC45-A39D-AAC9AF93A815}"/>
                </a:ext>
              </a:extLst>
            </p:cNvPr>
            <p:cNvSpPr txBox="1">
              <a:spLocks/>
            </p:cNvSpPr>
            <p:nvPr/>
          </p:nvSpPr>
          <p:spPr>
            <a:xfrm>
              <a:off x="4345202" y="240128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1" name="Elbow Connector 30">
              <a:extLst>
                <a:ext uri="{FF2B5EF4-FFF2-40B4-BE49-F238E27FC236}">
                  <a16:creationId xmlns:a16="http://schemas.microsoft.com/office/drawing/2014/main" id="{7C0C1FD7-AA19-814C-A0CA-BC902C2BA2B6}"/>
                </a:ext>
              </a:extLst>
            </p:cNvPr>
            <p:cNvCxnSpPr>
              <a:cxnSpLocks/>
              <a:stCxn id="10" idx="0"/>
              <a:endCxn id="10" idx="7"/>
            </p:cNvCxnSpPr>
            <p:nvPr/>
          </p:nvCxnSpPr>
          <p:spPr>
            <a:xfrm rot="16200000" flipH="1">
              <a:off x="5345217" y="2285081"/>
              <a:ext cx="123856" cy="299015"/>
            </a:xfrm>
            <a:prstGeom prst="bentConnector3">
              <a:avLst>
                <a:gd name="adj1" fmla="val -1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04BED6B-3F34-AA43-BCFA-CC44602E057D}"/>
                </a:ext>
              </a:extLst>
            </p:cNvPr>
            <p:cNvSpPr txBox="1">
              <a:spLocks/>
            </p:cNvSpPr>
            <p:nvPr/>
          </p:nvSpPr>
          <p:spPr>
            <a:xfrm>
              <a:off x="5155280" y="17834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1813546" y="3519341"/>
            <a:ext cx="2821618" cy="25109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Let’s run this machine on some sample input. </a:t>
            </a:r>
          </a:p>
          <a:p>
            <a:pPr marL="0" indent="0">
              <a:buFont typeface="Arial" panose="020B0604020202020204" pitchFamily="34" charset="0"/>
              <a:buNone/>
            </a:pPr>
            <a:r>
              <a:rPr lang="en-US" sz="1500" i="1" dirty="0"/>
              <a:t>Inputs to try:</a:t>
            </a:r>
            <a:br>
              <a:rPr lang="en-US" sz="1500" i="1" dirty="0"/>
            </a:br>
            <a:r>
              <a:rPr lang="en-US" sz="1500" i="1" dirty="0"/>
              <a:t>0000</a:t>
            </a:r>
            <a:br>
              <a:rPr lang="en-US" sz="1500" i="1" dirty="0"/>
            </a:br>
            <a:r>
              <a:rPr lang="en-US" sz="1500" i="1" dirty="0"/>
              <a:t>1101</a:t>
            </a:r>
            <a:br>
              <a:rPr lang="en-US" sz="1500" i="1" dirty="0"/>
            </a:br>
            <a:r>
              <a:rPr lang="en-US" sz="1500" i="1" dirty="0"/>
              <a:t>11 </a:t>
            </a:r>
            <a:br>
              <a:rPr lang="en-US" sz="1500" i="1" dirty="0"/>
            </a:br>
            <a:r>
              <a:rPr lang="en-US" sz="1500" i="1" dirty="0"/>
              <a:t>10</a:t>
            </a:r>
            <a:br>
              <a:rPr lang="en-US" sz="1500" i="1" dirty="0"/>
            </a:br>
            <a:r>
              <a:rPr lang="en-US" sz="1500" i="1" dirty="0"/>
              <a:t>10001</a:t>
            </a:r>
            <a:endParaRPr lang="en-US" sz="1500" i="1" dirty="0">
              <a:solidFill>
                <a:schemeClr val="tx1"/>
              </a:solidFill>
            </a:endParaRPr>
          </a:p>
        </p:txBody>
      </p:sp>
      <p:cxnSp>
        <p:nvCxnSpPr>
          <p:cNvPr id="36" name="Straight Connector 35">
            <a:extLst>
              <a:ext uri="{FF2B5EF4-FFF2-40B4-BE49-F238E27FC236}">
                <a16:creationId xmlns:a16="http://schemas.microsoft.com/office/drawing/2014/main" id="{764833C0-E06B-9F4C-9900-A327DA7C21D7}"/>
              </a:ext>
            </a:extLst>
          </p:cNvPr>
          <p:cNvCxnSpPr>
            <a:cxnSpLocks/>
          </p:cNvCxnSpPr>
          <p:nvPr/>
        </p:nvCxnSpPr>
        <p:spPr>
          <a:xfrm flipH="1">
            <a:off x="2900855" y="2897008"/>
            <a:ext cx="473158" cy="571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7420813" y="4107702"/>
            <a:ext cx="2821618" cy="15624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In general, what language does this machine recognize?</a:t>
            </a:r>
          </a:p>
          <a:p>
            <a:pPr marL="0" indent="0">
              <a:buFont typeface="Arial" panose="020B0604020202020204" pitchFamily="34" charset="0"/>
              <a:buNone/>
            </a:pPr>
            <a:r>
              <a:rPr lang="en-US" sz="1500" b="1" i="1" u="sng" dirty="0">
                <a:solidFill>
                  <a:schemeClr val="tx1"/>
                </a:solidFill>
              </a:rPr>
              <a:t>Answer</a:t>
            </a:r>
            <a:r>
              <a:rPr lang="en-US" sz="1500" i="1" dirty="0">
                <a:solidFill>
                  <a:schemeClr val="tx1"/>
                </a:solidFill>
              </a:rPr>
              <a:t>: Strings that</a:t>
            </a:r>
            <a:r>
              <a:rPr lang="en-US" sz="1500" i="1" dirty="0"/>
              <a:t> contain 11 or 101 somewhere in them.</a:t>
            </a:r>
            <a:endParaRPr lang="en-US" sz="1500" i="1" dirty="0">
              <a:solidFill>
                <a:schemeClr val="tx1"/>
              </a:solidFill>
            </a:endParaRPr>
          </a:p>
        </p:txBody>
      </p:sp>
    </p:spTree>
    <p:extLst>
      <p:ext uri="{BB962C8B-B14F-4D97-AF65-F5344CB8AC3E}">
        <p14:creationId xmlns:p14="http://schemas.microsoft.com/office/powerpoint/2010/main" val="404398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2282537"/>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2814933"/>
            <a:ext cx="8520751" cy="84267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containing a 1 in the third position from the end (e.g., 000100 is in A but 0011 is not).</a:t>
            </a:r>
          </a:p>
        </p:txBody>
      </p:sp>
    </p:spTree>
    <p:extLst>
      <p:ext uri="{BB962C8B-B14F-4D97-AF65-F5344CB8AC3E}">
        <p14:creationId xmlns:p14="http://schemas.microsoft.com/office/powerpoint/2010/main" val="765750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1423312"/>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1955708"/>
            <a:ext cx="8520751" cy="84267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containing a 1 in the third position from the end (e.g., 000100 is in A but 0011 is not).</a:t>
            </a:r>
          </a:p>
        </p:txBody>
      </p:sp>
      <p:sp>
        <p:nvSpPr>
          <p:cNvPr id="6" name="Oval 5">
            <a:extLst>
              <a:ext uri="{FF2B5EF4-FFF2-40B4-BE49-F238E27FC236}">
                <a16:creationId xmlns:a16="http://schemas.microsoft.com/office/drawing/2014/main" id="{B3D494BF-BA78-3D4F-B35D-745D7CA07D4D}"/>
              </a:ext>
            </a:extLst>
          </p:cNvPr>
          <p:cNvSpPr/>
          <p:nvPr/>
        </p:nvSpPr>
        <p:spPr>
          <a:xfrm>
            <a:off x="3674869" y="423572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6DBC09E5-8A23-C748-B6AD-2D6D61F42240}"/>
              </a:ext>
            </a:extLst>
          </p:cNvPr>
          <p:cNvCxnSpPr>
            <a:cxnSpLocks/>
            <a:endCxn id="6" idx="2"/>
          </p:cNvCxnSpPr>
          <p:nvPr/>
        </p:nvCxnSpPr>
        <p:spPr>
          <a:xfrm>
            <a:off x="3160988" y="4600281"/>
            <a:ext cx="513881"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BA100022-570C-584D-BF1A-161D91353860}"/>
              </a:ext>
            </a:extLst>
          </p:cNvPr>
          <p:cNvCxnSpPr>
            <a:cxnSpLocks/>
            <a:stCxn id="6" idx="0"/>
            <a:endCxn id="6" idx="7"/>
          </p:cNvCxnSpPr>
          <p:nvPr/>
        </p:nvCxnSpPr>
        <p:spPr>
          <a:xfrm rot="16200000" flipH="1">
            <a:off x="4114924" y="416022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7F903263-7CF2-CD4A-93B3-A9090FA39BF2}"/>
              </a:ext>
            </a:extLst>
          </p:cNvPr>
          <p:cNvSpPr txBox="1">
            <a:spLocks/>
          </p:cNvSpPr>
          <p:nvPr/>
        </p:nvSpPr>
        <p:spPr>
          <a:xfrm>
            <a:off x="3929687" y="36542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10" name="Group 9">
            <a:extLst>
              <a:ext uri="{FF2B5EF4-FFF2-40B4-BE49-F238E27FC236}">
                <a16:creationId xmlns:a16="http://schemas.microsoft.com/office/drawing/2014/main" id="{BA7A152C-4D2E-D244-929A-022D36CFDCC1}"/>
              </a:ext>
            </a:extLst>
          </p:cNvPr>
          <p:cNvGrpSpPr/>
          <p:nvPr/>
        </p:nvGrpSpPr>
        <p:grpSpPr>
          <a:xfrm>
            <a:off x="7664679" y="4177410"/>
            <a:ext cx="845743" cy="845743"/>
            <a:chOff x="1360840" y="4291074"/>
            <a:chExt cx="845743" cy="845743"/>
          </a:xfrm>
        </p:grpSpPr>
        <p:sp>
          <p:nvSpPr>
            <p:cNvPr id="21" name="Oval 20">
              <a:extLst>
                <a:ext uri="{FF2B5EF4-FFF2-40B4-BE49-F238E27FC236}">
                  <a16:creationId xmlns:a16="http://schemas.microsoft.com/office/drawing/2014/main" id="{4759F9AB-24DC-724F-8E2F-E47DB355690B}"/>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a:extLst>
                <a:ext uri="{FF2B5EF4-FFF2-40B4-BE49-F238E27FC236}">
                  <a16:creationId xmlns:a16="http://schemas.microsoft.com/office/drawing/2014/main" id="{8B4678F2-C983-4947-83CE-DCD6A1995819}"/>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1" name="Oval 10">
            <a:extLst>
              <a:ext uri="{FF2B5EF4-FFF2-40B4-BE49-F238E27FC236}">
                <a16:creationId xmlns:a16="http://schemas.microsoft.com/office/drawing/2014/main" id="{0AC02928-8CB5-0745-8A5F-B6DDD9EBB0F8}"/>
              </a:ext>
            </a:extLst>
          </p:cNvPr>
          <p:cNvSpPr/>
          <p:nvPr/>
        </p:nvSpPr>
        <p:spPr>
          <a:xfrm>
            <a:off x="4985225" y="423572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2" name="Oval 11">
            <a:extLst>
              <a:ext uri="{FF2B5EF4-FFF2-40B4-BE49-F238E27FC236}">
                <a16:creationId xmlns:a16="http://schemas.microsoft.com/office/drawing/2014/main" id="{B57E6B33-9F9F-BE40-8DC8-C1B9CAC21707}"/>
              </a:ext>
            </a:extLst>
          </p:cNvPr>
          <p:cNvSpPr/>
          <p:nvPr/>
        </p:nvSpPr>
        <p:spPr>
          <a:xfrm>
            <a:off x="6332835" y="423572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3" name="Straight Arrow Connector 12">
            <a:extLst>
              <a:ext uri="{FF2B5EF4-FFF2-40B4-BE49-F238E27FC236}">
                <a16:creationId xmlns:a16="http://schemas.microsoft.com/office/drawing/2014/main" id="{43ED0427-A7F2-0E4C-8A9F-9EDD37A75230}"/>
              </a:ext>
            </a:extLst>
          </p:cNvPr>
          <p:cNvCxnSpPr>
            <a:cxnSpLocks/>
            <a:stCxn id="6" idx="6"/>
            <a:endCxn id="11" idx="2"/>
          </p:cNvCxnSpPr>
          <p:nvPr/>
        </p:nvCxnSpPr>
        <p:spPr>
          <a:xfrm flipV="1">
            <a:off x="4403977" y="460028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28E07-85A9-8D49-9740-E3E72BB68B2E}"/>
              </a:ext>
            </a:extLst>
          </p:cNvPr>
          <p:cNvCxnSpPr>
            <a:cxnSpLocks/>
            <a:stCxn id="11" idx="6"/>
            <a:endCxn id="12" idx="2"/>
          </p:cNvCxnSpPr>
          <p:nvPr/>
        </p:nvCxnSpPr>
        <p:spPr>
          <a:xfrm>
            <a:off x="5714333" y="460028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DC02F9-AADC-CA44-8A6C-B627126496B6}"/>
              </a:ext>
            </a:extLst>
          </p:cNvPr>
          <p:cNvCxnSpPr>
            <a:cxnSpLocks/>
            <a:stCxn id="12" idx="6"/>
            <a:endCxn id="21" idx="2"/>
          </p:cNvCxnSpPr>
          <p:nvPr/>
        </p:nvCxnSpPr>
        <p:spPr>
          <a:xfrm>
            <a:off x="7061943" y="460028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DC4234D-C303-4840-9ADF-CFDB5206E431}"/>
              </a:ext>
            </a:extLst>
          </p:cNvPr>
          <p:cNvSpPr txBox="1">
            <a:spLocks/>
          </p:cNvSpPr>
          <p:nvPr/>
        </p:nvSpPr>
        <p:spPr>
          <a:xfrm>
            <a:off x="4540573" y="4235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 name="Content Placeholder 2">
            <a:extLst>
              <a:ext uri="{FF2B5EF4-FFF2-40B4-BE49-F238E27FC236}">
                <a16:creationId xmlns:a16="http://schemas.microsoft.com/office/drawing/2014/main" id="{64999BFE-F54D-484A-99BC-7666D79A2FDD}"/>
              </a:ext>
            </a:extLst>
          </p:cNvPr>
          <p:cNvSpPr txBox="1">
            <a:spLocks/>
          </p:cNvSpPr>
          <p:nvPr/>
        </p:nvSpPr>
        <p:spPr>
          <a:xfrm>
            <a:off x="5779378" y="4216626"/>
            <a:ext cx="482510" cy="41588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sp>
        <p:nvSpPr>
          <p:cNvPr id="18" name="Content Placeholder 2">
            <a:extLst>
              <a:ext uri="{FF2B5EF4-FFF2-40B4-BE49-F238E27FC236}">
                <a16:creationId xmlns:a16="http://schemas.microsoft.com/office/drawing/2014/main" id="{64ACF15C-6108-7C4B-9226-5192388915D8}"/>
              </a:ext>
            </a:extLst>
          </p:cNvPr>
          <p:cNvSpPr txBox="1">
            <a:spLocks/>
          </p:cNvSpPr>
          <p:nvPr/>
        </p:nvSpPr>
        <p:spPr>
          <a:xfrm>
            <a:off x="7135699" y="4206035"/>
            <a:ext cx="547882"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spTree>
    <p:extLst>
      <p:ext uri="{BB962C8B-B14F-4D97-AF65-F5344CB8AC3E}">
        <p14:creationId xmlns:p14="http://schemas.microsoft.com/office/powerpoint/2010/main" val="4086402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1194709"/>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1648275"/>
            <a:ext cx="8520751" cy="84267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containing a 1 in the third position from the end (e.g., 000100 is in A but 0011 is not).</a:t>
            </a:r>
          </a:p>
        </p:txBody>
      </p:sp>
      <p:pic>
        <p:nvPicPr>
          <p:cNvPr id="4" name="Picture 3">
            <a:extLst>
              <a:ext uri="{FF2B5EF4-FFF2-40B4-BE49-F238E27FC236}">
                <a16:creationId xmlns:a16="http://schemas.microsoft.com/office/drawing/2014/main" id="{685A9848-9C72-E042-88AB-370447437FC4}"/>
              </a:ext>
            </a:extLst>
          </p:cNvPr>
          <p:cNvPicPr>
            <a:picLocks noChangeAspect="1"/>
          </p:cNvPicPr>
          <p:nvPr/>
        </p:nvPicPr>
        <p:blipFill>
          <a:blip r:embed="rId2"/>
          <a:stretch>
            <a:fillRect/>
          </a:stretch>
        </p:blipFill>
        <p:spPr>
          <a:xfrm>
            <a:off x="1529254" y="3044659"/>
            <a:ext cx="6975147" cy="3462117"/>
          </a:xfrm>
          <a:prstGeom prst="rect">
            <a:avLst/>
          </a:prstGeom>
        </p:spPr>
      </p:pic>
      <p:sp>
        <p:nvSpPr>
          <p:cNvPr id="23" name="Content Placeholder 2">
            <a:extLst>
              <a:ext uri="{FF2B5EF4-FFF2-40B4-BE49-F238E27FC236}">
                <a16:creationId xmlns:a16="http://schemas.microsoft.com/office/drawing/2014/main" id="{47132501-E58A-6344-86B5-B2F4DFF3224A}"/>
              </a:ext>
            </a:extLst>
          </p:cNvPr>
          <p:cNvSpPr txBox="1">
            <a:spLocks/>
          </p:cNvSpPr>
          <p:nvPr/>
        </p:nvSpPr>
        <p:spPr>
          <a:xfrm>
            <a:off x="8615854" y="3728545"/>
            <a:ext cx="3271346" cy="79615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FYI: Here is a DFA that accepts A. </a:t>
            </a:r>
            <a:r>
              <a:rPr lang="en-US" sz="1500" i="1" dirty="0"/>
              <a:t>Oftentimes, using an NFA is much simpler</a:t>
            </a:r>
            <a:endParaRPr lang="en-US" sz="1500" i="1" dirty="0">
              <a:solidFill>
                <a:schemeClr val="tx1"/>
              </a:solidFill>
            </a:endParaRPr>
          </a:p>
        </p:txBody>
      </p:sp>
    </p:spTree>
    <p:extLst>
      <p:ext uri="{BB962C8B-B14F-4D97-AF65-F5344CB8AC3E}">
        <p14:creationId xmlns:p14="http://schemas.microsoft.com/office/powerpoint/2010/main" val="257277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2282537"/>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2814933"/>
            <a:ext cx="8520751" cy="69289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ending in 101 or ending in 010</a:t>
            </a:r>
          </a:p>
        </p:txBody>
      </p:sp>
    </p:spTree>
    <p:extLst>
      <p:ext uri="{BB962C8B-B14F-4D97-AF65-F5344CB8AC3E}">
        <p14:creationId xmlns:p14="http://schemas.microsoft.com/office/powerpoint/2010/main" val="3940155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Equivalence of NFA and DFA?</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141413" y="1170432"/>
            <a:ext cx="10306875" cy="45720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Which of the following do you think is true?</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203704"/>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6" name="Content Placeholder 2">
            <a:extLst>
              <a:ext uri="{FF2B5EF4-FFF2-40B4-BE49-F238E27FC236}">
                <a16:creationId xmlns:a16="http://schemas.microsoft.com/office/drawing/2014/main" id="{D79D8C2C-C5B3-464B-8765-750EB8060D50}"/>
              </a:ext>
            </a:extLst>
          </p:cNvPr>
          <p:cNvSpPr txBox="1">
            <a:spLocks/>
          </p:cNvSpPr>
          <p:nvPr/>
        </p:nvSpPr>
        <p:spPr>
          <a:xfrm>
            <a:off x="1141411" y="4038600"/>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2: An NFA has more computational power than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788920"/>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an NFA that accepts it (note the if and only if here)</a:t>
            </a:r>
          </a:p>
        </p:txBody>
      </p:sp>
      <p:sp>
        <p:nvSpPr>
          <p:cNvPr id="8" name="Content Placeholder 2">
            <a:extLst>
              <a:ext uri="{FF2B5EF4-FFF2-40B4-BE49-F238E27FC236}">
                <a16:creationId xmlns:a16="http://schemas.microsoft.com/office/drawing/2014/main" id="{0A50FF00-D854-3B44-BDC1-F9E80B7D83D9}"/>
              </a:ext>
            </a:extLst>
          </p:cNvPr>
          <p:cNvSpPr txBox="1">
            <a:spLocks/>
          </p:cNvSpPr>
          <p:nvPr/>
        </p:nvSpPr>
        <p:spPr>
          <a:xfrm>
            <a:off x="1141410" y="460857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There exists at least one language L that can be recognized by an NFA but </a:t>
            </a:r>
            <a:r>
              <a:rPr lang="en-US" sz="1800" i="1" dirty="0"/>
              <a:t>cannot be accepted by any</a:t>
            </a:r>
            <a:r>
              <a:rPr lang="en-US" sz="1800" i="1" dirty="0">
                <a:solidFill>
                  <a:schemeClr val="tx1"/>
                </a:solidFill>
              </a:rPr>
              <a:t> DFA</a:t>
            </a:r>
          </a:p>
        </p:txBody>
      </p:sp>
    </p:spTree>
    <p:extLst>
      <p:ext uri="{BB962C8B-B14F-4D97-AF65-F5344CB8AC3E}">
        <p14:creationId xmlns:p14="http://schemas.microsoft.com/office/powerpoint/2010/main" val="70144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Quick Aside: Circuit Model of Computation</a:t>
            </a:r>
          </a:p>
        </p:txBody>
      </p:sp>
    </p:spTree>
    <p:extLst>
      <p:ext uri="{BB962C8B-B14F-4D97-AF65-F5344CB8AC3E}">
        <p14:creationId xmlns:p14="http://schemas.microsoft.com/office/powerpoint/2010/main" val="4206022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127101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856232"/>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an NFA that accepts it (note the if and only if here)</a:t>
            </a:r>
          </a:p>
        </p:txBody>
      </p:sp>
      <p:sp>
        <p:nvSpPr>
          <p:cNvPr id="9" name="Content Placeholder 2">
            <a:extLst>
              <a:ext uri="{FF2B5EF4-FFF2-40B4-BE49-F238E27FC236}">
                <a16:creationId xmlns:a16="http://schemas.microsoft.com/office/drawing/2014/main" id="{61ED0EDA-549C-1440-8189-AA7CEEC86783}"/>
              </a:ext>
            </a:extLst>
          </p:cNvPr>
          <p:cNvSpPr txBox="1">
            <a:spLocks/>
          </p:cNvSpPr>
          <p:nvPr/>
        </p:nvSpPr>
        <p:spPr>
          <a:xfrm>
            <a:off x="644587" y="3691128"/>
            <a:ext cx="1842581" cy="116433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Suppose we think this one is true (spoiler: it is!)</a:t>
            </a:r>
          </a:p>
        </p:txBody>
      </p:sp>
      <p:cxnSp>
        <p:nvCxnSpPr>
          <p:cNvPr id="10" name="Straight Connector 9">
            <a:extLst>
              <a:ext uri="{FF2B5EF4-FFF2-40B4-BE49-F238E27FC236}">
                <a16:creationId xmlns:a16="http://schemas.microsoft.com/office/drawing/2014/main" id="{AA328741-3FC0-9B48-9791-4FC7D0FB4B69}"/>
              </a:ext>
            </a:extLst>
          </p:cNvPr>
          <p:cNvCxnSpPr>
            <a:cxnSpLocks/>
          </p:cNvCxnSpPr>
          <p:nvPr/>
        </p:nvCxnSpPr>
        <p:spPr>
          <a:xfrm flipV="1">
            <a:off x="1663156" y="2578608"/>
            <a:ext cx="824012" cy="1114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C9FEA75-7B08-3D4E-A1D5-27E8F0982A79}"/>
              </a:ext>
            </a:extLst>
          </p:cNvPr>
          <p:cNvSpPr txBox="1">
            <a:spLocks/>
          </p:cNvSpPr>
          <p:nvPr/>
        </p:nvSpPr>
        <p:spPr>
          <a:xfrm>
            <a:off x="3858768" y="3145536"/>
            <a:ext cx="7589517" cy="181051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solidFill>
              </a:rPr>
              <a:t>How do we prove this?</a:t>
            </a:r>
          </a:p>
          <a:p>
            <a:pPr marL="0" indent="0">
              <a:buFont typeface="Arial" panose="020B0604020202020204" pitchFamily="34" charset="0"/>
              <a:buNone/>
            </a:pPr>
            <a:r>
              <a:rPr lang="en-US" sz="1800" i="1" dirty="0"/>
              <a:t>Prove both directions of the claim:</a:t>
            </a:r>
          </a:p>
          <a:p>
            <a:pPr marL="0" indent="0">
              <a:buFont typeface="Arial" panose="020B0604020202020204" pitchFamily="34" charset="0"/>
              <a:buNone/>
            </a:pPr>
            <a:r>
              <a:rPr lang="en-US" sz="1800" i="1" dirty="0">
                <a:solidFill>
                  <a:schemeClr val="tx1"/>
                </a:solidFill>
              </a:rPr>
              <a:t>1. If a DFA exists that accepts L, then an NFA exists that accepts L (easy one)</a:t>
            </a:r>
            <a:br>
              <a:rPr lang="en-US" sz="1800" i="1" dirty="0">
                <a:solidFill>
                  <a:schemeClr val="tx1"/>
                </a:solidFill>
              </a:rPr>
            </a:br>
            <a:r>
              <a:rPr lang="en-US" sz="1800" i="1" dirty="0">
                <a:solidFill>
                  <a:schemeClr val="tx1"/>
                </a:solidFill>
              </a:rPr>
              <a:t>2. If an NFA exists that accepts L, then a DFA exists that accepts L (harder)</a:t>
            </a: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flipV="1">
            <a:off x="5081016" y="5218176"/>
            <a:ext cx="350520" cy="5791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4180267" y="5757672"/>
            <a:ext cx="7104888" cy="81991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Basic idea: If one type of machine accepts a language L, can you simulate that machine with the other type? It is the same (similar) proof as the 2-DFA example!!!</a:t>
            </a:r>
          </a:p>
        </p:txBody>
      </p:sp>
    </p:spTree>
    <p:extLst>
      <p:ext uri="{BB962C8B-B14F-4D97-AF65-F5344CB8AC3E}">
        <p14:creationId xmlns:p14="http://schemas.microsoft.com/office/powerpoint/2010/main" val="876788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1 first:</a:t>
            </a:r>
            <a:br>
              <a:rPr lang="en-US" sz="1800" i="1" dirty="0"/>
            </a:br>
            <a:r>
              <a:rPr lang="en-US" sz="1800" i="1" dirty="0"/>
              <a:t>If a DFA exists that recognizes some language L, then an NFA exists too!</a:t>
            </a:r>
            <a:endParaRPr lang="en-US" sz="1800" i="1" dirty="0">
              <a:solidFill>
                <a:schemeClr val="tx1"/>
              </a:solidFill>
            </a:endParaRP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a:off x="8381334" y="3649717"/>
            <a:ext cx="1131548" cy="233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733110" y="4072727"/>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 DFA that accepts an arbitrary language L (left), describe the process for turning this into an equivalent 2-DFA (right)</a:t>
            </a:r>
          </a:p>
        </p:txBody>
      </p:sp>
      <p:sp>
        <p:nvSpPr>
          <p:cNvPr id="13" name="Oval 12">
            <a:extLst>
              <a:ext uri="{FF2B5EF4-FFF2-40B4-BE49-F238E27FC236}">
                <a16:creationId xmlns:a16="http://schemas.microsoft.com/office/drawing/2014/main" id="{F137A7CC-718E-394A-8DEE-3A6F800741CA}"/>
              </a:ext>
            </a:extLst>
          </p:cNvPr>
          <p:cNvSpPr/>
          <p:nvPr/>
        </p:nvSpPr>
        <p:spPr>
          <a:xfrm>
            <a:off x="1822414"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15" name="Group 14">
            <a:extLst>
              <a:ext uri="{FF2B5EF4-FFF2-40B4-BE49-F238E27FC236}">
                <a16:creationId xmlns:a16="http://schemas.microsoft.com/office/drawing/2014/main" id="{67A86226-4864-8142-86D8-BD9B4A0A181A}"/>
              </a:ext>
            </a:extLst>
          </p:cNvPr>
          <p:cNvGrpSpPr/>
          <p:nvPr/>
        </p:nvGrpSpPr>
        <p:grpSpPr>
          <a:xfrm>
            <a:off x="1728688" y="4171155"/>
            <a:ext cx="891573" cy="891573"/>
            <a:chOff x="9944100" y="1493551"/>
            <a:chExt cx="1028700" cy="1028700"/>
          </a:xfrm>
        </p:grpSpPr>
        <p:sp>
          <p:nvSpPr>
            <p:cNvPr id="16" name="Oval 15">
              <a:extLst>
                <a:ext uri="{FF2B5EF4-FFF2-40B4-BE49-F238E27FC236}">
                  <a16:creationId xmlns:a16="http://schemas.microsoft.com/office/drawing/2014/main" id="{51E239AD-BD65-FE44-9B11-2E1E6C65E03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4EF034A8-FFFC-584D-AAB1-B8B50E73C1C6}"/>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18" name="Straight Arrow Connector 17">
            <a:extLst>
              <a:ext uri="{FF2B5EF4-FFF2-40B4-BE49-F238E27FC236}">
                <a16:creationId xmlns:a16="http://schemas.microsoft.com/office/drawing/2014/main" id="{78995FB6-903C-1C4E-AF5A-F97CA92F2551}"/>
              </a:ext>
            </a:extLst>
          </p:cNvPr>
          <p:cNvCxnSpPr>
            <a:cxnSpLocks/>
            <a:endCxn id="13" idx="0"/>
          </p:cNvCxnSpPr>
          <p:nvPr/>
        </p:nvCxnSpPr>
        <p:spPr>
          <a:xfrm>
            <a:off x="2186968"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ACF9D1E-189E-2343-8E10-F66CEE15EA85}"/>
              </a:ext>
            </a:extLst>
          </p:cNvPr>
          <p:cNvCxnSpPr>
            <a:cxnSpLocks/>
            <a:stCxn id="13" idx="7"/>
            <a:endCxn id="13" idx="6"/>
          </p:cNvCxnSpPr>
          <p:nvPr/>
        </p:nvCxnSpPr>
        <p:spPr>
          <a:xfrm rot="16200000" flipH="1">
            <a:off x="2369244"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B439A88-D7DD-7147-9F6A-BF72A55478A9}"/>
              </a:ext>
            </a:extLst>
          </p:cNvPr>
          <p:cNvSpPr txBox="1">
            <a:spLocks/>
          </p:cNvSpPr>
          <p:nvPr/>
        </p:nvSpPr>
        <p:spPr>
          <a:xfrm>
            <a:off x="2767957"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21" name="Oval 20">
            <a:extLst>
              <a:ext uri="{FF2B5EF4-FFF2-40B4-BE49-F238E27FC236}">
                <a16:creationId xmlns:a16="http://schemas.microsoft.com/office/drawing/2014/main" id="{6AA25510-347B-8047-8966-10534990779D}"/>
              </a:ext>
            </a:extLst>
          </p:cNvPr>
          <p:cNvSpPr/>
          <p:nvPr/>
        </p:nvSpPr>
        <p:spPr>
          <a:xfrm>
            <a:off x="1821652"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22" name="Elbow Connector 21">
            <a:extLst>
              <a:ext uri="{FF2B5EF4-FFF2-40B4-BE49-F238E27FC236}">
                <a16:creationId xmlns:a16="http://schemas.microsoft.com/office/drawing/2014/main" id="{5F732C6D-5B70-4A41-81CD-437BB58A60FD}"/>
              </a:ext>
            </a:extLst>
          </p:cNvPr>
          <p:cNvCxnSpPr>
            <a:cxnSpLocks/>
            <a:stCxn id="16" idx="7"/>
            <a:endCxn id="16" idx="6"/>
          </p:cNvCxnSpPr>
          <p:nvPr/>
        </p:nvCxnSpPr>
        <p:spPr>
          <a:xfrm rot="16200000" flipH="1">
            <a:off x="2397367"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C2DA001-D82D-684A-99A5-ECF0577ABA16}"/>
              </a:ext>
            </a:extLst>
          </p:cNvPr>
          <p:cNvSpPr txBox="1">
            <a:spLocks/>
          </p:cNvSpPr>
          <p:nvPr/>
        </p:nvSpPr>
        <p:spPr>
          <a:xfrm>
            <a:off x="2845460"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24" name="Straight Arrow Connector 23">
            <a:extLst>
              <a:ext uri="{FF2B5EF4-FFF2-40B4-BE49-F238E27FC236}">
                <a16:creationId xmlns:a16="http://schemas.microsoft.com/office/drawing/2014/main" id="{74FA9BAA-968E-C048-8012-0D5C18C1CC4B}"/>
              </a:ext>
            </a:extLst>
          </p:cNvPr>
          <p:cNvCxnSpPr>
            <a:cxnSpLocks/>
            <a:stCxn id="13" idx="4"/>
            <a:endCxn id="16" idx="0"/>
          </p:cNvCxnSpPr>
          <p:nvPr/>
        </p:nvCxnSpPr>
        <p:spPr>
          <a:xfrm flipH="1">
            <a:off x="2174475"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D6E8A7-538C-2946-B38A-0E1E470900DB}"/>
              </a:ext>
            </a:extLst>
          </p:cNvPr>
          <p:cNvSpPr txBox="1">
            <a:spLocks/>
          </p:cNvSpPr>
          <p:nvPr/>
        </p:nvSpPr>
        <p:spPr>
          <a:xfrm>
            <a:off x="1918716" y="374244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6" name="Straight Arrow Connector 25">
            <a:extLst>
              <a:ext uri="{FF2B5EF4-FFF2-40B4-BE49-F238E27FC236}">
                <a16:creationId xmlns:a16="http://schemas.microsoft.com/office/drawing/2014/main" id="{AC04D4DA-61AA-0B40-A758-0502DA3A0D6B}"/>
              </a:ext>
            </a:extLst>
          </p:cNvPr>
          <p:cNvCxnSpPr>
            <a:cxnSpLocks/>
            <a:stCxn id="16" idx="4"/>
            <a:endCxn id="21" idx="0"/>
          </p:cNvCxnSpPr>
          <p:nvPr/>
        </p:nvCxnSpPr>
        <p:spPr>
          <a:xfrm>
            <a:off x="2174475"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10123C3-3F75-2D44-B5A3-21A25614BA80}"/>
              </a:ext>
            </a:extLst>
          </p:cNvPr>
          <p:cNvSpPr txBox="1">
            <a:spLocks/>
          </p:cNvSpPr>
          <p:nvPr/>
        </p:nvSpPr>
        <p:spPr>
          <a:xfrm>
            <a:off x="1917885" y="510331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8" name="Elbow Connector 27">
            <a:extLst>
              <a:ext uri="{FF2B5EF4-FFF2-40B4-BE49-F238E27FC236}">
                <a16:creationId xmlns:a16="http://schemas.microsoft.com/office/drawing/2014/main" id="{E391AB2C-910D-8C46-ACEC-408CB9D2C863}"/>
              </a:ext>
            </a:extLst>
          </p:cNvPr>
          <p:cNvCxnSpPr>
            <a:cxnSpLocks/>
            <a:stCxn id="21" idx="7"/>
            <a:endCxn id="21" idx="6"/>
          </p:cNvCxnSpPr>
          <p:nvPr/>
        </p:nvCxnSpPr>
        <p:spPr>
          <a:xfrm rot="16200000" flipH="1">
            <a:off x="2368482"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88FF4BA-7336-2143-B76D-3CF79F790DB9}"/>
              </a:ext>
            </a:extLst>
          </p:cNvPr>
          <p:cNvSpPr/>
          <p:nvPr/>
        </p:nvSpPr>
        <p:spPr>
          <a:xfrm>
            <a:off x="6665686"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30" name="Group 29">
            <a:extLst>
              <a:ext uri="{FF2B5EF4-FFF2-40B4-BE49-F238E27FC236}">
                <a16:creationId xmlns:a16="http://schemas.microsoft.com/office/drawing/2014/main" id="{F5C0758E-824F-8346-A809-E399D4E67A0F}"/>
              </a:ext>
            </a:extLst>
          </p:cNvPr>
          <p:cNvGrpSpPr/>
          <p:nvPr/>
        </p:nvGrpSpPr>
        <p:grpSpPr>
          <a:xfrm>
            <a:off x="6571960" y="4171155"/>
            <a:ext cx="891573" cy="891573"/>
            <a:chOff x="9944100" y="1493551"/>
            <a:chExt cx="1028700" cy="1028700"/>
          </a:xfrm>
        </p:grpSpPr>
        <p:sp>
          <p:nvSpPr>
            <p:cNvPr id="31" name="Oval 30">
              <a:extLst>
                <a:ext uri="{FF2B5EF4-FFF2-40B4-BE49-F238E27FC236}">
                  <a16:creationId xmlns:a16="http://schemas.microsoft.com/office/drawing/2014/main" id="{B39D0C3D-DA20-AF47-A684-431C675F9CC6}"/>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a:extLst>
                <a:ext uri="{FF2B5EF4-FFF2-40B4-BE49-F238E27FC236}">
                  <a16:creationId xmlns:a16="http://schemas.microsoft.com/office/drawing/2014/main" id="{08DFE0C0-1361-C446-8197-192DFC63C018}"/>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33" name="Straight Arrow Connector 32">
            <a:extLst>
              <a:ext uri="{FF2B5EF4-FFF2-40B4-BE49-F238E27FC236}">
                <a16:creationId xmlns:a16="http://schemas.microsoft.com/office/drawing/2014/main" id="{9F364202-DC89-134E-96BF-52E06AF0DB88}"/>
              </a:ext>
            </a:extLst>
          </p:cNvPr>
          <p:cNvCxnSpPr>
            <a:cxnSpLocks/>
            <a:endCxn id="29" idx="0"/>
          </p:cNvCxnSpPr>
          <p:nvPr/>
        </p:nvCxnSpPr>
        <p:spPr>
          <a:xfrm>
            <a:off x="7030240"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75DDA4E-9D14-924A-8FB8-B174C53DD216}"/>
              </a:ext>
            </a:extLst>
          </p:cNvPr>
          <p:cNvCxnSpPr>
            <a:cxnSpLocks/>
            <a:stCxn id="29" idx="7"/>
            <a:endCxn id="29" idx="6"/>
          </p:cNvCxnSpPr>
          <p:nvPr/>
        </p:nvCxnSpPr>
        <p:spPr>
          <a:xfrm rot="16200000" flipH="1">
            <a:off x="7212516"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EC5095DC-5B36-FE48-92DA-BA26210794F1}"/>
              </a:ext>
            </a:extLst>
          </p:cNvPr>
          <p:cNvSpPr txBox="1">
            <a:spLocks/>
          </p:cNvSpPr>
          <p:nvPr/>
        </p:nvSpPr>
        <p:spPr>
          <a:xfrm>
            <a:off x="7611229"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36" name="Oval 35">
            <a:extLst>
              <a:ext uri="{FF2B5EF4-FFF2-40B4-BE49-F238E27FC236}">
                <a16:creationId xmlns:a16="http://schemas.microsoft.com/office/drawing/2014/main" id="{91713258-09BD-3B4A-9EF5-1C4A471EE85A}"/>
              </a:ext>
            </a:extLst>
          </p:cNvPr>
          <p:cNvSpPr/>
          <p:nvPr/>
        </p:nvSpPr>
        <p:spPr>
          <a:xfrm>
            <a:off x="6664924"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37" name="Elbow Connector 36">
            <a:extLst>
              <a:ext uri="{FF2B5EF4-FFF2-40B4-BE49-F238E27FC236}">
                <a16:creationId xmlns:a16="http://schemas.microsoft.com/office/drawing/2014/main" id="{7075BE66-9E60-334D-9A2F-D7FEE7787FE6}"/>
              </a:ext>
            </a:extLst>
          </p:cNvPr>
          <p:cNvCxnSpPr>
            <a:cxnSpLocks/>
            <a:stCxn id="31" idx="7"/>
            <a:endCxn id="31" idx="6"/>
          </p:cNvCxnSpPr>
          <p:nvPr/>
        </p:nvCxnSpPr>
        <p:spPr>
          <a:xfrm rot="16200000" flipH="1">
            <a:off x="7240639"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7A4FDC23-7D60-E14E-8F80-028B64B66B11}"/>
              </a:ext>
            </a:extLst>
          </p:cNvPr>
          <p:cNvSpPr txBox="1">
            <a:spLocks/>
          </p:cNvSpPr>
          <p:nvPr/>
        </p:nvSpPr>
        <p:spPr>
          <a:xfrm>
            <a:off x="7688732"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39" name="Straight Arrow Connector 38">
            <a:extLst>
              <a:ext uri="{FF2B5EF4-FFF2-40B4-BE49-F238E27FC236}">
                <a16:creationId xmlns:a16="http://schemas.microsoft.com/office/drawing/2014/main" id="{44443CE0-C61E-8742-90B6-E41721BF6FFA}"/>
              </a:ext>
            </a:extLst>
          </p:cNvPr>
          <p:cNvCxnSpPr>
            <a:cxnSpLocks/>
            <a:stCxn id="29" idx="4"/>
            <a:endCxn id="31" idx="0"/>
          </p:cNvCxnSpPr>
          <p:nvPr/>
        </p:nvCxnSpPr>
        <p:spPr>
          <a:xfrm flipH="1">
            <a:off x="7017747"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02D25203-13F1-7E40-BDF7-7526460A3CF6}"/>
              </a:ext>
            </a:extLst>
          </p:cNvPr>
          <p:cNvSpPr txBox="1">
            <a:spLocks/>
          </p:cNvSpPr>
          <p:nvPr/>
        </p:nvSpPr>
        <p:spPr>
          <a:xfrm>
            <a:off x="6771132" y="3733301"/>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1" name="Straight Arrow Connector 40">
            <a:extLst>
              <a:ext uri="{FF2B5EF4-FFF2-40B4-BE49-F238E27FC236}">
                <a16:creationId xmlns:a16="http://schemas.microsoft.com/office/drawing/2014/main" id="{8B57ACF0-E6FE-1B41-AD44-8CD3FDCF21FA}"/>
              </a:ext>
            </a:extLst>
          </p:cNvPr>
          <p:cNvCxnSpPr>
            <a:cxnSpLocks/>
            <a:stCxn id="31" idx="4"/>
            <a:endCxn id="36" idx="0"/>
          </p:cNvCxnSpPr>
          <p:nvPr/>
        </p:nvCxnSpPr>
        <p:spPr>
          <a:xfrm>
            <a:off x="7017747"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081A7F65-D415-E746-939E-C606C3E90342}"/>
              </a:ext>
            </a:extLst>
          </p:cNvPr>
          <p:cNvSpPr txBox="1">
            <a:spLocks/>
          </p:cNvSpPr>
          <p:nvPr/>
        </p:nvSpPr>
        <p:spPr>
          <a:xfrm>
            <a:off x="6779445" y="5094173"/>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3" name="Elbow Connector 42">
            <a:extLst>
              <a:ext uri="{FF2B5EF4-FFF2-40B4-BE49-F238E27FC236}">
                <a16:creationId xmlns:a16="http://schemas.microsoft.com/office/drawing/2014/main" id="{0B5332E7-6CA7-3E4B-BA96-9E18B9AF0276}"/>
              </a:ext>
            </a:extLst>
          </p:cNvPr>
          <p:cNvCxnSpPr>
            <a:cxnSpLocks/>
            <a:stCxn id="36" idx="7"/>
            <a:endCxn id="36" idx="6"/>
          </p:cNvCxnSpPr>
          <p:nvPr/>
        </p:nvCxnSpPr>
        <p:spPr>
          <a:xfrm rot="16200000" flipH="1">
            <a:off x="7211754"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7D8CB18-E67D-5E48-A397-F2ED49D43E1A}"/>
              </a:ext>
            </a:extLst>
          </p:cNvPr>
          <p:cNvSpPr txBox="1">
            <a:spLocks/>
          </p:cNvSpPr>
          <p:nvPr/>
        </p:nvSpPr>
        <p:spPr>
          <a:xfrm>
            <a:off x="9586858" y="3007226"/>
            <a:ext cx="2070202" cy="151827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Trivial, a DFA is a valid NFA by definition, so don’t actually need to change anything!!</a:t>
            </a:r>
          </a:p>
        </p:txBody>
      </p:sp>
      <p:sp>
        <p:nvSpPr>
          <p:cNvPr id="52" name="Right Arrow 51">
            <a:extLst>
              <a:ext uri="{FF2B5EF4-FFF2-40B4-BE49-F238E27FC236}">
                <a16:creationId xmlns:a16="http://schemas.microsoft.com/office/drawing/2014/main" id="{7B6E91A0-4C42-C24F-A8A8-CED54E3F4018}"/>
              </a:ext>
            </a:extLst>
          </p:cNvPr>
          <p:cNvSpPr/>
          <p:nvPr/>
        </p:nvSpPr>
        <p:spPr>
          <a:xfrm>
            <a:off x="3791977" y="3505614"/>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4FDAB43E-3397-D743-9AED-3286CAFF596D}"/>
              </a:ext>
            </a:extLst>
          </p:cNvPr>
          <p:cNvSpPr txBox="1">
            <a:spLocks/>
          </p:cNvSpPr>
          <p:nvPr/>
        </p:nvSpPr>
        <p:spPr>
          <a:xfrm>
            <a:off x="7613945"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4" name="Content Placeholder 2">
            <a:extLst>
              <a:ext uri="{FF2B5EF4-FFF2-40B4-BE49-F238E27FC236}">
                <a16:creationId xmlns:a16="http://schemas.microsoft.com/office/drawing/2014/main" id="{801AAEAB-2790-4848-995A-99F87E483A42}"/>
              </a:ext>
            </a:extLst>
          </p:cNvPr>
          <p:cNvSpPr txBox="1">
            <a:spLocks/>
          </p:cNvSpPr>
          <p:nvPr/>
        </p:nvSpPr>
        <p:spPr>
          <a:xfrm>
            <a:off x="2762869"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Tree>
    <p:extLst>
      <p:ext uri="{BB962C8B-B14F-4D97-AF65-F5344CB8AC3E}">
        <p14:creationId xmlns:p14="http://schemas.microsoft.com/office/powerpoint/2010/main" val="2530024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If an NFA exists that recognizes some language L, then a DFA exists that also accepts L!</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179119" y="3062886"/>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an NFA that accepts an arbitrary language L (left), describe the process for turning this into an equivalent DFA (right)</a:t>
            </a:r>
          </a:p>
        </p:txBody>
      </p:sp>
      <p:sp>
        <p:nvSpPr>
          <p:cNvPr id="52" name="Right Arrow 51">
            <a:extLst>
              <a:ext uri="{FF2B5EF4-FFF2-40B4-BE49-F238E27FC236}">
                <a16:creationId xmlns:a16="http://schemas.microsoft.com/office/drawing/2014/main" id="{7B6E91A0-4C42-C24F-A8A8-CED54E3F4018}"/>
              </a:ext>
            </a:extLst>
          </p:cNvPr>
          <p:cNvSpPr/>
          <p:nvPr/>
        </p:nvSpPr>
        <p:spPr>
          <a:xfrm>
            <a:off x="3237986" y="2495773"/>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3E4BBA1-B183-C148-9C39-CAFE63D26296}"/>
              </a:ext>
            </a:extLst>
          </p:cNvPr>
          <p:cNvPicPr>
            <a:picLocks noChangeAspect="1"/>
          </p:cNvPicPr>
          <p:nvPr/>
        </p:nvPicPr>
        <p:blipFill>
          <a:blip r:embed="rId2"/>
          <a:stretch>
            <a:fillRect/>
          </a:stretch>
        </p:blipFill>
        <p:spPr>
          <a:xfrm>
            <a:off x="547141" y="2421255"/>
            <a:ext cx="2631978" cy="2159903"/>
          </a:xfrm>
          <a:prstGeom prst="rect">
            <a:avLst/>
          </a:prstGeom>
        </p:spPr>
      </p:pic>
      <p:pic>
        <p:nvPicPr>
          <p:cNvPr id="10" name="Picture 9">
            <a:extLst>
              <a:ext uri="{FF2B5EF4-FFF2-40B4-BE49-F238E27FC236}">
                <a16:creationId xmlns:a16="http://schemas.microsoft.com/office/drawing/2014/main" id="{6749E543-5467-6241-9B92-A128023664F6}"/>
              </a:ext>
            </a:extLst>
          </p:cNvPr>
          <p:cNvPicPr>
            <a:picLocks noChangeAspect="1"/>
          </p:cNvPicPr>
          <p:nvPr/>
        </p:nvPicPr>
        <p:blipFill>
          <a:blip r:embed="rId3"/>
          <a:stretch>
            <a:fillRect/>
          </a:stretch>
        </p:blipFill>
        <p:spPr>
          <a:xfrm>
            <a:off x="5443478" y="2331240"/>
            <a:ext cx="6613462" cy="2339932"/>
          </a:xfrm>
          <a:prstGeom prst="rect">
            <a:avLst/>
          </a:prstGeom>
        </p:spPr>
      </p:pic>
      <p:sp>
        <p:nvSpPr>
          <p:cNvPr id="99" name="Content Placeholder 2">
            <a:extLst>
              <a:ext uri="{FF2B5EF4-FFF2-40B4-BE49-F238E27FC236}">
                <a16:creationId xmlns:a16="http://schemas.microsoft.com/office/drawing/2014/main" id="{96E9CB4C-67BE-744B-99BA-DA693EBCA7EC}"/>
              </a:ext>
            </a:extLst>
          </p:cNvPr>
          <p:cNvSpPr txBox="1">
            <a:spLocks/>
          </p:cNvSpPr>
          <p:nvPr/>
        </p:nvSpPr>
        <p:spPr>
          <a:xfrm>
            <a:off x="2149105" y="5754413"/>
            <a:ext cx="2430778" cy="77679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States are every possible subset of states in the original NFA.</a:t>
            </a:r>
          </a:p>
        </p:txBody>
      </p:sp>
      <p:cxnSp>
        <p:nvCxnSpPr>
          <p:cNvPr id="100" name="Straight Connector 99">
            <a:extLst>
              <a:ext uri="{FF2B5EF4-FFF2-40B4-BE49-F238E27FC236}">
                <a16:creationId xmlns:a16="http://schemas.microsoft.com/office/drawing/2014/main" id="{4D666F2D-1884-1F47-A5D8-96D83C2E43AE}"/>
              </a:ext>
            </a:extLst>
          </p:cNvPr>
          <p:cNvCxnSpPr>
            <a:cxnSpLocks/>
          </p:cNvCxnSpPr>
          <p:nvPr/>
        </p:nvCxnSpPr>
        <p:spPr>
          <a:xfrm flipH="1">
            <a:off x="4414408" y="4899292"/>
            <a:ext cx="1615902" cy="7110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005D92C1-DCF7-E54F-AF78-F885ACC1F96A}"/>
              </a:ext>
            </a:extLst>
          </p:cNvPr>
          <p:cNvSpPr txBox="1">
            <a:spLocks/>
          </p:cNvSpPr>
          <p:nvPr/>
        </p:nvSpPr>
        <p:spPr>
          <a:xfrm>
            <a:off x="7724843" y="5754412"/>
            <a:ext cx="3468674" cy="8749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When character is read from input, we transition to a new subset of states the NFA was in</a:t>
            </a:r>
          </a:p>
        </p:txBody>
      </p:sp>
      <p:cxnSp>
        <p:nvCxnSpPr>
          <p:cNvPr id="103" name="Straight Connector 102">
            <a:extLst>
              <a:ext uri="{FF2B5EF4-FFF2-40B4-BE49-F238E27FC236}">
                <a16:creationId xmlns:a16="http://schemas.microsoft.com/office/drawing/2014/main" id="{1BBC0604-96DD-E748-8380-E16A81A42912}"/>
              </a:ext>
            </a:extLst>
          </p:cNvPr>
          <p:cNvCxnSpPr>
            <a:cxnSpLocks/>
          </p:cNvCxnSpPr>
          <p:nvPr/>
        </p:nvCxnSpPr>
        <p:spPr>
          <a:xfrm>
            <a:off x="8852338" y="4857289"/>
            <a:ext cx="606842" cy="76859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287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If an NFA exists that recognizes some language L, then a DFA exists that also accepts L!</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179119" y="3307254"/>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an NFA that accepts an arbitrary language L (left), describe the process for turning this into an equivalent DFA (right)</a:t>
            </a:r>
          </a:p>
        </p:txBody>
      </p:sp>
      <p:sp>
        <p:nvSpPr>
          <p:cNvPr id="52" name="Right Arrow 51">
            <a:extLst>
              <a:ext uri="{FF2B5EF4-FFF2-40B4-BE49-F238E27FC236}">
                <a16:creationId xmlns:a16="http://schemas.microsoft.com/office/drawing/2014/main" id="{7B6E91A0-4C42-C24F-A8A8-CED54E3F4018}"/>
              </a:ext>
            </a:extLst>
          </p:cNvPr>
          <p:cNvSpPr/>
          <p:nvPr/>
        </p:nvSpPr>
        <p:spPr>
          <a:xfrm>
            <a:off x="3237986" y="2740141"/>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3E4BBA1-B183-C148-9C39-CAFE63D26296}"/>
              </a:ext>
            </a:extLst>
          </p:cNvPr>
          <p:cNvPicPr>
            <a:picLocks noChangeAspect="1"/>
          </p:cNvPicPr>
          <p:nvPr/>
        </p:nvPicPr>
        <p:blipFill>
          <a:blip r:embed="rId2"/>
          <a:stretch>
            <a:fillRect/>
          </a:stretch>
        </p:blipFill>
        <p:spPr>
          <a:xfrm>
            <a:off x="547141" y="2665623"/>
            <a:ext cx="2631978" cy="2159903"/>
          </a:xfrm>
          <a:prstGeom prst="rect">
            <a:avLst/>
          </a:prstGeom>
        </p:spPr>
      </p:pic>
      <p:sp>
        <p:nvSpPr>
          <p:cNvPr id="102" name="Content Placeholder 2">
            <a:extLst>
              <a:ext uri="{FF2B5EF4-FFF2-40B4-BE49-F238E27FC236}">
                <a16:creationId xmlns:a16="http://schemas.microsoft.com/office/drawing/2014/main" id="{005D92C1-DCF7-E54F-AF78-F885ACC1F96A}"/>
              </a:ext>
            </a:extLst>
          </p:cNvPr>
          <p:cNvSpPr txBox="1">
            <a:spLocks/>
          </p:cNvSpPr>
          <p:nvPr/>
        </p:nvSpPr>
        <p:spPr>
          <a:xfrm>
            <a:off x="6251027" y="5975128"/>
            <a:ext cx="4942489" cy="67791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Some state combinations from previous slide are impossible (have no incoming edges), so they can be removed. This is the simpler version</a:t>
            </a:r>
          </a:p>
        </p:txBody>
      </p:sp>
      <p:cxnSp>
        <p:nvCxnSpPr>
          <p:cNvPr id="103" name="Straight Connector 102">
            <a:extLst>
              <a:ext uri="{FF2B5EF4-FFF2-40B4-BE49-F238E27FC236}">
                <a16:creationId xmlns:a16="http://schemas.microsoft.com/office/drawing/2014/main" id="{1BBC0604-96DD-E748-8380-E16A81A42912}"/>
              </a:ext>
            </a:extLst>
          </p:cNvPr>
          <p:cNvCxnSpPr>
            <a:cxnSpLocks/>
          </p:cNvCxnSpPr>
          <p:nvPr/>
        </p:nvCxnSpPr>
        <p:spPr>
          <a:xfrm>
            <a:off x="9120352" y="5393574"/>
            <a:ext cx="208761" cy="5257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AFAD66-17EF-E54B-8CA2-74684DCE73D8}"/>
              </a:ext>
            </a:extLst>
          </p:cNvPr>
          <p:cNvPicPr>
            <a:picLocks noChangeAspect="1"/>
          </p:cNvPicPr>
          <p:nvPr/>
        </p:nvPicPr>
        <p:blipFill>
          <a:blip r:embed="rId3"/>
          <a:stretch>
            <a:fillRect/>
          </a:stretch>
        </p:blipFill>
        <p:spPr>
          <a:xfrm>
            <a:off x="5545956" y="2454063"/>
            <a:ext cx="6045894" cy="2789104"/>
          </a:xfrm>
          <a:prstGeom prst="rect">
            <a:avLst/>
          </a:prstGeom>
        </p:spPr>
      </p:pic>
    </p:spTree>
    <p:extLst>
      <p:ext uri="{BB962C8B-B14F-4D97-AF65-F5344CB8AC3E}">
        <p14:creationId xmlns:p14="http://schemas.microsoft.com/office/powerpoint/2010/main" val="2416868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Here is the formal version of the process</a:t>
            </a:r>
            <a:endParaRPr lang="en-US" sz="1800" i="1" dirty="0">
              <a:solidFill>
                <a:schemeClr val="tx1"/>
              </a:solidFill>
            </a:endParaRPr>
          </a:p>
        </p:txBody>
      </p:sp>
      <p:sp>
        <p:nvSpPr>
          <p:cNvPr id="52" name="Right Arrow 51">
            <a:extLst>
              <a:ext uri="{FF2B5EF4-FFF2-40B4-BE49-F238E27FC236}">
                <a16:creationId xmlns:a16="http://schemas.microsoft.com/office/drawing/2014/main" id="{7B6E91A0-4C42-C24F-A8A8-CED54E3F4018}"/>
              </a:ext>
            </a:extLst>
          </p:cNvPr>
          <p:cNvSpPr/>
          <p:nvPr/>
        </p:nvSpPr>
        <p:spPr>
          <a:xfrm>
            <a:off x="3915266" y="2942469"/>
            <a:ext cx="90803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Content Placeholder 2">
                <a:extLst>
                  <a:ext uri="{FF2B5EF4-FFF2-40B4-BE49-F238E27FC236}">
                    <a16:creationId xmlns:a16="http://schemas.microsoft.com/office/drawing/2014/main" id="{D604B1F4-2AE6-8142-814F-A289190D9BD0}"/>
                  </a:ext>
                </a:extLst>
              </p:cNvPr>
              <p:cNvSpPr txBox="1">
                <a:spLocks/>
              </p:cNvSpPr>
              <p:nvPr/>
            </p:nvSpPr>
            <p:spPr>
              <a:xfrm>
                <a:off x="688404" y="2432231"/>
                <a:ext cx="3024378" cy="171734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Consider an arbitrary NFA N that recognizes an arbitrary language L:</a:t>
                </a:r>
              </a:p>
              <a:p>
                <a:pPr marL="0" indent="0">
                  <a:buFont typeface="Arial" panose="020B0604020202020204" pitchFamily="34" charset="0"/>
                  <a:buNone/>
                </a:pPr>
                <a:endParaRPr lang="en-US" sz="1600" i="1"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xmlns="">
          <p:sp>
            <p:nvSpPr>
              <p:cNvPr id="99" name="Content Placeholder 2">
                <a:extLst>
                  <a:ext uri="{FF2B5EF4-FFF2-40B4-BE49-F238E27FC236}">
                    <a16:creationId xmlns:a16="http://schemas.microsoft.com/office/drawing/2014/main" id="{D604B1F4-2AE6-8142-814F-A289190D9BD0}"/>
                  </a:ext>
                </a:extLst>
              </p:cNvPr>
              <p:cNvSpPr txBox="1">
                <a:spLocks noRot="1" noChangeAspect="1" noMove="1" noResize="1" noEditPoints="1" noAdjustHandles="1" noChangeArrowheads="1" noChangeShapeType="1" noTextEdit="1"/>
              </p:cNvSpPr>
              <p:nvPr/>
            </p:nvSpPr>
            <p:spPr>
              <a:xfrm>
                <a:off x="688404" y="2432231"/>
                <a:ext cx="3024378" cy="1717344"/>
              </a:xfrm>
              <a:prstGeom prst="rect">
                <a:avLst/>
              </a:prstGeom>
              <a:blipFill>
                <a:blip r:embed="rId2"/>
                <a:stretch>
                  <a:fillRect l="-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Content Placeholder 2">
                <a:extLst>
                  <a:ext uri="{FF2B5EF4-FFF2-40B4-BE49-F238E27FC236}">
                    <a16:creationId xmlns:a16="http://schemas.microsoft.com/office/drawing/2014/main" id="{6897ABD7-C1A1-F548-BE8A-9895A5151163}"/>
                  </a:ext>
                </a:extLst>
              </p:cNvPr>
              <p:cNvSpPr txBox="1">
                <a:spLocks/>
              </p:cNvSpPr>
              <p:nvPr/>
            </p:nvSpPr>
            <p:spPr>
              <a:xfrm>
                <a:off x="4950375" y="2432231"/>
                <a:ext cx="6402525" cy="275462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Construct a DFA D as such:</a:t>
                </a:r>
              </a:p>
              <a:p>
                <a:pPr marL="0" indent="0">
                  <a:buFont typeface="Arial" panose="020B0604020202020204" pitchFamily="34" charset="0"/>
                  <a:buNone/>
                </a:pP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𝐷</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a:p>
                <a:pPr marL="0" indent="0">
                  <a:buFont typeface="Arial" panose="020B0604020202020204" pitchFamily="34" charset="0"/>
                  <a:buNone/>
                </a:pPr>
                <a:r>
                  <a:rPr lang="en-US" sz="1600" i="1" dirty="0"/>
                  <a:t>Such that: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𝑅</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e>
                      </m:d>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𝑞</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𝑅</m:t>
                          </m:r>
                        </m:e>
                      </m:d>
                      <m:r>
                        <a:rPr lang="en-US" sz="1600" b="0" i="1" smtClean="0">
                          <a:solidFill>
                            <a:schemeClr val="tx1"/>
                          </a:solidFill>
                          <a:latin typeface="Cambria Math" panose="02040503050406030204" pitchFamily="18" charset="0"/>
                        </a:rPr>
                        <m:t>𝑞</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𝐸</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r>
                        <a:rPr lang="en-US" sz="1600" b="0" i="1" smtClean="0">
                          <a:solidFill>
                            <a:schemeClr val="tx1"/>
                          </a:solidFill>
                          <a:latin typeface="Cambria Math" panose="02040503050406030204" pitchFamily="18" charset="0"/>
                        </a:rPr>
                        <m:t>)}</m:t>
                      </m:r>
                    </m:oMath>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𝐹</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e>
                        <m:sub>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𝑅</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xmlns="">
          <p:sp>
            <p:nvSpPr>
              <p:cNvPr id="100" name="Content Placeholder 2">
                <a:extLst>
                  <a:ext uri="{FF2B5EF4-FFF2-40B4-BE49-F238E27FC236}">
                    <a16:creationId xmlns:a16="http://schemas.microsoft.com/office/drawing/2014/main" id="{6897ABD7-C1A1-F548-BE8A-9895A5151163}"/>
                  </a:ext>
                </a:extLst>
              </p:cNvPr>
              <p:cNvSpPr txBox="1">
                <a:spLocks noRot="1" noChangeAspect="1" noMove="1" noResize="1" noEditPoints="1" noAdjustHandles="1" noChangeArrowheads="1" noChangeShapeType="1" noTextEdit="1"/>
              </p:cNvSpPr>
              <p:nvPr/>
            </p:nvSpPr>
            <p:spPr>
              <a:xfrm>
                <a:off x="4950375" y="2432231"/>
                <a:ext cx="6402525" cy="2754623"/>
              </a:xfrm>
              <a:prstGeom prst="rect">
                <a:avLst/>
              </a:prstGeom>
              <a:blipFill>
                <a:blip r:embed="rId3"/>
                <a:stretch>
                  <a:fillRect l="-395"/>
                </a:stretch>
              </a:blipFill>
              <a:ln>
                <a:solidFill>
                  <a:schemeClr val="tx1">
                    <a:lumMod val="95000"/>
                  </a:schemeClr>
                </a:solidFill>
              </a:ln>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44CFBD14-74ED-C446-88D9-6CA88DF8BC55}"/>
              </a:ext>
            </a:extLst>
          </p:cNvPr>
          <p:cNvSpPr txBox="1">
            <a:spLocks/>
          </p:cNvSpPr>
          <p:nvPr/>
        </p:nvSpPr>
        <p:spPr>
          <a:xfrm>
            <a:off x="5297214" y="5919952"/>
            <a:ext cx="5998779" cy="787415"/>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What is E() here? Given a set of states R, let E(R) be the set of states that we can reach by traveling along epsilon transitions only, including the </a:t>
            </a:r>
            <a:r>
              <a:rPr lang="en-US" sz="1400" i="1" dirty="0"/>
              <a:t>original states in the return value.</a:t>
            </a:r>
            <a:endParaRPr lang="en-US" sz="1400" i="1" dirty="0">
              <a:solidFill>
                <a:schemeClr val="tx1"/>
              </a:solidFill>
            </a:endParaRPr>
          </a:p>
        </p:txBody>
      </p:sp>
      <p:cxnSp>
        <p:nvCxnSpPr>
          <p:cNvPr id="9" name="Straight Connector 8">
            <a:extLst>
              <a:ext uri="{FF2B5EF4-FFF2-40B4-BE49-F238E27FC236}">
                <a16:creationId xmlns:a16="http://schemas.microsoft.com/office/drawing/2014/main" id="{1BDA7099-B4FD-B44E-B2D5-CDEE58E7F157}"/>
              </a:ext>
            </a:extLst>
          </p:cNvPr>
          <p:cNvCxnSpPr>
            <a:cxnSpLocks/>
          </p:cNvCxnSpPr>
          <p:nvPr/>
        </p:nvCxnSpPr>
        <p:spPr>
          <a:xfrm flipH="1">
            <a:off x="9364718" y="4595648"/>
            <a:ext cx="134006" cy="13243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39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45973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Theorem: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980944"/>
            <a:ext cx="10306875" cy="6492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Thus, it is proven!!!!</a:t>
            </a:r>
            <a:endParaRPr lang="en-US" sz="1800" i="1" dirty="0">
              <a:solidFill>
                <a:schemeClr val="tx1"/>
              </a:solidFill>
            </a:endParaRPr>
          </a:p>
        </p:txBody>
      </p:sp>
    </p:spTree>
    <p:extLst>
      <p:ext uri="{BB962C8B-B14F-4D97-AF65-F5344CB8AC3E}">
        <p14:creationId xmlns:p14="http://schemas.microsoft.com/office/powerpoint/2010/main" val="3565726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Summary</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615966" y="2033752"/>
            <a:ext cx="9144000" cy="36080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t>What did we learn in this section</a:t>
            </a:r>
            <a:r>
              <a:rPr lang="en-US" sz="1800" i="1" dirty="0"/>
              <a:t>:</a:t>
            </a:r>
          </a:p>
          <a:p>
            <a:pPr marL="0" indent="0" algn="ctr">
              <a:buFont typeface="Arial" panose="020B0604020202020204" pitchFamily="34" charset="0"/>
              <a:buNone/>
            </a:pPr>
            <a:endParaRPr lang="en-US" sz="1800" i="1" dirty="0"/>
          </a:p>
          <a:p>
            <a:pPr marL="342900" indent="-342900" algn="ctr">
              <a:buFont typeface="Arial" panose="020B0604020202020204" pitchFamily="34" charset="0"/>
              <a:buAutoNum type="arabicPeriod"/>
            </a:pPr>
            <a:r>
              <a:rPr lang="en-US" sz="1800" i="1" dirty="0">
                <a:solidFill>
                  <a:schemeClr val="tx1"/>
                </a:solidFill>
              </a:rPr>
              <a:t>An NFA is a different type of machine that extends the functionality of a DFA</a:t>
            </a:r>
          </a:p>
          <a:p>
            <a:pPr marL="342900" indent="-342900" algn="ctr">
              <a:buFont typeface="Arial" panose="020B0604020202020204" pitchFamily="34" charset="0"/>
              <a:buAutoNum type="arabicPeriod"/>
            </a:pPr>
            <a:r>
              <a:rPr lang="en-US" sz="1800" i="1" dirty="0"/>
              <a:t>NFAs are often more convenient for recognizing languages because of the parallelism</a:t>
            </a:r>
          </a:p>
          <a:p>
            <a:pPr marL="342900" indent="-342900" algn="ctr">
              <a:buFont typeface="Arial" panose="020B0604020202020204" pitchFamily="34" charset="0"/>
              <a:buAutoNum type="arabicPeriod"/>
            </a:pPr>
            <a:r>
              <a:rPr lang="en-US" sz="1800" i="1" dirty="0">
                <a:solidFill>
                  <a:schemeClr val="tx1"/>
                </a:solidFill>
              </a:rPr>
              <a:t>NFAs and DFAs are equivalent in </a:t>
            </a:r>
            <a:r>
              <a:rPr lang="en-US" sz="1800" i="1" dirty="0"/>
              <a:t>computational power</a:t>
            </a:r>
            <a:endParaRPr lang="en-US" sz="1800" i="1" dirty="0">
              <a:solidFill>
                <a:schemeClr val="tx1"/>
              </a:solidFill>
            </a:endParaRPr>
          </a:p>
        </p:txBody>
      </p:sp>
    </p:spTree>
    <p:extLst>
      <p:ext uri="{BB962C8B-B14F-4D97-AF65-F5344CB8AC3E}">
        <p14:creationId xmlns:p14="http://schemas.microsoft.com/office/powerpoint/2010/main" val="605036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Regular Languages</a:t>
            </a:r>
          </a:p>
        </p:txBody>
      </p:sp>
    </p:spTree>
    <p:extLst>
      <p:ext uri="{BB962C8B-B14F-4D97-AF65-F5344CB8AC3E}">
        <p14:creationId xmlns:p14="http://schemas.microsoft.com/office/powerpoint/2010/main" val="3007497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Motivating Questions</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954924" y="2139520"/>
            <a:ext cx="8415767" cy="761335"/>
          </a:xfrm>
          <a:solidFill>
            <a:schemeClr val="tx1">
              <a:lumMod val="95000"/>
            </a:schemeClr>
          </a:solidFill>
        </p:spPr>
        <p:txBody>
          <a:bodyPr>
            <a:normAutofit/>
          </a:bodyPr>
          <a:lstStyle/>
          <a:p>
            <a:pPr marL="0" indent="0" algn="ctr">
              <a:buNone/>
            </a:pPr>
            <a:r>
              <a:rPr lang="en-US" sz="1800" i="1" dirty="0">
                <a:solidFill>
                  <a:schemeClr val="bg1"/>
                </a:solidFill>
              </a:rPr>
              <a:t>Ok, we have NFAs and DFAs (and they are equivalent in computational power). What is the exact set of languages that these machines can recognize?</a:t>
            </a:r>
          </a:p>
        </p:txBody>
      </p:sp>
      <p:sp>
        <p:nvSpPr>
          <p:cNvPr id="5" name="Content Placeholder 2">
            <a:extLst>
              <a:ext uri="{FF2B5EF4-FFF2-40B4-BE49-F238E27FC236}">
                <a16:creationId xmlns:a16="http://schemas.microsoft.com/office/drawing/2014/main" id="{B490E4B8-F193-734A-A854-27014A106DAC}"/>
              </a:ext>
            </a:extLst>
          </p:cNvPr>
          <p:cNvSpPr txBox="1">
            <a:spLocks/>
          </p:cNvSpPr>
          <p:nvPr/>
        </p:nvSpPr>
        <p:spPr>
          <a:xfrm>
            <a:off x="1954924" y="3505865"/>
            <a:ext cx="8415767" cy="7613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Can we find at least one language that NFAs and DFAs cannot recognize (spoiler: yes)? How do we find one?</a:t>
            </a:r>
          </a:p>
        </p:txBody>
      </p:sp>
    </p:spTree>
    <p:extLst>
      <p:ext uri="{BB962C8B-B14F-4D97-AF65-F5344CB8AC3E}">
        <p14:creationId xmlns:p14="http://schemas.microsoft.com/office/powerpoint/2010/main" val="3738916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Definition: Regular Language</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2234113"/>
            <a:ext cx="8016530" cy="629851"/>
          </a:xfrm>
          <a:solidFill>
            <a:schemeClr val="tx1">
              <a:lumMod val="95000"/>
            </a:schemeClr>
          </a:solidFill>
        </p:spPr>
        <p:txBody>
          <a:bodyPr>
            <a:normAutofit/>
          </a:bodyPr>
          <a:lstStyle/>
          <a:p>
            <a:pPr marL="0" indent="0" algn="ctr">
              <a:buNone/>
            </a:pPr>
            <a:r>
              <a:rPr lang="en-US" sz="1800" i="1" dirty="0">
                <a:solidFill>
                  <a:schemeClr val="bg1"/>
                </a:solidFill>
              </a:rPr>
              <a:t>A language is called a </a:t>
            </a:r>
            <a:r>
              <a:rPr lang="en-US" sz="1800" b="1" i="1" u="sng" dirty="0">
                <a:solidFill>
                  <a:schemeClr val="bg1"/>
                </a:solidFill>
              </a:rPr>
              <a:t>regular language</a:t>
            </a:r>
            <a:r>
              <a:rPr lang="en-US" sz="1800" i="1" dirty="0">
                <a:solidFill>
                  <a:schemeClr val="bg1"/>
                </a:solidFill>
              </a:rPr>
              <a:t> if there exists some DFA that recognizes it</a:t>
            </a:r>
          </a:p>
        </p:txBody>
      </p:sp>
      <p:sp>
        <p:nvSpPr>
          <p:cNvPr id="4" name="Content Placeholder 2">
            <a:extLst>
              <a:ext uri="{FF2B5EF4-FFF2-40B4-BE49-F238E27FC236}">
                <a16:creationId xmlns:a16="http://schemas.microsoft.com/office/drawing/2014/main" id="{41C4EC2C-3E49-5844-9840-125A537B7A4C}"/>
              </a:ext>
            </a:extLst>
          </p:cNvPr>
          <p:cNvSpPr txBox="1">
            <a:spLocks/>
          </p:cNvSpPr>
          <p:nvPr/>
        </p:nvSpPr>
        <p:spPr>
          <a:xfrm>
            <a:off x="1671147" y="4833550"/>
            <a:ext cx="2049516" cy="96957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…and by equivalence, there exists an NFA that recognizes it too!</a:t>
            </a:r>
          </a:p>
        </p:txBody>
      </p:sp>
      <p:cxnSp>
        <p:nvCxnSpPr>
          <p:cNvPr id="5" name="Straight Connector 4">
            <a:extLst>
              <a:ext uri="{FF2B5EF4-FFF2-40B4-BE49-F238E27FC236}">
                <a16:creationId xmlns:a16="http://schemas.microsoft.com/office/drawing/2014/main" id="{8664B7EB-AE76-E145-B672-1A0636622575}"/>
              </a:ext>
            </a:extLst>
          </p:cNvPr>
          <p:cNvCxnSpPr>
            <a:cxnSpLocks/>
          </p:cNvCxnSpPr>
          <p:nvPr/>
        </p:nvCxnSpPr>
        <p:spPr>
          <a:xfrm flipH="1">
            <a:off x="2490953" y="3186605"/>
            <a:ext cx="748861" cy="15666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FA2FED5F-2B15-414E-B467-90CE8DBD90B3}"/>
              </a:ext>
            </a:extLst>
          </p:cNvPr>
          <p:cNvSpPr txBox="1">
            <a:spLocks/>
          </p:cNvSpPr>
          <p:nvPr/>
        </p:nvSpPr>
        <p:spPr>
          <a:xfrm>
            <a:off x="7396658" y="4833551"/>
            <a:ext cx="2811514" cy="154764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This definition is a bit tautological right? Don’t worry, it is a good definition for now and we will analyze what falls into th</a:t>
            </a:r>
            <a:r>
              <a:rPr lang="en-US" sz="1400" i="1" dirty="0"/>
              <a:t>is category and what doesn’t soon.</a:t>
            </a:r>
            <a:endParaRPr lang="en-US" sz="1400" i="1" dirty="0">
              <a:solidFill>
                <a:schemeClr val="tx1"/>
              </a:solidFill>
            </a:endParaRPr>
          </a:p>
        </p:txBody>
      </p:sp>
      <p:cxnSp>
        <p:nvCxnSpPr>
          <p:cNvPr id="8" name="Straight Connector 7">
            <a:extLst>
              <a:ext uri="{FF2B5EF4-FFF2-40B4-BE49-F238E27FC236}">
                <a16:creationId xmlns:a16="http://schemas.microsoft.com/office/drawing/2014/main" id="{8A1F79C2-CAC0-C94F-B2E7-0EAAD6D2A2CE}"/>
              </a:ext>
            </a:extLst>
          </p:cNvPr>
          <p:cNvCxnSpPr>
            <a:cxnSpLocks/>
          </p:cNvCxnSpPr>
          <p:nvPr/>
        </p:nvCxnSpPr>
        <p:spPr>
          <a:xfrm>
            <a:off x="7507015" y="3065407"/>
            <a:ext cx="896006" cy="17681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12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Properties of Regular Languages</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25119"/>
            <a:ext cx="8016530" cy="629851"/>
          </a:xfrm>
          <a:solidFill>
            <a:schemeClr val="tx1">
              <a:lumMod val="95000"/>
            </a:schemeClr>
          </a:solidFill>
        </p:spPr>
        <p:txBody>
          <a:bodyPr>
            <a:normAutofit/>
          </a:bodyPr>
          <a:lstStyle/>
          <a:p>
            <a:pPr marL="0" indent="0" algn="ctr">
              <a:buNone/>
            </a:pPr>
            <a:r>
              <a:rPr lang="en-US" sz="1800" i="1" dirty="0">
                <a:solidFill>
                  <a:schemeClr val="bg1"/>
                </a:solidFill>
              </a:rPr>
              <a:t>A language is called a </a:t>
            </a:r>
            <a:r>
              <a:rPr lang="en-US" sz="1800" b="1" i="1" u="sng" dirty="0">
                <a:solidFill>
                  <a:schemeClr val="bg1"/>
                </a:solidFill>
              </a:rPr>
              <a:t>regular language</a:t>
            </a:r>
            <a:r>
              <a:rPr lang="en-US" sz="1800" i="1" dirty="0">
                <a:solidFill>
                  <a:schemeClr val="bg1"/>
                </a:solidFill>
              </a:rPr>
              <a:t> if there exists some DFA that recognizes it</a:t>
            </a:r>
          </a:p>
        </p:txBody>
      </p:sp>
      <p:sp>
        <p:nvSpPr>
          <p:cNvPr id="9" name="Content Placeholder 2">
            <a:extLst>
              <a:ext uri="{FF2B5EF4-FFF2-40B4-BE49-F238E27FC236}">
                <a16:creationId xmlns:a16="http://schemas.microsoft.com/office/drawing/2014/main" id="{9587D740-0B84-2D44-9457-BF9EF70990B3}"/>
              </a:ext>
            </a:extLst>
          </p:cNvPr>
          <p:cNvSpPr txBox="1">
            <a:spLocks/>
          </p:cNvSpPr>
          <p:nvPr/>
        </p:nvSpPr>
        <p:spPr>
          <a:xfrm>
            <a:off x="3247344" y="2269251"/>
            <a:ext cx="5694136" cy="66861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We are interested in the following (potential) properties of Regular Languages:</a:t>
            </a:r>
            <a:br>
              <a:rPr lang="en-US" sz="1400" i="1" dirty="0">
                <a:solidFill>
                  <a:schemeClr val="tx1"/>
                </a:solidFill>
              </a:rPr>
            </a:br>
            <a:r>
              <a:rPr lang="en-US" sz="1400" i="1" dirty="0">
                <a:solidFill>
                  <a:schemeClr val="tx1"/>
                </a:solidFill>
              </a:rPr>
              <a:t>Let A and B be languages, we define the regular operations as follows: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313C163D-DD58-CE4D-B996-0279404B5BBE}"/>
                  </a:ext>
                </a:extLst>
              </p:cNvPr>
              <p:cNvSpPr txBox="1">
                <a:spLocks/>
              </p:cNvSpPr>
              <p:nvPr/>
            </p:nvSpPr>
            <p:spPr>
              <a:xfrm>
                <a:off x="4335514" y="3135369"/>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xmlns="">
          <p:sp>
            <p:nvSpPr>
              <p:cNvPr id="10" name="Content Placeholder 2">
                <a:extLst>
                  <a:ext uri="{FF2B5EF4-FFF2-40B4-BE49-F238E27FC236}">
                    <a16:creationId xmlns:a16="http://schemas.microsoft.com/office/drawing/2014/main" id="{313C163D-DD58-CE4D-B996-0279404B5BBE}"/>
                  </a:ext>
                </a:extLst>
              </p:cNvPr>
              <p:cNvSpPr txBox="1">
                <a:spLocks noRot="1" noChangeAspect="1" noMove="1" noResize="1" noEditPoints="1" noAdjustHandles="1" noChangeArrowheads="1" noChangeShapeType="1" noTextEdit="1"/>
              </p:cNvSpPr>
              <p:nvPr/>
            </p:nvSpPr>
            <p:spPr>
              <a:xfrm>
                <a:off x="4335514" y="3135369"/>
                <a:ext cx="5399298" cy="537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CF4D226-AC9A-1243-96AF-4F4136D6FAFC}"/>
                  </a:ext>
                </a:extLst>
              </p:cNvPr>
              <p:cNvSpPr txBox="1">
                <a:spLocks/>
              </p:cNvSpPr>
              <p:nvPr/>
            </p:nvSpPr>
            <p:spPr>
              <a:xfrm>
                <a:off x="4335514" y="4144361"/>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𝑥𝑦</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xmlns="">
          <p:sp>
            <p:nvSpPr>
              <p:cNvPr id="11" name="Content Placeholder 2">
                <a:extLst>
                  <a:ext uri="{FF2B5EF4-FFF2-40B4-BE49-F238E27FC236}">
                    <a16:creationId xmlns:a16="http://schemas.microsoft.com/office/drawing/2014/main" id="{0CF4D226-AC9A-1243-96AF-4F4136D6FAFC}"/>
                  </a:ext>
                </a:extLst>
              </p:cNvPr>
              <p:cNvSpPr txBox="1">
                <a:spLocks noRot="1" noChangeAspect="1" noMove="1" noResize="1" noEditPoints="1" noAdjustHandles="1" noChangeArrowheads="1" noChangeShapeType="1" noTextEdit="1"/>
              </p:cNvSpPr>
              <p:nvPr/>
            </p:nvSpPr>
            <p:spPr>
              <a:xfrm>
                <a:off x="4335514" y="4144361"/>
                <a:ext cx="5399298" cy="5379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514FB483-D0D3-FD48-BBBC-8F1CD4708483}"/>
                  </a:ext>
                </a:extLst>
              </p:cNvPr>
              <p:cNvSpPr txBox="1">
                <a:spLocks/>
              </p:cNvSpPr>
              <p:nvPr/>
            </p:nvSpPr>
            <p:spPr>
              <a:xfrm>
                <a:off x="4335514" y="5153353"/>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𝐴</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1</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𝑘</m:t>
                              </m:r>
                            </m:sub>
                          </m:sSub>
                        </m:e>
                      </m:d>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≥0∧</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xmlns="">
          <p:sp>
            <p:nvSpPr>
              <p:cNvPr id="12" name="Content Placeholder 2">
                <a:extLst>
                  <a:ext uri="{FF2B5EF4-FFF2-40B4-BE49-F238E27FC236}">
                    <a16:creationId xmlns:a16="http://schemas.microsoft.com/office/drawing/2014/main" id="{514FB483-D0D3-FD48-BBBC-8F1CD4708483}"/>
                  </a:ext>
                </a:extLst>
              </p:cNvPr>
              <p:cNvSpPr txBox="1">
                <a:spLocks noRot="1" noChangeAspect="1" noMove="1" noResize="1" noEditPoints="1" noAdjustHandles="1" noChangeArrowheads="1" noChangeShapeType="1" noTextEdit="1"/>
              </p:cNvSpPr>
              <p:nvPr/>
            </p:nvSpPr>
            <p:spPr>
              <a:xfrm>
                <a:off x="4335514" y="5153353"/>
                <a:ext cx="5399298" cy="537997"/>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1778716" y="3196183"/>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Union:</a:t>
            </a:r>
          </a:p>
        </p:txBody>
      </p:sp>
      <p:sp>
        <p:nvSpPr>
          <p:cNvPr id="14" name="Content Placeholder 2">
            <a:extLst>
              <a:ext uri="{FF2B5EF4-FFF2-40B4-BE49-F238E27FC236}">
                <a16:creationId xmlns:a16="http://schemas.microsoft.com/office/drawing/2014/main" id="{085C152D-3C49-684B-9A8F-2C4ADFBEA162}"/>
              </a:ext>
            </a:extLst>
          </p:cNvPr>
          <p:cNvSpPr txBox="1">
            <a:spLocks/>
          </p:cNvSpPr>
          <p:nvPr/>
        </p:nvSpPr>
        <p:spPr>
          <a:xfrm>
            <a:off x="1778716" y="4205175"/>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Concatenation:</a:t>
            </a:r>
          </a:p>
        </p:txBody>
      </p:sp>
      <p:sp>
        <p:nvSpPr>
          <p:cNvPr id="15" name="Content Placeholder 2">
            <a:extLst>
              <a:ext uri="{FF2B5EF4-FFF2-40B4-BE49-F238E27FC236}">
                <a16:creationId xmlns:a16="http://schemas.microsoft.com/office/drawing/2014/main" id="{FB1FBF6D-C625-1148-B84F-9E30B3D0F8AB}"/>
              </a:ext>
            </a:extLst>
          </p:cNvPr>
          <p:cNvSpPr txBox="1">
            <a:spLocks/>
          </p:cNvSpPr>
          <p:nvPr/>
        </p:nvSpPr>
        <p:spPr>
          <a:xfrm>
            <a:off x="1778715" y="5214167"/>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Star:</a:t>
            </a:r>
          </a:p>
        </p:txBody>
      </p:sp>
    </p:spTree>
    <p:extLst>
      <p:ext uri="{BB962C8B-B14F-4D97-AF65-F5344CB8AC3E}">
        <p14:creationId xmlns:p14="http://schemas.microsoft.com/office/powerpoint/2010/main" val="1787613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Closure Regular Languages</a:t>
            </a:r>
          </a:p>
        </p:txBody>
      </p:sp>
      <p:sp>
        <p:nvSpPr>
          <p:cNvPr id="9" name="Content Placeholder 2">
            <a:extLst>
              <a:ext uri="{FF2B5EF4-FFF2-40B4-BE49-F238E27FC236}">
                <a16:creationId xmlns:a16="http://schemas.microsoft.com/office/drawing/2014/main" id="{9587D740-0B84-2D44-9457-BF9EF70990B3}"/>
              </a:ext>
            </a:extLst>
          </p:cNvPr>
          <p:cNvSpPr txBox="1">
            <a:spLocks/>
          </p:cNvSpPr>
          <p:nvPr/>
        </p:nvSpPr>
        <p:spPr>
          <a:xfrm>
            <a:off x="1695978" y="1304050"/>
            <a:ext cx="8796867" cy="66861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Suppose now that </a:t>
            </a:r>
            <a:r>
              <a:rPr lang="en-US" sz="1400" b="1" i="1" u="sng" dirty="0">
                <a:solidFill>
                  <a:schemeClr val="tx1"/>
                </a:solidFill>
              </a:rPr>
              <a:t>A and B are regular languages</a:t>
            </a:r>
            <a:r>
              <a:rPr lang="en-US" sz="1400" i="1" dirty="0">
                <a:solidFill>
                  <a:schemeClr val="tx1"/>
                </a:solidFill>
              </a:rPr>
              <a:t>. What does it mean to say that regular languages are </a:t>
            </a:r>
            <a:r>
              <a:rPr lang="en-US" sz="1400" b="1" i="1" u="sng" dirty="0">
                <a:solidFill>
                  <a:schemeClr val="tx1"/>
                </a:solidFill>
              </a:rPr>
              <a:t>closed under Union</a:t>
            </a:r>
            <a:r>
              <a:rPr lang="en-US" sz="1400" i="1" dirty="0">
                <a:solidFill>
                  <a:schemeClr val="tx1"/>
                </a:solidFill>
              </a:rPr>
              <a:t>?</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313C163D-DD58-CE4D-B996-0279404B5BBE}"/>
                  </a:ext>
                </a:extLst>
              </p:cNvPr>
              <p:cNvSpPr txBox="1">
                <a:spLocks/>
              </p:cNvSpPr>
              <p:nvPr/>
            </p:nvSpPr>
            <p:spPr>
              <a:xfrm>
                <a:off x="5802180" y="2339504"/>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0" name="Content Placeholder 2">
                <a:extLst>
                  <a:ext uri="{FF2B5EF4-FFF2-40B4-BE49-F238E27FC236}">
                    <a16:creationId xmlns:a16="http://schemas.microsoft.com/office/drawing/2014/main" id="{313C163D-DD58-CE4D-B996-0279404B5BBE}"/>
                  </a:ext>
                </a:extLst>
              </p:cNvPr>
              <p:cNvSpPr txBox="1">
                <a:spLocks noRot="1" noChangeAspect="1" noMove="1" noResize="1" noEditPoints="1" noAdjustHandles="1" noChangeArrowheads="1" noChangeShapeType="1" noTextEdit="1"/>
              </p:cNvSpPr>
              <p:nvPr/>
            </p:nvSpPr>
            <p:spPr>
              <a:xfrm>
                <a:off x="5802180" y="2339504"/>
                <a:ext cx="5399298" cy="537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0CF4D226-AC9A-1243-96AF-4F4136D6FAFC}"/>
                  </a:ext>
                </a:extLst>
              </p:cNvPr>
              <p:cNvSpPr txBox="1">
                <a:spLocks/>
              </p:cNvSpPr>
              <p:nvPr/>
            </p:nvSpPr>
            <p:spPr>
              <a:xfrm>
                <a:off x="5802180" y="3348496"/>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𝑥𝑦</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1" name="Content Placeholder 2">
                <a:extLst>
                  <a:ext uri="{FF2B5EF4-FFF2-40B4-BE49-F238E27FC236}">
                    <a16:creationId xmlns:a16="http://schemas.microsoft.com/office/drawing/2014/main" id="{0CF4D226-AC9A-1243-96AF-4F4136D6FAFC}"/>
                  </a:ext>
                </a:extLst>
              </p:cNvPr>
              <p:cNvSpPr txBox="1">
                <a:spLocks noRot="1" noChangeAspect="1" noMove="1" noResize="1" noEditPoints="1" noAdjustHandles="1" noChangeArrowheads="1" noChangeShapeType="1" noTextEdit="1"/>
              </p:cNvSpPr>
              <p:nvPr/>
            </p:nvSpPr>
            <p:spPr>
              <a:xfrm>
                <a:off x="5802180" y="3348496"/>
                <a:ext cx="5399298" cy="5379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514FB483-D0D3-FD48-BBBC-8F1CD4708483}"/>
                  </a:ext>
                </a:extLst>
              </p:cNvPr>
              <p:cNvSpPr txBox="1">
                <a:spLocks/>
              </p:cNvSpPr>
              <p:nvPr/>
            </p:nvSpPr>
            <p:spPr>
              <a:xfrm>
                <a:off x="5802180" y="4357488"/>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𝐴</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1</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𝑘</m:t>
                              </m:r>
                            </m:sub>
                          </m:sSub>
                        </m:e>
                      </m:d>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≥0∧</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2" name="Content Placeholder 2">
                <a:extLst>
                  <a:ext uri="{FF2B5EF4-FFF2-40B4-BE49-F238E27FC236}">
                    <a16:creationId xmlns:a16="http://schemas.microsoft.com/office/drawing/2014/main" id="{514FB483-D0D3-FD48-BBBC-8F1CD4708483}"/>
                  </a:ext>
                </a:extLst>
              </p:cNvPr>
              <p:cNvSpPr txBox="1">
                <a:spLocks noRot="1" noChangeAspect="1" noMove="1" noResize="1" noEditPoints="1" noAdjustHandles="1" noChangeArrowheads="1" noChangeShapeType="1" noTextEdit="1"/>
              </p:cNvSpPr>
              <p:nvPr/>
            </p:nvSpPr>
            <p:spPr>
              <a:xfrm>
                <a:off x="5802180" y="4357488"/>
                <a:ext cx="5399298" cy="537997"/>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3245382" y="2400318"/>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Union:</a:t>
            </a:r>
          </a:p>
        </p:txBody>
      </p:sp>
      <p:sp>
        <p:nvSpPr>
          <p:cNvPr id="14" name="Content Placeholder 2">
            <a:extLst>
              <a:ext uri="{FF2B5EF4-FFF2-40B4-BE49-F238E27FC236}">
                <a16:creationId xmlns:a16="http://schemas.microsoft.com/office/drawing/2014/main" id="{085C152D-3C49-684B-9A8F-2C4ADFBEA162}"/>
              </a:ext>
            </a:extLst>
          </p:cNvPr>
          <p:cNvSpPr txBox="1">
            <a:spLocks/>
          </p:cNvSpPr>
          <p:nvPr/>
        </p:nvSpPr>
        <p:spPr>
          <a:xfrm>
            <a:off x="3245382" y="3409310"/>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Concatenation:</a:t>
            </a:r>
          </a:p>
        </p:txBody>
      </p:sp>
      <p:sp>
        <p:nvSpPr>
          <p:cNvPr id="15" name="Content Placeholder 2">
            <a:extLst>
              <a:ext uri="{FF2B5EF4-FFF2-40B4-BE49-F238E27FC236}">
                <a16:creationId xmlns:a16="http://schemas.microsoft.com/office/drawing/2014/main" id="{FB1FBF6D-C625-1148-B84F-9E30B3D0F8AB}"/>
              </a:ext>
            </a:extLst>
          </p:cNvPr>
          <p:cNvSpPr txBox="1">
            <a:spLocks/>
          </p:cNvSpPr>
          <p:nvPr/>
        </p:nvSpPr>
        <p:spPr>
          <a:xfrm>
            <a:off x="3245381" y="4418302"/>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Star:</a:t>
            </a:r>
          </a:p>
        </p:txBody>
      </p:sp>
      <p:sp>
        <p:nvSpPr>
          <p:cNvPr id="16" name="Content Placeholder 2">
            <a:extLst>
              <a:ext uri="{FF2B5EF4-FFF2-40B4-BE49-F238E27FC236}">
                <a16:creationId xmlns:a16="http://schemas.microsoft.com/office/drawing/2014/main" id="{6D4C55BC-FF4C-8E4E-ADDC-EE6C140EE651}"/>
              </a:ext>
            </a:extLst>
          </p:cNvPr>
          <p:cNvSpPr txBox="1">
            <a:spLocks/>
          </p:cNvSpPr>
          <p:nvPr/>
        </p:nvSpPr>
        <p:spPr>
          <a:xfrm>
            <a:off x="922867" y="4990075"/>
            <a:ext cx="3302000" cy="122252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Closure under some operation means that if the inputs are both in a set, then the output is also in that set. Are the regular languages closed under union, concatenation, and star?</a:t>
            </a:r>
          </a:p>
        </p:txBody>
      </p:sp>
      <p:sp>
        <p:nvSpPr>
          <p:cNvPr id="17" name="Content Placeholder 2">
            <a:extLst>
              <a:ext uri="{FF2B5EF4-FFF2-40B4-BE49-F238E27FC236}">
                <a16:creationId xmlns:a16="http://schemas.microsoft.com/office/drawing/2014/main" id="{03610F56-BA6F-B14A-BB00-F30C0C518B41}"/>
              </a:ext>
            </a:extLst>
          </p:cNvPr>
          <p:cNvSpPr txBox="1">
            <a:spLocks/>
          </p:cNvSpPr>
          <p:nvPr/>
        </p:nvSpPr>
        <p:spPr>
          <a:xfrm>
            <a:off x="266433" y="2623571"/>
            <a:ext cx="3230300" cy="17339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For example, </a:t>
            </a:r>
            <a:r>
              <a:rPr lang="en-US" sz="1400" i="1" dirty="0"/>
              <a:t>regular languages are closed under Union if the following is true:</a:t>
            </a:r>
            <a:br>
              <a:rPr lang="en-US" sz="1400" i="1" dirty="0"/>
            </a:br>
            <a:br>
              <a:rPr lang="en-US" sz="1400" i="1" dirty="0"/>
            </a:br>
            <a:r>
              <a:rPr lang="en-US" sz="1400" i="1" dirty="0"/>
              <a:t>If A and B are regular languages, then A Union B is also a regular language</a:t>
            </a:r>
            <a:endParaRPr lang="en-US" sz="1400" i="1" dirty="0">
              <a:solidFill>
                <a:schemeClr val="tx1"/>
              </a:solidFill>
            </a:endParaRPr>
          </a:p>
        </p:txBody>
      </p:sp>
      <p:cxnSp>
        <p:nvCxnSpPr>
          <p:cNvPr id="18" name="Straight Connector 17">
            <a:extLst>
              <a:ext uri="{FF2B5EF4-FFF2-40B4-BE49-F238E27FC236}">
                <a16:creationId xmlns:a16="http://schemas.microsoft.com/office/drawing/2014/main" id="{F5EA3D0E-7F86-4F40-8726-489FA710C659}"/>
              </a:ext>
            </a:extLst>
          </p:cNvPr>
          <p:cNvCxnSpPr>
            <a:cxnSpLocks/>
          </p:cNvCxnSpPr>
          <p:nvPr/>
        </p:nvCxnSpPr>
        <p:spPr>
          <a:xfrm flipV="1">
            <a:off x="3081868" y="2623571"/>
            <a:ext cx="1727199" cy="458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5BCF9F5-7478-624C-A668-2151559BB2B8}"/>
              </a:ext>
            </a:extLst>
          </p:cNvPr>
          <p:cNvSpPr txBox="1">
            <a:spLocks/>
          </p:cNvSpPr>
          <p:nvPr/>
        </p:nvSpPr>
        <p:spPr>
          <a:xfrm>
            <a:off x="6256867" y="5366480"/>
            <a:ext cx="4495877" cy="1058333"/>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Suppose the regular languages ARE closed under these three operations. What does that tell us about regular languages and/or about how they can be constructed?</a:t>
            </a:r>
          </a:p>
        </p:txBody>
      </p:sp>
    </p:spTree>
    <p:extLst>
      <p:ext uri="{BB962C8B-B14F-4D97-AF65-F5344CB8AC3E}">
        <p14:creationId xmlns:p14="http://schemas.microsoft.com/office/powerpoint/2010/main" val="1856383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Languages are closed under union</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42053"/>
            <a:ext cx="8016530" cy="573137"/>
          </a:xfrm>
          <a:solidFill>
            <a:schemeClr val="tx1">
              <a:lumMod val="95000"/>
            </a:schemeClr>
          </a:solidFill>
        </p:spPr>
        <p:txBody>
          <a:bodyPr>
            <a:normAutofit/>
          </a:bodyPr>
          <a:lstStyle/>
          <a:p>
            <a:pPr marL="0" indent="0" algn="ctr">
              <a:buNone/>
            </a:pPr>
            <a:r>
              <a:rPr lang="en-US" sz="1800" b="1" i="1" u="sng" dirty="0">
                <a:solidFill>
                  <a:schemeClr val="bg1"/>
                </a:solidFill>
              </a:rPr>
              <a:t>Theorem</a:t>
            </a:r>
            <a:r>
              <a:rPr lang="en-US" sz="1800" i="1" dirty="0">
                <a:solidFill>
                  <a:schemeClr val="bg1"/>
                </a:solidFill>
              </a:rPr>
              <a:t>: The regular languages are closed under union</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313C163D-DD58-CE4D-B996-0279404B5BBE}"/>
                  </a:ext>
                </a:extLst>
              </p:cNvPr>
              <p:cNvSpPr txBox="1">
                <a:spLocks/>
              </p:cNvSpPr>
              <p:nvPr/>
            </p:nvSpPr>
            <p:spPr>
              <a:xfrm>
                <a:off x="5089046" y="2034700"/>
                <a:ext cx="3115153"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0" name="Content Placeholder 2">
                <a:extLst>
                  <a:ext uri="{FF2B5EF4-FFF2-40B4-BE49-F238E27FC236}">
                    <a16:creationId xmlns:a16="http://schemas.microsoft.com/office/drawing/2014/main" id="{313C163D-DD58-CE4D-B996-0279404B5BBE}"/>
                  </a:ext>
                </a:extLst>
              </p:cNvPr>
              <p:cNvSpPr txBox="1">
                <a:spLocks noRot="1" noChangeAspect="1" noMove="1" noResize="1" noEditPoints="1" noAdjustHandles="1" noChangeArrowheads="1" noChangeShapeType="1" noTextEdit="1"/>
              </p:cNvSpPr>
              <p:nvPr/>
            </p:nvSpPr>
            <p:spPr>
              <a:xfrm>
                <a:off x="5089046" y="2034700"/>
                <a:ext cx="3115153" cy="537997"/>
              </a:xfrm>
              <a:prstGeom prst="rect">
                <a:avLst/>
              </a:prstGeom>
              <a:blipFill>
                <a:blip r:embed="rId2"/>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4233333" y="2095514"/>
            <a:ext cx="745354"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Union:</a:t>
            </a:r>
          </a:p>
        </p:txBody>
      </p:sp>
    </p:spTree>
    <p:extLst>
      <p:ext uri="{BB962C8B-B14F-4D97-AF65-F5344CB8AC3E}">
        <p14:creationId xmlns:p14="http://schemas.microsoft.com/office/powerpoint/2010/main" val="2302835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Languages are closed under union</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42053"/>
            <a:ext cx="8016530" cy="573137"/>
          </a:xfrm>
          <a:solidFill>
            <a:schemeClr val="tx1">
              <a:lumMod val="95000"/>
            </a:schemeClr>
          </a:solidFill>
        </p:spPr>
        <p:txBody>
          <a:bodyPr>
            <a:normAutofit/>
          </a:bodyPr>
          <a:lstStyle/>
          <a:p>
            <a:pPr marL="0" indent="0" algn="ctr">
              <a:buNone/>
            </a:pPr>
            <a:r>
              <a:rPr lang="en-US" sz="1800" b="1" i="1" u="sng" dirty="0">
                <a:solidFill>
                  <a:schemeClr val="bg1"/>
                </a:solidFill>
              </a:rPr>
              <a:t>Theorem</a:t>
            </a:r>
            <a:r>
              <a:rPr lang="en-US" sz="1800" i="1" dirty="0">
                <a:solidFill>
                  <a:schemeClr val="bg1"/>
                </a:solidFill>
              </a:rPr>
              <a:t>: The regular languages are closed under union</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313C163D-DD58-CE4D-B996-0279404B5BBE}"/>
                  </a:ext>
                </a:extLst>
              </p:cNvPr>
              <p:cNvSpPr txBox="1">
                <a:spLocks/>
              </p:cNvSpPr>
              <p:nvPr/>
            </p:nvSpPr>
            <p:spPr>
              <a:xfrm>
                <a:off x="5089046" y="2034700"/>
                <a:ext cx="3115153"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0" name="Content Placeholder 2">
                <a:extLst>
                  <a:ext uri="{FF2B5EF4-FFF2-40B4-BE49-F238E27FC236}">
                    <a16:creationId xmlns:a16="http://schemas.microsoft.com/office/drawing/2014/main" id="{313C163D-DD58-CE4D-B996-0279404B5BBE}"/>
                  </a:ext>
                </a:extLst>
              </p:cNvPr>
              <p:cNvSpPr txBox="1">
                <a:spLocks noRot="1" noChangeAspect="1" noMove="1" noResize="1" noEditPoints="1" noAdjustHandles="1" noChangeArrowheads="1" noChangeShapeType="1" noTextEdit="1"/>
              </p:cNvSpPr>
              <p:nvPr/>
            </p:nvSpPr>
            <p:spPr>
              <a:xfrm>
                <a:off x="5089046" y="2034700"/>
                <a:ext cx="3115153" cy="537997"/>
              </a:xfrm>
              <a:prstGeom prst="rect">
                <a:avLst/>
              </a:prstGeom>
              <a:blipFill>
                <a:blip r:embed="rId2"/>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4233333" y="2095514"/>
            <a:ext cx="745354"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Union:</a:t>
            </a:r>
          </a:p>
        </p:txBody>
      </p:sp>
      <p:sp>
        <p:nvSpPr>
          <p:cNvPr id="6" name="Content Placeholder 2">
            <a:extLst>
              <a:ext uri="{FF2B5EF4-FFF2-40B4-BE49-F238E27FC236}">
                <a16:creationId xmlns:a16="http://schemas.microsoft.com/office/drawing/2014/main" id="{B488FC24-5DE6-E844-8C90-3CCAADFD210D}"/>
              </a:ext>
            </a:extLst>
          </p:cNvPr>
          <p:cNvSpPr txBox="1">
            <a:spLocks/>
          </p:cNvSpPr>
          <p:nvPr/>
        </p:nvSpPr>
        <p:spPr>
          <a:xfrm>
            <a:off x="448888" y="2880452"/>
            <a:ext cx="3778327" cy="378137"/>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Claim: If A and B are regular, then A union B is regular</a:t>
            </a:r>
          </a:p>
        </p:txBody>
      </p:sp>
      <p:cxnSp>
        <p:nvCxnSpPr>
          <p:cNvPr id="5" name="Straight Connector 4">
            <a:extLst>
              <a:ext uri="{FF2B5EF4-FFF2-40B4-BE49-F238E27FC236}">
                <a16:creationId xmlns:a16="http://schemas.microsoft.com/office/drawing/2014/main" id="{31C0E4F4-3175-4F44-8F4E-71E092A1E435}"/>
              </a:ext>
            </a:extLst>
          </p:cNvPr>
          <p:cNvCxnSpPr>
            <a:cxnSpLocks/>
          </p:cNvCxnSpPr>
          <p:nvPr/>
        </p:nvCxnSpPr>
        <p:spPr>
          <a:xfrm>
            <a:off x="448888" y="2726574"/>
            <a:ext cx="1123049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0212F40-48F6-3346-8F4B-3E579DB1E2E0}"/>
              </a:ext>
            </a:extLst>
          </p:cNvPr>
          <p:cNvSpPr txBox="1">
            <a:spLocks/>
          </p:cNvSpPr>
          <p:nvPr/>
        </p:nvSpPr>
        <p:spPr>
          <a:xfrm>
            <a:off x="1141413" y="3441652"/>
            <a:ext cx="1087794" cy="64078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If A is regular, then some DFA M1 accepts it</a:t>
            </a:r>
          </a:p>
        </p:txBody>
      </p:sp>
      <p:sp>
        <p:nvSpPr>
          <p:cNvPr id="12" name="Content Placeholder 2">
            <a:extLst>
              <a:ext uri="{FF2B5EF4-FFF2-40B4-BE49-F238E27FC236}">
                <a16:creationId xmlns:a16="http://schemas.microsoft.com/office/drawing/2014/main" id="{90AECE42-551E-C045-94B9-19DB8AF0FC09}"/>
              </a:ext>
            </a:extLst>
          </p:cNvPr>
          <p:cNvSpPr txBox="1">
            <a:spLocks/>
          </p:cNvSpPr>
          <p:nvPr/>
        </p:nvSpPr>
        <p:spPr>
          <a:xfrm>
            <a:off x="1141413" y="5140219"/>
            <a:ext cx="1087794" cy="64078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If B is regular, then some DFA M2 accepts it</a:t>
            </a:r>
          </a:p>
        </p:txBody>
      </p:sp>
      <p:grpSp>
        <p:nvGrpSpPr>
          <p:cNvPr id="38" name="Group 37">
            <a:extLst>
              <a:ext uri="{FF2B5EF4-FFF2-40B4-BE49-F238E27FC236}">
                <a16:creationId xmlns:a16="http://schemas.microsoft.com/office/drawing/2014/main" id="{95312390-FA72-D44E-8A0C-308E1FF75780}"/>
              </a:ext>
            </a:extLst>
          </p:cNvPr>
          <p:cNvGrpSpPr/>
          <p:nvPr/>
        </p:nvGrpSpPr>
        <p:grpSpPr>
          <a:xfrm>
            <a:off x="2377439" y="3441652"/>
            <a:ext cx="2601247" cy="1329853"/>
            <a:chOff x="2377439" y="3441652"/>
            <a:chExt cx="2601247" cy="1329853"/>
          </a:xfrm>
        </p:grpSpPr>
        <p:sp>
          <p:nvSpPr>
            <p:cNvPr id="8" name="Rectangle 7">
              <a:extLst>
                <a:ext uri="{FF2B5EF4-FFF2-40B4-BE49-F238E27FC236}">
                  <a16:creationId xmlns:a16="http://schemas.microsoft.com/office/drawing/2014/main" id="{D5FCAD8C-4D29-A442-ADCE-68282AF78CCA}"/>
                </a:ext>
              </a:extLst>
            </p:cNvPr>
            <p:cNvSpPr/>
            <p:nvPr/>
          </p:nvSpPr>
          <p:spPr>
            <a:xfrm>
              <a:off x="2377439" y="344165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4692297-527B-5446-8B54-6102FEFB322C}"/>
                </a:ext>
              </a:extLst>
            </p:cNvPr>
            <p:cNvSpPr/>
            <p:nvPr/>
          </p:nvSpPr>
          <p:spPr>
            <a:xfrm>
              <a:off x="2610196"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A1</a:t>
              </a:r>
            </a:p>
          </p:txBody>
        </p:sp>
        <p:sp>
          <p:nvSpPr>
            <p:cNvPr id="15" name="Oval 14">
              <a:extLst>
                <a:ext uri="{FF2B5EF4-FFF2-40B4-BE49-F238E27FC236}">
                  <a16:creationId xmlns:a16="http://schemas.microsoft.com/office/drawing/2014/main" id="{8D72608C-0E29-7B4D-B09E-65F2E96E7684}"/>
                </a:ext>
              </a:extLst>
            </p:cNvPr>
            <p:cNvSpPr/>
            <p:nvPr/>
          </p:nvSpPr>
          <p:spPr>
            <a:xfrm>
              <a:off x="3574153"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A2</a:t>
              </a:r>
            </a:p>
          </p:txBody>
        </p:sp>
        <p:sp>
          <p:nvSpPr>
            <p:cNvPr id="16" name="Oval 15">
              <a:extLst>
                <a:ext uri="{FF2B5EF4-FFF2-40B4-BE49-F238E27FC236}">
                  <a16:creationId xmlns:a16="http://schemas.microsoft.com/office/drawing/2014/main" id="{CFA195A6-9227-2747-9C07-20876127AB5C}"/>
                </a:ext>
              </a:extLst>
            </p:cNvPr>
            <p:cNvSpPr/>
            <p:nvPr/>
          </p:nvSpPr>
          <p:spPr>
            <a:xfrm>
              <a:off x="3083382" y="418936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A3</a:t>
              </a:r>
            </a:p>
          </p:txBody>
        </p:sp>
        <p:sp>
          <p:nvSpPr>
            <p:cNvPr id="18" name="Oval 17">
              <a:extLst>
                <a:ext uri="{FF2B5EF4-FFF2-40B4-BE49-F238E27FC236}">
                  <a16:creationId xmlns:a16="http://schemas.microsoft.com/office/drawing/2014/main" id="{644CD10B-B442-1D4C-862D-89125041C8B5}"/>
                </a:ext>
              </a:extLst>
            </p:cNvPr>
            <p:cNvSpPr/>
            <p:nvPr/>
          </p:nvSpPr>
          <p:spPr>
            <a:xfrm>
              <a:off x="4202276" y="414812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17" name="Oval 16">
              <a:extLst>
                <a:ext uri="{FF2B5EF4-FFF2-40B4-BE49-F238E27FC236}">
                  <a16:creationId xmlns:a16="http://schemas.microsoft.com/office/drawing/2014/main" id="{EA2D61D4-AE4C-4D41-B0F8-C75B5FD6F394}"/>
                </a:ext>
              </a:extLst>
            </p:cNvPr>
            <p:cNvSpPr/>
            <p:nvPr/>
          </p:nvSpPr>
          <p:spPr>
            <a:xfrm>
              <a:off x="4251833" y="418936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cxnSp>
          <p:nvCxnSpPr>
            <p:cNvPr id="20" name="Straight Arrow Connector 19">
              <a:extLst>
                <a:ext uri="{FF2B5EF4-FFF2-40B4-BE49-F238E27FC236}">
                  <a16:creationId xmlns:a16="http://schemas.microsoft.com/office/drawing/2014/main" id="{D1665172-6FC1-D24A-863C-095ACE4A64F3}"/>
                </a:ext>
              </a:extLst>
            </p:cNvPr>
            <p:cNvCxnSpPr>
              <a:endCxn id="9" idx="1"/>
            </p:cNvCxnSpPr>
            <p:nvPr/>
          </p:nvCxnSpPr>
          <p:spPr>
            <a:xfrm>
              <a:off x="2518756" y="3574473"/>
              <a:ext cx="155961" cy="12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4C0A03-D0F9-E447-941A-0705B2DBAF3B}"/>
                </a:ext>
              </a:extLst>
            </p:cNvPr>
            <p:cNvCxnSpPr>
              <a:cxnSpLocks/>
              <a:stCxn id="9" idx="6"/>
              <a:endCxn id="15" idx="2"/>
            </p:cNvCxnSpPr>
            <p:nvPr/>
          </p:nvCxnSpPr>
          <p:spPr>
            <a:xfrm>
              <a:off x="3050771" y="3858247"/>
              <a:ext cx="52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CBDD19-29D5-8E42-AE2D-FF0848991BCE}"/>
                </a:ext>
              </a:extLst>
            </p:cNvPr>
            <p:cNvCxnSpPr>
              <a:cxnSpLocks/>
              <a:stCxn id="15" idx="3"/>
              <a:endCxn id="16" idx="7"/>
            </p:cNvCxnSpPr>
            <p:nvPr/>
          </p:nvCxnSpPr>
          <p:spPr>
            <a:xfrm flipH="1">
              <a:off x="3459436" y="401401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CCD952-72F2-EC47-B3AB-173F8701A427}"/>
                </a:ext>
              </a:extLst>
            </p:cNvPr>
            <p:cNvCxnSpPr>
              <a:cxnSpLocks/>
              <a:stCxn id="15" idx="5"/>
              <a:endCxn id="18" idx="1"/>
            </p:cNvCxnSpPr>
            <p:nvPr/>
          </p:nvCxnSpPr>
          <p:spPr>
            <a:xfrm>
              <a:off x="3950207" y="401401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0F129C-DBDC-714D-9F83-4B8D6C0A2EF4}"/>
                </a:ext>
              </a:extLst>
            </p:cNvPr>
            <p:cNvCxnSpPr>
              <a:cxnSpLocks/>
              <a:stCxn id="16" idx="6"/>
              <a:endCxn id="18" idx="2"/>
            </p:cNvCxnSpPr>
            <p:nvPr/>
          </p:nvCxnSpPr>
          <p:spPr>
            <a:xfrm>
              <a:off x="3523957" y="4409657"/>
              <a:ext cx="678319" cy="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3FDFBF79-C5FE-5E4E-B9A6-55DBDF595E78}"/>
                </a:ext>
              </a:extLst>
            </p:cNvPr>
            <p:cNvSpPr txBox="1">
              <a:spLocks/>
            </p:cNvSpPr>
            <p:nvPr/>
          </p:nvSpPr>
          <p:spPr>
            <a:xfrm>
              <a:off x="4450986" y="357706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35" name="Straight Arrow Connector 34">
              <a:extLst>
                <a:ext uri="{FF2B5EF4-FFF2-40B4-BE49-F238E27FC236}">
                  <a16:creationId xmlns:a16="http://schemas.microsoft.com/office/drawing/2014/main" id="{7AEF2866-795D-D24D-9A20-28009BBF6DF9}"/>
                </a:ext>
              </a:extLst>
            </p:cNvPr>
            <p:cNvCxnSpPr>
              <a:cxnSpLocks/>
              <a:stCxn id="15" idx="6"/>
              <a:endCxn id="34" idx="1"/>
            </p:cNvCxnSpPr>
            <p:nvPr/>
          </p:nvCxnSpPr>
          <p:spPr>
            <a:xfrm flipV="1">
              <a:off x="4014728" y="3754069"/>
              <a:ext cx="436258" cy="10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AE3121B-6117-894B-8AB6-7FA18F0F1FB0}"/>
              </a:ext>
            </a:extLst>
          </p:cNvPr>
          <p:cNvGrpSpPr/>
          <p:nvPr/>
        </p:nvGrpSpPr>
        <p:grpSpPr>
          <a:xfrm>
            <a:off x="2377439" y="5083922"/>
            <a:ext cx="2601247" cy="1329853"/>
            <a:chOff x="2377439" y="5083922"/>
            <a:chExt cx="2601247" cy="1329853"/>
          </a:xfrm>
        </p:grpSpPr>
        <p:sp>
          <p:nvSpPr>
            <p:cNvPr id="40" name="Rectangle 39">
              <a:extLst>
                <a:ext uri="{FF2B5EF4-FFF2-40B4-BE49-F238E27FC236}">
                  <a16:creationId xmlns:a16="http://schemas.microsoft.com/office/drawing/2014/main" id="{27E16A53-F6DD-0948-B96D-F5592641F202}"/>
                </a:ext>
              </a:extLst>
            </p:cNvPr>
            <p:cNvSpPr/>
            <p:nvPr/>
          </p:nvSpPr>
          <p:spPr>
            <a:xfrm>
              <a:off x="2377439" y="508392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DF5ED62-FE14-8D45-9F6E-D8F837D511A1}"/>
                </a:ext>
              </a:extLst>
            </p:cNvPr>
            <p:cNvSpPr/>
            <p:nvPr/>
          </p:nvSpPr>
          <p:spPr>
            <a:xfrm>
              <a:off x="2610196"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B1</a:t>
              </a:r>
            </a:p>
          </p:txBody>
        </p:sp>
        <p:sp>
          <p:nvSpPr>
            <p:cNvPr id="42" name="Oval 41">
              <a:extLst>
                <a:ext uri="{FF2B5EF4-FFF2-40B4-BE49-F238E27FC236}">
                  <a16:creationId xmlns:a16="http://schemas.microsoft.com/office/drawing/2014/main" id="{1FA72893-3E3F-4F43-A4BA-A280187FF26E}"/>
                </a:ext>
              </a:extLst>
            </p:cNvPr>
            <p:cNvSpPr/>
            <p:nvPr/>
          </p:nvSpPr>
          <p:spPr>
            <a:xfrm>
              <a:off x="3574153"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B2</a:t>
              </a:r>
            </a:p>
          </p:txBody>
        </p:sp>
        <p:sp>
          <p:nvSpPr>
            <p:cNvPr id="43" name="Oval 42">
              <a:extLst>
                <a:ext uri="{FF2B5EF4-FFF2-40B4-BE49-F238E27FC236}">
                  <a16:creationId xmlns:a16="http://schemas.microsoft.com/office/drawing/2014/main" id="{BD48B334-468F-6F47-B600-8D104ABAEFC0}"/>
                </a:ext>
              </a:extLst>
            </p:cNvPr>
            <p:cNvSpPr/>
            <p:nvPr/>
          </p:nvSpPr>
          <p:spPr>
            <a:xfrm>
              <a:off x="3083382" y="583163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B4</a:t>
              </a:r>
            </a:p>
          </p:txBody>
        </p:sp>
        <p:sp>
          <p:nvSpPr>
            <p:cNvPr id="44" name="Oval 43">
              <a:extLst>
                <a:ext uri="{FF2B5EF4-FFF2-40B4-BE49-F238E27FC236}">
                  <a16:creationId xmlns:a16="http://schemas.microsoft.com/office/drawing/2014/main" id="{E7920283-190C-8F4A-BCF6-2E214FFD2ED7}"/>
                </a:ext>
              </a:extLst>
            </p:cNvPr>
            <p:cNvSpPr/>
            <p:nvPr/>
          </p:nvSpPr>
          <p:spPr>
            <a:xfrm>
              <a:off x="4202276" y="579039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45" name="Oval 44">
              <a:extLst>
                <a:ext uri="{FF2B5EF4-FFF2-40B4-BE49-F238E27FC236}">
                  <a16:creationId xmlns:a16="http://schemas.microsoft.com/office/drawing/2014/main" id="{9C9C7D07-A61A-AC4A-82A8-E45ED3194474}"/>
                </a:ext>
              </a:extLst>
            </p:cNvPr>
            <p:cNvSpPr/>
            <p:nvPr/>
          </p:nvSpPr>
          <p:spPr>
            <a:xfrm>
              <a:off x="4251833" y="583163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B3</a:t>
              </a:r>
            </a:p>
          </p:txBody>
        </p:sp>
        <p:cxnSp>
          <p:nvCxnSpPr>
            <p:cNvPr id="46" name="Straight Arrow Connector 45">
              <a:extLst>
                <a:ext uri="{FF2B5EF4-FFF2-40B4-BE49-F238E27FC236}">
                  <a16:creationId xmlns:a16="http://schemas.microsoft.com/office/drawing/2014/main" id="{3307A522-8E63-F345-BF0A-741A6ECA7194}"/>
                </a:ext>
              </a:extLst>
            </p:cNvPr>
            <p:cNvCxnSpPr>
              <a:endCxn id="41" idx="1"/>
            </p:cNvCxnSpPr>
            <p:nvPr/>
          </p:nvCxnSpPr>
          <p:spPr>
            <a:xfrm>
              <a:off x="2518756" y="5216743"/>
              <a:ext cx="155961" cy="12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624A673-E743-884F-876F-62CD337E121E}"/>
                </a:ext>
              </a:extLst>
            </p:cNvPr>
            <p:cNvCxnSpPr>
              <a:cxnSpLocks/>
              <a:stCxn id="41" idx="5"/>
              <a:endCxn id="43" idx="1"/>
            </p:cNvCxnSpPr>
            <p:nvPr/>
          </p:nvCxnSpPr>
          <p:spPr>
            <a:xfrm>
              <a:off x="2986250" y="5656283"/>
              <a:ext cx="161653"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C47E55-3877-154C-969D-BE6689678380}"/>
                </a:ext>
              </a:extLst>
            </p:cNvPr>
            <p:cNvCxnSpPr>
              <a:cxnSpLocks/>
              <a:stCxn id="42" idx="3"/>
              <a:endCxn id="43" idx="7"/>
            </p:cNvCxnSpPr>
            <p:nvPr/>
          </p:nvCxnSpPr>
          <p:spPr>
            <a:xfrm flipH="1">
              <a:off x="3459436" y="565628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A1CA013-C4B0-004E-87A8-72FB07002485}"/>
                </a:ext>
              </a:extLst>
            </p:cNvPr>
            <p:cNvCxnSpPr>
              <a:cxnSpLocks/>
              <a:stCxn id="44" idx="1"/>
              <a:endCxn id="42" idx="5"/>
            </p:cNvCxnSpPr>
            <p:nvPr/>
          </p:nvCxnSpPr>
          <p:spPr>
            <a:xfrm flipH="1" flipV="1">
              <a:off x="3950207" y="565628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9C270E2C-8BE0-D243-BBE8-EB275733613A}"/>
                </a:ext>
              </a:extLst>
            </p:cNvPr>
            <p:cNvSpPr txBox="1">
              <a:spLocks/>
            </p:cNvSpPr>
            <p:nvPr/>
          </p:nvSpPr>
          <p:spPr>
            <a:xfrm>
              <a:off x="4450986" y="521933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52" name="Straight Arrow Connector 51">
              <a:extLst>
                <a:ext uri="{FF2B5EF4-FFF2-40B4-BE49-F238E27FC236}">
                  <a16:creationId xmlns:a16="http://schemas.microsoft.com/office/drawing/2014/main" id="{B2F900EB-DD14-5A4E-9C3E-F467AAE61679}"/>
                </a:ext>
              </a:extLst>
            </p:cNvPr>
            <p:cNvCxnSpPr>
              <a:cxnSpLocks/>
              <a:stCxn id="44" idx="0"/>
            </p:cNvCxnSpPr>
            <p:nvPr/>
          </p:nvCxnSpPr>
          <p:spPr>
            <a:xfrm flipV="1">
              <a:off x="4465353" y="5573339"/>
              <a:ext cx="205920" cy="21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1" name="Content Placeholder 2">
            <a:extLst>
              <a:ext uri="{FF2B5EF4-FFF2-40B4-BE49-F238E27FC236}">
                <a16:creationId xmlns:a16="http://schemas.microsoft.com/office/drawing/2014/main" id="{D8446A42-FDF6-EE47-AE60-F3E87AEF79C3}"/>
              </a:ext>
            </a:extLst>
          </p:cNvPr>
          <p:cNvSpPr txBox="1">
            <a:spLocks/>
          </p:cNvSpPr>
          <p:nvPr/>
        </p:nvSpPr>
        <p:spPr>
          <a:xfrm>
            <a:off x="4891561" y="2878226"/>
            <a:ext cx="6787821" cy="37813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Proof: Given the DFAs for A and B (see left), construct a machine that accepts A union B (right)</a:t>
            </a:r>
          </a:p>
        </p:txBody>
      </p:sp>
      <p:sp>
        <p:nvSpPr>
          <p:cNvPr id="62" name="Right Arrow 61">
            <a:extLst>
              <a:ext uri="{FF2B5EF4-FFF2-40B4-BE49-F238E27FC236}">
                <a16:creationId xmlns:a16="http://schemas.microsoft.com/office/drawing/2014/main" id="{D075A474-AD73-6C48-A967-03A103DBC58D}"/>
              </a:ext>
            </a:extLst>
          </p:cNvPr>
          <p:cNvSpPr/>
          <p:nvPr/>
        </p:nvSpPr>
        <p:spPr>
          <a:xfrm>
            <a:off x="5095703" y="4339244"/>
            <a:ext cx="378423" cy="290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a:extLst>
              <a:ext uri="{FF2B5EF4-FFF2-40B4-BE49-F238E27FC236}">
                <a16:creationId xmlns:a16="http://schemas.microsoft.com/office/drawing/2014/main" id="{79F1A21B-1A34-9048-B96D-382304A8D01D}"/>
              </a:ext>
            </a:extLst>
          </p:cNvPr>
          <p:cNvSpPr txBox="1">
            <a:spLocks/>
          </p:cNvSpPr>
          <p:nvPr/>
        </p:nvSpPr>
        <p:spPr>
          <a:xfrm>
            <a:off x="5608216" y="5927052"/>
            <a:ext cx="5838408" cy="75638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solidFill>
              </a:rPr>
              <a:t>See how easy the NFA makes things sometimes? </a:t>
            </a:r>
            <a:r>
              <a:rPr lang="en-US" sz="1400" i="1" dirty="0"/>
              <a:t>Non-determinism allows us to simply spawn two threads, each of which runs one of the original DFAs.</a:t>
            </a:r>
            <a:endParaRPr lang="en-US" sz="1400" i="1" dirty="0">
              <a:solidFill>
                <a:schemeClr val="tx1"/>
              </a:solidFill>
            </a:endParaRPr>
          </a:p>
        </p:txBody>
      </p:sp>
      <p:grpSp>
        <p:nvGrpSpPr>
          <p:cNvPr id="113" name="Group 112">
            <a:extLst>
              <a:ext uri="{FF2B5EF4-FFF2-40B4-BE49-F238E27FC236}">
                <a16:creationId xmlns:a16="http://schemas.microsoft.com/office/drawing/2014/main" id="{883B6CEA-BA93-F44A-8A4D-C556C6552C4F}"/>
              </a:ext>
            </a:extLst>
          </p:cNvPr>
          <p:cNvGrpSpPr/>
          <p:nvPr/>
        </p:nvGrpSpPr>
        <p:grpSpPr>
          <a:xfrm>
            <a:off x="5602491" y="3449781"/>
            <a:ext cx="5844133" cy="2442335"/>
            <a:chOff x="5602491" y="3574473"/>
            <a:chExt cx="5844133" cy="2442335"/>
          </a:xfrm>
        </p:grpSpPr>
        <p:grpSp>
          <p:nvGrpSpPr>
            <p:cNvPr id="78" name="Group 77">
              <a:extLst>
                <a:ext uri="{FF2B5EF4-FFF2-40B4-BE49-F238E27FC236}">
                  <a16:creationId xmlns:a16="http://schemas.microsoft.com/office/drawing/2014/main" id="{ED889DEA-A94D-3049-863E-5C956499BF89}"/>
                </a:ext>
              </a:extLst>
            </p:cNvPr>
            <p:cNvGrpSpPr/>
            <p:nvPr/>
          </p:nvGrpSpPr>
          <p:grpSpPr>
            <a:xfrm>
              <a:off x="5783210" y="3916690"/>
              <a:ext cx="2601247" cy="1884254"/>
              <a:chOff x="2377439" y="2887251"/>
              <a:chExt cx="2601247" cy="1884254"/>
            </a:xfrm>
          </p:grpSpPr>
          <p:sp>
            <p:nvSpPr>
              <p:cNvPr id="79" name="Rectangle 78">
                <a:extLst>
                  <a:ext uri="{FF2B5EF4-FFF2-40B4-BE49-F238E27FC236}">
                    <a16:creationId xmlns:a16="http://schemas.microsoft.com/office/drawing/2014/main" id="{D08EAD70-0A75-EE4F-B602-2BB6229C442D}"/>
                  </a:ext>
                </a:extLst>
              </p:cNvPr>
              <p:cNvSpPr/>
              <p:nvPr/>
            </p:nvSpPr>
            <p:spPr>
              <a:xfrm>
                <a:off x="2377439" y="344165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5667B51-847D-1D4B-8BB6-5B5836C46615}"/>
                  </a:ext>
                </a:extLst>
              </p:cNvPr>
              <p:cNvSpPr/>
              <p:nvPr/>
            </p:nvSpPr>
            <p:spPr>
              <a:xfrm>
                <a:off x="2610196"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A1</a:t>
                </a:r>
              </a:p>
            </p:txBody>
          </p:sp>
          <p:sp>
            <p:nvSpPr>
              <p:cNvPr id="81" name="Oval 80">
                <a:extLst>
                  <a:ext uri="{FF2B5EF4-FFF2-40B4-BE49-F238E27FC236}">
                    <a16:creationId xmlns:a16="http://schemas.microsoft.com/office/drawing/2014/main" id="{699AE36E-EA69-9641-B719-4C240934FDF5}"/>
                  </a:ext>
                </a:extLst>
              </p:cNvPr>
              <p:cNvSpPr/>
              <p:nvPr/>
            </p:nvSpPr>
            <p:spPr>
              <a:xfrm>
                <a:off x="3574153"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A2</a:t>
                </a:r>
              </a:p>
            </p:txBody>
          </p:sp>
          <p:sp>
            <p:nvSpPr>
              <p:cNvPr id="82" name="Oval 81">
                <a:extLst>
                  <a:ext uri="{FF2B5EF4-FFF2-40B4-BE49-F238E27FC236}">
                    <a16:creationId xmlns:a16="http://schemas.microsoft.com/office/drawing/2014/main" id="{5B97689F-48DB-8249-B7AE-C551BF0E7DE0}"/>
                  </a:ext>
                </a:extLst>
              </p:cNvPr>
              <p:cNvSpPr/>
              <p:nvPr/>
            </p:nvSpPr>
            <p:spPr>
              <a:xfrm>
                <a:off x="3083382" y="418936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A3</a:t>
                </a:r>
              </a:p>
            </p:txBody>
          </p:sp>
          <p:sp>
            <p:nvSpPr>
              <p:cNvPr id="83" name="Oval 82">
                <a:extLst>
                  <a:ext uri="{FF2B5EF4-FFF2-40B4-BE49-F238E27FC236}">
                    <a16:creationId xmlns:a16="http://schemas.microsoft.com/office/drawing/2014/main" id="{E7EFA6B7-7322-A844-A8AC-C9E2850725CE}"/>
                  </a:ext>
                </a:extLst>
              </p:cNvPr>
              <p:cNvSpPr/>
              <p:nvPr/>
            </p:nvSpPr>
            <p:spPr>
              <a:xfrm>
                <a:off x="4202276" y="414812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84" name="Oval 83">
                <a:extLst>
                  <a:ext uri="{FF2B5EF4-FFF2-40B4-BE49-F238E27FC236}">
                    <a16:creationId xmlns:a16="http://schemas.microsoft.com/office/drawing/2014/main" id="{3AD20AA3-729E-4648-968A-152E0A7D63BB}"/>
                  </a:ext>
                </a:extLst>
              </p:cNvPr>
              <p:cNvSpPr/>
              <p:nvPr/>
            </p:nvSpPr>
            <p:spPr>
              <a:xfrm>
                <a:off x="4251833" y="418936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cxnSp>
            <p:nvCxnSpPr>
              <p:cNvPr id="85" name="Straight Arrow Connector 84">
                <a:extLst>
                  <a:ext uri="{FF2B5EF4-FFF2-40B4-BE49-F238E27FC236}">
                    <a16:creationId xmlns:a16="http://schemas.microsoft.com/office/drawing/2014/main" id="{9D377090-FC64-7243-99B0-D5A7E123BCD0}"/>
                  </a:ext>
                </a:extLst>
              </p:cNvPr>
              <p:cNvCxnSpPr>
                <a:cxnSpLocks/>
                <a:stCxn id="106" idx="2"/>
                <a:endCxn id="80" idx="7"/>
              </p:cNvCxnSpPr>
              <p:nvPr/>
            </p:nvCxnSpPr>
            <p:spPr>
              <a:xfrm flipH="1">
                <a:off x="2986250" y="2887251"/>
                <a:ext cx="1516290" cy="81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63CED3-57F3-C748-AB18-8FA3A40884A5}"/>
                  </a:ext>
                </a:extLst>
              </p:cNvPr>
              <p:cNvCxnSpPr>
                <a:cxnSpLocks/>
                <a:stCxn id="80" idx="6"/>
                <a:endCxn id="81" idx="2"/>
              </p:cNvCxnSpPr>
              <p:nvPr/>
            </p:nvCxnSpPr>
            <p:spPr>
              <a:xfrm>
                <a:off x="3050771" y="3858247"/>
                <a:ext cx="52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D481ADC-3873-F648-98BE-80838904C6F8}"/>
                  </a:ext>
                </a:extLst>
              </p:cNvPr>
              <p:cNvCxnSpPr>
                <a:cxnSpLocks/>
                <a:stCxn id="81" idx="3"/>
                <a:endCxn id="82" idx="7"/>
              </p:cNvCxnSpPr>
              <p:nvPr/>
            </p:nvCxnSpPr>
            <p:spPr>
              <a:xfrm flipH="1">
                <a:off x="3459436" y="401401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E140D0F-0BB2-2046-A68D-4306D3A65F43}"/>
                  </a:ext>
                </a:extLst>
              </p:cNvPr>
              <p:cNvCxnSpPr>
                <a:cxnSpLocks/>
                <a:stCxn id="81" idx="5"/>
                <a:endCxn id="83" idx="1"/>
              </p:cNvCxnSpPr>
              <p:nvPr/>
            </p:nvCxnSpPr>
            <p:spPr>
              <a:xfrm>
                <a:off x="3950207" y="401401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019341B-9585-7A48-8673-03F23E335DED}"/>
                  </a:ext>
                </a:extLst>
              </p:cNvPr>
              <p:cNvCxnSpPr>
                <a:cxnSpLocks/>
                <a:stCxn id="82" idx="6"/>
                <a:endCxn id="83" idx="2"/>
              </p:cNvCxnSpPr>
              <p:nvPr/>
            </p:nvCxnSpPr>
            <p:spPr>
              <a:xfrm>
                <a:off x="3523957" y="4409657"/>
                <a:ext cx="678319" cy="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Content Placeholder 2">
                <a:extLst>
                  <a:ext uri="{FF2B5EF4-FFF2-40B4-BE49-F238E27FC236}">
                    <a16:creationId xmlns:a16="http://schemas.microsoft.com/office/drawing/2014/main" id="{D8E06635-A62F-A74B-B785-B085E87BB153}"/>
                  </a:ext>
                </a:extLst>
              </p:cNvPr>
              <p:cNvSpPr txBox="1">
                <a:spLocks/>
              </p:cNvSpPr>
              <p:nvPr/>
            </p:nvSpPr>
            <p:spPr>
              <a:xfrm>
                <a:off x="4450986" y="357706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91" name="Straight Arrow Connector 90">
                <a:extLst>
                  <a:ext uri="{FF2B5EF4-FFF2-40B4-BE49-F238E27FC236}">
                    <a16:creationId xmlns:a16="http://schemas.microsoft.com/office/drawing/2014/main" id="{6BBCF000-DC7E-CE46-A7D2-16866A47AFD2}"/>
                  </a:ext>
                </a:extLst>
              </p:cNvPr>
              <p:cNvCxnSpPr>
                <a:cxnSpLocks/>
                <a:stCxn id="81" idx="6"/>
                <a:endCxn id="90" idx="1"/>
              </p:cNvCxnSpPr>
              <p:nvPr/>
            </p:nvCxnSpPr>
            <p:spPr>
              <a:xfrm flipV="1">
                <a:off x="4014728" y="3754069"/>
                <a:ext cx="436258" cy="10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F63E77EA-2EAC-3C44-B66A-D010795B7727}"/>
                </a:ext>
              </a:extLst>
            </p:cNvPr>
            <p:cNvGrpSpPr/>
            <p:nvPr/>
          </p:nvGrpSpPr>
          <p:grpSpPr>
            <a:xfrm>
              <a:off x="8348886" y="3916690"/>
              <a:ext cx="2885163" cy="1884254"/>
              <a:chOff x="2093523" y="4529521"/>
              <a:chExt cx="2885163" cy="1884254"/>
            </a:xfrm>
          </p:grpSpPr>
          <p:sp>
            <p:nvSpPr>
              <p:cNvPr id="93" name="Rectangle 92">
                <a:extLst>
                  <a:ext uri="{FF2B5EF4-FFF2-40B4-BE49-F238E27FC236}">
                    <a16:creationId xmlns:a16="http://schemas.microsoft.com/office/drawing/2014/main" id="{E3106626-72DA-8F4D-8B1D-F8EBB80765FF}"/>
                  </a:ext>
                </a:extLst>
              </p:cNvPr>
              <p:cNvSpPr/>
              <p:nvPr/>
            </p:nvSpPr>
            <p:spPr>
              <a:xfrm>
                <a:off x="2377439" y="508392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C93B7EE-7B85-8743-988D-C2A0DBA07D70}"/>
                  </a:ext>
                </a:extLst>
              </p:cNvPr>
              <p:cNvSpPr/>
              <p:nvPr/>
            </p:nvSpPr>
            <p:spPr>
              <a:xfrm>
                <a:off x="2610196"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B1</a:t>
                </a:r>
              </a:p>
            </p:txBody>
          </p:sp>
          <p:sp>
            <p:nvSpPr>
              <p:cNvPr id="95" name="Oval 94">
                <a:extLst>
                  <a:ext uri="{FF2B5EF4-FFF2-40B4-BE49-F238E27FC236}">
                    <a16:creationId xmlns:a16="http://schemas.microsoft.com/office/drawing/2014/main" id="{D952A584-4104-EE49-A2E4-ECE5D35DAED5}"/>
                  </a:ext>
                </a:extLst>
              </p:cNvPr>
              <p:cNvSpPr/>
              <p:nvPr/>
            </p:nvSpPr>
            <p:spPr>
              <a:xfrm>
                <a:off x="3574153"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B2</a:t>
                </a:r>
              </a:p>
            </p:txBody>
          </p:sp>
          <p:sp>
            <p:nvSpPr>
              <p:cNvPr id="96" name="Oval 95">
                <a:extLst>
                  <a:ext uri="{FF2B5EF4-FFF2-40B4-BE49-F238E27FC236}">
                    <a16:creationId xmlns:a16="http://schemas.microsoft.com/office/drawing/2014/main" id="{D3B24EEB-13DC-7E45-AE5C-093038E0E26A}"/>
                  </a:ext>
                </a:extLst>
              </p:cNvPr>
              <p:cNvSpPr/>
              <p:nvPr/>
            </p:nvSpPr>
            <p:spPr>
              <a:xfrm>
                <a:off x="3083382" y="583163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B4</a:t>
                </a:r>
              </a:p>
            </p:txBody>
          </p:sp>
          <p:sp>
            <p:nvSpPr>
              <p:cNvPr id="97" name="Oval 96">
                <a:extLst>
                  <a:ext uri="{FF2B5EF4-FFF2-40B4-BE49-F238E27FC236}">
                    <a16:creationId xmlns:a16="http://schemas.microsoft.com/office/drawing/2014/main" id="{4DABF722-C92F-2A4F-8D2D-94D8EF0CAAAA}"/>
                  </a:ext>
                </a:extLst>
              </p:cNvPr>
              <p:cNvSpPr/>
              <p:nvPr/>
            </p:nvSpPr>
            <p:spPr>
              <a:xfrm>
                <a:off x="4202276" y="579039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98" name="Oval 97">
                <a:extLst>
                  <a:ext uri="{FF2B5EF4-FFF2-40B4-BE49-F238E27FC236}">
                    <a16:creationId xmlns:a16="http://schemas.microsoft.com/office/drawing/2014/main" id="{300F7A86-3256-A94B-B208-2B286838BD6F}"/>
                  </a:ext>
                </a:extLst>
              </p:cNvPr>
              <p:cNvSpPr/>
              <p:nvPr/>
            </p:nvSpPr>
            <p:spPr>
              <a:xfrm>
                <a:off x="4251833" y="583163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B3</a:t>
                </a:r>
              </a:p>
            </p:txBody>
          </p:sp>
          <p:cxnSp>
            <p:nvCxnSpPr>
              <p:cNvPr id="99" name="Straight Arrow Connector 98">
                <a:extLst>
                  <a:ext uri="{FF2B5EF4-FFF2-40B4-BE49-F238E27FC236}">
                    <a16:creationId xmlns:a16="http://schemas.microsoft.com/office/drawing/2014/main" id="{84DA2D80-971A-F444-9256-679E11DDFFDD}"/>
                  </a:ext>
                </a:extLst>
              </p:cNvPr>
              <p:cNvCxnSpPr>
                <a:cxnSpLocks/>
                <a:stCxn id="106" idx="6"/>
                <a:endCxn id="94" idx="0"/>
              </p:cNvCxnSpPr>
              <p:nvPr/>
            </p:nvCxnSpPr>
            <p:spPr>
              <a:xfrm>
                <a:off x="2093523" y="4529521"/>
                <a:ext cx="736961" cy="750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4A7B0C1-E965-8C4C-96FA-10E9ADEC7EAE}"/>
                  </a:ext>
                </a:extLst>
              </p:cNvPr>
              <p:cNvCxnSpPr>
                <a:cxnSpLocks/>
                <a:stCxn id="94" idx="5"/>
                <a:endCxn id="96" idx="1"/>
              </p:cNvCxnSpPr>
              <p:nvPr/>
            </p:nvCxnSpPr>
            <p:spPr>
              <a:xfrm>
                <a:off x="2986250" y="5656283"/>
                <a:ext cx="161653"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A9F9B1C-8769-2648-A511-B0E85ABB5CE1}"/>
                  </a:ext>
                </a:extLst>
              </p:cNvPr>
              <p:cNvCxnSpPr>
                <a:cxnSpLocks/>
                <a:stCxn id="95" idx="3"/>
                <a:endCxn id="96" idx="7"/>
              </p:cNvCxnSpPr>
              <p:nvPr/>
            </p:nvCxnSpPr>
            <p:spPr>
              <a:xfrm flipH="1">
                <a:off x="3459436" y="565628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D79F6D1-98E8-B841-ABF0-2483557A6126}"/>
                  </a:ext>
                </a:extLst>
              </p:cNvPr>
              <p:cNvCxnSpPr>
                <a:cxnSpLocks/>
                <a:stCxn id="97" idx="1"/>
                <a:endCxn id="95" idx="5"/>
              </p:cNvCxnSpPr>
              <p:nvPr/>
            </p:nvCxnSpPr>
            <p:spPr>
              <a:xfrm flipH="1" flipV="1">
                <a:off x="3950207" y="565628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Content Placeholder 2">
                <a:extLst>
                  <a:ext uri="{FF2B5EF4-FFF2-40B4-BE49-F238E27FC236}">
                    <a16:creationId xmlns:a16="http://schemas.microsoft.com/office/drawing/2014/main" id="{C5601E7D-0820-BB4D-81A0-3C4F86ECD71B}"/>
                  </a:ext>
                </a:extLst>
              </p:cNvPr>
              <p:cNvSpPr txBox="1">
                <a:spLocks/>
              </p:cNvSpPr>
              <p:nvPr/>
            </p:nvSpPr>
            <p:spPr>
              <a:xfrm>
                <a:off x="4450986" y="521933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104" name="Straight Arrow Connector 103">
                <a:extLst>
                  <a:ext uri="{FF2B5EF4-FFF2-40B4-BE49-F238E27FC236}">
                    <a16:creationId xmlns:a16="http://schemas.microsoft.com/office/drawing/2014/main" id="{C978AC1C-B211-A540-9A39-746C65EB464F}"/>
                  </a:ext>
                </a:extLst>
              </p:cNvPr>
              <p:cNvCxnSpPr>
                <a:cxnSpLocks/>
                <a:stCxn id="97" idx="0"/>
              </p:cNvCxnSpPr>
              <p:nvPr/>
            </p:nvCxnSpPr>
            <p:spPr>
              <a:xfrm flipV="1">
                <a:off x="4465353" y="5573339"/>
                <a:ext cx="205920" cy="21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CB5B3E34-32E6-3C46-8074-08A86875BFA0}"/>
                </a:ext>
              </a:extLst>
            </p:cNvPr>
            <p:cNvSpPr/>
            <p:nvPr/>
          </p:nvSpPr>
          <p:spPr>
            <a:xfrm>
              <a:off x="5602491" y="3574473"/>
              <a:ext cx="5844133" cy="2442335"/>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F2666F1-B821-F14F-9761-2EA538D632BB}"/>
                </a:ext>
              </a:extLst>
            </p:cNvPr>
            <p:cNvSpPr/>
            <p:nvPr/>
          </p:nvSpPr>
          <p:spPr>
            <a:xfrm>
              <a:off x="7908311" y="3696402"/>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a:t>
              </a:r>
            </a:p>
          </p:txBody>
        </p:sp>
        <mc:AlternateContent xmlns:mc="http://schemas.openxmlformats.org/markup-compatibility/2006">
          <mc:Choice xmlns:a14="http://schemas.microsoft.com/office/drawing/2010/main" Requires="a14">
            <p:sp>
              <p:nvSpPr>
                <p:cNvPr id="111" name="Content Placeholder 2">
                  <a:extLst>
                    <a:ext uri="{FF2B5EF4-FFF2-40B4-BE49-F238E27FC236}">
                      <a16:creationId xmlns:a16="http://schemas.microsoft.com/office/drawing/2014/main" id="{48CB537E-796D-0344-BD6D-3CF98900B940}"/>
                    </a:ext>
                  </a:extLst>
                </p:cNvPr>
                <p:cNvSpPr txBox="1">
                  <a:spLocks/>
                </p:cNvSpPr>
                <p:nvPr/>
              </p:nvSpPr>
              <p:spPr>
                <a:xfrm>
                  <a:off x="7128872" y="3918040"/>
                  <a:ext cx="316689" cy="30713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𝜖</m:t>
                        </m:r>
                      </m:oMath>
                    </m:oMathPara>
                  </a14:m>
                  <a:endParaRPr lang="en-US" sz="1400" i="1" dirty="0">
                    <a:solidFill>
                      <a:schemeClr val="tx1"/>
                    </a:solidFill>
                  </a:endParaRPr>
                </a:p>
              </p:txBody>
            </p:sp>
          </mc:Choice>
          <mc:Fallback>
            <p:sp>
              <p:nvSpPr>
                <p:cNvPr id="111" name="Content Placeholder 2">
                  <a:extLst>
                    <a:ext uri="{FF2B5EF4-FFF2-40B4-BE49-F238E27FC236}">
                      <a16:creationId xmlns:a16="http://schemas.microsoft.com/office/drawing/2014/main" id="{48CB537E-796D-0344-BD6D-3CF98900B940}"/>
                    </a:ext>
                  </a:extLst>
                </p:cNvPr>
                <p:cNvSpPr txBox="1">
                  <a:spLocks noRot="1" noChangeAspect="1" noMove="1" noResize="1" noEditPoints="1" noAdjustHandles="1" noChangeArrowheads="1" noChangeShapeType="1" noTextEdit="1"/>
                </p:cNvSpPr>
                <p:nvPr/>
              </p:nvSpPr>
              <p:spPr>
                <a:xfrm>
                  <a:off x="7128872" y="3918040"/>
                  <a:ext cx="316689" cy="30713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Content Placeholder 2">
                  <a:extLst>
                    <a:ext uri="{FF2B5EF4-FFF2-40B4-BE49-F238E27FC236}">
                      <a16:creationId xmlns:a16="http://schemas.microsoft.com/office/drawing/2014/main" id="{70E20043-3F36-8649-8CF4-1F6B7C9A127D}"/>
                    </a:ext>
                  </a:extLst>
                </p:cNvPr>
                <p:cNvSpPr txBox="1">
                  <a:spLocks/>
                </p:cNvSpPr>
                <p:nvPr/>
              </p:nvSpPr>
              <p:spPr>
                <a:xfrm>
                  <a:off x="8559022" y="3933487"/>
                  <a:ext cx="316689" cy="30713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𝜖</m:t>
                        </m:r>
                      </m:oMath>
                    </m:oMathPara>
                  </a14:m>
                  <a:endParaRPr lang="en-US" sz="1400" i="1" dirty="0">
                    <a:solidFill>
                      <a:schemeClr val="tx1"/>
                    </a:solidFill>
                  </a:endParaRPr>
                </a:p>
              </p:txBody>
            </p:sp>
          </mc:Choice>
          <mc:Fallback>
            <p:sp>
              <p:nvSpPr>
                <p:cNvPr id="112" name="Content Placeholder 2">
                  <a:extLst>
                    <a:ext uri="{FF2B5EF4-FFF2-40B4-BE49-F238E27FC236}">
                      <a16:creationId xmlns:a16="http://schemas.microsoft.com/office/drawing/2014/main" id="{70E20043-3F36-8649-8CF4-1F6B7C9A127D}"/>
                    </a:ext>
                  </a:extLst>
                </p:cNvPr>
                <p:cNvSpPr txBox="1">
                  <a:spLocks noRot="1" noChangeAspect="1" noMove="1" noResize="1" noEditPoints="1" noAdjustHandles="1" noChangeArrowheads="1" noChangeShapeType="1" noTextEdit="1"/>
                </p:cNvSpPr>
                <p:nvPr/>
              </p:nvSpPr>
              <p:spPr>
                <a:xfrm>
                  <a:off x="8559022" y="3933487"/>
                  <a:ext cx="316689" cy="307137"/>
                </a:xfrm>
                <a:prstGeom prst="rect">
                  <a:avLst/>
                </a:prstGeom>
                <a:blipFill>
                  <a:blip r:embed="rId4"/>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470634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normAutofit fontScale="90000"/>
          </a:bodyPr>
          <a:lstStyle/>
          <a:p>
            <a:pPr algn="ctr"/>
            <a:r>
              <a:rPr lang="en-US" dirty="0"/>
              <a:t>Reg. Languages are closed under Concatenation</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42053"/>
            <a:ext cx="8016530" cy="573137"/>
          </a:xfrm>
          <a:solidFill>
            <a:schemeClr val="tx1">
              <a:lumMod val="95000"/>
            </a:schemeClr>
          </a:solidFill>
        </p:spPr>
        <p:txBody>
          <a:bodyPr>
            <a:normAutofit/>
          </a:bodyPr>
          <a:lstStyle/>
          <a:p>
            <a:pPr marL="0" indent="0" algn="ctr">
              <a:buNone/>
            </a:pPr>
            <a:r>
              <a:rPr lang="en-US" sz="1800" b="1" i="1" u="sng" dirty="0">
                <a:solidFill>
                  <a:schemeClr val="bg1"/>
                </a:solidFill>
              </a:rPr>
              <a:t>Theorem</a:t>
            </a:r>
            <a:r>
              <a:rPr lang="en-US" sz="1800" i="1" dirty="0">
                <a:solidFill>
                  <a:schemeClr val="bg1"/>
                </a:solidFill>
              </a:rPr>
              <a:t>: The regular languages are closed under concatenation</a:t>
            </a:r>
          </a:p>
        </p:txBody>
      </p:sp>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3530600" y="2095514"/>
            <a:ext cx="1448087"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Concatenation:</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A5548AF-218E-6942-81E8-2A1C019D998B}"/>
                  </a:ext>
                </a:extLst>
              </p:cNvPr>
              <p:cNvSpPr txBox="1">
                <a:spLocks/>
              </p:cNvSpPr>
              <p:nvPr/>
            </p:nvSpPr>
            <p:spPr>
              <a:xfrm>
                <a:off x="4978687" y="2034698"/>
                <a:ext cx="3191646"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𝑥𝑦</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6" name="Content Placeholder 2">
                <a:extLst>
                  <a:ext uri="{FF2B5EF4-FFF2-40B4-BE49-F238E27FC236}">
                    <a16:creationId xmlns:a16="http://schemas.microsoft.com/office/drawing/2014/main" id="{FA5548AF-218E-6942-81E8-2A1C019D998B}"/>
                  </a:ext>
                </a:extLst>
              </p:cNvPr>
              <p:cNvSpPr txBox="1">
                <a:spLocks noRot="1" noChangeAspect="1" noMove="1" noResize="1" noEditPoints="1" noAdjustHandles="1" noChangeArrowheads="1" noChangeShapeType="1" noTextEdit="1"/>
              </p:cNvSpPr>
              <p:nvPr/>
            </p:nvSpPr>
            <p:spPr>
              <a:xfrm>
                <a:off x="4978687" y="2034698"/>
                <a:ext cx="3191646" cy="53799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0855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E295AA-8C58-204E-9DA1-E80D6E0DAF7C}"/>
              </a:ext>
            </a:extLst>
          </p:cNvPr>
          <p:cNvSpPr/>
          <p:nvPr/>
        </p:nvSpPr>
        <p:spPr>
          <a:xfrm>
            <a:off x="5187142" y="3562877"/>
            <a:ext cx="6625243" cy="229785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normAutofit fontScale="90000"/>
          </a:bodyPr>
          <a:lstStyle/>
          <a:p>
            <a:pPr algn="ctr"/>
            <a:r>
              <a:rPr lang="en-US" dirty="0"/>
              <a:t>Reg. Languages are closed under Concatenation</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42053"/>
            <a:ext cx="8016530" cy="573137"/>
          </a:xfrm>
          <a:solidFill>
            <a:schemeClr val="tx1">
              <a:lumMod val="95000"/>
            </a:schemeClr>
          </a:solidFill>
        </p:spPr>
        <p:txBody>
          <a:bodyPr>
            <a:normAutofit/>
          </a:bodyPr>
          <a:lstStyle/>
          <a:p>
            <a:pPr marL="0" indent="0" algn="ctr">
              <a:buNone/>
            </a:pPr>
            <a:r>
              <a:rPr lang="en-US" sz="1800" b="1" i="1" u="sng" dirty="0">
                <a:solidFill>
                  <a:schemeClr val="bg1"/>
                </a:solidFill>
              </a:rPr>
              <a:t>Theorem</a:t>
            </a:r>
            <a:r>
              <a:rPr lang="en-US" sz="1800" i="1" dirty="0">
                <a:solidFill>
                  <a:schemeClr val="bg1"/>
                </a:solidFill>
              </a:rPr>
              <a:t>: The regular languages are closed under concatenation</a:t>
            </a:r>
          </a:p>
        </p:txBody>
      </p:sp>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3530600" y="2095514"/>
            <a:ext cx="1448087"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Concatenation:</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A5548AF-218E-6942-81E8-2A1C019D998B}"/>
                  </a:ext>
                </a:extLst>
              </p:cNvPr>
              <p:cNvSpPr txBox="1">
                <a:spLocks/>
              </p:cNvSpPr>
              <p:nvPr/>
            </p:nvSpPr>
            <p:spPr>
              <a:xfrm>
                <a:off x="4978687" y="2034698"/>
                <a:ext cx="3191646"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𝑥𝑦</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6" name="Content Placeholder 2">
                <a:extLst>
                  <a:ext uri="{FF2B5EF4-FFF2-40B4-BE49-F238E27FC236}">
                    <a16:creationId xmlns:a16="http://schemas.microsoft.com/office/drawing/2014/main" id="{FA5548AF-218E-6942-81E8-2A1C019D998B}"/>
                  </a:ext>
                </a:extLst>
              </p:cNvPr>
              <p:cNvSpPr txBox="1">
                <a:spLocks noRot="1" noChangeAspect="1" noMove="1" noResize="1" noEditPoints="1" noAdjustHandles="1" noChangeArrowheads="1" noChangeShapeType="1" noTextEdit="1"/>
              </p:cNvSpPr>
              <p:nvPr/>
            </p:nvSpPr>
            <p:spPr>
              <a:xfrm>
                <a:off x="4978687" y="2034698"/>
                <a:ext cx="3191646" cy="537997"/>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A46E08B-8D8A-0846-960F-3DFADE67B84E}"/>
              </a:ext>
            </a:extLst>
          </p:cNvPr>
          <p:cNvSpPr txBox="1">
            <a:spLocks/>
          </p:cNvSpPr>
          <p:nvPr/>
        </p:nvSpPr>
        <p:spPr>
          <a:xfrm>
            <a:off x="448888" y="2880452"/>
            <a:ext cx="3778327" cy="378137"/>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Claim: If A and B are regular, then A conc. B is regular</a:t>
            </a:r>
          </a:p>
        </p:txBody>
      </p:sp>
      <p:cxnSp>
        <p:nvCxnSpPr>
          <p:cNvPr id="8" name="Straight Connector 7">
            <a:extLst>
              <a:ext uri="{FF2B5EF4-FFF2-40B4-BE49-F238E27FC236}">
                <a16:creationId xmlns:a16="http://schemas.microsoft.com/office/drawing/2014/main" id="{09BD66B3-B660-8749-A813-12E6876D912F}"/>
              </a:ext>
            </a:extLst>
          </p:cNvPr>
          <p:cNvCxnSpPr>
            <a:cxnSpLocks/>
          </p:cNvCxnSpPr>
          <p:nvPr/>
        </p:nvCxnSpPr>
        <p:spPr>
          <a:xfrm>
            <a:off x="448888" y="2726574"/>
            <a:ext cx="1123049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8FDA5D4-BC05-DB47-9FBC-D48E698E4AF6}"/>
              </a:ext>
            </a:extLst>
          </p:cNvPr>
          <p:cNvSpPr txBox="1">
            <a:spLocks/>
          </p:cNvSpPr>
          <p:nvPr/>
        </p:nvSpPr>
        <p:spPr>
          <a:xfrm>
            <a:off x="4891561" y="2878226"/>
            <a:ext cx="6787821" cy="37813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Proof: Given the DFAs for A and B (see left), construct a machine that accepts A conc. B (right)</a:t>
            </a:r>
          </a:p>
        </p:txBody>
      </p:sp>
      <p:sp>
        <p:nvSpPr>
          <p:cNvPr id="10" name="Content Placeholder 2">
            <a:extLst>
              <a:ext uri="{FF2B5EF4-FFF2-40B4-BE49-F238E27FC236}">
                <a16:creationId xmlns:a16="http://schemas.microsoft.com/office/drawing/2014/main" id="{5E834208-07A6-1447-84F2-411EF4E03F25}"/>
              </a:ext>
            </a:extLst>
          </p:cNvPr>
          <p:cNvSpPr txBox="1">
            <a:spLocks/>
          </p:cNvSpPr>
          <p:nvPr/>
        </p:nvSpPr>
        <p:spPr>
          <a:xfrm>
            <a:off x="725774" y="3441652"/>
            <a:ext cx="1087794" cy="64078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If A is regular, then some DFA M1 accepts it</a:t>
            </a:r>
          </a:p>
        </p:txBody>
      </p:sp>
      <p:sp>
        <p:nvSpPr>
          <p:cNvPr id="11" name="Content Placeholder 2">
            <a:extLst>
              <a:ext uri="{FF2B5EF4-FFF2-40B4-BE49-F238E27FC236}">
                <a16:creationId xmlns:a16="http://schemas.microsoft.com/office/drawing/2014/main" id="{A568EB21-2C4D-F34C-9F8A-8FC8E6C19259}"/>
              </a:ext>
            </a:extLst>
          </p:cNvPr>
          <p:cNvSpPr txBox="1">
            <a:spLocks/>
          </p:cNvSpPr>
          <p:nvPr/>
        </p:nvSpPr>
        <p:spPr>
          <a:xfrm>
            <a:off x="725772" y="5140219"/>
            <a:ext cx="1087794" cy="64078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If B is regular, then some DFA M2 accepts it</a:t>
            </a:r>
          </a:p>
        </p:txBody>
      </p:sp>
      <p:grpSp>
        <p:nvGrpSpPr>
          <p:cNvPr id="12" name="Group 11">
            <a:extLst>
              <a:ext uri="{FF2B5EF4-FFF2-40B4-BE49-F238E27FC236}">
                <a16:creationId xmlns:a16="http://schemas.microsoft.com/office/drawing/2014/main" id="{80A4D325-D800-C344-8903-2FCC4F332A29}"/>
              </a:ext>
            </a:extLst>
          </p:cNvPr>
          <p:cNvGrpSpPr/>
          <p:nvPr/>
        </p:nvGrpSpPr>
        <p:grpSpPr>
          <a:xfrm>
            <a:off x="1961798" y="3441652"/>
            <a:ext cx="2601247" cy="1329853"/>
            <a:chOff x="2377439" y="3441652"/>
            <a:chExt cx="2601247" cy="1329853"/>
          </a:xfrm>
        </p:grpSpPr>
        <p:sp>
          <p:nvSpPr>
            <p:cNvPr id="14" name="Rectangle 13">
              <a:extLst>
                <a:ext uri="{FF2B5EF4-FFF2-40B4-BE49-F238E27FC236}">
                  <a16:creationId xmlns:a16="http://schemas.microsoft.com/office/drawing/2014/main" id="{4DA8B6D7-865C-EB4E-B6B5-BB2F8F352F4E}"/>
                </a:ext>
              </a:extLst>
            </p:cNvPr>
            <p:cNvSpPr/>
            <p:nvPr/>
          </p:nvSpPr>
          <p:spPr>
            <a:xfrm>
              <a:off x="2377439" y="344165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02C4739-7D4B-1E48-8A86-4F97E2AA7798}"/>
                </a:ext>
              </a:extLst>
            </p:cNvPr>
            <p:cNvSpPr/>
            <p:nvPr/>
          </p:nvSpPr>
          <p:spPr>
            <a:xfrm>
              <a:off x="2610196"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A1</a:t>
              </a:r>
            </a:p>
          </p:txBody>
        </p:sp>
        <p:sp>
          <p:nvSpPr>
            <p:cNvPr id="16" name="Oval 15">
              <a:extLst>
                <a:ext uri="{FF2B5EF4-FFF2-40B4-BE49-F238E27FC236}">
                  <a16:creationId xmlns:a16="http://schemas.microsoft.com/office/drawing/2014/main" id="{01A1F52D-5ED0-4F41-9FC7-8F55A00619B1}"/>
                </a:ext>
              </a:extLst>
            </p:cNvPr>
            <p:cNvSpPr/>
            <p:nvPr/>
          </p:nvSpPr>
          <p:spPr>
            <a:xfrm>
              <a:off x="3574153"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A2</a:t>
              </a:r>
            </a:p>
          </p:txBody>
        </p:sp>
        <p:sp>
          <p:nvSpPr>
            <p:cNvPr id="17" name="Oval 16">
              <a:extLst>
                <a:ext uri="{FF2B5EF4-FFF2-40B4-BE49-F238E27FC236}">
                  <a16:creationId xmlns:a16="http://schemas.microsoft.com/office/drawing/2014/main" id="{BC8D2D84-0877-0A42-B640-7B69A7495D86}"/>
                </a:ext>
              </a:extLst>
            </p:cNvPr>
            <p:cNvSpPr/>
            <p:nvPr/>
          </p:nvSpPr>
          <p:spPr>
            <a:xfrm>
              <a:off x="3083382" y="418936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A3</a:t>
              </a:r>
            </a:p>
          </p:txBody>
        </p:sp>
        <p:sp>
          <p:nvSpPr>
            <p:cNvPr id="18" name="Oval 17">
              <a:extLst>
                <a:ext uri="{FF2B5EF4-FFF2-40B4-BE49-F238E27FC236}">
                  <a16:creationId xmlns:a16="http://schemas.microsoft.com/office/drawing/2014/main" id="{23A96B36-0BB3-F346-8567-85B73DBF724C}"/>
                </a:ext>
              </a:extLst>
            </p:cNvPr>
            <p:cNvSpPr/>
            <p:nvPr/>
          </p:nvSpPr>
          <p:spPr>
            <a:xfrm>
              <a:off x="4202276" y="414812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19" name="Oval 18">
              <a:extLst>
                <a:ext uri="{FF2B5EF4-FFF2-40B4-BE49-F238E27FC236}">
                  <a16:creationId xmlns:a16="http://schemas.microsoft.com/office/drawing/2014/main" id="{8F96D36B-8236-1046-9891-791C6FD2AA3E}"/>
                </a:ext>
              </a:extLst>
            </p:cNvPr>
            <p:cNvSpPr/>
            <p:nvPr/>
          </p:nvSpPr>
          <p:spPr>
            <a:xfrm>
              <a:off x="4251833" y="418936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cxnSp>
          <p:nvCxnSpPr>
            <p:cNvPr id="20" name="Straight Arrow Connector 19">
              <a:extLst>
                <a:ext uri="{FF2B5EF4-FFF2-40B4-BE49-F238E27FC236}">
                  <a16:creationId xmlns:a16="http://schemas.microsoft.com/office/drawing/2014/main" id="{489E820E-3D00-0542-A4C8-23F40379B648}"/>
                </a:ext>
              </a:extLst>
            </p:cNvPr>
            <p:cNvCxnSpPr>
              <a:endCxn id="15" idx="1"/>
            </p:cNvCxnSpPr>
            <p:nvPr/>
          </p:nvCxnSpPr>
          <p:spPr>
            <a:xfrm>
              <a:off x="2518756" y="3574473"/>
              <a:ext cx="155961" cy="12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7F5A5E4-F73B-DD41-ACA7-069E34621DF1}"/>
                </a:ext>
              </a:extLst>
            </p:cNvPr>
            <p:cNvCxnSpPr>
              <a:cxnSpLocks/>
              <a:stCxn id="15" idx="6"/>
              <a:endCxn id="16" idx="2"/>
            </p:cNvCxnSpPr>
            <p:nvPr/>
          </p:nvCxnSpPr>
          <p:spPr>
            <a:xfrm>
              <a:off x="3050771" y="3858247"/>
              <a:ext cx="52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5D8617-32E6-6641-BAB1-09C5425D4DE1}"/>
                </a:ext>
              </a:extLst>
            </p:cNvPr>
            <p:cNvCxnSpPr>
              <a:cxnSpLocks/>
              <a:stCxn id="16" idx="3"/>
              <a:endCxn id="17" idx="7"/>
            </p:cNvCxnSpPr>
            <p:nvPr/>
          </p:nvCxnSpPr>
          <p:spPr>
            <a:xfrm flipH="1">
              <a:off x="3459436" y="401401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7401DE-C846-014B-8477-DED224167691}"/>
                </a:ext>
              </a:extLst>
            </p:cNvPr>
            <p:cNvCxnSpPr>
              <a:cxnSpLocks/>
              <a:stCxn id="16" idx="5"/>
              <a:endCxn id="18" idx="1"/>
            </p:cNvCxnSpPr>
            <p:nvPr/>
          </p:nvCxnSpPr>
          <p:spPr>
            <a:xfrm>
              <a:off x="3950207" y="401401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19C409-6679-F448-87FE-151BF1CC5582}"/>
                </a:ext>
              </a:extLst>
            </p:cNvPr>
            <p:cNvCxnSpPr>
              <a:cxnSpLocks/>
              <a:stCxn id="17" idx="6"/>
              <a:endCxn id="18" idx="2"/>
            </p:cNvCxnSpPr>
            <p:nvPr/>
          </p:nvCxnSpPr>
          <p:spPr>
            <a:xfrm>
              <a:off x="3523957" y="4409657"/>
              <a:ext cx="678319" cy="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CAA33A2-375B-F744-803E-CD21B58C8307}"/>
                </a:ext>
              </a:extLst>
            </p:cNvPr>
            <p:cNvSpPr txBox="1">
              <a:spLocks/>
            </p:cNvSpPr>
            <p:nvPr/>
          </p:nvSpPr>
          <p:spPr>
            <a:xfrm>
              <a:off x="4450986" y="357706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26" name="Straight Arrow Connector 25">
              <a:extLst>
                <a:ext uri="{FF2B5EF4-FFF2-40B4-BE49-F238E27FC236}">
                  <a16:creationId xmlns:a16="http://schemas.microsoft.com/office/drawing/2014/main" id="{551E28A6-30B1-5C42-935E-007431A46A16}"/>
                </a:ext>
              </a:extLst>
            </p:cNvPr>
            <p:cNvCxnSpPr>
              <a:cxnSpLocks/>
              <a:stCxn id="16" idx="6"/>
              <a:endCxn id="25" idx="1"/>
            </p:cNvCxnSpPr>
            <p:nvPr/>
          </p:nvCxnSpPr>
          <p:spPr>
            <a:xfrm flipV="1">
              <a:off x="4014728" y="3754069"/>
              <a:ext cx="436258" cy="10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438D967E-2DC7-744D-95D1-0434FDAA6C02}"/>
              </a:ext>
            </a:extLst>
          </p:cNvPr>
          <p:cNvGrpSpPr/>
          <p:nvPr/>
        </p:nvGrpSpPr>
        <p:grpSpPr>
          <a:xfrm>
            <a:off x="1961798" y="5083922"/>
            <a:ext cx="2601247" cy="1329853"/>
            <a:chOff x="2377439" y="5083922"/>
            <a:chExt cx="2601247" cy="1329853"/>
          </a:xfrm>
        </p:grpSpPr>
        <p:sp>
          <p:nvSpPr>
            <p:cNvPr id="28" name="Rectangle 27">
              <a:extLst>
                <a:ext uri="{FF2B5EF4-FFF2-40B4-BE49-F238E27FC236}">
                  <a16:creationId xmlns:a16="http://schemas.microsoft.com/office/drawing/2014/main" id="{7678D5A7-B426-E944-AEC3-7AC822E17EF9}"/>
                </a:ext>
              </a:extLst>
            </p:cNvPr>
            <p:cNvSpPr/>
            <p:nvPr/>
          </p:nvSpPr>
          <p:spPr>
            <a:xfrm>
              <a:off x="2377439" y="508392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EB1ADD1-FDD5-A54A-B3EF-F3E1659915A2}"/>
                </a:ext>
              </a:extLst>
            </p:cNvPr>
            <p:cNvSpPr/>
            <p:nvPr/>
          </p:nvSpPr>
          <p:spPr>
            <a:xfrm>
              <a:off x="2610196"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B1</a:t>
              </a:r>
            </a:p>
          </p:txBody>
        </p:sp>
        <p:sp>
          <p:nvSpPr>
            <p:cNvPr id="30" name="Oval 29">
              <a:extLst>
                <a:ext uri="{FF2B5EF4-FFF2-40B4-BE49-F238E27FC236}">
                  <a16:creationId xmlns:a16="http://schemas.microsoft.com/office/drawing/2014/main" id="{2D176672-A878-0B41-8008-CB8A5380BB93}"/>
                </a:ext>
              </a:extLst>
            </p:cNvPr>
            <p:cNvSpPr/>
            <p:nvPr/>
          </p:nvSpPr>
          <p:spPr>
            <a:xfrm>
              <a:off x="3574153"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B2</a:t>
              </a:r>
            </a:p>
          </p:txBody>
        </p:sp>
        <p:sp>
          <p:nvSpPr>
            <p:cNvPr id="31" name="Oval 30">
              <a:extLst>
                <a:ext uri="{FF2B5EF4-FFF2-40B4-BE49-F238E27FC236}">
                  <a16:creationId xmlns:a16="http://schemas.microsoft.com/office/drawing/2014/main" id="{84DB6799-E7D7-2447-94F3-A3838373BFD4}"/>
                </a:ext>
              </a:extLst>
            </p:cNvPr>
            <p:cNvSpPr/>
            <p:nvPr/>
          </p:nvSpPr>
          <p:spPr>
            <a:xfrm>
              <a:off x="3083382" y="583163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B4</a:t>
              </a:r>
            </a:p>
          </p:txBody>
        </p:sp>
        <p:sp>
          <p:nvSpPr>
            <p:cNvPr id="32" name="Oval 31">
              <a:extLst>
                <a:ext uri="{FF2B5EF4-FFF2-40B4-BE49-F238E27FC236}">
                  <a16:creationId xmlns:a16="http://schemas.microsoft.com/office/drawing/2014/main" id="{FE8B95A5-0754-7645-BCB1-0D529BAA2A0C}"/>
                </a:ext>
              </a:extLst>
            </p:cNvPr>
            <p:cNvSpPr/>
            <p:nvPr/>
          </p:nvSpPr>
          <p:spPr>
            <a:xfrm>
              <a:off x="4202276" y="579039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33" name="Oval 32">
              <a:extLst>
                <a:ext uri="{FF2B5EF4-FFF2-40B4-BE49-F238E27FC236}">
                  <a16:creationId xmlns:a16="http://schemas.microsoft.com/office/drawing/2014/main" id="{BC66C6CC-4893-1046-A22A-EA464C9618AC}"/>
                </a:ext>
              </a:extLst>
            </p:cNvPr>
            <p:cNvSpPr/>
            <p:nvPr/>
          </p:nvSpPr>
          <p:spPr>
            <a:xfrm>
              <a:off x="4251833" y="583163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B3</a:t>
              </a:r>
            </a:p>
          </p:txBody>
        </p:sp>
        <p:cxnSp>
          <p:nvCxnSpPr>
            <p:cNvPr id="34" name="Straight Arrow Connector 33">
              <a:extLst>
                <a:ext uri="{FF2B5EF4-FFF2-40B4-BE49-F238E27FC236}">
                  <a16:creationId xmlns:a16="http://schemas.microsoft.com/office/drawing/2014/main" id="{2CC42CC7-AD27-154D-905E-9ED3217D0911}"/>
                </a:ext>
              </a:extLst>
            </p:cNvPr>
            <p:cNvCxnSpPr>
              <a:endCxn id="29" idx="1"/>
            </p:cNvCxnSpPr>
            <p:nvPr/>
          </p:nvCxnSpPr>
          <p:spPr>
            <a:xfrm>
              <a:off x="2518756" y="5216743"/>
              <a:ext cx="155961" cy="12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13B6E3-74AE-A84B-A9F4-9A81728743BD}"/>
                </a:ext>
              </a:extLst>
            </p:cNvPr>
            <p:cNvCxnSpPr>
              <a:cxnSpLocks/>
              <a:stCxn id="29" idx="5"/>
              <a:endCxn id="31" idx="1"/>
            </p:cNvCxnSpPr>
            <p:nvPr/>
          </p:nvCxnSpPr>
          <p:spPr>
            <a:xfrm>
              <a:off x="2986250" y="5656283"/>
              <a:ext cx="161653"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1D6F8B-2877-AC4A-873E-F167103A9E50}"/>
                </a:ext>
              </a:extLst>
            </p:cNvPr>
            <p:cNvCxnSpPr>
              <a:cxnSpLocks/>
              <a:stCxn id="30" idx="3"/>
              <a:endCxn id="31" idx="7"/>
            </p:cNvCxnSpPr>
            <p:nvPr/>
          </p:nvCxnSpPr>
          <p:spPr>
            <a:xfrm flipH="1">
              <a:off x="3459436" y="565628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4EAD9D-4175-3649-8F69-8C02694D889A}"/>
                </a:ext>
              </a:extLst>
            </p:cNvPr>
            <p:cNvCxnSpPr>
              <a:cxnSpLocks/>
              <a:stCxn id="32" idx="1"/>
              <a:endCxn id="30" idx="5"/>
            </p:cNvCxnSpPr>
            <p:nvPr/>
          </p:nvCxnSpPr>
          <p:spPr>
            <a:xfrm flipH="1" flipV="1">
              <a:off x="3950207" y="565628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A49EE81E-D4C5-184E-94B3-DD07504627CC}"/>
                </a:ext>
              </a:extLst>
            </p:cNvPr>
            <p:cNvSpPr txBox="1">
              <a:spLocks/>
            </p:cNvSpPr>
            <p:nvPr/>
          </p:nvSpPr>
          <p:spPr>
            <a:xfrm>
              <a:off x="4450986" y="521933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39" name="Straight Arrow Connector 38">
              <a:extLst>
                <a:ext uri="{FF2B5EF4-FFF2-40B4-BE49-F238E27FC236}">
                  <a16:creationId xmlns:a16="http://schemas.microsoft.com/office/drawing/2014/main" id="{005E20CA-E332-574B-8AE3-51C58C0D758E}"/>
                </a:ext>
              </a:extLst>
            </p:cNvPr>
            <p:cNvCxnSpPr>
              <a:cxnSpLocks/>
              <a:stCxn id="32" idx="0"/>
            </p:cNvCxnSpPr>
            <p:nvPr/>
          </p:nvCxnSpPr>
          <p:spPr>
            <a:xfrm flipV="1">
              <a:off x="4465353" y="5573339"/>
              <a:ext cx="205920" cy="21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Right Arrow 39">
            <a:extLst>
              <a:ext uri="{FF2B5EF4-FFF2-40B4-BE49-F238E27FC236}">
                <a16:creationId xmlns:a16="http://schemas.microsoft.com/office/drawing/2014/main" id="{F5A5E1F3-FA1A-3F45-ACBC-F2A82AF58EED}"/>
              </a:ext>
            </a:extLst>
          </p:cNvPr>
          <p:cNvSpPr/>
          <p:nvPr/>
        </p:nvSpPr>
        <p:spPr>
          <a:xfrm>
            <a:off x="4655121" y="4339244"/>
            <a:ext cx="465513" cy="290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0DBE847D-01E6-8749-8DCA-912127BDA8BD}"/>
              </a:ext>
            </a:extLst>
          </p:cNvPr>
          <p:cNvGrpSpPr/>
          <p:nvPr/>
        </p:nvGrpSpPr>
        <p:grpSpPr>
          <a:xfrm>
            <a:off x="8972203" y="3956932"/>
            <a:ext cx="2601247" cy="1329853"/>
            <a:chOff x="2377439" y="5083922"/>
            <a:chExt cx="2601247" cy="1329853"/>
          </a:xfrm>
        </p:grpSpPr>
        <p:sp>
          <p:nvSpPr>
            <p:cNvPr id="42" name="Rectangle 41">
              <a:extLst>
                <a:ext uri="{FF2B5EF4-FFF2-40B4-BE49-F238E27FC236}">
                  <a16:creationId xmlns:a16="http://schemas.microsoft.com/office/drawing/2014/main" id="{6F2CF91E-F033-6645-A35D-8E829D35ECF2}"/>
                </a:ext>
              </a:extLst>
            </p:cNvPr>
            <p:cNvSpPr/>
            <p:nvPr/>
          </p:nvSpPr>
          <p:spPr>
            <a:xfrm>
              <a:off x="2377439" y="508392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314ED82-37D0-A643-8EB8-67F3433E2F32}"/>
                </a:ext>
              </a:extLst>
            </p:cNvPr>
            <p:cNvSpPr/>
            <p:nvPr/>
          </p:nvSpPr>
          <p:spPr>
            <a:xfrm>
              <a:off x="2610196"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B1</a:t>
              </a:r>
            </a:p>
          </p:txBody>
        </p:sp>
        <p:sp>
          <p:nvSpPr>
            <p:cNvPr id="44" name="Oval 43">
              <a:extLst>
                <a:ext uri="{FF2B5EF4-FFF2-40B4-BE49-F238E27FC236}">
                  <a16:creationId xmlns:a16="http://schemas.microsoft.com/office/drawing/2014/main" id="{1BE04CF7-5AAB-A446-A167-420DD5118749}"/>
                </a:ext>
              </a:extLst>
            </p:cNvPr>
            <p:cNvSpPr/>
            <p:nvPr/>
          </p:nvSpPr>
          <p:spPr>
            <a:xfrm>
              <a:off x="3574153" y="528022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B2</a:t>
              </a:r>
            </a:p>
          </p:txBody>
        </p:sp>
        <p:sp>
          <p:nvSpPr>
            <p:cNvPr id="45" name="Oval 44">
              <a:extLst>
                <a:ext uri="{FF2B5EF4-FFF2-40B4-BE49-F238E27FC236}">
                  <a16:creationId xmlns:a16="http://schemas.microsoft.com/office/drawing/2014/main" id="{8DF591C9-5700-3F4E-8734-22F8B8D86E0C}"/>
                </a:ext>
              </a:extLst>
            </p:cNvPr>
            <p:cNvSpPr/>
            <p:nvPr/>
          </p:nvSpPr>
          <p:spPr>
            <a:xfrm>
              <a:off x="3083382" y="583163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B4</a:t>
              </a:r>
            </a:p>
          </p:txBody>
        </p:sp>
        <p:sp>
          <p:nvSpPr>
            <p:cNvPr id="46" name="Oval 45">
              <a:extLst>
                <a:ext uri="{FF2B5EF4-FFF2-40B4-BE49-F238E27FC236}">
                  <a16:creationId xmlns:a16="http://schemas.microsoft.com/office/drawing/2014/main" id="{E4213E66-4CFD-F74C-A8A1-479EC965E1E5}"/>
                </a:ext>
              </a:extLst>
            </p:cNvPr>
            <p:cNvSpPr/>
            <p:nvPr/>
          </p:nvSpPr>
          <p:spPr>
            <a:xfrm>
              <a:off x="4202276" y="579039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47" name="Oval 46">
              <a:extLst>
                <a:ext uri="{FF2B5EF4-FFF2-40B4-BE49-F238E27FC236}">
                  <a16:creationId xmlns:a16="http://schemas.microsoft.com/office/drawing/2014/main" id="{F5EBF7B8-FBEC-D94D-9737-6D4D805712E7}"/>
                </a:ext>
              </a:extLst>
            </p:cNvPr>
            <p:cNvSpPr/>
            <p:nvPr/>
          </p:nvSpPr>
          <p:spPr>
            <a:xfrm>
              <a:off x="4251833" y="583163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B3</a:t>
              </a:r>
            </a:p>
          </p:txBody>
        </p:sp>
        <p:cxnSp>
          <p:nvCxnSpPr>
            <p:cNvPr id="49" name="Straight Arrow Connector 48">
              <a:extLst>
                <a:ext uri="{FF2B5EF4-FFF2-40B4-BE49-F238E27FC236}">
                  <a16:creationId xmlns:a16="http://schemas.microsoft.com/office/drawing/2014/main" id="{5BD963AB-D4C4-A044-8CD2-86F7CFFCCD63}"/>
                </a:ext>
              </a:extLst>
            </p:cNvPr>
            <p:cNvCxnSpPr>
              <a:cxnSpLocks/>
              <a:stCxn id="43" idx="5"/>
              <a:endCxn id="45" idx="1"/>
            </p:cNvCxnSpPr>
            <p:nvPr/>
          </p:nvCxnSpPr>
          <p:spPr>
            <a:xfrm>
              <a:off x="2986250" y="5656283"/>
              <a:ext cx="161653"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D14A1D-0CBD-D54C-904E-F9534896BF57}"/>
                </a:ext>
              </a:extLst>
            </p:cNvPr>
            <p:cNvCxnSpPr>
              <a:cxnSpLocks/>
              <a:stCxn id="44" idx="3"/>
              <a:endCxn id="45" idx="7"/>
            </p:cNvCxnSpPr>
            <p:nvPr/>
          </p:nvCxnSpPr>
          <p:spPr>
            <a:xfrm flipH="1">
              <a:off x="3459436" y="565628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B8424D2-E8F0-C043-954F-6643C8AC6A78}"/>
                </a:ext>
              </a:extLst>
            </p:cNvPr>
            <p:cNvCxnSpPr>
              <a:cxnSpLocks/>
              <a:stCxn id="46" idx="1"/>
              <a:endCxn id="44" idx="5"/>
            </p:cNvCxnSpPr>
            <p:nvPr/>
          </p:nvCxnSpPr>
          <p:spPr>
            <a:xfrm flipH="1" flipV="1">
              <a:off x="3950207" y="565628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7769C2F5-7FAC-9A48-87C4-B0F9041F1557}"/>
                </a:ext>
              </a:extLst>
            </p:cNvPr>
            <p:cNvSpPr txBox="1">
              <a:spLocks/>
            </p:cNvSpPr>
            <p:nvPr/>
          </p:nvSpPr>
          <p:spPr>
            <a:xfrm>
              <a:off x="4450986" y="521933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53" name="Straight Arrow Connector 52">
              <a:extLst>
                <a:ext uri="{FF2B5EF4-FFF2-40B4-BE49-F238E27FC236}">
                  <a16:creationId xmlns:a16="http://schemas.microsoft.com/office/drawing/2014/main" id="{2BD3C70B-10F4-5E4E-9FB3-8A1D91534E63}"/>
                </a:ext>
              </a:extLst>
            </p:cNvPr>
            <p:cNvCxnSpPr>
              <a:cxnSpLocks/>
              <a:stCxn id="46" idx="0"/>
            </p:cNvCxnSpPr>
            <p:nvPr/>
          </p:nvCxnSpPr>
          <p:spPr>
            <a:xfrm flipV="1">
              <a:off x="4465353" y="5573339"/>
              <a:ext cx="205920" cy="21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CBEC71A-A160-0644-999A-AEAD83B49436}"/>
              </a:ext>
            </a:extLst>
          </p:cNvPr>
          <p:cNvGrpSpPr/>
          <p:nvPr/>
        </p:nvGrpSpPr>
        <p:grpSpPr>
          <a:xfrm>
            <a:off x="5409904" y="3998477"/>
            <a:ext cx="2601247" cy="1329853"/>
            <a:chOff x="2377439" y="3441652"/>
            <a:chExt cx="2601247" cy="1329853"/>
          </a:xfrm>
        </p:grpSpPr>
        <p:sp>
          <p:nvSpPr>
            <p:cNvPr id="55" name="Rectangle 54">
              <a:extLst>
                <a:ext uri="{FF2B5EF4-FFF2-40B4-BE49-F238E27FC236}">
                  <a16:creationId xmlns:a16="http://schemas.microsoft.com/office/drawing/2014/main" id="{9EB3041A-6FF8-4B4D-8382-357881DD2B59}"/>
                </a:ext>
              </a:extLst>
            </p:cNvPr>
            <p:cNvSpPr/>
            <p:nvPr/>
          </p:nvSpPr>
          <p:spPr>
            <a:xfrm>
              <a:off x="2377439" y="344165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96D1FFF-6791-C84E-B031-637481A5C6EE}"/>
                </a:ext>
              </a:extLst>
            </p:cNvPr>
            <p:cNvSpPr/>
            <p:nvPr/>
          </p:nvSpPr>
          <p:spPr>
            <a:xfrm>
              <a:off x="2610196"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A1</a:t>
              </a:r>
            </a:p>
          </p:txBody>
        </p:sp>
        <p:sp>
          <p:nvSpPr>
            <p:cNvPr id="57" name="Oval 56">
              <a:extLst>
                <a:ext uri="{FF2B5EF4-FFF2-40B4-BE49-F238E27FC236}">
                  <a16:creationId xmlns:a16="http://schemas.microsoft.com/office/drawing/2014/main" id="{D0C91A9C-6695-0C44-8496-A551A95D4D77}"/>
                </a:ext>
              </a:extLst>
            </p:cNvPr>
            <p:cNvSpPr/>
            <p:nvPr/>
          </p:nvSpPr>
          <p:spPr>
            <a:xfrm>
              <a:off x="3574153"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A2</a:t>
              </a:r>
            </a:p>
          </p:txBody>
        </p:sp>
        <p:sp>
          <p:nvSpPr>
            <p:cNvPr id="58" name="Oval 57">
              <a:extLst>
                <a:ext uri="{FF2B5EF4-FFF2-40B4-BE49-F238E27FC236}">
                  <a16:creationId xmlns:a16="http://schemas.microsoft.com/office/drawing/2014/main" id="{465AA5F5-EE7D-6B49-AE1F-518D24309DB6}"/>
                </a:ext>
              </a:extLst>
            </p:cNvPr>
            <p:cNvSpPr/>
            <p:nvPr/>
          </p:nvSpPr>
          <p:spPr>
            <a:xfrm>
              <a:off x="3083382" y="418936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A3</a:t>
              </a:r>
            </a:p>
          </p:txBody>
        </p:sp>
        <p:sp>
          <p:nvSpPr>
            <p:cNvPr id="60" name="Oval 59">
              <a:extLst>
                <a:ext uri="{FF2B5EF4-FFF2-40B4-BE49-F238E27FC236}">
                  <a16:creationId xmlns:a16="http://schemas.microsoft.com/office/drawing/2014/main" id="{4A3B3ED4-CA84-F34B-B712-7BA5E4136F04}"/>
                </a:ext>
              </a:extLst>
            </p:cNvPr>
            <p:cNvSpPr/>
            <p:nvPr/>
          </p:nvSpPr>
          <p:spPr>
            <a:xfrm>
              <a:off x="4196235" y="4183632"/>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cxnSp>
          <p:nvCxnSpPr>
            <p:cNvPr id="61" name="Straight Arrow Connector 60">
              <a:extLst>
                <a:ext uri="{FF2B5EF4-FFF2-40B4-BE49-F238E27FC236}">
                  <a16:creationId xmlns:a16="http://schemas.microsoft.com/office/drawing/2014/main" id="{5D9D9E88-7BDD-9C4B-9DA2-6D831B08C3F8}"/>
                </a:ext>
              </a:extLst>
            </p:cNvPr>
            <p:cNvCxnSpPr>
              <a:endCxn id="56" idx="1"/>
            </p:cNvCxnSpPr>
            <p:nvPr/>
          </p:nvCxnSpPr>
          <p:spPr>
            <a:xfrm>
              <a:off x="2518756" y="3574473"/>
              <a:ext cx="155961" cy="12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57BF719-D49A-DE40-8419-59E2DE857ED0}"/>
                </a:ext>
              </a:extLst>
            </p:cNvPr>
            <p:cNvCxnSpPr>
              <a:cxnSpLocks/>
              <a:stCxn id="56" idx="6"/>
              <a:endCxn id="57" idx="2"/>
            </p:cNvCxnSpPr>
            <p:nvPr/>
          </p:nvCxnSpPr>
          <p:spPr>
            <a:xfrm>
              <a:off x="3050771" y="3858247"/>
              <a:ext cx="52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B9F2C8B-6FDB-0D49-A3DA-1FB4ED6584AE}"/>
                </a:ext>
              </a:extLst>
            </p:cNvPr>
            <p:cNvCxnSpPr>
              <a:cxnSpLocks/>
              <a:stCxn id="57" idx="3"/>
              <a:endCxn id="58" idx="7"/>
            </p:cNvCxnSpPr>
            <p:nvPr/>
          </p:nvCxnSpPr>
          <p:spPr>
            <a:xfrm flipH="1">
              <a:off x="3459436" y="401401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B1DC6DE-0513-0B4A-B168-42EDB910FD08}"/>
                </a:ext>
              </a:extLst>
            </p:cNvPr>
            <p:cNvCxnSpPr>
              <a:cxnSpLocks/>
              <a:stCxn id="57" idx="5"/>
            </p:cNvCxnSpPr>
            <p:nvPr/>
          </p:nvCxnSpPr>
          <p:spPr>
            <a:xfrm>
              <a:off x="3950207" y="401401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84B4613-E81B-AD4D-ABB9-147710219AC1}"/>
                </a:ext>
              </a:extLst>
            </p:cNvPr>
            <p:cNvCxnSpPr>
              <a:cxnSpLocks/>
              <a:stCxn id="58" idx="6"/>
            </p:cNvCxnSpPr>
            <p:nvPr/>
          </p:nvCxnSpPr>
          <p:spPr>
            <a:xfrm>
              <a:off x="3523957" y="4409657"/>
              <a:ext cx="678319" cy="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ontent Placeholder 2">
              <a:extLst>
                <a:ext uri="{FF2B5EF4-FFF2-40B4-BE49-F238E27FC236}">
                  <a16:creationId xmlns:a16="http://schemas.microsoft.com/office/drawing/2014/main" id="{B2A7C1F4-439A-864D-B6A9-2E2878FB3D51}"/>
                </a:ext>
              </a:extLst>
            </p:cNvPr>
            <p:cNvSpPr txBox="1">
              <a:spLocks/>
            </p:cNvSpPr>
            <p:nvPr/>
          </p:nvSpPr>
          <p:spPr>
            <a:xfrm>
              <a:off x="4450986" y="357706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67" name="Straight Arrow Connector 66">
              <a:extLst>
                <a:ext uri="{FF2B5EF4-FFF2-40B4-BE49-F238E27FC236}">
                  <a16:creationId xmlns:a16="http://schemas.microsoft.com/office/drawing/2014/main" id="{578A5333-7AD7-5E4F-8400-C40647C8111C}"/>
                </a:ext>
              </a:extLst>
            </p:cNvPr>
            <p:cNvCxnSpPr>
              <a:cxnSpLocks/>
              <a:stCxn id="57" idx="6"/>
              <a:endCxn id="66" idx="1"/>
            </p:cNvCxnSpPr>
            <p:nvPr/>
          </p:nvCxnSpPr>
          <p:spPr>
            <a:xfrm flipV="1">
              <a:off x="4014728" y="3754069"/>
              <a:ext cx="436258" cy="10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8" name="Content Placeholder 2">
            <a:extLst>
              <a:ext uri="{FF2B5EF4-FFF2-40B4-BE49-F238E27FC236}">
                <a16:creationId xmlns:a16="http://schemas.microsoft.com/office/drawing/2014/main" id="{37E59294-A83E-6C4E-856A-F6DCFCFE5835}"/>
              </a:ext>
            </a:extLst>
          </p:cNvPr>
          <p:cNvSpPr txBox="1">
            <a:spLocks/>
          </p:cNvSpPr>
          <p:nvPr/>
        </p:nvSpPr>
        <p:spPr>
          <a:xfrm>
            <a:off x="5433596" y="3616138"/>
            <a:ext cx="1083586" cy="30713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New NFA N</a:t>
            </a:r>
          </a:p>
        </p:txBody>
      </p:sp>
      <p:cxnSp>
        <p:nvCxnSpPr>
          <p:cNvPr id="69" name="Straight Arrow Connector 68">
            <a:extLst>
              <a:ext uri="{FF2B5EF4-FFF2-40B4-BE49-F238E27FC236}">
                <a16:creationId xmlns:a16="http://schemas.microsoft.com/office/drawing/2014/main" id="{6F61AF09-C07A-B743-A0BE-6DFAB03F5FA3}"/>
              </a:ext>
            </a:extLst>
          </p:cNvPr>
          <p:cNvCxnSpPr>
            <a:cxnSpLocks/>
            <a:stCxn id="60" idx="6"/>
            <a:endCxn id="43" idx="2"/>
          </p:cNvCxnSpPr>
          <p:nvPr/>
        </p:nvCxnSpPr>
        <p:spPr>
          <a:xfrm flipV="1">
            <a:off x="7669275" y="4373527"/>
            <a:ext cx="1535685" cy="58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Content Placeholder 2">
                <a:extLst>
                  <a:ext uri="{FF2B5EF4-FFF2-40B4-BE49-F238E27FC236}">
                    <a16:creationId xmlns:a16="http://schemas.microsoft.com/office/drawing/2014/main" id="{D07B569F-8FAC-A943-9CD4-269E317C1BE9}"/>
                  </a:ext>
                </a:extLst>
              </p:cNvPr>
              <p:cNvSpPr txBox="1">
                <a:spLocks/>
              </p:cNvSpPr>
              <p:nvPr/>
            </p:nvSpPr>
            <p:spPr>
              <a:xfrm>
                <a:off x="8283102" y="4359135"/>
                <a:ext cx="316689" cy="30713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𝜖</m:t>
                      </m:r>
                    </m:oMath>
                  </m:oMathPara>
                </a14:m>
                <a:endParaRPr lang="en-US" sz="1400" i="1" dirty="0">
                  <a:solidFill>
                    <a:schemeClr val="tx1"/>
                  </a:solidFill>
                </a:endParaRPr>
              </a:p>
            </p:txBody>
          </p:sp>
        </mc:Choice>
        <mc:Fallback>
          <p:sp>
            <p:nvSpPr>
              <p:cNvPr id="72" name="Content Placeholder 2">
                <a:extLst>
                  <a:ext uri="{FF2B5EF4-FFF2-40B4-BE49-F238E27FC236}">
                    <a16:creationId xmlns:a16="http://schemas.microsoft.com/office/drawing/2014/main" id="{D07B569F-8FAC-A943-9CD4-269E317C1BE9}"/>
                  </a:ext>
                </a:extLst>
              </p:cNvPr>
              <p:cNvSpPr txBox="1">
                <a:spLocks noRot="1" noChangeAspect="1" noMove="1" noResize="1" noEditPoints="1" noAdjustHandles="1" noChangeArrowheads="1" noChangeShapeType="1" noTextEdit="1"/>
              </p:cNvSpPr>
              <p:nvPr/>
            </p:nvSpPr>
            <p:spPr>
              <a:xfrm>
                <a:off x="8283102" y="4359135"/>
                <a:ext cx="316689" cy="307137"/>
              </a:xfrm>
              <a:prstGeom prst="rect">
                <a:avLst/>
              </a:prstGeom>
              <a:blipFill>
                <a:blip r:embed="rId3"/>
                <a:stretch>
                  <a:fillRect/>
                </a:stretch>
              </a:blipFill>
              <a:ln>
                <a:noFill/>
              </a:ln>
            </p:spPr>
            <p:txBody>
              <a:bodyPr/>
              <a:lstStyle/>
              <a:p>
                <a:r>
                  <a:rPr lang="en-US">
                    <a:noFill/>
                  </a:rPr>
                  <a:t> </a:t>
                </a:r>
              </a:p>
            </p:txBody>
          </p:sp>
        </mc:Fallback>
      </mc:AlternateContent>
      <p:sp>
        <p:nvSpPr>
          <p:cNvPr id="73" name="Content Placeholder 2">
            <a:extLst>
              <a:ext uri="{FF2B5EF4-FFF2-40B4-BE49-F238E27FC236}">
                <a16:creationId xmlns:a16="http://schemas.microsoft.com/office/drawing/2014/main" id="{A3193800-024C-F442-A067-E18F7E681693}"/>
              </a:ext>
            </a:extLst>
          </p:cNvPr>
          <p:cNvSpPr txBox="1">
            <a:spLocks/>
          </p:cNvSpPr>
          <p:nvPr/>
        </p:nvSpPr>
        <p:spPr>
          <a:xfrm>
            <a:off x="5185865" y="5896466"/>
            <a:ext cx="6626519" cy="46197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solidFill>
              </a:rPr>
              <a:t>Key idea: Add an epsilon transition from every final state in M1 to every start state in M2</a:t>
            </a:r>
          </a:p>
        </p:txBody>
      </p:sp>
    </p:spTree>
    <p:extLst>
      <p:ext uri="{BB962C8B-B14F-4D97-AF65-F5344CB8AC3E}">
        <p14:creationId xmlns:p14="http://schemas.microsoft.com/office/powerpoint/2010/main" val="425262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Languages are closed under Star</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42053"/>
            <a:ext cx="8016530" cy="573137"/>
          </a:xfrm>
          <a:solidFill>
            <a:schemeClr val="tx1">
              <a:lumMod val="95000"/>
            </a:schemeClr>
          </a:solidFill>
        </p:spPr>
        <p:txBody>
          <a:bodyPr>
            <a:normAutofit/>
          </a:bodyPr>
          <a:lstStyle/>
          <a:p>
            <a:pPr marL="0" indent="0" algn="ctr">
              <a:buNone/>
            </a:pPr>
            <a:r>
              <a:rPr lang="en-US" sz="1800" b="1" i="1" u="sng" dirty="0">
                <a:solidFill>
                  <a:schemeClr val="bg1"/>
                </a:solidFill>
              </a:rPr>
              <a:t>Theorem</a:t>
            </a:r>
            <a:r>
              <a:rPr lang="en-US" sz="1800" i="1" dirty="0">
                <a:solidFill>
                  <a:schemeClr val="bg1"/>
                </a:solidFill>
              </a:rPr>
              <a:t>: The regular languages are closed under star</a:t>
            </a:r>
          </a:p>
        </p:txBody>
      </p:sp>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4233333" y="2095514"/>
            <a:ext cx="745354"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Star: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3B8519A-9016-8643-9E91-70B4F849294A}"/>
                  </a:ext>
                </a:extLst>
              </p:cNvPr>
              <p:cNvSpPr txBox="1">
                <a:spLocks/>
              </p:cNvSpPr>
              <p:nvPr/>
            </p:nvSpPr>
            <p:spPr>
              <a:xfrm>
                <a:off x="4978687" y="2034698"/>
                <a:ext cx="3665780"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𝐴</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1</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𝑘</m:t>
                              </m:r>
                            </m:sub>
                          </m:sSub>
                        </m:e>
                      </m:d>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≥0∧</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6" name="Content Placeholder 2">
                <a:extLst>
                  <a:ext uri="{FF2B5EF4-FFF2-40B4-BE49-F238E27FC236}">
                    <a16:creationId xmlns:a16="http://schemas.microsoft.com/office/drawing/2014/main" id="{03B8519A-9016-8643-9E91-70B4F849294A}"/>
                  </a:ext>
                </a:extLst>
              </p:cNvPr>
              <p:cNvSpPr txBox="1">
                <a:spLocks noRot="1" noChangeAspect="1" noMove="1" noResize="1" noEditPoints="1" noAdjustHandles="1" noChangeArrowheads="1" noChangeShapeType="1" noTextEdit="1"/>
              </p:cNvSpPr>
              <p:nvPr/>
            </p:nvSpPr>
            <p:spPr>
              <a:xfrm>
                <a:off x="4978687" y="2034698"/>
                <a:ext cx="3665780" cy="53799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2182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Languages are closed under Star</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42053"/>
            <a:ext cx="8016530" cy="573137"/>
          </a:xfrm>
          <a:solidFill>
            <a:schemeClr val="tx1">
              <a:lumMod val="95000"/>
            </a:schemeClr>
          </a:solidFill>
        </p:spPr>
        <p:txBody>
          <a:bodyPr>
            <a:normAutofit/>
          </a:bodyPr>
          <a:lstStyle/>
          <a:p>
            <a:pPr marL="0" indent="0" algn="ctr">
              <a:buNone/>
            </a:pPr>
            <a:r>
              <a:rPr lang="en-US" sz="1800" b="1" i="1" u="sng" dirty="0">
                <a:solidFill>
                  <a:schemeClr val="bg1"/>
                </a:solidFill>
              </a:rPr>
              <a:t>Theorem</a:t>
            </a:r>
            <a:r>
              <a:rPr lang="en-US" sz="1800" i="1" dirty="0">
                <a:solidFill>
                  <a:schemeClr val="bg1"/>
                </a:solidFill>
              </a:rPr>
              <a:t>: The regular languages are closed under star</a:t>
            </a:r>
          </a:p>
        </p:txBody>
      </p:sp>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4233333" y="2095514"/>
            <a:ext cx="745354"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Star: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3B8519A-9016-8643-9E91-70B4F849294A}"/>
                  </a:ext>
                </a:extLst>
              </p:cNvPr>
              <p:cNvSpPr txBox="1">
                <a:spLocks/>
              </p:cNvSpPr>
              <p:nvPr/>
            </p:nvSpPr>
            <p:spPr>
              <a:xfrm>
                <a:off x="4978687" y="2034698"/>
                <a:ext cx="3665780"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𝐴</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1</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𝑘</m:t>
                              </m:r>
                            </m:sub>
                          </m:sSub>
                        </m:e>
                      </m:d>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≥0∧</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6" name="Content Placeholder 2">
                <a:extLst>
                  <a:ext uri="{FF2B5EF4-FFF2-40B4-BE49-F238E27FC236}">
                    <a16:creationId xmlns:a16="http://schemas.microsoft.com/office/drawing/2014/main" id="{03B8519A-9016-8643-9E91-70B4F849294A}"/>
                  </a:ext>
                </a:extLst>
              </p:cNvPr>
              <p:cNvSpPr txBox="1">
                <a:spLocks noRot="1" noChangeAspect="1" noMove="1" noResize="1" noEditPoints="1" noAdjustHandles="1" noChangeArrowheads="1" noChangeShapeType="1" noTextEdit="1"/>
              </p:cNvSpPr>
              <p:nvPr/>
            </p:nvSpPr>
            <p:spPr>
              <a:xfrm>
                <a:off x="4978687" y="2034698"/>
                <a:ext cx="3665780" cy="537997"/>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746C23F3-EF87-0C47-92CB-754131E08F94}"/>
              </a:ext>
            </a:extLst>
          </p:cNvPr>
          <p:cNvSpPr txBox="1">
            <a:spLocks/>
          </p:cNvSpPr>
          <p:nvPr/>
        </p:nvSpPr>
        <p:spPr>
          <a:xfrm>
            <a:off x="448888" y="2880452"/>
            <a:ext cx="3778327" cy="37813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Claim: If A is regular, then A* is regular</a:t>
            </a:r>
          </a:p>
        </p:txBody>
      </p:sp>
      <p:cxnSp>
        <p:nvCxnSpPr>
          <p:cNvPr id="9" name="Straight Connector 8">
            <a:extLst>
              <a:ext uri="{FF2B5EF4-FFF2-40B4-BE49-F238E27FC236}">
                <a16:creationId xmlns:a16="http://schemas.microsoft.com/office/drawing/2014/main" id="{F4C96460-0B8F-1042-A7FD-24835BEBC157}"/>
              </a:ext>
            </a:extLst>
          </p:cNvPr>
          <p:cNvCxnSpPr>
            <a:cxnSpLocks/>
          </p:cNvCxnSpPr>
          <p:nvPr/>
        </p:nvCxnSpPr>
        <p:spPr>
          <a:xfrm>
            <a:off x="448888" y="2726574"/>
            <a:ext cx="1123049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0B7978A-3A43-1B48-A38A-5AD68287C495}"/>
              </a:ext>
            </a:extLst>
          </p:cNvPr>
          <p:cNvSpPr txBox="1">
            <a:spLocks/>
          </p:cNvSpPr>
          <p:nvPr/>
        </p:nvSpPr>
        <p:spPr>
          <a:xfrm>
            <a:off x="4891561" y="2878226"/>
            <a:ext cx="6787821" cy="37813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Proof: Given the DFA for A (see left), construct a machine that accepts A * (right)</a:t>
            </a:r>
          </a:p>
        </p:txBody>
      </p:sp>
      <p:sp>
        <p:nvSpPr>
          <p:cNvPr id="11" name="Content Placeholder 2">
            <a:extLst>
              <a:ext uri="{FF2B5EF4-FFF2-40B4-BE49-F238E27FC236}">
                <a16:creationId xmlns:a16="http://schemas.microsoft.com/office/drawing/2014/main" id="{476AF7B1-87AC-974E-946A-D54F99402FAD}"/>
              </a:ext>
            </a:extLst>
          </p:cNvPr>
          <p:cNvSpPr txBox="1">
            <a:spLocks/>
          </p:cNvSpPr>
          <p:nvPr/>
        </p:nvSpPr>
        <p:spPr>
          <a:xfrm>
            <a:off x="725774" y="3815726"/>
            <a:ext cx="1087794" cy="64078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If A is regular, then some DFA M1 accepts it</a:t>
            </a:r>
          </a:p>
        </p:txBody>
      </p:sp>
      <p:sp>
        <p:nvSpPr>
          <p:cNvPr id="41" name="Right Arrow 40">
            <a:extLst>
              <a:ext uri="{FF2B5EF4-FFF2-40B4-BE49-F238E27FC236}">
                <a16:creationId xmlns:a16="http://schemas.microsoft.com/office/drawing/2014/main" id="{7C76A195-7DA1-CE43-B659-846ACC48AA68}"/>
              </a:ext>
            </a:extLst>
          </p:cNvPr>
          <p:cNvSpPr/>
          <p:nvPr/>
        </p:nvSpPr>
        <p:spPr>
          <a:xfrm>
            <a:off x="4696686" y="4339244"/>
            <a:ext cx="1086590" cy="290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ontent Placeholder 2">
            <a:extLst>
              <a:ext uri="{FF2B5EF4-FFF2-40B4-BE49-F238E27FC236}">
                <a16:creationId xmlns:a16="http://schemas.microsoft.com/office/drawing/2014/main" id="{C014A93F-556D-3042-BDAA-9876B2A0496C}"/>
              </a:ext>
            </a:extLst>
          </p:cNvPr>
          <p:cNvSpPr txBox="1">
            <a:spLocks/>
          </p:cNvSpPr>
          <p:nvPr/>
        </p:nvSpPr>
        <p:spPr>
          <a:xfrm>
            <a:off x="5185865" y="5896466"/>
            <a:ext cx="6626519" cy="828530"/>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solidFill>
              </a:rPr>
              <a:t>Key idea: Add new start state (to handl</a:t>
            </a:r>
            <a:r>
              <a:rPr lang="en-US" sz="1400" i="1" dirty="0"/>
              <a:t>e empty string case), then run M1 as before. Anytime we hit a final state of M1, epsilon transition to M1’s old start state (because a new string in language A might be coming up next)</a:t>
            </a:r>
            <a:endParaRPr lang="en-US" sz="1400" i="1" dirty="0">
              <a:solidFill>
                <a:schemeClr val="tx1"/>
              </a:solidFill>
            </a:endParaRPr>
          </a:p>
        </p:txBody>
      </p:sp>
      <p:grpSp>
        <p:nvGrpSpPr>
          <p:cNvPr id="4" name="Group 3">
            <a:extLst>
              <a:ext uri="{FF2B5EF4-FFF2-40B4-BE49-F238E27FC236}">
                <a16:creationId xmlns:a16="http://schemas.microsoft.com/office/drawing/2014/main" id="{C12075FA-15A0-D343-8969-BC0D1DC4BE16}"/>
              </a:ext>
            </a:extLst>
          </p:cNvPr>
          <p:cNvGrpSpPr/>
          <p:nvPr/>
        </p:nvGrpSpPr>
        <p:grpSpPr>
          <a:xfrm>
            <a:off x="1961798" y="3815726"/>
            <a:ext cx="2601247" cy="1329853"/>
            <a:chOff x="1961798" y="3815726"/>
            <a:chExt cx="2601247" cy="1329853"/>
          </a:xfrm>
        </p:grpSpPr>
        <p:grpSp>
          <p:nvGrpSpPr>
            <p:cNvPr id="14" name="Group 13">
              <a:extLst>
                <a:ext uri="{FF2B5EF4-FFF2-40B4-BE49-F238E27FC236}">
                  <a16:creationId xmlns:a16="http://schemas.microsoft.com/office/drawing/2014/main" id="{D39B8217-8224-7E46-8EF2-A761246BBE8E}"/>
                </a:ext>
              </a:extLst>
            </p:cNvPr>
            <p:cNvGrpSpPr/>
            <p:nvPr/>
          </p:nvGrpSpPr>
          <p:grpSpPr>
            <a:xfrm>
              <a:off x="1961798" y="3815726"/>
              <a:ext cx="2601247" cy="1329853"/>
              <a:chOff x="2377439" y="3441652"/>
              <a:chExt cx="2601247" cy="1329853"/>
            </a:xfrm>
          </p:grpSpPr>
          <p:sp>
            <p:nvSpPr>
              <p:cNvPr id="15" name="Rectangle 14">
                <a:extLst>
                  <a:ext uri="{FF2B5EF4-FFF2-40B4-BE49-F238E27FC236}">
                    <a16:creationId xmlns:a16="http://schemas.microsoft.com/office/drawing/2014/main" id="{F92A8DA6-0324-894C-9F77-909602E88988}"/>
                  </a:ext>
                </a:extLst>
              </p:cNvPr>
              <p:cNvSpPr/>
              <p:nvPr/>
            </p:nvSpPr>
            <p:spPr>
              <a:xfrm>
                <a:off x="2377439" y="344165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A7417F-8A63-5B42-B8B0-B74B892CFB0B}"/>
                  </a:ext>
                </a:extLst>
              </p:cNvPr>
              <p:cNvSpPr/>
              <p:nvPr/>
            </p:nvSpPr>
            <p:spPr>
              <a:xfrm>
                <a:off x="2610196"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A1</a:t>
                </a:r>
              </a:p>
            </p:txBody>
          </p:sp>
          <p:sp>
            <p:nvSpPr>
              <p:cNvPr id="17" name="Oval 16">
                <a:extLst>
                  <a:ext uri="{FF2B5EF4-FFF2-40B4-BE49-F238E27FC236}">
                    <a16:creationId xmlns:a16="http://schemas.microsoft.com/office/drawing/2014/main" id="{59767E83-B9EA-1C44-AA15-A035B7E6F364}"/>
                  </a:ext>
                </a:extLst>
              </p:cNvPr>
              <p:cNvSpPr/>
              <p:nvPr/>
            </p:nvSpPr>
            <p:spPr>
              <a:xfrm>
                <a:off x="3574153" y="363795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A2</a:t>
                </a:r>
              </a:p>
            </p:txBody>
          </p:sp>
          <p:sp>
            <p:nvSpPr>
              <p:cNvPr id="19" name="Oval 18">
                <a:extLst>
                  <a:ext uri="{FF2B5EF4-FFF2-40B4-BE49-F238E27FC236}">
                    <a16:creationId xmlns:a16="http://schemas.microsoft.com/office/drawing/2014/main" id="{1E733ECE-2EA2-394A-B171-18781D350ED9}"/>
                  </a:ext>
                </a:extLst>
              </p:cNvPr>
              <p:cNvSpPr/>
              <p:nvPr/>
            </p:nvSpPr>
            <p:spPr>
              <a:xfrm>
                <a:off x="4202276" y="414812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20" name="Oval 19">
                <a:extLst>
                  <a:ext uri="{FF2B5EF4-FFF2-40B4-BE49-F238E27FC236}">
                    <a16:creationId xmlns:a16="http://schemas.microsoft.com/office/drawing/2014/main" id="{AE6DBFA0-84CA-1C4B-B672-F4C731EB0938}"/>
                  </a:ext>
                </a:extLst>
              </p:cNvPr>
              <p:cNvSpPr/>
              <p:nvPr/>
            </p:nvSpPr>
            <p:spPr>
              <a:xfrm>
                <a:off x="4251833" y="418936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cxnSp>
            <p:nvCxnSpPr>
              <p:cNvPr id="21" name="Straight Arrow Connector 20">
                <a:extLst>
                  <a:ext uri="{FF2B5EF4-FFF2-40B4-BE49-F238E27FC236}">
                    <a16:creationId xmlns:a16="http://schemas.microsoft.com/office/drawing/2014/main" id="{34B27017-A7A5-8946-8D20-7923DE9EA4D7}"/>
                  </a:ext>
                </a:extLst>
              </p:cNvPr>
              <p:cNvCxnSpPr>
                <a:endCxn id="16" idx="1"/>
              </p:cNvCxnSpPr>
              <p:nvPr/>
            </p:nvCxnSpPr>
            <p:spPr>
              <a:xfrm>
                <a:off x="2518756" y="3574473"/>
                <a:ext cx="155961" cy="12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F63BFE-6AD9-544B-83CF-860AF2C4DA49}"/>
                  </a:ext>
                </a:extLst>
              </p:cNvPr>
              <p:cNvCxnSpPr>
                <a:cxnSpLocks/>
                <a:stCxn id="16" idx="6"/>
                <a:endCxn id="17" idx="2"/>
              </p:cNvCxnSpPr>
              <p:nvPr/>
            </p:nvCxnSpPr>
            <p:spPr>
              <a:xfrm>
                <a:off x="3050771" y="3858247"/>
                <a:ext cx="52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234D32-D9BD-414A-89E7-16216544F5D5}"/>
                  </a:ext>
                </a:extLst>
              </p:cNvPr>
              <p:cNvCxnSpPr>
                <a:cxnSpLocks/>
                <a:stCxn id="17" idx="3"/>
              </p:cNvCxnSpPr>
              <p:nvPr/>
            </p:nvCxnSpPr>
            <p:spPr>
              <a:xfrm flipH="1">
                <a:off x="3459436" y="401401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C7264E-22FE-9843-8770-41C355707355}"/>
                  </a:ext>
                </a:extLst>
              </p:cNvPr>
              <p:cNvCxnSpPr>
                <a:cxnSpLocks/>
                <a:stCxn id="17" idx="5"/>
                <a:endCxn id="19" idx="1"/>
              </p:cNvCxnSpPr>
              <p:nvPr/>
            </p:nvCxnSpPr>
            <p:spPr>
              <a:xfrm>
                <a:off x="3950207" y="401401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510554-30C9-014D-843A-0A47EFBF1B8A}"/>
                  </a:ext>
                </a:extLst>
              </p:cNvPr>
              <p:cNvCxnSpPr>
                <a:cxnSpLocks/>
                <a:endCxn id="19" idx="2"/>
              </p:cNvCxnSpPr>
              <p:nvPr/>
            </p:nvCxnSpPr>
            <p:spPr>
              <a:xfrm>
                <a:off x="3523957" y="4409657"/>
                <a:ext cx="678319" cy="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867FC2D7-D18C-4741-B7BC-47C6B516A2FA}"/>
                  </a:ext>
                </a:extLst>
              </p:cNvPr>
              <p:cNvSpPr txBox="1">
                <a:spLocks/>
              </p:cNvSpPr>
              <p:nvPr/>
            </p:nvSpPr>
            <p:spPr>
              <a:xfrm>
                <a:off x="4450986" y="357706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27" name="Straight Arrow Connector 26">
                <a:extLst>
                  <a:ext uri="{FF2B5EF4-FFF2-40B4-BE49-F238E27FC236}">
                    <a16:creationId xmlns:a16="http://schemas.microsoft.com/office/drawing/2014/main" id="{6BB9256B-6DA4-6247-946F-1BC9D0589465}"/>
                  </a:ext>
                </a:extLst>
              </p:cNvPr>
              <p:cNvCxnSpPr>
                <a:cxnSpLocks/>
                <a:stCxn id="17" idx="6"/>
                <a:endCxn id="26" idx="1"/>
              </p:cNvCxnSpPr>
              <p:nvPr/>
            </p:nvCxnSpPr>
            <p:spPr>
              <a:xfrm flipV="1">
                <a:off x="4014728" y="3754069"/>
                <a:ext cx="436258" cy="10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EF7EE425-8CA9-DB40-AD88-3CFD7F4D513B}"/>
                </a:ext>
              </a:extLst>
            </p:cNvPr>
            <p:cNvSpPr/>
            <p:nvPr/>
          </p:nvSpPr>
          <p:spPr>
            <a:xfrm>
              <a:off x="2593601" y="4540710"/>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73" name="Oval 72">
              <a:extLst>
                <a:ext uri="{FF2B5EF4-FFF2-40B4-BE49-F238E27FC236}">
                  <a16:creationId xmlns:a16="http://schemas.microsoft.com/office/drawing/2014/main" id="{210DB794-648D-AC46-A207-78DD14FB1241}"/>
                </a:ext>
              </a:extLst>
            </p:cNvPr>
            <p:cNvSpPr/>
            <p:nvPr/>
          </p:nvSpPr>
          <p:spPr>
            <a:xfrm>
              <a:off x="2643158" y="4581954"/>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A3</a:t>
              </a:r>
            </a:p>
          </p:txBody>
        </p:sp>
      </p:grpSp>
      <p:grpSp>
        <p:nvGrpSpPr>
          <p:cNvPr id="101" name="Group 100">
            <a:extLst>
              <a:ext uri="{FF2B5EF4-FFF2-40B4-BE49-F238E27FC236}">
                <a16:creationId xmlns:a16="http://schemas.microsoft.com/office/drawing/2014/main" id="{8DE1A778-7C8E-624D-A578-61F30662847A}"/>
              </a:ext>
            </a:extLst>
          </p:cNvPr>
          <p:cNvGrpSpPr/>
          <p:nvPr/>
        </p:nvGrpSpPr>
        <p:grpSpPr>
          <a:xfrm>
            <a:off x="5963260" y="3484079"/>
            <a:ext cx="4139417" cy="2297856"/>
            <a:chOff x="5963260" y="3562877"/>
            <a:chExt cx="4139417" cy="2297856"/>
          </a:xfrm>
        </p:grpSpPr>
        <p:sp>
          <p:nvSpPr>
            <p:cNvPr id="7" name="Rectangle 6">
              <a:extLst>
                <a:ext uri="{FF2B5EF4-FFF2-40B4-BE49-F238E27FC236}">
                  <a16:creationId xmlns:a16="http://schemas.microsoft.com/office/drawing/2014/main" id="{99E85EDB-5D0F-EE44-A380-99EC0A642451}"/>
                </a:ext>
              </a:extLst>
            </p:cNvPr>
            <p:cNvSpPr/>
            <p:nvPr/>
          </p:nvSpPr>
          <p:spPr>
            <a:xfrm>
              <a:off x="5963260" y="3562877"/>
              <a:ext cx="4139417" cy="229785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2731A497-A167-004B-A2E9-08706687D380}"/>
                </a:ext>
              </a:extLst>
            </p:cNvPr>
            <p:cNvSpPr txBox="1">
              <a:spLocks/>
            </p:cNvSpPr>
            <p:nvPr/>
          </p:nvSpPr>
          <p:spPr>
            <a:xfrm>
              <a:off x="6156803" y="3572791"/>
              <a:ext cx="1083586" cy="30713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New NFA N</a:t>
              </a:r>
            </a:p>
          </p:txBody>
        </p:sp>
        <mc:AlternateContent xmlns:mc="http://schemas.openxmlformats.org/markup-compatibility/2006">
          <mc:Choice xmlns:a14="http://schemas.microsoft.com/office/drawing/2010/main" Requires="a14">
            <p:sp>
              <p:nvSpPr>
                <p:cNvPr id="69" name="Content Placeholder 2">
                  <a:extLst>
                    <a:ext uri="{FF2B5EF4-FFF2-40B4-BE49-F238E27FC236}">
                      <a16:creationId xmlns:a16="http://schemas.microsoft.com/office/drawing/2014/main" id="{2387FFD7-8BF8-194C-8B25-83C5E3FE9785}"/>
                    </a:ext>
                  </a:extLst>
                </p:cNvPr>
                <p:cNvSpPr txBox="1">
                  <a:spLocks/>
                </p:cNvSpPr>
                <p:nvPr/>
              </p:nvSpPr>
              <p:spPr>
                <a:xfrm>
                  <a:off x="6811451" y="4274817"/>
                  <a:ext cx="316689" cy="30713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𝜖</m:t>
                        </m:r>
                      </m:oMath>
                    </m:oMathPara>
                  </a14:m>
                  <a:endParaRPr lang="en-US" sz="1400" i="1" dirty="0">
                    <a:solidFill>
                      <a:schemeClr val="tx1"/>
                    </a:solidFill>
                  </a:endParaRPr>
                </a:p>
              </p:txBody>
            </p:sp>
          </mc:Choice>
          <mc:Fallback>
            <p:sp>
              <p:nvSpPr>
                <p:cNvPr id="69" name="Content Placeholder 2">
                  <a:extLst>
                    <a:ext uri="{FF2B5EF4-FFF2-40B4-BE49-F238E27FC236}">
                      <a16:creationId xmlns:a16="http://schemas.microsoft.com/office/drawing/2014/main" id="{2387FFD7-8BF8-194C-8B25-83C5E3FE9785}"/>
                    </a:ext>
                  </a:extLst>
                </p:cNvPr>
                <p:cNvSpPr txBox="1">
                  <a:spLocks noRot="1" noChangeAspect="1" noMove="1" noResize="1" noEditPoints="1" noAdjustHandles="1" noChangeArrowheads="1" noChangeShapeType="1" noTextEdit="1"/>
                </p:cNvSpPr>
                <p:nvPr/>
              </p:nvSpPr>
              <p:spPr>
                <a:xfrm>
                  <a:off x="6811451" y="4274817"/>
                  <a:ext cx="316689" cy="307137"/>
                </a:xfrm>
                <a:prstGeom prst="rect">
                  <a:avLst/>
                </a:prstGeom>
                <a:blipFill>
                  <a:blip r:embed="rId3"/>
                  <a:stretch>
                    <a:fillRect/>
                  </a:stretch>
                </a:blipFill>
                <a:ln>
                  <a:noFill/>
                </a:ln>
              </p:spPr>
              <p:txBody>
                <a:bodyPr/>
                <a:lstStyle/>
                <a:p>
                  <a:r>
                    <a:rPr lang="en-US">
                      <a:noFill/>
                    </a:rPr>
                    <a:t> </a:t>
                  </a:r>
                </a:p>
              </p:txBody>
            </p:sp>
          </mc:Fallback>
        </mc:AlternateContent>
        <p:sp>
          <p:nvSpPr>
            <p:cNvPr id="78" name="Rectangle 77">
              <a:extLst>
                <a:ext uri="{FF2B5EF4-FFF2-40B4-BE49-F238E27FC236}">
                  <a16:creationId xmlns:a16="http://schemas.microsoft.com/office/drawing/2014/main" id="{B1250EF0-B0EC-134D-BA3E-4E0DEA8D642B}"/>
                </a:ext>
              </a:extLst>
            </p:cNvPr>
            <p:cNvSpPr/>
            <p:nvPr/>
          </p:nvSpPr>
          <p:spPr>
            <a:xfrm>
              <a:off x="7343843" y="4155112"/>
              <a:ext cx="2601247" cy="132985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372FB73-B200-8749-A7AC-6C3ED7FF647D}"/>
                </a:ext>
              </a:extLst>
            </p:cNvPr>
            <p:cNvSpPr/>
            <p:nvPr/>
          </p:nvSpPr>
          <p:spPr>
            <a:xfrm>
              <a:off x="7576600" y="435141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A1</a:t>
              </a:r>
            </a:p>
          </p:txBody>
        </p:sp>
        <p:sp>
          <p:nvSpPr>
            <p:cNvPr id="80" name="Oval 79">
              <a:extLst>
                <a:ext uri="{FF2B5EF4-FFF2-40B4-BE49-F238E27FC236}">
                  <a16:creationId xmlns:a16="http://schemas.microsoft.com/office/drawing/2014/main" id="{5D39B8AC-666F-954C-8C30-A5C49B459692}"/>
                </a:ext>
              </a:extLst>
            </p:cNvPr>
            <p:cNvSpPr/>
            <p:nvPr/>
          </p:nvSpPr>
          <p:spPr>
            <a:xfrm>
              <a:off x="8540557" y="4351419"/>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A2</a:t>
              </a:r>
            </a:p>
          </p:txBody>
        </p:sp>
        <p:sp>
          <p:nvSpPr>
            <p:cNvPr id="81" name="Oval 80">
              <a:extLst>
                <a:ext uri="{FF2B5EF4-FFF2-40B4-BE49-F238E27FC236}">
                  <a16:creationId xmlns:a16="http://schemas.microsoft.com/office/drawing/2014/main" id="{59794DC8-07F9-DF43-8DC4-8AF2BB7FC750}"/>
                </a:ext>
              </a:extLst>
            </p:cNvPr>
            <p:cNvSpPr/>
            <p:nvPr/>
          </p:nvSpPr>
          <p:spPr>
            <a:xfrm>
              <a:off x="9168680" y="4861584"/>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82" name="Oval 81">
              <a:extLst>
                <a:ext uri="{FF2B5EF4-FFF2-40B4-BE49-F238E27FC236}">
                  <a16:creationId xmlns:a16="http://schemas.microsoft.com/office/drawing/2014/main" id="{D0B6236F-640F-8F4F-986B-E8215E21BC06}"/>
                </a:ext>
              </a:extLst>
            </p:cNvPr>
            <p:cNvSpPr/>
            <p:nvPr/>
          </p:nvSpPr>
          <p:spPr>
            <a:xfrm>
              <a:off x="9218237" y="4902828"/>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cxnSp>
          <p:nvCxnSpPr>
            <p:cNvPr id="83" name="Straight Arrow Connector 82">
              <a:extLst>
                <a:ext uri="{FF2B5EF4-FFF2-40B4-BE49-F238E27FC236}">
                  <a16:creationId xmlns:a16="http://schemas.microsoft.com/office/drawing/2014/main" id="{51DC0150-AB36-C641-9DDD-3D9E47724255}"/>
                </a:ext>
              </a:extLst>
            </p:cNvPr>
            <p:cNvCxnSpPr>
              <a:cxnSpLocks/>
              <a:stCxn id="90" idx="6"/>
              <a:endCxn id="79" idx="2"/>
            </p:cNvCxnSpPr>
            <p:nvPr/>
          </p:nvCxnSpPr>
          <p:spPr>
            <a:xfrm>
              <a:off x="6575789" y="4570588"/>
              <a:ext cx="1000811" cy="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F93637C-1CDA-6841-A68A-33CD0492859C}"/>
                </a:ext>
              </a:extLst>
            </p:cNvPr>
            <p:cNvCxnSpPr>
              <a:cxnSpLocks/>
              <a:stCxn id="79" idx="6"/>
              <a:endCxn id="80" idx="2"/>
            </p:cNvCxnSpPr>
            <p:nvPr/>
          </p:nvCxnSpPr>
          <p:spPr>
            <a:xfrm>
              <a:off x="8017175" y="4571707"/>
              <a:ext cx="52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5D5DABD-CA2D-4744-9891-1B9D1B05ED63}"/>
                </a:ext>
              </a:extLst>
            </p:cNvPr>
            <p:cNvCxnSpPr>
              <a:cxnSpLocks/>
              <a:stCxn id="80" idx="3"/>
            </p:cNvCxnSpPr>
            <p:nvPr/>
          </p:nvCxnSpPr>
          <p:spPr>
            <a:xfrm flipH="1">
              <a:off x="8425840" y="4727473"/>
              <a:ext cx="179238" cy="2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66264F4-A769-8D4A-8356-3BF9A100CE4E}"/>
                </a:ext>
              </a:extLst>
            </p:cNvPr>
            <p:cNvCxnSpPr>
              <a:cxnSpLocks/>
              <a:stCxn id="80" idx="5"/>
              <a:endCxn id="81" idx="1"/>
            </p:cNvCxnSpPr>
            <p:nvPr/>
          </p:nvCxnSpPr>
          <p:spPr>
            <a:xfrm>
              <a:off x="8916611" y="4727473"/>
              <a:ext cx="329122" cy="2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7D6AC56-1A6A-A342-9D3E-90B547B173A7}"/>
                </a:ext>
              </a:extLst>
            </p:cNvPr>
            <p:cNvCxnSpPr>
              <a:cxnSpLocks/>
              <a:endCxn id="81" idx="2"/>
            </p:cNvCxnSpPr>
            <p:nvPr/>
          </p:nvCxnSpPr>
          <p:spPr>
            <a:xfrm>
              <a:off x="8490361" y="5123117"/>
              <a:ext cx="678319" cy="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Content Placeholder 2">
              <a:extLst>
                <a:ext uri="{FF2B5EF4-FFF2-40B4-BE49-F238E27FC236}">
                  <a16:creationId xmlns:a16="http://schemas.microsoft.com/office/drawing/2014/main" id="{2C08F624-0C5D-D745-9961-6B3D6F026343}"/>
                </a:ext>
              </a:extLst>
            </p:cNvPr>
            <p:cNvSpPr txBox="1">
              <a:spLocks/>
            </p:cNvSpPr>
            <p:nvPr/>
          </p:nvSpPr>
          <p:spPr>
            <a:xfrm>
              <a:off x="9417390" y="4290529"/>
              <a:ext cx="440575" cy="35400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bg1"/>
                  </a:solidFill>
                </a:rPr>
                <a:t>…</a:t>
              </a:r>
            </a:p>
          </p:txBody>
        </p:sp>
        <p:cxnSp>
          <p:nvCxnSpPr>
            <p:cNvPr id="89" name="Straight Arrow Connector 88">
              <a:extLst>
                <a:ext uri="{FF2B5EF4-FFF2-40B4-BE49-F238E27FC236}">
                  <a16:creationId xmlns:a16="http://schemas.microsoft.com/office/drawing/2014/main" id="{71DC57C4-A610-3F46-960C-C22F4116D94D}"/>
                </a:ext>
              </a:extLst>
            </p:cNvPr>
            <p:cNvCxnSpPr>
              <a:cxnSpLocks/>
              <a:stCxn id="80" idx="6"/>
              <a:endCxn id="88" idx="1"/>
            </p:cNvCxnSpPr>
            <p:nvPr/>
          </p:nvCxnSpPr>
          <p:spPr>
            <a:xfrm flipV="1">
              <a:off x="8981132" y="4467529"/>
              <a:ext cx="436258" cy="10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284FD4BD-73EC-C246-92DC-81A08B0D0745}"/>
                </a:ext>
              </a:extLst>
            </p:cNvPr>
            <p:cNvSpPr/>
            <p:nvPr/>
          </p:nvSpPr>
          <p:spPr>
            <a:xfrm>
              <a:off x="7975646" y="4880096"/>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77" name="Oval 76">
              <a:extLst>
                <a:ext uri="{FF2B5EF4-FFF2-40B4-BE49-F238E27FC236}">
                  <a16:creationId xmlns:a16="http://schemas.microsoft.com/office/drawing/2014/main" id="{69989B7F-7157-8242-B991-727EA215F142}"/>
                </a:ext>
              </a:extLst>
            </p:cNvPr>
            <p:cNvSpPr/>
            <p:nvPr/>
          </p:nvSpPr>
          <p:spPr>
            <a:xfrm>
              <a:off x="8025203" y="4921340"/>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A3</a:t>
              </a:r>
            </a:p>
          </p:txBody>
        </p:sp>
        <p:sp>
          <p:nvSpPr>
            <p:cNvPr id="90" name="Oval 89">
              <a:extLst>
                <a:ext uri="{FF2B5EF4-FFF2-40B4-BE49-F238E27FC236}">
                  <a16:creationId xmlns:a16="http://schemas.microsoft.com/office/drawing/2014/main" id="{CD2BBC65-9AB1-5B4A-B2FA-B41AAE61E0F2}"/>
                </a:ext>
              </a:extLst>
            </p:cNvPr>
            <p:cNvSpPr/>
            <p:nvPr/>
          </p:nvSpPr>
          <p:spPr>
            <a:xfrm>
              <a:off x="6049636" y="4307511"/>
              <a:ext cx="526153" cy="52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A4</a:t>
              </a:r>
            </a:p>
          </p:txBody>
        </p:sp>
        <p:sp>
          <p:nvSpPr>
            <p:cNvPr id="91" name="Oval 90">
              <a:extLst>
                <a:ext uri="{FF2B5EF4-FFF2-40B4-BE49-F238E27FC236}">
                  <a16:creationId xmlns:a16="http://schemas.microsoft.com/office/drawing/2014/main" id="{CDEB4299-4186-3949-98B3-DF6A75CE282F}"/>
                </a:ext>
              </a:extLst>
            </p:cNvPr>
            <p:cNvSpPr/>
            <p:nvPr/>
          </p:nvSpPr>
          <p:spPr>
            <a:xfrm>
              <a:off x="6099193" y="4348755"/>
              <a:ext cx="440575" cy="44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a:t>
              </a:r>
            </a:p>
          </p:txBody>
        </p:sp>
        <p:cxnSp>
          <p:nvCxnSpPr>
            <p:cNvPr id="94" name="Elbow Connector 93">
              <a:extLst>
                <a:ext uri="{FF2B5EF4-FFF2-40B4-BE49-F238E27FC236}">
                  <a16:creationId xmlns:a16="http://schemas.microsoft.com/office/drawing/2014/main" id="{E2304241-5D39-F046-9266-586AF3443E65}"/>
                </a:ext>
              </a:extLst>
            </p:cNvPr>
            <p:cNvCxnSpPr>
              <a:cxnSpLocks/>
              <a:stCxn id="76" idx="4"/>
              <a:endCxn id="79" idx="3"/>
            </p:cNvCxnSpPr>
            <p:nvPr/>
          </p:nvCxnSpPr>
          <p:spPr>
            <a:xfrm rot="5400000" flipH="1">
              <a:off x="7600534" y="4768060"/>
              <a:ext cx="678776" cy="597602"/>
            </a:xfrm>
            <a:prstGeom prst="bentConnector3">
              <a:avLst>
                <a:gd name="adj1" fmla="val -336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a:extLst>
                <a:ext uri="{FF2B5EF4-FFF2-40B4-BE49-F238E27FC236}">
                  <a16:creationId xmlns:a16="http://schemas.microsoft.com/office/drawing/2014/main" id="{22DD8F1B-43F5-3C45-A500-38DD31B5CC6D}"/>
                </a:ext>
              </a:extLst>
            </p:cNvPr>
            <p:cNvCxnSpPr>
              <a:cxnSpLocks/>
              <a:stCxn id="81" idx="4"/>
              <a:endCxn id="79" idx="4"/>
            </p:cNvCxnSpPr>
            <p:nvPr/>
          </p:nvCxnSpPr>
          <p:spPr>
            <a:xfrm rot="5400000" flipH="1">
              <a:off x="8316451" y="4272432"/>
              <a:ext cx="595743" cy="1634869"/>
            </a:xfrm>
            <a:prstGeom prst="bentConnector3">
              <a:avLst>
                <a:gd name="adj1" fmla="val -3837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 name="Content Placeholder 2">
                  <a:extLst>
                    <a:ext uri="{FF2B5EF4-FFF2-40B4-BE49-F238E27FC236}">
                      <a16:creationId xmlns:a16="http://schemas.microsoft.com/office/drawing/2014/main" id="{7541B19C-5F05-1C42-AFE7-222135CE1931}"/>
                    </a:ext>
                  </a:extLst>
                </p:cNvPr>
                <p:cNvSpPr txBox="1">
                  <a:spLocks/>
                </p:cNvSpPr>
                <p:nvPr/>
              </p:nvSpPr>
              <p:spPr>
                <a:xfrm>
                  <a:off x="8829520" y="5508396"/>
                  <a:ext cx="316689" cy="30713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𝜖</m:t>
                        </m:r>
                      </m:oMath>
                    </m:oMathPara>
                  </a14:m>
                  <a:endParaRPr lang="en-US" sz="1400" i="1" dirty="0">
                    <a:solidFill>
                      <a:schemeClr val="tx1"/>
                    </a:solidFill>
                  </a:endParaRPr>
                </a:p>
              </p:txBody>
            </p:sp>
          </mc:Choice>
          <mc:Fallback>
            <p:sp>
              <p:nvSpPr>
                <p:cNvPr id="99" name="Content Placeholder 2">
                  <a:extLst>
                    <a:ext uri="{FF2B5EF4-FFF2-40B4-BE49-F238E27FC236}">
                      <a16:creationId xmlns:a16="http://schemas.microsoft.com/office/drawing/2014/main" id="{7541B19C-5F05-1C42-AFE7-222135CE1931}"/>
                    </a:ext>
                  </a:extLst>
                </p:cNvPr>
                <p:cNvSpPr txBox="1">
                  <a:spLocks noRot="1" noChangeAspect="1" noMove="1" noResize="1" noEditPoints="1" noAdjustHandles="1" noChangeArrowheads="1" noChangeShapeType="1" noTextEdit="1"/>
                </p:cNvSpPr>
                <p:nvPr/>
              </p:nvSpPr>
              <p:spPr>
                <a:xfrm>
                  <a:off x="8829520" y="5508396"/>
                  <a:ext cx="316689" cy="307137"/>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Content Placeholder 2">
                  <a:extLst>
                    <a:ext uri="{FF2B5EF4-FFF2-40B4-BE49-F238E27FC236}">
                      <a16:creationId xmlns:a16="http://schemas.microsoft.com/office/drawing/2014/main" id="{327F7C63-4C37-4D47-91E3-00094B714AED}"/>
                    </a:ext>
                  </a:extLst>
                </p:cNvPr>
                <p:cNvSpPr txBox="1">
                  <a:spLocks/>
                </p:cNvSpPr>
                <p:nvPr/>
              </p:nvSpPr>
              <p:spPr>
                <a:xfrm>
                  <a:off x="7781577" y="5534607"/>
                  <a:ext cx="316689" cy="30713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𝜖</m:t>
                        </m:r>
                      </m:oMath>
                    </m:oMathPara>
                  </a14:m>
                  <a:endParaRPr lang="en-US" sz="1400" i="1" dirty="0">
                    <a:solidFill>
                      <a:schemeClr val="tx1"/>
                    </a:solidFill>
                  </a:endParaRPr>
                </a:p>
              </p:txBody>
            </p:sp>
          </mc:Choice>
          <mc:Fallback>
            <p:sp>
              <p:nvSpPr>
                <p:cNvPr id="100" name="Content Placeholder 2">
                  <a:extLst>
                    <a:ext uri="{FF2B5EF4-FFF2-40B4-BE49-F238E27FC236}">
                      <a16:creationId xmlns:a16="http://schemas.microsoft.com/office/drawing/2014/main" id="{327F7C63-4C37-4D47-91E3-00094B714AED}"/>
                    </a:ext>
                  </a:extLst>
                </p:cNvPr>
                <p:cNvSpPr txBox="1">
                  <a:spLocks noRot="1" noChangeAspect="1" noMove="1" noResize="1" noEditPoints="1" noAdjustHandles="1" noChangeArrowheads="1" noChangeShapeType="1" noTextEdit="1"/>
                </p:cNvSpPr>
                <p:nvPr/>
              </p:nvSpPr>
              <p:spPr>
                <a:xfrm>
                  <a:off x="7781577" y="5534607"/>
                  <a:ext cx="316689" cy="307137"/>
                </a:xfrm>
                <a:prstGeom prst="rect">
                  <a:avLst/>
                </a:prstGeom>
                <a:blipFill>
                  <a:blip r:embed="rId5"/>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461610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Regular Languages Summary</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615966" y="2033752"/>
            <a:ext cx="9144000" cy="36080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t>What did we learn in this section</a:t>
            </a:r>
            <a:r>
              <a:rPr lang="en-US" sz="1800" i="1" dirty="0"/>
              <a:t>:</a:t>
            </a:r>
          </a:p>
          <a:p>
            <a:pPr marL="0" indent="0" algn="ctr">
              <a:buFont typeface="Arial" panose="020B0604020202020204" pitchFamily="34" charset="0"/>
              <a:buNone/>
            </a:pPr>
            <a:endParaRPr lang="en-US" sz="1800" i="1" dirty="0"/>
          </a:p>
          <a:p>
            <a:pPr marL="342900" indent="-342900" algn="ctr">
              <a:buFont typeface="Arial" panose="020B0604020202020204" pitchFamily="34" charset="0"/>
              <a:buAutoNum type="arabicPeriod"/>
            </a:pPr>
            <a:r>
              <a:rPr lang="en-US" sz="1800" i="1" dirty="0">
                <a:solidFill>
                  <a:schemeClr val="tx1"/>
                </a:solidFill>
              </a:rPr>
              <a:t>A regular language is any language for which an NFA or DFA exists that recognizes it.</a:t>
            </a:r>
          </a:p>
          <a:p>
            <a:pPr marL="342900" indent="-342900" algn="ctr">
              <a:buFont typeface="Arial" panose="020B0604020202020204" pitchFamily="34" charset="0"/>
              <a:buAutoNum type="arabicPeriod"/>
            </a:pPr>
            <a:r>
              <a:rPr lang="en-US" sz="1800" i="1" dirty="0"/>
              <a:t>Regular languages are closed under Union, Concatenation, and Star (What does this mean for building up regular languages from smaller ones?)</a:t>
            </a:r>
            <a:endParaRPr lang="en-US" sz="1800" i="1" dirty="0">
              <a:solidFill>
                <a:schemeClr val="tx1"/>
              </a:solidFill>
            </a:endParaRPr>
          </a:p>
        </p:txBody>
      </p:sp>
    </p:spTree>
    <p:extLst>
      <p:ext uri="{BB962C8B-B14F-4D97-AF65-F5344CB8AC3E}">
        <p14:creationId xmlns:p14="http://schemas.microsoft.com/office/powerpoint/2010/main" val="3860664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Regular Expressions</a:t>
            </a:r>
          </a:p>
        </p:txBody>
      </p:sp>
    </p:spTree>
    <p:extLst>
      <p:ext uri="{BB962C8B-B14F-4D97-AF65-F5344CB8AC3E}">
        <p14:creationId xmlns:p14="http://schemas.microsoft.com/office/powerpoint/2010/main" val="248217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Finite Automata And Regular Languages</a:t>
            </a:r>
          </a:p>
        </p:txBody>
      </p:sp>
    </p:spTree>
    <p:extLst>
      <p:ext uri="{BB962C8B-B14F-4D97-AF65-F5344CB8AC3E}">
        <p14:creationId xmlns:p14="http://schemas.microsoft.com/office/powerpoint/2010/main" val="16323470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Motivating Questions</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954924" y="2139520"/>
            <a:ext cx="8415767" cy="761335"/>
          </a:xfrm>
          <a:solidFill>
            <a:schemeClr val="tx1">
              <a:lumMod val="95000"/>
            </a:schemeClr>
          </a:solidFill>
        </p:spPr>
        <p:txBody>
          <a:bodyPr>
            <a:normAutofit/>
          </a:bodyPr>
          <a:lstStyle/>
          <a:p>
            <a:pPr marL="0" indent="0" algn="ctr">
              <a:buNone/>
            </a:pPr>
            <a:r>
              <a:rPr lang="en-US" sz="1800" i="1" dirty="0">
                <a:solidFill>
                  <a:schemeClr val="bg1"/>
                </a:solidFill>
              </a:rPr>
              <a:t>Ok, NFA and DFAs that both recognize regular languages. How can we succinctly express regular languages using more natural expressions?</a:t>
            </a:r>
          </a:p>
        </p:txBody>
      </p:sp>
      <p:sp>
        <p:nvSpPr>
          <p:cNvPr id="5" name="Content Placeholder 2">
            <a:extLst>
              <a:ext uri="{FF2B5EF4-FFF2-40B4-BE49-F238E27FC236}">
                <a16:creationId xmlns:a16="http://schemas.microsoft.com/office/drawing/2014/main" id="{B490E4B8-F193-734A-A854-27014A106DAC}"/>
              </a:ext>
            </a:extLst>
          </p:cNvPr>
          <p:cNvSpPr txBox="1">
            <a:spLocks/>
          </p:cNvSpPr>
          <p:nvPr/>
        </p:nvSpPr>
        <p:spPr>
          <a:xfrm>
            <a:off x="1954924" y="3505865"/>
            <a:ext cx="8415767" cy="7613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Can we prove that this new notation for expressing regular languages is in fact complete and sound?</a:t>
            </a:r>
          </a:p>
        </p:txBody>
      </p:sp>
    </p:spTree>
    <p:extLst>
      <p:ext uri="{BB962C8B-B14F-4D97-AF65-F5344CB8AC3E}">
        <p14:creationId xmlns:p14="http://schemas.microsoft.com/office/powerpoint/2010/main" val="1937000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Regular Expressions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5344719" y="2210366"/>
                <a:ext cx="1636174" cy="503927"/>
              </a:xfrm>
              <a:solidFill>
                <a:schemeClr val="tx1">
                  <a:lumMod val="95000"/>
                </a:schemeClr>
              </a:solidFill>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5+3</m:t>
                          </m:r>
                        </m:e>
                      </m:d>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4</m:t>
                      </m:r>
                    </m:oMath>
                  </m:oMathPara>
                </a14:m>
                <a:endParaRPr lang="en-US" sz="1800" i="1" dirty="0">
                  <a:solidFill>
                    <a:schemeClr val="bg1"/>
                  </a:solidFill>
                </a:endParaRPr>
              </a:p>
            </p:txBody>
          </p:sp>
        </mc:Choice>
        <mc:Fallback>
          <p:sp>
            <p:nvSpPr>
              <p:cNvPr id="3" name="Content Placeholder 2">
                <a:extLst>
                  <a:ext uri="{FF2B5EF4-FFF2-40B4-BE49-F238E27FC236}">
                    <a16:creationId xmlns:a16="http://schemas.microsoft.com/office/drawing/2014/main" id="{3AF1510D-4DE5-0944-9883-C7378A65B719}"/>
                  </a:ext>
                </a:extLst>
              </p:cNvPr>
              <p:cNvSpPr>
                <a:spLocks noGrp="1" noRot="1" noChangeAspect="1" noMove="1" noResize="1" noEditPoints="1" noAdjustHandles="1" noChangeArrowheads="1" noChangeShapeType="1" noTextEdit="1"/>
              </p:cNvSpPr>
              <p:nvPr>
                <p:ph idx="1"/>
              </p:nvPr>
            </p:nvSpPr>
            <p:spPr>
              <a:xfrm>
                <a:off x="5344719" y="2210366"/>
                <a:ext cx="1636174" cy="503927"/>
              </a:xfr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57EB5D4-ED9B-174E-B069-C183C17A806E}"/>
              </a:ext>
            </a:extLst>
          </p:cNvPr>
          <p:cNvSpPr txBox="1">
            <a:spLocks/>
          </p:cNvSpPr>
          <p:nvPr/>
        </p:nvSpPr>
        <p:spPr>
          <a:xfrm>
            <a:off x="1954923" y="1402457"/>
            <a:ext cx="8415767" cy="76133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I arithmetic, we have operations that allow us to build up larger items in a set from smaller ones. One example:</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ADC2456D-4304-6345-8285-144529CC5467}"/>
                  </a:ext>
                </a:extLst>
              </p:cNvPr>
              <p:cNvSpPr txBox="1">
                <a:spLocks/>
              </p:cNvSpPr>
              <p:nvPr/>
            </p:nvSpPr>
            <p:spPr>
              <a:xfrm>
                <a:off x="5344719" y="3975433"/>
                <a:ext cx="1636174"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0∪1</m:t>
                          </m:r>
                        </m:e>
                      </m:d>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0</m:t>
                          </m:r>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7" name="Content Placeholder 2">
                <a:extLst>
                  <a:ext uri="{FF2B5EF4-FFF2-40B4-BE49-F238E27FC236}">
                    <a16:creationId xmlns:a16="http://schemas.microsoft.com/office/drawing/2014/main" id="{ADC2456D-4304-6345-8285-144529CC5467}"/>
                  </a:ext>
                </a:extLst>
              </p:cNvPr>
              <p:cNvSpPr txBox="1">
                <a:spLocks noRot="1" noChangeAspect="1" noMove="1" noResize="1" noEditPoints="1" noAdjustHandles="1" noChangeArrowheads="1" noChangeShapeType="1" noTextEdit="1"/>
              </p:cNvSpPr>
              <p:nvPr/>
            </p:nvSpPr>
            <p:spPr>
              <a:xfrm>
                <a:off x="5344719" y="3975433"/>
                <a:ext cx="1636174" cy="503927"/>
              </a:xfrm>
              <a:prstGeom prst="rect">
                <a:avLst/>
              </a:prstGeom>
              <a:blipFill>
                <a:blip r:embed="rId3"/>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CFC34D50-03A8-4248-9C61-3E02C83F12BF}"/>
              </a:ext>
            </a:extLst>
          </p:cNvPr>
          <p:cNvSpPr txBox="1">
            <a:spLocks/>
          </p:cNvSpPr>
          <p:nvPr/>
        </p:nvSpPr>
        <p:spPr>
          <a:xfrm>
            <a:off x="1954923" y="3167524"/>
            <a:ext cx="8415767" cy="76133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Because of the closure properties we just proved, we should be able to build up regular languages in a similar way. These expressions are called regular expressions.</a:t>
            </a:r>
          </a:p>
        </p:txBody>
      </p:sp>
      <p:sp>
        <p:nvSpPr>
          <p:cNvPr id="9" name="Content Placeholder 2">
            <a:extLst>
              <a:ext uri="{FF2B5EF4-FFF2-40B4-BE49-F238E27FC236}">
                <a16:creationId xmlns:a16="http://schemas.microsoft.com/office/drawing/2014/main" id="{5F998A01-948B-9548-9C5B-2656510B4D46}"/>
              </a:ext>
            </a:extLst>
          </p:cNvPr>
          <p:cNvSpPr txBox="1">
            <a:spLocks/>
          </p:cNvSpPr>
          <p:nvPr/>
        </p:nvSpPr>
        <p:spPr>
          <a:xfrm>
            <a:off x="7922647" y="5311832"/>
            <a:ext cx="2359992" cy="1238307"/>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This is the language of binary strings that start with a 0 or 1 and then end in any number of 0s</a:t>
            </a:r>
          </a:p>
        </p:txBody>
      </p:sp>
      <p:cxnSp>
        <p:nvCxnSpPr>
          <p:cNvPr id="10" name="Straight Connector 9">
            <a:extLst>
              <a:ext uri="{FF2B5EF4-FFF2-40B4-BE49-F238E27FC236}">
                <a16:creationId xmlns:a16="http://schemas.microsoft.com/office/drawing/2014/main" id="{A76B8252-3CC5-F04B-973E-DFBEFD7E7B8D}"/>
              </a:ext>
            </a:extLst>
          </p:cNvPr>
          <p:cNvCxnSpPr>
            <a:cxnSpLocks/>
          </p:cNvCxnSpPr>
          <p:nvPr/>
        </p:nvCxnSpPr>
        <p:spPr>
          <a:xfrm>
            <a:off x="7240385" y="4596938"/>
            <a:ext cx="1047404" cy="7315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488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More Examples Of Regular Expressions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ADC2456D-4304-6345-8285-144529CC5467}"/>
                  </a:ext>
                </a:extLst>
              </p:cNvPr>
              <p:cNvSpPr txBox="1">
                <a:spLocks/>
              </p:cNvSpPr>
              <p:nvPr/>
            </p:nvSpPr>
            <p:spPr>
              <a:xfrm>
                <a:off x="1748244" y="1518545"/>
                <a:ext cx="2599313"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0</m:t>
                          </m:r>
                        </m:e>
                        <m:sup>
                          <m:r>
                            <a:rPr lang="en-US" sz="1800" b="0" i="1" smtClean="0">
                              <a:solidFill>
                                <a:schemeClr val="bg1"/>
                              </a:solidFill>
                              <a:latin typeface="Cambria Math" panose="02040503050406030204" pitchFamily="18" charset="0"/>
                            </a:rPr>
                            <m:t>∗</m:t>
                          </m:r>
                        </m:sup>
                      </m:sSup>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10</m:t>
                          </m:r>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7" name="Content Placeholder 2">
                <a:extLst>
                  <a:ext uri="{FF2B5EF4-FFF2-40B4-BE49-F238E27FC236}">
                    <a16:creationId xmlns:a16="http://schemas.microsoft.com/office/drawing/2014/main" id="{ADC2456D-4304-6345-8285-144529CC5467}"/>
                  </a:ext>
                </a:extLst>
              </p:cNvPr>
              <p:cNvSpPr txBox="1">
                <a:spLocks noRot="1" noChangeAspect="1" noMove="1" noResize="1" noEditPoints="1" noAdjustHandles="1" noChangeArrowheads="1" noChangeShapeType="1" noTextEdit="1"/>
              </p:cNvSpPr>
              <p:nvPr/>
            </p:nvSpPr>
            <p:spPr>
              <a:xfrm>
                <a:off x="1748244" y="1518545"/>
                <a:ext cx="2599313" cy="50392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CFC34D50-03A8-4248-9C61-3E02C83F12BF}"/>
                  </a:ext>
                </a:extLst>
              </p:cNvPr>
              <p:cNvSpPr txBox="1">
                <a:spLocks/>
              </p:cNvSpPr>
              <p:nvPr/>
            </p:nvSpPr>
            <p:spPr>
              <a:xfrm>
                <a:off x="4522124" y="1389840"/>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 ???</m:t>
                      </m:r>
                    </m:oMath>
                  </m:oMathPara>
                </a14:m>
                <a:endParaRPr lang="en-US" sz="1800" i="1" dirty="0"/>
              </a:p>
            </p:txBody>
          </p:sp>
        </mc:Choice>
        <mc:Fallback>
          <p:sp>
            <p:nvSpPr>
              <p:cNvPr id="8" name="Content Placeholder 2">
                <a:extLst>
                  <a:ext uri="{FF2B5EF4-FFF2-40B4-BE49-F238E27FC236}">
                    <a16:creationId xmlns:a16="http://schemas.microsoft.com/office/drawing/2014/main" id="{CFC34D50-03A8-4248-9C61-3E02C83F12BF}"/>
                  </a:ext>
                </a:extLst>
              </p:cNvPr>
              <p:cNvSpPr txBox="1">
                <a:spLocks noRot="1" noChangeAspect="1" noMove="1" noResize="1" noEditPoints="1" noAdjustHandles="1" noChangeArrowheads="1" noChangeShapeType="1" noTextEdit="1"/>
              </p:cNvSpPr>
              <p:nvPr/>
            </p:nvSpPr>
            <p:spPr>
              <a:xfrm>
                <a:off x="4522124" y="1389840"/>
                <a:ext cx="6035041" cy="7613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1BB5ABFE-E421-E949-B024-60EDA6AA400E}"/>
                  </a:ext>
                </a:extLst>
              </p:cNvPr>
              <p:cNvSpPr txBox="1">
                <a:spLocks/>
              </p:cNvSpPr>
              <p:nvPr/>
            </p:nvSpPr>
            <p:spPr>
              <a:xfrm>
                <a:off x="1748244" y="2622370"/>
                <a:ext cx="2599313"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1</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11" name="Content Placeholder 2">
                <a:extLst>
                  <a:ext uri="{FF2B5EF4-FFF2-40B4-BE49-F238E27FC236}">
                    <a16:creationId xmlns:a16="http://schemas.microsoft.com/office/drawing/2014/main" id="{1BB5ABFE-E421-E949-B024-60EDA6AA400E}"/>
                  </a:ext>
                </a:extLst>
              </p:cNvPr>
              <p:cNvSpPr txBox="1">
                <a:spLocks noRot="1" noChangeAspect="1" noMove="1" noResize="1" noEditPoints="1" noAdjustHandles="1" noChangeArrowheads="1" noChangeShapeType="1" noTextEdit="1"/>
              </p:cNvSpPr>
              <p:nvPr/>
            </p:nvSpPr>
            <p:spPr>
              <a:xfrm>
                <a:off x="1748244" y="2622370"/>
                <a:ext cx="2599313" cy="503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B184CD4D-97FD-1A49-B5B2-19579B488D20}"/>
                  </a:ext>
                </a:extLst>
              </p:cNvPr>
              <p:cNvSpPr txBox="1">
                <a:spLocks/>
              </p:cNvSpPr>
              <p:nvPr/>
            </p:nvSpPr>
            <p:spPr>
              <a:xfrm>
                <a:off x="4522124" y="2493665"/>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 ???</m:t>
                      </m:r>
                    </m:oMath>
                  </m:oMathPara>
                </a14:m>
                <a:endParaRPr lang="en-US" sz="1800" i="1" dirty="0"/>
              </a:p>
            </p:txBody>
          </p:sp>
        </mc:Choice>
        <mc:Fallback>
          <p:sp>
            <p:nvSpPr>
              <p:cNvPr id="12" name="Content Placeholder 2">
                <a:extLst>
                  <a:ext uri="{FF2B5EF4-FFF2-40B4-BE49-F238E27FC236}">
                    <a16:creationId xmlns:a16="http://schemas.microsoft.com/office/drawing/2014/main" id="{B184CD4D-97FD-1A49-B5B2-19579B488D20}"/>
                  </a:ext>
                </a:extLst>
              </p:cNvPr>
              <p:cNvSpPr txBox="1">
                <a:spLocks noRot="1" noChangeAspect="1" noMove="1" noResize="1" noEditPoints="1" noAdjustHandles="1" noChangeArrowheads="1" noChangeShapeType="1" noTextEdit="1"/>
              </p:cNvSpPr>
              <p:nvPr/>
            </p:nvSpPr>
            <p:spPr>
              <a:xfrm>
                <a:off x="4522124" y="2493665"/>
                <a:ext cx="6035041" cy="7613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A803DDAA-14A3-5F45-BC7A-39D493893AE4}"/>
                  </a:ext>
                </a:extLst>
              </p:cNvPr>
              <p:cNvSpPr txBox="1">
                <a:spLocks/>
              </p:cNvSpPr>
              <p:nvPr/>
            </p:nvSpPr>
            <p:spPr>
              <a:xfrm>
                <a:off x="1748244" y="3677749"/>
                <a:ext cx="2599313"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d>
                            <m:dPr>
                              <m:ctrlPr>
                                <a:rPr lang="en-US" sz="1800" b="0" i="1" smtClean="0">
                                  <a:solidFill>
                                    <a:schemeClr val="bg1"/>
                                  </a:solidFill>
                                  <a:latin typeface="Cambria Math" panose="02040503050406030204" pitchFamily="18" charset="0"/>
                                </a:rPr>
                              </m:ctrlPr>
                            </m:dPr>
                            <m:e>
                              <m:r>
                                <m:rPr>
                                  <m:sty m:val="p"/>
                                </m:rPr>
                                <a:rPr lang="en-US" sz="1800" b="0" i="0" smtClean="0">
                                  <a:solidFill>
                                    <a:schemeClr val="bg1"/>
                                  </a:solidFill>
                                  <a:latin typeface="Cambria Math" panose="02040503050406030204" pitchFamily="18" charset="0"/>
                                </a:rPr>
                                <m:t>ΣΣ</m:t>
                              </m:r>
                            </m:e>
                          </m:d>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13" name="Content Placeholder 2">
                <a:extLst>
                  <a:ext uri="{FF2B5EF4-FFF2-40B4-BE49-F238E27FC236}">
                    <a16:creationId xmlns:a16="http://schemas.microsoft.com/office/drawing/2014/main" id="{A803DDAA-14A3-5F45-BC7A-39D493893AE4}"/>
                  </a:ext>
                </a:extLst>
              </p:cNvPr>
              <p:cNvSpPr txBox="1">
                <a:spLocks noRot="1" noChangeAspect="1" noMove="1" noResize="1" noEditPoints="1" noAdjustHandles="1" noChangeArrowheads="1" noChangeShapeType="1" noTextEdit="1"/>
              </p:cNvSpPr>
              <p:nvPr/>
            </p:nvSpPr>
            <p:spPr>
              <a:xfrm>
                <a:off x="1748244" y="3677749"/>
                <a:ext cx="2599313" cy="50392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72749EFE-AF98-7441-8A9D-698A5351D0D3}"/>
                  </a:ext>
                </a:extLst>
              </p:cNvPr>
              <p:cNvSpPr txBox="1">
                <a:spLocks/>
              </p:cNvSpPr>
              <p:nvPr/>
            </p:nvSpPr>
            <p:spPr>
              <a:xfrm>
                <a:off x="4522124" y="3549044"/>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 ???</m:t>
                      </m:r>
                    </m:oMath>
                  </m:oMathPara>
                </a14:m>
                <a:endParaRPr lang="en-US" sz="1800" i="1" dirty="0"/>
              </a:p>
            </p:txBody>
          </p:sp>
        </mc:Choice>
        <mc:Fallback>
          <p:sp>
            <p:nvSpPr>
              <p:cNvPr id="14" name="Content Placeholder 2">
                <a:extLst>
                  <a:ext uri="{FF2B5EF4-FFF2-40B4-BE49-F238E27FC236}">
                    <a16:creationId xmlns:a16="http://schemas.microsoft.com/office/drawing/2014/main" id="{72749EFE-AF98-7441-8A9D-698A5351D0D3}"/>
                  </a:ext>
                </a:extLst>
              </p:cNvPr>
              <p:cNvSpPr txBox="1">
                <a:spLocks noRot="1" noChangeAspect="1" noMove="1" noResize="1" noEditPoints="1" noAdjustHandles="1" noChangeArrowheads="1" noChangeShapeType="1" noTextEdit="1"/>
              </p:cNvSpPr>
              <p:nvPr/>
            </p:nvSpPr>
            <p:spPr>
              <a:xfrm>
                <a:off x="4522124" y="3549044"/>
                <a:ext cx="6035041" cy="7613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79A0C267-1174-A843-8C5C-9B64C460D4BB}"/>
                  </a:ext>
                </a:extLst>
              </p:cNvPr>
              <p:cNvSpPr txBox="1">
                <a:spLocks/>
              </p:cNvSpPr>
              <p:nvPr/>
            </p:nvSpPr>
            <p:spPr>
              <a:xfrm>
                <a:off x="1748244" y="4708192"/>
                <a:ext cx="2599313" cy="503927"/>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=0</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0∪1</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1∪0∪1</m:t>
                      </m:r>
                    </m:oMath>
                  </m:oMathPara>
                </a14:m>
                <a:endParaRPr lang="en-US" sz="1800" i="1" dirty="0">
                  <a:solidFill>
                    <a:schemeClr val="bg1"/>
                  </a:solidFill>
                </a:endParaRPr>
              </a:p>
            </p:txBody>
          </p:sp>
        </mc:Choice>
        <mc:Fallback>
          <p:sp>
            <p:nvSpPr>
              <p:cNvPr id="15" name="Content Placeholder 2">
                <a:extLst>
                  <a:ext uri="{FF2B5EF4-FFF2-40B4-BE49-F238E27FC236}">
                    <a16:creationId xmlns:a16="http://schemas.microsoft.com/office/drawing/2014/main" id="{79A0C267-1174-A843-8C5C-9B64C460D4BB}"/>
                  </a:ext>
                </a:extLst>
              </p:cNvPr>
              <p:cNvSpPr txBox="1">
                <a:spLocks noRot="1" noChangeAspect="1" noMove="1" noResize="1" noEditPoints="1" noAdjustHandles="1" noChangeArrowheads="1" noChangeShapeType="1" noTextEdit="1"/>
              </p:cNvSpPr>
              <p:nvPr/>
            </p:nvSpPr>
            <p:spPr>
              <a:xfrm>
                <a:off x="1748244" y="4708192"/>
                <a:ext cx="2599313" cy="50392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1FB82F96-BCB8-5045-B418-21981238BF0C}"/>
                  </a:ext>
                </a:extLst>
              </p:cNvPr>
              <p:cNvSpPr txBox="1">
                <a:spLocks/>
              </p:cNvSpPr>
              <p:nvPr/>
            </p:nvSpPr>
            <p:spPr>
              <a:xfrm>
                <a:off x="4522124" y="4579487"/>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 ???</m:t>
                      </m:r>
                    </m:oMath>
                  </m:oMathPara>
                </a14:m>
                <a:endParaRPr lang="en-US" sz="1800" i="1" dirty="0"/>
              </a:p>
            </p:txBody>
          </p:sp>
        </mc:Choice>
        <mc:Fallback>
          <p:sp>
            <p:nvSpPr>
              <p:cNvPr id="16" name="Content Placeholder 2">
                <a:extLst>
                  <a:ext uri="{FF2B5EF4-FFF2-40B4-BE49-F238E27FC236}">
                    <a16:creationId xmlns:a16="http://schemas.microsoft.com/office/drawing/2014/main" id="{1FB82F96-BCB8-5045-B418-21981238BF0C}"/>
                  </a:ext>
                </a:extLst>
              </p:cNvPr>
              <p:cNvSpPr txBox="1">
                <a:spLocks noRot="1" noChangeAspect="1" noMove="1" noResize="1" noEditPoints="1" noAdjustHandles="1" noChangeArrowheads="1" noChangeShapeType="1" noTextEdit="1"/>
              </p:cNvSpPr>
              <p:nvPr/>
            </p:nvSpPr>
            <p:spPr>
              <a:xfrm>
                <a:off x="4522124" y="4579487"/>
                <a:ext cx="6035041" cy="76133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Content Placeholder 2">
                <a:extLst>
                  <a:ext uri="{FF2B5EF4-FFF2-40B4-BE49-F238E27FC236}">
                    <a16:creationId xmlns:a16="http://schemas.microsoft.com/office/drawing/2014/main" id="{41E7B496-D1EA-BA41-B9D0-FAF6DC2EF989}"/>
                  </a:ext>
                </a:extLst>
              </p:cNvPr>
              <p:cNvSpPr txBox="1">
                <a:spLocks/>
              </p:cNvSpPr>
              <p:nvPr/>
            </p:nvSpPr>
            <p:spPr>
              <a:xfrm>
                <a:off x="7190509" y="5968538"/>
                <a:ext cx="4064720" cy="555462"/>
              </a:xfrm>
              <a:prstGeom prst="rect">
                <a:avLst/>
              </a:prstGeom>
              <a:noFill/>
              <a:ln>
                <a:solidFill>
                  <a:schemeClr val="tx1">
                    <a:lumMod val="95000"/>
                  </a:schemeClr>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t>*Note that here the alphabet is </a:t>
                </a:r>
                <a14:m>
                  <m:oMath xmlns:m="http://schemas.openxmlformats.org/officeDocument/2006/math">
                    <m:r>
                      <m:rPr>
                        <m:sty m:val="p"/>
                      </m:rPr>
                      <a:rPr lang="en-US" sz="1800" b="0" i="0" smtClean="0">
                        <a:latin typeface="Cambria Math" panose="02040503050406030204" pitchFamily="18" charset="0"/>
                      </a:rPr>
                      <m:t>Σ</m:t>
                    </m:r>
                    <m:r>
                      <a:rPr lang="en-US" sz="1800" b="0" i="1" smtClean="0">
                        <a:latin typeface="Cambria Math" panose="02040503050406030204" pitchFamily="18" charset="0"/>
                      </a:rPr>
                      <m:t>={0,1}</m:t>
                    </m:r>
                  </m:oMath>
                </a14:m>
                <a:endParaRPr lang="en-US" sz="1800" i="1" dirty="0"/>
              </a:p>
            </p:txBody>
          </p:sp>
        </mc:Choice>
        <mc:Fallback>
          <p:sp>
            <p:nvSpPr>
              <p:cNvPr id="17" name="Content Placeholder 2">
                <a:extLst>
                  <a:ext uri="{FF2B5EF4-FFF2-40B4-BE49-F238E27FC236}">
                    <a16:creationId xmlns:a16="http://schemas.microsoft.com/office/drawing/2014/main" id="{41E7B496-D1EA-BA41-B9D0-FAF6DC2EF989}"/>
                  </a:ext>
                </a:extLst>
              </p:cNvPr>
              <p:cNvSpPr txBox="1">
                <a:spLocks noRot="1" noChangeAspect="1" noMove="1" noResize="1" noEditPoints="1" noAdjustHandles="1" noChangeArrowheads="1" noChangeShapeType="1" noTextEdit="1"/>
              </p:cNvSpPr>
              <p:nvPr/>
            </p:nvSpPr>
            <p:spPr>
              <a:xfrm>
                <a:off x="7190509" y="5968538"/>
                <a:ext cx="4064720" cy="555462"/>
              </a:xfrm>
              <a:prstGeom prst="rect">
                <a:avLst/>
              </a:prstGeom>
              <a:blipFill>
                <a:blip r:embed="rId10"/>
                <a:stretch>
                  <a:fillRect l="-311"/>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096079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More Examples Of Regular Expressions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ADC2456D-4304-6345-8285-144529CC5467}"/>
                  </a:ext>
                </a:extLst>
              </p:cNvPr>
              <p:cNvSpPr txBox="1">
                <a:spLocks/>
              </p:cNvSpPr>
              <p:nvPr/>
            </p:nvSpPr>
            <p:spPr>
              <a:xfrm>
                <a:off x="1748244" y="1518545"/>
                <a:ext cx="2599313"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0</m:t>
                          </m:r>
                        </m:e>
                        <m:sup>
                          <m:r>
                            <a:rPr lang="en-US" sz="1800" b="0" i="1" smtClean="0">
                              <a:solidFill>
                                <a:schemeClr val="bg1"/>
                              </a:solidFill>
                              <a:latin typeface="Cambria Math" panose="02040503050406030204" pitchFamily="18" charset="0"/>
                            </a:rPr>
                            <m:t>∗</m:t>
                          </m:r>
                        </m:sup>
                      </m:sSup>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10</m:t>
                          </m:r>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7" name="Content Placeholder 2">
                <a:extLst>
                  <a:ext uri="{FF2B5EF4-FFF2-40B4-BE49-F238E27FC236}">
                    <a16:creationId xmlns:a16="http://schemas.microsoft.com/office/drawing/2014/main" id="{ADC2456D-4304-6345-8285-144529CC5467}"/>
                  </a:ext>
                </a:extLst>
              </p:cNvPr>
              <p:cNvSpPr txBox="1">
                <a:spLocks noRot="1" noChangeAspect="1" noMove="1" noResize="1" noEditPoints="1" noAdjustHandles="1" noChangeArrowheads="1" noChangeShapeType="1" noTextEdit="1"/>
              </p:cNvSpPr>
              <p:nvPr/>
            </p:nvSpPr>
            <p:spPr>
              <a:xfrm>
                <a:off x="1748244" y="1518545"/>
                <a:ext cx="2599313" cy="50392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CFC34D50-03A8-4248-9C61-3E02C83F12BF}"/>
                  </a:ext>
                </a:extLst>
              </p:cNvPr>
              <p:cNvSpPr txBox="1">
                <a:spLocks/>
              </p:cNvSpPr>
              <p:nvPr/>
            </p:nvSpPr>
            <p:spPr>
              <a:xfrm>
                <a:off x="4522124" y="1389840"/>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e>
                      </m:d>
                      <m:r>
                        <a:rPr lang="en-US" sz="1800" b="0" i="1" smtClean="0">
                          <a:latin typeface="Cambria Math" panose="02040503050406030204" pitchFamily="18" charset="0"/>
                        </a:rPr>
                        <m:t>𝑤</m:t>
                      </m:r>
                      <m:r>
                        <a:rPr lang="en-US" sz="1800" b="0" i="1" smtClean="0">
                          <a:latin typeface="Cambria Math" panose="02040503050406030204" pitchFamily="18" charset="0"/>
                        </a:rPr>
                        <m:t> </m:t>
                      </m:r>
                      <m:r>
                        <a:rPr lang="en-US" sz="1800" b="0" i="1" smtClean="0">
                          <a:latin typeface="Cambria Math" panose="02040503050406030204" pitchFamily="18" charset="0"/>
                        </a:rPr>
                        <m:t>𝑐𝑜𝑛𝑡𝑎𝑖𝑛𝑠</m:t>
                      </m:r>
                      <m:r>
                        <a:rPr lang="en-US" sz="1800" b="0" i="1" smtClean="0">
                          <a:latin typeface="Cambria Math" panose="02040503050406030204" pitchFamily="18" charset="0"/>
                        </a:rPr>
                        <m:t> </m:t>
                      </m:r>
                      <m:r>
                        <a:rPr lang="en-US" sz="1800" b="0" i="1" smtClean="0">
                          <a:latin typeface="Cambria Math" panose="02040503050406030204" pitchFamily="18" charset="0"/>
                        </a:rPr>
                        <m:t>𝑎</m:t>
                      </m:r>
                      <m:r>
                        <a:rPr lang="en-US" sz="1800" b="0" i="1" smtClean="0">
                          <a:latin typeface="Cambria Math" panose="02040503050406030204" pitchFamily="18" charset="0"/>
                        </a:rPr>
                        <m:t> </m:t>
                      </m:r>
                      <m:r>
                        <a:rPr lang="en-US" sz="1800" b="0" i="1" smtClean="0">
                          <a:latin typeface="Cambria Math" panose="02040503050406030204" pitchFamily="18" charset="0"/>
                        </a:rPr>
                        <m:t>𝑠𝑖𝑛𝑔𝑙𝑒</m:t>
                      </m:r>
                      <m:r>
                        <a:rPr lang="en-US" sz="1800" b="0" i="1" smtClean="0">
                          <a:latin typeface="Cambria Math" panose="02040503050406030204" pitchFamily="18" charset="0"/>
                        </a:rPr>
                        <m:t> 1}</m:t>
                      </m:r>
                    </m:oMath>
                  </m:oMathPara>
                </a14:m>
                <a:endParaRPr lang="en-US" sz="1800" i="1" dirty="0"/>
              </a:p>
            </p:txBody>
          </p:sp>
        </mc:Choice>
        <mc:Fallback>
          <p:sp>
            <p:nvSpPr>
              <p:cNvPr id="8" name="Content Placeholder 2">
                <a:extLst>
                  <a:ext uri="{FF2B5EF4-FFF2-40B4-BE49-F238E27FC236}">
                    <a16:creationId xmlns:a16="http://schemas.microsoft.com/office/drawing/2014/main" id="{CFC34D50-03A8-4248-9C61-3E02C83F12BF}"/>
                  </a:ext>
                </a:extLst>
              </p:cNvPr>
              <p:cNvSpPr txBox="1">
                <a:spLocks noRot="1" noChangeAspect="1" noMove="1" noResize="1" noEditPoints="1" noAdjustHandles="1" noChangeArrowheads="1" noChangeShapeType="1" noTextEdit="1"/>
              </p:cNvSpPr>
              <p:nvPr/>
            </p:nvSpPr>
            <p:spPr>
              <a:xfrm>
                <a:off x="4522124" y="1389840"/>
                <a:ext cx="6035041" cy="7613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1BB5ABFE-E421-E949-B024-60EDA6AA400E}"/>
                  </a:ext>
                </a:extLst>
              </p:cNvPr>
              <p:cNvSpPr txBox="1">
                <a:spLocks/>
              </p:cNvSpPr>
              <p:nvPr/>
            </p:nvSpPr>
            <p:spPr>
              <a:xfrm>
                <a:off x="1748244" y="2622370"/>
                <a:ext cx="2599313"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1</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11" name="Content Placeholder 2">
                <a:extLst>
                  <a:ext uri="{FF2B5EF4-FFF2-40B4-BE49-F238E27FC236}">
                    <a16:creationId xmlns:a16="http://schemas.microsoft.com/office/drawing/2014/main" id="{1BB5ABFE-E421-E949-B024-60EDA6AA400E}"/>
                  </a:ext>
                </a:extLst>
              </p:cNvPr>
              <p:cNvSpPr txBox="1">
                <a:spLocks noRot="1" noChangeAspect="1" noMove="1" noResize="1" noEditPoints="1" noAdjustHandles="1" noChangeArrowheads="1" noChangeShapeType="1" noTextEdit="1"/>
              </p:cNvSpPr>
              <p:nvPr/>
            </p:nvSpPr>
            <p:spPr>
              <a:xfrm>
                <a:off x="1748244" y="2622370"/>
                <a:ext cx="2599313" cy="503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B184CD4D-97FD-1A49-B5B2-19579B488D20}"/>
                  </a:ext>
                </a:extLst>
              </p:cNvPr>
              <p:cNvSpPr txBox="1">
                <a:spLocks/>
              </p:cNvSpPr>
              <p:nvPr/>
            </p:nvSpPr>
            <p:spPr>
              <a:xfrm>
                <a:off x="4522124" y="2493665"/>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e>
                      </m:d>
                      <m:r>
                        <a:rPr lang="en-US" sz="1800" b="0" i="1" smtClean="0">
                          <a:latin typeface="Cambria Math" panose="02040503050406030204" pitchFamily="18" charset="0"/>
                        </a:rPr>
                        <m:t>𝑤</m:t>
                      </m:r>
                      <m:r>
                        <a:rPr lang="en-US" sz="1800" b="0" i="1" smtClean="0">
                          <a:latin typeface="Cambria Math" panose="02040503050406030204" pitchFamily="18" charset="0"/>
                        </a:rPr>
                        <m:t> </m:t>
                      </m:r>
                      <m:r>
                        <a:rPr lang="en-US" sz="1800" b="0" i="1" smtClean="0">
                          <a:latin typeface="Cambria Math" panose="02040503050406030204" pitchFamily="18" charset="0"/>
                        </a:rPr>
                        <m:t>𝑐𝑜𝑛𝑡𝑎𝑖𝑛𝑠</m:t>
                      </m:r>
                      <m:r>
                        <a:rPr lang="en-US" sz="1800" b="0" i="1" smtClean="0">
                          <a:latin typeface="Cambria Math" panose="02040503050406030204" pitchFamily="18" charset="0"/>
                        </a:rPr>
                        <m:t> </m:t>
                      </m:r>
                      <m:r>
                        <a:rPr lang="en-US" sz="1800" b="0" i="1" smtClean="0">
                          <a:latin typeface="Cambria Math" panose="02040503050406030204" pitchFamily="18" charset="0"/>
                        </a:rPr>
                        <m:t>𝑎𝑡</m:t>
                      </m:r>
                      <m:r>
                        <a:rPr lang="en-US" sz="1800" b="0" i="1" smtClean="0">
                          <a:latin typeface="Cambria Math" panose="02040503050406030204" pitchFamily="18" charset="0"/>
                        </a:rPr>
                        <m:t> </m:t>
                      </m:r>
                      <m:r>
                        <a:rPr lang="en-US" sz="1800" b="0" i="1" smtClean="0">
                          <a:latin typeface="Cambria Math" panose="02040503050406030204" pitchFamily="18" charset="0"/>
                        </a:rPr>
                        <m:t>𝑙𝑒𝑎𝑠𝑡</m:t>
                      </m:r>
                      <m:r>
                        <a:rPr lang="en-US" sz="1800" b="0" i="1" smtClean="0">
                          <a:latin typeface="Cambria Math" panose="02040503050406030204" pitchFamily="18" charset="0"/>
                        </a:rPr>
                        <m:t> </m:t>
                      </m:r>
                      <m:r>
                        <a:rPr lang="en-US" sz="1800" b="0" i="1" smtClean="0">
                          <a:latin typeface="Cambria Math" panose="02040503050406030204" pitchFamily="18" charset="0"/>
                        </a:rPr>
                        <m:t>𝑜𝑛𝑒</m:t>
                      </m:r>
                      <m:r>
                        <a:rPr lang="en-US" sz="1800" b="0" i="1" smtClean="0">
                          <a:latin typeface="Cambria Math" panose="02040503050406030204" pitchFamily="18" charset="0"/>
                        </a:rPr>
                        <m:t> 1}</m:t>
                      </m:r>
                    </m:oMath>
                  </m:oMathPara>
                </a14:m>
                <a:endParaRPr lang="en-US" sz="1800" i="1" dirty="0"/>
              </a:p>
            </p:txBody>
          </p:sp>
        </mc:Choice>
        <mc:Fallback>
          <p:sp>
            <p:nvSpPr>
              <p:cNvPr id="12" name="Content Placeholder 2">
                <a:extLst>
                  <a:ext uri="{FF2B5EF4-FFF2-40B4-BE49-F238E27FC236}">
                    <a16:creationId xmlns:a16="http://schemas.microsoft.com/office/drawing/2014/main" id="{B184CD4D-97FD-1A49-B5B2-19579B488D20}"/>
                  </a:ext>
                </a:extLst>
              </p:cNvPr>
              <p:cNvSpPr txBox="1">
                <a:spLocks noRot="1" noChangeAspect="1" noMove="1" noResize="1" noEditPoints="1" noAdjustHandles="1" noChangeArrowheads="1" noChangeShapeType="1" noTextEdit="1"/>
              </p:cNvSpPr>
              <p:nvPr/>
            </p:nvSpPr>
            <p:spPr>
              <a:xfrm>
                <a:off x="4522124" y="2493665"/>
                <a:ext cx="6035041" cy="7613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A803DDAA-14A3-5F45-BC7A-39D493893AE4}"/>
                  </a:ext>
                </a:extLst>
              </p:cNvPr>
              <p:cNvSpPr txBox="1">
                <a:spLocks/>
              </p:cNvSpPr>
              <p:nvPr/>
            </p:nvSpPr>
            <p:spPr>
              <a:xfrm>
                <a:off x="1748244" y="3677749"/>
                <a:ext cx="2599313" cy="50392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d>
                            <m:dPr>
                              <m:ctrlPr>
                                <a:rPr lang="en-US" sz="1800" b="0" i="1" smtClean="0">
                                  <a:solidFill>
                                    <a:schemeClr val="bg1"/>
                                  </a:solidFill>
                                  <a:latin typeface="Cambria Math" panose="02040503050406030204" pitchFamily="18" charset="0"/>
                                </a:rPr>
                              </m:ctrlPr>
                            </m:dPr>
                            <m:e>
                              <m:r>
                                <m:rPr>
                                  <m:sty m:val="p"/>
                                </m:rPr>
                                <a:rPr lang="en-US" sz="1800" b="0" i="0" smtClean="0">
                                  <a:solidFill>
                                    <a:schemeClr val="bg1"/>
                                  </a:solidFill>
                                  <a:latin typeface="Cambria Math" panose="02040503050406030204" pitchFamily="18" charset="0"/>
                                </a:rPr>
                                <m:t>ΣΣ</m:t>
                              </m:r>
                            </m:e>
                          </m:d>
                        </m:e>
                        <m:sup>
                          <m:r>
                            <a:rPr lang="en-US" sz="1800" b="0" i="1" smtClean="0">
                              <a:solidFill>
                                <a:schemeClr val="bg1"/>
                              </a:solidFill>
                              <a:latin typeface="Cambria Math" panose="02040503050406030204" pitchFamily="18" charset="0"/>
                            </a:rPr>
                            <m:t>∗</m:t>
                          </m:r>
                        </m:sup>
                      </m:sSup>
                    </m:oMath>
                  </m:oMathPara>
                </a14:m>
                <a:endParaRPr lang="en-US" sz="1800" i="1" dirty="0">
                  <a:solidFill>
                    <a:schemeClr val="bg1"/>
                  </a:solidFill>
                </a:endParaRPr>
              </a:p>
            </p:txBody>
          </p:sp>
        </mc:Choice>
        <mc:Fallback>
          <p:sp>
            <p:nvSpPr>
              <p:cNvPr id="13" name="Content Placeholder 2">
                <a:extLst>
                  <a:ext uri="{FF2B5EF4-FFF2-40B4-BE49-F238E27FC236}">
                    <a16:creationId xmlns:a16="http://schemas.microsoft.com/office/drawing/2014/main" id="{A803DDAA-14A3-5F45-BC7A-39D493893AE4}"/>
                  </a:ext>
                </a:extLst>
              </p:cNvPr>
              <p:cNvSpPr txBox="1">
                <a:spLocks noRot="1" noChangeAspect="1" noMove="1" noResize="1" noEditPoints="1" noAdjustHandles="1" noChangeArrowheads="1" noChangeShapeType="1" noTextEdit="1"/>
              </p:cNvSpPr>
              <p:nvPr/>
            </p:nvSpPr>
            <p:spPr>
              <a:xfrm>
                <a:off x="1748244" y="3677749"/>
                <a:ext cx="2599313" cy="50392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72749EFE-AF98-7441-8A9D-698A5351D0D3}"/>
                  </a:ext>
                </a:extLst>
              </p:cNvPr>
              <p:cNvSpPr txBox="1">
                <a:spLocks/>
              </p:cNvSpPr>
              <p:nvPr/>
            </p:nvSpPr>
            <p:spPr>
              <a:xfrm>
                <a:off x="4522124" y="3549044"/>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e>
                      </m:d>
                      <m:r>
                        <a:rPr lang="en-US" sz="1800" b="0" i="1" smtClean="0">
                          <a:latin typeface="Cambria Math" panose="02040503050406030204" pitchFamily="18" charset="0"/>
                        </a:rPr>
                        <m:t>𝑤</m:t>
                      </m:r>
                      <m:r>
                        <a:rPr lang="en-US" sz="1800" b="0" i="1" smtClean="0">
                          <a:latin typeface="Cambria Math" panose="02040503050406030204" pitchFamily="18" charset="0"/>
                        </a:rPr>
                        <m:t> </m:t>
                      </m:r>
                      <m:r>
                        <a:rPr lang="en-US" sz="1800" b="0" i="1" smtClean="0">
                          <a:latin typeface="Cambria Math" panose="02040503050406030204" pitchFamily="18" charset="0"/>
                        </a:rPr>
                        <m:t>𝑖𝑠</m:t>
                      </m:r>
                      <m:r>
                        <a:rPr lang="en-US" sz="1800" b="0" i="1" smtClean="0">
                          <a:latin typeface="Cambria Math" panose="02040503050406030204" pitchFamily="18" charset="0"/>
                        </a:rPr>
                        <m:t> </m:t>
                      </m:r>
                      <m:r>
                        <a:rPr lang="en-US" sz="1800" b="0" i="1" smtClean="0">
                          <a:latin typeface="Cambria Math" panose="02040503050406030204" pitchFamily="18" charset="0"/>
                        </a:rPr>
                        <m:t>𝑎</m:t>
                      </m:r>
                      <m:r>
                        <a:rPr lang="en-US" sz="1800" b="0" i="1" smtClean="0">
                          <a:latin typeface="Cambria Math" panose="02040503050406030204" pitchFamily="18" charset="0"/>
                        </a:rPr>
                        <m:t> </m:t>
                      </m:r>
                      <m:r>
                        <a:rPr lang="en-US" sz="1800" b="0" i="1" smtClean="0">
                          <a:latin typeface="Cambria Math" panose="02040503050406030204" pitchFamily="18" charset="0"/>
                        </a:rPr>
                        <m:t>𝑠𝑡𝑟𝑖𝑛𝑔</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𝑒𝑣𝑒𝑛</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m:t>
                      </m:r>
                    </m:oMath>
                  </m:oMathPara>
                </a14:m>
                <a:endParaRPr lang="en-US" sz="1800" i="1" dirty="0"/>
              </a:p>
            </p:txBody>
          </p:sp>
        </mc:Choice>
        <mc:Fallback>
          <p:sp>
            <p:nvSpPr>
              <p:cNvPr id="14" name="Content Placeholder 2">
                <a:extLst>
                  <a:ext uri="{FF2B5EF4-FFF2-40B4-BE49-F238E27FC236}">
                    <a16:creationId xmlns:a16="http://schemas.microsoft.com/office/drawing/2014/main" id="{72749EFE-AF98-7441-8A9D-698A5351D0D3}"/>
                  </a:ext>
                </a:extLst>
              </p:cNvPr>
              <p:cNvSpPr txBox="1">
                <a:spLocks noRot="1" noChangeAspect="1" noMove="1" noResize="1" noEditPoints="1" noAdjustHandles="1" noChangeArrowheads="1" noChangeShapeType="1" noTextEdit="1"/>
              </p:cNvSpPr>
              <p:nvPr/>
            </p:nvSpPr>
            <p:spPr>
              <a:xfrm>
                <a:off x="4522124" y="3549044"/>
                <a:ext cx="6035041" cy="7613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79A0C267-1174-A843-8C5C-9B64C460D4BB}"/>
                  </a:ext>
                </a:extLst>
              </p:cNvPr>
              <p:cNvSpPr txBox="1">
                <a:spLocks/>
              </p:cNvSpPr>
              <p:nvPr/>
            </p:nvSpPr>
            <p:spPr>
              <a:xfrm>
                <a:off x="1748244" y="4708192"/>
                <a:ext cx="2599313" cy="503927"/>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=0</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0∪1</m:t>
                      </m:r>
                      <m:sSup>
                        <m:sSupPr>
                          <m:ctrlPr>
                            <a:rPr lang="en-US" sz="1800" b="0" i="1" smtClean="0">
                              <a:solidFill>
                                <a:schemeClr val="bg1"/>
                              </a:solidFill>
                              <a:latin typeface="Cambria Math" panose="02040503050406030204" pitchFamily="18" charset="0"/>
                            </a:rPr>
                          </m:ctrlPr>
                        </m:sSupPr>
                        <m:e>
                          <m:r>
                            <m:rPr>
                              <m:sty m:val="p"/>
                            </m:rPr>
                            <a:rPr lang="en-US" sz="1800" b="0" i="0" smtClean="0">
                              <a:solidFill>
                                <a:schemeClr val="bg1"/>
                              </a:solidFill>
                              <a:latin typeface="Cambria Math" panose="02040503050406030204" pitchFamily="18" charset="0"/>
                            </a:rPr>
                            <m:t>Σ</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1∪0∪1</m:t>
                      </m:r>
                    </m:oMath>
                  </m:oMathPara>
                </a14:m>
                <a:endParaRPr lang="en-US" sz="1800" i="1" dirty="0">
                  <a:solidFill>
                    <a:schemeClr val="bg1"/>
                  </a:solidFill>
                </a:endParaRPr>
              </a:p>
            </p:txBody>
          </p:sp>
        </mc:Choice>
        <mc:Fallback>
          <p:sp>
            <p:nvSpPr>
              <p:cNvPr id="15" name="Content Placeholder 2">
                <a:extLst>
                  <a:ext uri="{FF2B5EF4-FFF2-40B4-BE49-F238E27FC236}">
                    <a16:creationId xmlns:a16="http://schemas.microsoft.com/office/drawing/2014/main" id="{79A0C267-1174-A843-8C5C-9B64C460D4BB}"/>
                  </a:ext>
                </a:extLst>
              </p:cNvPr>
              <p:cNvSpPr txBox="1">
                <a:spLocks noRot="1" noChangeAspect="1" noMove="1" noResize="1" noEditPoints="1" noAdjustHandles="1" noChangeArrowheads="1" noChangeShapeType="1" noTextEdit="1"/>
              </p:cNvSpPr>
              <p:nvPr/>
            </p:nvSpPr>
            <p:spPr>
              <a:xfrm>
                <a:off x="1748244" y="4708192"/>
                <a:ext cx="2599313" cy="50392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1FB82F96-BCB8-5045-B418-21981238BF0C}"/>
                  </a:ext>
                </a:extLst>
              </p:cNvPr>
              <p:cNvSpPr txBox="1">
                <a:spLocks/>
              </p:cNvSpPr>
              <p:nvPr/>
            </p:nvSpPr>
            <p:spPr>
              <a:xfrm>
                <a:off x="4522124" y="4579487"/>
                <a:ext cx="6035041" cy="761335"/>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e>
                      </m:d>
                      <m:r>
                        <a:rPr lang="en-US" sz="1800" b="0" i="1" smtClean="0">
                          <a:latin typeface="Cambria Math" panose="02040503050406030204" pitchFamily="18" charset="0"/>
                        </a:rPr>
                        <m:t>𝑤</m:t>
                      </m:r>
                      <m:r>
                        <a:rPr lang="en-US" sz="1800" b="0" i="1" smtClean="0">
                          <a:latin typeface="Cambria Math" panose="02040503050406030204" pitchFamily="18" charset="0"/>
                        </a:rPr>
                        <m:t> </m:t>
                      </m:r>
                      <m:r>
                        <a:rPr lang="en-US" sz="1800" b="0" i="1" smtClean="0">
                          <a:latin typeface="Cambria Math" panose="02040503050406030204" pitchFamily="18" charset="0"/>
                        </a:rPr>
                        <m:t>𝑠𝑡𝑎𝑟𝑡𝑠</m:t>
                      </m:r>
                      <m:r>
                        <a:rPr lang="en-US" sz="1800" b="0" i="1" smtClean="0">
                          <a:latin typeface="Cambria Math" panose="02040503050406030204" pitchFamily="18" charset="0"/>
                        </a:rPr>
                        <m:t> </m:t>
                      </m:r>
                      <m:r>
                        <a:rPr lang="en-US" sz="1800" b="0" i="1" smtClean="0">
                          <a:latin typeface="Cambria Math" panose="02040503050406030204" pitchFamily="18" charset="0"/>
                        </a:rPr>
                        <m:t>𝑎𝑛𝑑</m:t>
                      </m:r>
                      <m:r>
                        <a:rPr lang="en-US" sz="1800" b="0" i="1" smtClean="0">
                          <a:latin typeface="Cambria Math" panose="02040503050406030204" pitchFamily="18" charset="0"/>
                        </a:rPr>
                        <m:t> </m:t>
                      </m:r>
                      <m:r>
                        <a:rPr lang="en-US" sz="1800" b="0" i="1" smtClean="0">
                          <a:latin typeface="Cambria Math" panose="02040503050406030204" pitchFamily="18" charset="0"/>
                        </a:rPr>
                        <m:t>𝑒𝑛𝑑𝑠</m:t>
                      </m:r>
                      <m:r>
                        <a:rPr lang="en-US" sz="1800" b="0" i="1" smtClean="0">
                          <a:latin typeface="Cambria Math" panose="02040503050406030204" pitchFamily="18" charset="0"/>
                        </a:rPr>
                        <m:t> </m:t>
                      </m:r>
                      <m:r>
                        <a:rPr lang="en-US" sz="1800" b="0" i="1" smtClean="0">
                          <a:latin typeface="Cambria Math" panose="02040503050406030204" pitchFamily="18" charset="0"/>
                        </a:rPr>
                        <m:t>𝑤𝑖𝑡h</m:t>
                      </m:r>
                      <m:r>
                        <a:rPr lang="en-US" sz="1800" b="0" i="1" smtClean="0">
                          <a:latin typeface="Cambria Math" panose="02040503050406030204" pitchFamily="18" charset="0"/>
                        </a:rPr>
                        <m:t> </m:t>
                      </m:r>
                      <m:r>
                        <a:rPr lang="en-US" sz="1800" b="0" i="1" smtClean="0">
                          <a:latin typeface="Cambria Math" panose="02040503050406030204" pitchFamily="18" charset="0"/>
                        </a:rPr>
                        <m:t>𝑡h𝑒</m:t>
                      </m:r>
                      <m:r>
                        <a:rPr lang="en-US" sz="1800" b="0" i="1" smtClean="0">
                          <a:latin typeface="Cambria Math" panose="02040503050406030204" pitchFamily="18" charset="0"/>
                        </a:rPr>
                        <m:t> </m:t>
                      </m:r>
                      <m:r>
                        <a:rPr lang="en-US" sz="1800" b="0" i="1" smtClean="0">
                          <a:latin typeface="Cambria Math" panose="02040503050406030204" pitchFamily="18" charset="0"/>
                        </a:rPr>
                        <m:t>𝑠𝑎𝑚𝑒</m:t>
                      </m:r>
                      <m:r>
                        <a:rPr lang="en-US" sz="1800" b="0" i="1" smtClean="0">
                          <a:latin typeface="Cambria Math" panose="02040503050406030204" pitchFamily="18" charset="0"/>
                        </a:rPr>
                        <m:t> </m:t>
                      </m:r>
                      <m:r>
                        <a:rPr lang="en-US" sz="1800" b="0" i="1" smtClean="0">
                          <a:latin typeface="Cambria Math" panose="02040503050406030204" pitchFamily="18" charset="0"/>
                        </a:rPr>
                        <m:t>𝑐h𝑎𝑟𝑎𝑐𝑡𝑒𝑟</m:t>
                      </m:r>
                      <m:r>
                        <a:rPr lang="en-US" sz="1800" b="0" i="1" smtClean="0">
                          <a:latin typeface="Cambria Math" panose="02040503050406030204" pitchFamily="18" charset="0"/>
                        </a:rPr>
                        <m:t>}</m:t>
                      </m:r>
                    </m:oMath>
                  </m:oMathPara>
                </a14:m>
                <a:endParaRPr lang="en-US" sz="1800" i="1" dirty="0"/>
              </a:p>
            </p:txBody>
          </p:sp>
        </mc:Choice>
        <mc:Fallback>
          <p:sp>
            <p:nvSpPr>
              <p:cNvPr id="16" name="Content Placeholder 2">
                <a:extLst>
                  <a:ext uri="{FF2B5EF4-FFF2-40B4-BE49-F238E27FC236}">
                    <a16:creationId xmlns:a16="http://schemas.microsoft.com/office/drawing/2014/main" id="{1FB82F96-BCB8-5045-B418-21981238BF0C}"/>
                  </a:ext>
                </a:extLst>
              </p:cNvPr>
              <p:cNvSpPr txBox="1">
                <a:spLocks noRot="1" noChangeAspect="1" noMove="1" noResize="1" noEditPoints="1" noAdjustHandles="1" noChangeArrowheads="1" noChangeShapeType="1" noTextEdit="1"/>
              </p:cNvSpPr>
              <p:nvPr/>
            </p:nvSpPr>
            <p:spPr>
              <a:xfrm>
                <a:off x="4522124" y="4579487"/>
                <a:ext cx="6035041" cy="76133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Content Placeholder 2">
                <a:extLst>
                  <a:ext uri="{FF2B5EF4-FFF2-40B4-BE49-F238E27FC236}">
                    <a16:creationId xmlns:a16="http://schemas.microsoft.com/office/drawing/2014/main" id="{41E7B496-D1EA-BA41-B9D0-FAF6DC2EF989}"/>
                  </a:ext>
                </a:extLst>
              </p:cNvPr>
              <p:cNvSpPr txBox="1">
                <a:spLocks/>
              </p:cNvSpPr>
              <p:nvPr/>
            </p:nvSpPr>
            <p:spPr>
              <a:xfrm>
                <a:off x="7190509" y="5968538"/>
                <a:ext cx="4064720" cy="555462"/>
              </a:xfrm>
              <a:prstGeom prst="rect">
                <a:avLst/>
              </a:prstGeom>
              <a:noFill/>
              <a:ln>
                <a:solidFill>
                  <a:schemeClr val="tx1">
                    <a:lumMod val="95000"/>
                  </a:schemeClr>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t>*Note that here the alphabet is </a:t>
                </a:r>
                <a14:m>
                  <m:oMath xmlns:m="http://schemas.openxmlformats.org/officeDocument/2006/math">
                    <m:r>
                      <m:rPr>
                        <m:sty m:val="p"/>
                      </m:rPr>
                      <a:rPr lang="en-US" sz="1800" b="0" i="0" smtClean="0">
                        <a:latin typeface="Cambria Math" panose="02040503050406030204" pitchFamily="18" charset="0"/>
                      </a:rPr>
                      <m:t>Σ</m:t>
                    </m:r>
                    <m:r>
                      <a:rPr lang="en-US" sz="1800" b="0" i="1" smtClean="0">
                        <a:latin typeface="Cambria Math" panose="02040503050406030204" pitchFamily="18" charset="0"/>
                      </a:rPr>
                      <m:t>={0,1}</m:t>
                    </m:r>
                  </m:oMath>
                </a14:m>
                <a:endParaRPr lang="en-US" sz="1800" i="1" dirty="0"/>
              </a:p>
            </p:txBody>
          </p:sp>
        </mc:Choice>
        <mc:Fallback>
          <p:sp>
            <p:nvSpPr>
              <p:cNvPr id="17" name="Content Placeholder 2">
                <a:extLst>
                  <a:ext uri="{FF2B5EF4-FFF2-40B4-BE49-F238E27FC236}">
                    <a16:creationId xmlns:a16="http://schemas.microsoft.com/office/drawing/2014/main" id="{41E7B496-D1EA-BA41-B9D0-FAF6DC2EF989}"/>
                  </a:ext>
                </a:extLst>
              </p:cNvPr>
              <p:cNvSpPr txBox="1">
                <a:spLocks noRot="1" noChangeAspect="1" noMove="1" noResize="1" noEditPoints="1" noAdjustHandles="1" noChangeArrowheads="1" noChangeShapeType="1" noTextEdit="1"/>
              </p:cNvSpPr>
              <p:nvPr/>
            </p:nvSpPr>
            <p:spPr>
              <a:xfrm>
                <a:off x="7190509" y="5968538"/>
                <a:ext cx="4064720" cy="555462"/>
              </a:xfrm>
              <a:prstGeom prst="rect">
                <a:avLst/>
              </a:prstGeom>
              <a:blipFill>
                <a:blip r:embed="rId10"/>
                <a:stretch>
                  <a:fillRect l="-311"/>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953830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Formal Definition of Regular Expressions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3436946" y="2069053"/>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i="1" dirty="0">
                    <a:solidFill>
                      <a:schemeClr val="bg1"/>
                    </a:solidFill>
                  </a:rPr>
                  <a:t>3.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𝜙</m:t>
                    </m:r>
                  </m:oMath>
                </a14:m>
                <a:endParaRPr lang="en-US" sz="1800"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3" name="Content Placeholder 2">
                <a:extLst>
                  <a:ext uri="{FF2B5EF4-FFF2-40B4-BE49-F238E27FC236}">
                    <a16:creationId xmlns:a16="http://schemas.microsoft.com/office/drawing/2014/main" id="{3AF1510D-4DE5-0944-9883-C7378A65B719}"/>
                  </a:ext>
                </a:extLst>
              </p:cNvPr>
              <p:cNvSpPr>
                <a:spLocks noGrp="1" noRot="1" noChangeAspect="1" noMove="1" noResize="1" noEditPoints="1" noAdjustHandles="1" noChangeArrowheads="1" noChangeShapeType="1" noTextEdit="1"/>
              </p:cNvSpPr>
              <p:nvPr>
                <p:ph idx="1"/>
              </p:nvPr>
            </p:nvSpPr>
            <p:spPr>
              <a:xfrm>
                <a:off x="3436946" y="2069053"/>
                <a:ext cx="5401842" cy="2843771"/>
              </a:xfrm>
              <a:blipFill>
                <a:blip r:embed="rId2"/>
                <a:stretch>
                  <a:fillRect l="-93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57EB5D4-ED9B-174E-B069-C183C17A806E}"/>
              </a:ext>
            </a:extLst>
          </p:cNvPr>
          <p:cNvSpPr txBox="1">
            <a:spLocks/>
          </p:cNvSpPr>
          <p:nvPr/>
        </p:nvSpPr>
        <p:spPr>
          <a:xfrm>
            <a:off x="3436947" y="1496291"/>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11" name="Content Placeholder 2">
            <a:extLst>
              <a:ext uri="{FF2B5EF4-FFF2-40B4-BE49-F238E27FC236}">
                <a16:creationId xmlns:a16="http://schemas.microsoft.com/office/drawing/2014/main" id="{0A422FF5-0AB0-D546-9383-D4266661FD9F}"/>
              </a:ext>
            </a:extLst>
          </p:cNvPr>
          <p:cNvSpPr txBox="1">
            <a:spLocks/>
          </p:cNvSpPr>
          <p:nvPr/>
        </p:nvSpPr>
        <p:spPr>
          <a:xfrm>
            <a:off x="279293" y="3490938"/>
            <a:ext cx="2347529" cy="11554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t>1-3 are base cases. Regular expression can be one character, epsilon (the set containing only the empty string), or the empty set.</a:t>
            </a:r>
          </a:p>
        </p:txBody>
      </p:sp>
      <p:cxnSp>
        <p:nvCxnSpPr>
          <p:cNvPr id="5" name="Straight Connector 4">
            <a:extLst>
              <a:ext uri="{FF2B5EF4-FFF2-40B4-BE49-F238E27FC236}">
                <a16:creationId xmlns:a16="http://schemas.microsoft.com/office/drawing/2014/main" id="{5F296409-094D-1F4E-BC2B-1C13CBCB12BF}"/>
              </a:ext>
            </a:extLst>
          </p:cNvPr>
          <p:cNvCxnSpPr/>
          <p:nvPr/>
        </p:nvCxnSpPr>
        <p:spPr>
          <a:xfrm flipV="1">
            <a:off x="1961804" y="2793076"/>
            <a:ext cx="1213658" cy="6978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EC0BB91-14D2-E342-9C56-6729D1DFED5A}"/>
              </a:ext>
            </a:extLst>
          </p:cNvPr>
          <p:cNvSpPr txBox="1">
            <a:spLocks/>
          </p:cNvSpPr>
          <p:nvPr/>
        </p:nvSpPr>
        <p:spPr>
          <a:xfrm>
            <a:off x="7730837" y="5910349"/>
            <a:ext cx="3577244" cy="7089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t>4-6 use the closed operations to build up larger expressions from smaller ones</a:t>
            </a:r>
          </a:p>
        </p:txBody>
      </p:sp>
      <p:cxnSp>
        <p:nvCxnSpPr>
          <p:cNvPr id="13" name="Straight Connector 12">
            <a:extLst>
              <a:ext uri="{FF2B5EF4-FFF2-40B4-BE49-F238E27FC236}">
                <a16:creationId xmlns:a16="http://schemas.microsoft.com/office/drawing/2014/main" id="{7C115EF1-C68F-D44F-96CF-F45FCD5A4104}"/>
              </a:ext>
            </a:extLst>
          </p:cNvPr>
          <p:cNvCxnSpPr>
            <a:cxnSpLocks/>
          </p:cNvCxnSpPr>
          <p:nvPr/>
        </p:nvCxnSpPr>
        <p:spPr>
          <a:xfrm flipH="1" flipV="1">
            <a:off x="7373389" y="5062655"/>
            <a:ext cx="1390997" cy="8476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73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Formal Definition of Regular Expressions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900345" y="2276872"/>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i="1" dirty="0">
                    <a:solidFill>
                      <a:schemeClr val="bg1"/>
                    </a:solidFill>
                  </a:rPr>
                  <a:t>3.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𝜙</m:t>
                    </m:r>
                  </m:oMath>
                </a14:m>
                <a:endParaRPr lang="en-US" sz="1800"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3" name="Content Placeholder 2">
                <a:extLst>
                  <a:ext uri="{FF2B5EF4-FFF2-40B4-BE49-F238E27FC236}">
                    <a16:creationId xmlns:a16="http://schemas.microsoft.com/office/drawing/2014/main" id="{3AF1510D-4DE5-0944-9883-C7378A65B719}"/>
                  </a:ext>
                </a:extLst>
              </p:cNvPr>
              <p:cNvSpPr>
                <a:spLocks noGrp="1" noRot="1" noChangeAspect="1" noMove="1" noResize="1" noEditPoints="1" noAdjustHandles="1" noChangeArrowheads="1" noChangeShapeType="1" noTextEdit="1"/>
              </p:cNvSpPr>
              <p:nvPr>
                <p:ph idx="1"/>
              </p:nvPr>
            </p:nvSpPr>
            <p:spPr>
              <a:xfrm>
                <a:off x="900345" y="2276872"/>
                <a:ext cx="5401842" cy="2843771"/>
              </a:xfrm>
              <a:blipFill>
                <a:blip r:embed="rId2"/>
                <a:stretch>
                  <a:fillRect l="-93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57EB5D4-ED9B-174E-B069-C183C17A806E}"/>
              </a:ext>
            </a:extLst>
          </p:cNvPr>
          <p:cNvSpPr txBox="1">
            <a:spLocks/>
          </p:cNvSpPr>
          <p:nvPr/>
        </p:nvSpPr>
        <p:spPr>
          <a:xfrm>
            <a:off x="900346" y="1704110"/>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9" name="Content Placeholder 2">
            <a:extLst>
              <a:ext uri="{FF2B5EF4-FFF2-40B4-BE49-F238E27FC236}">
                <a16:creationId xmlns:a16="http://schemas.microsoft.com/office/drawing/2014/main" id="{2141E888-023E-1F4A-BCA0-6DCB4FC6D3D7}"/>
              </a:ext>
            </a:extLst>
          </p:cNvPr>
          <p:cNvSpPr txBox="1">
            <a:spLocks/>
          </p:cNvSpPr>
          <p:nvPr/>
        </p:nvSpPr>
        <p:spPr>
          <a:xfrm>
            <a:off x="6422768" y="2643447"/>
            <a:ext cx="5057109" cy="172904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Important Question</a:t>
            </a:r>
            <a:r>
              <a:rPr lang="en-US" sz="1800" i="1" dirty="0"/>
              <a:t>:</a:t>
            </a:r>
          </a:p>
          <a:p>
            <a:pPr marL="0" indent="0">
              <a:buFont typeface="Arial" panose="020B0604020202020204" pitchFamily="34" charset="0"/>
              <a:buNone/>
            </a:pPr>
            <a:r>
              <a:rPr lang="en-US" sz="1800" i="1" dirty="0"/>
              <a:t>Using this definition, can we build EVERY possible regular expression? How can we formally express this question and try to prove it?</a:t>
            </a:r>
          </a:p>
        </p:txBody>
      </p:sp>
    </p:spTree>
    <p:extLst>
      <p:ext uri="{BB962C8B-B14F-4D97-AF65-F5344CB8AC3E}">
        <p14:creationId xmlns:p14="http://schemas.microsoft.com/office/powerpoint/2010/main" val="4199453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Formal Definition of Regular Expressions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900345" y="1561977"/>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i="1" dirty="0">
                    <a:solidFill>
                      <a:schemeClr val="bg1"/>
                    </a:solidFill>
                  </a:rPr>
                  <a:t>3.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𝜙</m:t>
                    </m:r>
                  </m:oMath>
                </a14:m>
                <a:endParaRPr lang="en-US" sz="1800"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3" name="Content Placeholder 2">
                <a:extLst>
                  <a:ext uri="{FF2B5EF4-FFF2-40B4-BE49-F238E27FC236}">
                    <a16:creationId xmlns:a16="http://schemas.microsoft.com/office/drawing/2014/main" id="{3AF1510D-4DE5-0944-9883-C7378A65B719}"/>
                  </a:ext>
                </a:extLst>
              </p:cNvPr>
              <p:cNvSpPr>
                <a:spLocks noGrp="1" noRot="1" noChangeAspect="1" noMove="1" noResize="1" noEditPoints="1" noAdjustHandles="1" noChangeArrowheads="1" noChangeShapeType="1" noTextEdit="1"/>
              </p:cNvSpPr>
              <p:nvPr>
                <p:ph idx="1"/>
              </p:nvPr>
            </p:nvSpPr>
            <p:spPr>
              <a:xfrm>
                <a:off x="900345" y="1561977"/>
                <a:ext cx="5401842" cy="2843771"/>
              </a:xfrm>
              <a:blipFill>
                <a:blip r:embed="rId2"/>
                <a:stretch>
                  <a:fillRect l="-93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57EB5D4-ED9B-174E-B069-C183C17A806E}"/>
              </a:ext>
            </a:extLst>
          </p:cNvPr>
          <p:cNvSpPr txBox="1">
            <a:spLocks/>
          </p:cNvSpPr>
          <p:nvPr/>
        </p:nvSpPr>
        <p:spPr>
          <a:xfrm>
            <a:off x="900346" y="989215"/>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9" name="Content Placeholder 2">
            <a:extLst>
              <a:ext uri="{FF2B5EF4-FFF2-40B4-BE49-F238E27FC236}">
                <a16:creationId xmlns:a16="http://schemas.microsoft.com/office/drawing/2014/main" id="{2141E888-023E-1F4A-BCA0-6DCB4FC6D3D7}"/>
              </a:ext>
            </a:extLst>
          </p:cNvPr>
          <p:cNvSpPr txBox="1">
            <a:spLocks/>
          </p:cNvSpPr>
          <p:nvPr/>
        </p:nvSpPr>
        <p:spPr>
          <a:xfrm>
            <a:off x="6422768" y="1928552"/>
            <a:ext cx="5057109" cy="172904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Important Question</a:t>
            </a:r>
            <a:r>
              <a:rPr lang="en-US" sz="1800" i="1" dirty="0"/>
              <a:t>:</a:t>
            </a:r>
          </a:p>
          <a:p>
            <a:pPr marL="0" indent="0">
              <a:buFont typeface="Arial" panose="020B0604020202020204" pitchFamily="34" charset="0"/>
              <a:buNone/>
            </a:pPr>
            <a:r>
              <a:rPr lang="en-US" sz="1800" i="1" dirty="0"/>
              <a:t>Using this definition, can we build EVERY possible regular expression? How can we formally express this question and try to prove it?</a:t>
            </a:r>
          </a:p>
        </p:txBody>
      </p:sp>
      <p:sp>
        <p:nvSpPr>
          <p:cNvPr id="7" name="Content Placeholder 2">
            <a:extLst>
              <a:ext uri="{FF2B5EF4-FFF2-40B4-BE49-F238E27FC236}">
                <a16:creationId xmlns:a16="http://schemas.microsoft.com/office/drawing/2014/main" id="{BAE910DC-18D3-C64B-8CA5-1B2E3BFFB3A2}"/>
              </a:ext>
            </a:extLst>
          </p:cNvPr>
          <p:cNvSpPr txBox="1">
            <a:spLocks/>
          </p:cNvSpPr>
          <p:nvPr/>
        </p:nvSpPr>
        <p:spPr>
          <a:xfrm>
            <a:off x="1118576" y="5170521"/>
            <a:ext cx="10086775" cy="709356"/>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bg1"/>
                </a:solidFill>
              </a:rPr>
              <a:t>Possible Theorem</a:t>
            </a:r>
            <a:r>
              <a:rPr lang="en-US" sz="1800" i="1" dirty="0">
                <a:solidFill>
                  <a:schemeClr val="bg1"/>
                </a:solidFill>
              </a:rPr>
              <a:t>: A language is regular (i.e., an NFA or DFA exists that accepts it) if and only if some regular expression describes it.</a:t>
            </a:r>
          </a:p>
        </p:txBody>
      </p:sp>
      <p:cxnSp>
        <p:nvCxnSpPr>
          <p:cNvPr id="5" name="Straight Connector 4">
            <a:extLst>
              <a:ext uri="{FF2B5EF4-FFF2-40B4-BE49-F238E27FC236}">
                <a16:creationId xmlns:a16="http://schemas.microsoft.com/office/drawing/2014/main" id="{ABAE5E61-E29E-5341-A9D7-53AAFD6450E8}"/>
              </a:ext>
            </a:extLst>
          </p:cNvPr>
          <p:cNvCxnSpPr>
            <a:cxnSpLocks/>
          </p:cNvCxnSpPr>
          <p:nvPr/>
        </p:nvCxnSpPr>
        <p:spPr>
          <a:xfrm flipV="1">
            <a:off x="6565836" y="3749040"/>
            <a:ext cx="1140062" cy="13134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A3911F4-87F0-C146-80DA-DCAC283749D3}"/>
              </a:ext>
            </a:extLst>
          </p:cNvPr>
          <p:cNvSpPr txBox="1">
            <a:spLocks/>
          </p:cNvSpPr>
          <p:nvPr/>
        </p:nvSpPr>
        <p:spPr>
          <a:xfrm>
            <a:off x="7348497" y="4100951"/>
            <a:ext cx="1338349" cy="781393"/>
          </a:xfrm>
          <a:prstGeom prst="rect">
            <a:avLst/>
          </a:prstGeom>
          <a:noFill/>
          <a:ln>
            <a:no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Here is a formal description of this question</a:t>
            </a:r>
          </a:p>
        </p:txBody>
      </p:sp>
      <p:sp>
        <p:nvSpPr>
          <p:cNvPr id="11" name="Content Placeholder 2">
            <a:extLst>
              <a:ext uri="{FF2B5EF4-FFF2-40B4-BE49-F238E27FC236}">
                <a16:creationId xmlns:a16="http://schemas.microsoft.com/office/drawing/2014/main" id="{0C94C051-0A9E-4645-B9A5-9A895DA42FF3}"/>
              </a:ext>
            </a:extLst>
          </p:cNvPr>
          <p:cNvSpPr txBox="1">
            <a:spLocks/>
          </p:cNvSpPr>
          <p:nvPr/>
        </p:nvSpPr>
        <p:spPr>
          <a:xfrm>
            <a:off x="1997602" y="5918669"/>
            <a:ext cx="8609169" cy="55694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…and by extension, this means that finite automata and regular expressions are equivalently expressive (they can describe the exact same set of functions.</a:t>
            </a:r>
          </a:p>
        </p:txBody>
      </p:sp>
    </p:spTree>
    <p:extLst>
      <p:ext uri="{BB962C8B-B14F-4D97-AF65-F5344CB8AC3E}">
        <p14:creationId xmlns:p14="http://schemas.microsoft.com/office/powerpoint/2010/main" val="22719052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7" name="Content Placeholder 2">
            <a:extLst>
              <a:ext uri="{FF2B5EF4-FFF2-40B4-BE49-F238E27FC236}">
                <a16:creationId xmlns:a16="http://schemas.microsoft.com/office/drawing/2014/main" id="{BAE910DC-18D3-C64B-8CA5-1B2E3BFFB3A2}"/>
              </a:ext>
            </a:extLst>
          </p:cNvPr>
          <p:cNvSpPr txBox="1">
            <a:spLocks/>
          </p:cNvSpPr>
          <p:nvPr/>
        </p:nvSpPr>
        <p:spPr>
          <a:xfrm>
            <a:off x="1118576" y="1163793"/>
            <a:ext cx="10086775" cy="709356"/>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bg1"/>
                </a:solidFill>
              </a:rPr>
              <a:t>Possible Theorem</a:t>
            </a:r>
            <a:r>
              <a:rPr lang="en-US" sz="1800" i="1" dirty="0">
                <a:solidFill>
                  <a:schemeClr val="bg1"/>
                </a:solidFill>
              </a:rPr>
              <a:t>: A language is regular (i.e., an NFA or DFA exists that accepts it) if and only if some regular expression describes it.</a:t>
            </a:r>
          </a:p>
        </p:txBody>
      </p:sp>
      <p:sp>
        <p:nvSpPr>
          <p:cNvPr id="11" name="Content Placeholder 2">
            <a:extLst>
              <a:ext uri="{FF2B5EF4-FFF2-40B4-BE49-F238E27FC236}">
                <a16:creationId xmlns:a16="http://schemas.microsoft.com/office/drawing/2014/main" id="{0C94C051-0A9E-4645-B9A5-9A895DA42FF3}"/>
              </a:ext>
            </a:extLst>
          </p:cNvPr>
          <p:cNvSpPr txBox="1">
            <a:spLocks/>
          </p:cNvSpPr>
          <p:nvPr/>
        </p:nvSpPr>
        <p:spPr>
          <a:xfrm>
            <a:off x="1997602" y="1911941"/>
            <a:ext cx="8609169" cy="556947"/>
          </a:xfrm>
          <a:prstGeom prst="rect">
            <a:avLst/>
          </a:prstGeom>
          <a:noFill/>
          <a:ln>
            <a:no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…and by extension, this means that finite automata and regular expressions are equivalently expressive (they can describe the exact same set of functions.</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537855" y="3108960"/>
            <a:ext cx="9509556" cy="290114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 Overview</a:t>
            </a:r>
            <a:r>
              <a:rPr lang="en-US" sz="1800" i="1" dirty="0"/>
              <a:t>:</a:t>
            </a:r>
            <a:br>
              <a:rPr lang="en-US" sz="1800" i="1" dirty="0"/>
            </a:br>
            <a:br>
              <a:rPr lang="en-US" sz="1800" i="1" dirty="0"/>
            </a:b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a:p>
            <a:pPr marL="0" indent="0">
              <a:buFont typeface="Arial" panose="020B0604020202020204" pitchFamily="34" charset="0"/>
              <a:buNone/>
            </a:pPr>
            <a:endParaRPr lang="en-US" sz="1800" i="1" dirty="0"/>
          </a:p>
          <a:p>
            <a:pPr marL="0" indent="0">
              <a:buFont typeface="Arial" panose="020B0604020202020204" pitchFamily="34" charset="0"/>
              <a:buNone/>
            </a:pPr>
            <a:r>
              <a:rPr lang="en-US" sz="1800" i="1" u="sng" dirty="0"/>
              <a:t>Direction 2</a:t>
            </a:r>
            <a:r>
              <a:rPr lang="en-US" sz="1800" i="1" dirty="0"/>
              <a:t>: If given a regular language (or DFA/NFA), then some regular expression describes it.</a:t>
            </a:r>
            <a:br>
              <a:rPr lang="en-US" sz="1800" i="1" dirty="0"/>
            </a:br>
            <a:r>
              <a:rPr lang="en-US" sz="1800" i="1" u="sng" dirty="0"/>
              <a:t>Strategy</a:t>
            </a:r>
            <a:r>
              <a:rPr lang="en-US" sz="1800" i="1" dirty="0"/>
              <a:t>: Given an arbitrary DFA/NFA, describe the process for generating an equivalent reg. expression</a:t>
            </a:r>
          </a:p>
        </p:txBody>
      </p:sp>
    </p:spTree>
    <p:extLst>
      <p:ext uri="{BB962C8B-B14F-4D97-AF65-F5344CB8AC3E}">
        <p14:creationId xmlns:p14="http://schemas.microsoft.com/office/powerpoint/2010/main" val="3935645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958830" y="1006973"/>
            <a:ext cx="8271163" cy="90608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A4CEE26-C1FC-2A49-BA4E-C265B0079073}"/>
                  </a:ext>
                </a:extLst>
              </p:cNvPr>
              <p:cNvSpPr>
                <a:spLocks noGrp="1"/>
              </p:cNvSpPr>
              <p:nvPr>
                <p:ph idx="1"/>
              </p:nvPr>
            </p:nvSpPr>
            <p:spPr>
              <a:xfrm>
                <a:off x="476396" y="2958517"/>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i="1" dirty="0">
                    <a:solidFill>
                      <a:schemeClr val="bg1"/>
                    </a:solidFill>
                  </a:rPr>
                  <a:t>3.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𝜙</m:t>
                    </m:r>
                  </m:oMath>
                </a14:m>
                <a:endParaRPr lang="en-US" sz="1800"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6" name="Content Placeholder 2">
                <a:extLst>
                  <a:ext uri="{FF2B5EF4-FFF2-40B4-BE49-F238E27FC236}">
                    <a16:creationId xmlns:a16="http://schemas.microsoft.com/office/drawing/2014/main" id="{AA4CEE26-C1FC-2A49-BA4E-C265B0079073}"/>
                  </a:ext>
                </a:extLst>
              </p:cNvPr>
              <p:cNvSpPr>
                <a:spLocks noGrp="1" noRot="1" noChangeAspect="1" noMove="1" noResize="1" noEditPoints="1" noAdjustHandles="1" noChangeArrowheads="1" noChangeShapeType="1" noTextEdit="1"/>
              </p:cNvSpPr>
              <p:nvPr>
                <p:ph idx="1"/>
              </p:nvPr>
            </p:nvSpPr>
            <p:spPr>
              <a:xfrm>
                <a:off x="476396" y="2958517"/>
                <a:ext cx="5401842" cy="2843771"/>
              </a:xfrm>
              <a:blipFill>
                <a:blip r:embed="rId2"/>
                <a:stretch>
                  <a:fillRect l="-93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D7B1591E-587A-6C42-A239-A234F534BA3F}"/>
              </a:ext>
            </a:extLst>
          </p:cNvPr>
          <p:cNvSpPr txBox="1">
            <a:spLocks/>
          </p:cNvSpPr>
          <p:nvPr/>
        </p:nvSpPr>
        <p:spPr>
          <a:xfrm>
            <a:off x="376644" y="2543696"/>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3" name="Right Arrow 2">
            <a:extLst>
              <a:ext uri="{FF2B5EF4-FFF2-40B4-BE49-F238E27FC236}">
                <a16:creationId xmlns:a16="http://schemas.microsoft.com/office/drawing/2014/main" id="{20728B0F-B0DE-B04F-9F26-5C0008D1AFA6}"/>
              </a:ext>
            </a:extLst>
          </p:cNvPr>
          <p:cNvSpPr/>
          <p:nvPr/>
        </p:nvSpPr>
        <p:spPr>
          <a:xfrm>
            <a:off x="6001787" y="3923607"/>
            <a:ext cx="689957"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DFFBDEFD-8A90-5C46-8622-77B7803B4E95}"/>
                  </a:ext>
                </a:extLst>
              </p:cNvPr>
              <p:cNvSpPr txBox="1">
                <a:spLocks/>
              </p:cNvSpPr>
              <p:nvPr/>
            </p:nvSpPr>
            <p:spPr>
              <a:xfrm>
                <a:off x="6982690" y="2867891"/>
                <a:ext cx="4123113" cy="29593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 by induction</a:t>
                </a:r>
                <a:r>
                  <a:rPr lang="en-US" sz="1800" i="1" dirty="0"/>
                  <a:t>:</a:t>
                </a:r>
              </a:p>
              <a:p>
                <a:pPr marL="0" indent="0">
                  <a:buFont typeface="Arial" panose="020B0604020202020204" pitchFamily="34" charset="0"/>
                  <a:buNone/>
                </a:pPr>
                <a:r>
                  <a:rPr lang="en-US" sz="1800" i="1" dirty="0"/>
                  <a:t>Cases 1-3 are the base cases</a:t>
                </a:r>
              </a:p>
              <a:p>
                <a:pPr marL="0" indent="0">
                  <a:buFont typeface="Arial" panose="020B0604020202020204" pitchFamily="34" charset="0"/>
                  <a:buNone/>
                </a:pPr>
                <a:br>
                  <a:rPr lang="en-US" sz="1800" i="1" dirty="0"/>
                </a:br>
                <a:r>
                  <a:rPr lang="en-US" sz="1800" i="1" dirty="0"/>
                  <a:t>Inductive Hypothesis: Assume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i="1"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i="1" dirty="0"/>
                  <a:t> are regular expressions and have DFAs</a:t>
                </a:r>
                <a:br>
                  <a:rPr lang="en-US" sz="1800" i="1" dirty="0"/>
                </a:br>
                <a:endParaRPr lang="en-US" sz="1800" i="1" dirty="0"/>
              </a:p>
              <a:p>
                <a:pPr marL="0" indent="0">
                  <a:buFont typeface="Arial" panose="020B0604020202020204" pitchFamily="34" charset="0"/>
                  <a:buNone/>
                </a:pPr>
                <a:r>
                  <a:rPr lang="en-US" sz="1800" i="1" dirty="0"/>
                  <a:t>Cases 4-6 are the inductive steps</a:t>
                </a:r>
              </a:p>
            </p:txBody>
          </p:sp>
        </mc:Choice>
        <mc:Fallback>
          <p:sp>
            <p:nvSpPr>
              <p:cNvPr id="9" name="Content Placeholder 2">
                <a:extLst>
                  <a:ext uri="{FF2B5EF4-FFF2-40B4-BE49-F238E27FC236}">
                    <a16:creationId xmlns:a16="http://schemas.microsoft.com/office/drawing/2014/main" id="{DFFBDEFD-8A90-5C46-8622-77B7803B4E95}"/>
                  </a:ext>
                </a:extLst>
              </p:cNvPr>
              <p:cNvSpPr txBox="1">
                <a:spLocks noRot="1" noChangeAspect="1" noMove="1" noResize="1" noEditPoints="1" noAdjustHandles="1" noChangeArrowheads="1" noChangeShapeType="1" noTextEdit="1"/>
              </p:cNvSpPr>
              <p:nvPr/>
            </p:nvSpPr>
            <p:spPr>
              <a:xfrm>
                <a:off x="6982690" y="2867891"/>
                <a:ext cx="4123113" cy="2959330"/>
              </a:xfrm>
              <a:prstGeom prst="rect">
                <a:avLst/>
              </a:prstGeom>
              <a:blipFill>
                <a:blip r:embed="rId3"/>
                <a:stretch>
                  <a:fillRect l="-1227" r="-153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03323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958830" y="1006973"/>
            <a:ext cx="8271163" cy="90608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A4CEE26-C1FC-2A49-BA4E-C265B0079073}"/>
                  </a:ext>
                </a:extLst>
              </p:cNvPr>
              <p:cNvSpPr>
                <a:spLocks noGrp="1"/>
              </p:cNvSpPr>
              <p:nvPr>
                <p:ph idx="1"/>
              </p:nvPr>
            </p:nvSpPr>
            <p:spPr>
              <a:xfrm>
                <a:off x="476396" y="2958517"/>
                <a:ext cx="5401842" cy="2843771"/>
              </a:xfrm>
              <a:solidFill>
                <a:schemeClr val="tx1">
                  <a:lumMod val="95000"/>
                </a:schemeClr>
              </a:solidFill>
            </p:spPr>
            <p:txBody>
              <a:bodyPr>
                <a:normAutofit/>
              </a:bodyPr>
              <a:lstStyle/>
              <a:p>
                <a:pPr marL="0" indent="0">
                  <a:buNone/>
                </a:pPr>
                <a:r>
                  <a:rPr lang="en-US" sz="1800" b="1" i="1" dirty="0">
                    <a:solidFill>
                      <a:schemeClr val="bg1"/>
                    </a:solidFill>
                  </a:rPr>
                  <a:t>1. </a:t>
                </a:r>
                <a14:m>
                  <m:oMath xmlns:m="http://schemas.openxmlformats.org/officeDocument/2006/math">
                    <m:r>
                      <a:rPr lang="en-US" sz="1800" b="1" i="1" smtClean="0">
                        <a:solidFill>
                          <a:schemeClr val="bg1"/>
                        </a:solidFill>
                        <a:latin typeface="Cambria Math" panose="02040503050406030204" pitchFamily="18" charset="0"/>
                      </a:rPr>
                      <m:t>𝒂</m:t>
                    </m:r>
                  </m:oMath>
                </a14:m>
                <a:r>
                  <a:rPr lang="en-US" sz="1800" b="1" i="1" dirty="0">
                    <a:solidFill>
                      <a:schemeClr val="bg1"/>
                    </a:solidFill>
                  </a:rPr>
                  <a:t> for some </a:t>
                </a:r>
                <a14:m>
                  <m:oMath xmlns:m="http://schemas.openxmlformats.org/officeDocument/2006/math">
                    <m:r>
                      <a:rPr lang="en-US" sz="1800" b="1" i="1" smtClean="0">
                        <a:solidFill>
                          <a:schemeClr val="bg1"/>
                        </a:solidFill>
                        <a:latin typeface="Cambria Math" panose="02040503050406030204" pitchFamily="18" charset="0"/>
                      </a:rPr>
                      <m:t>𝒂</m:t>
                    </m:r>
                    <m:r>
                      <a:rPr lang="en-US" sz="1800" b="1" i="1" smtClean="0">
                        <a:solidFill>
                          <a:schemeClr val="bg1"/>
                        </a:solidFill>
                        <a:latin typeface="Cambria Math" panose="02040503050406030204" pitchFamily="18" charset="0"/>
                      </a:rPr>
                      <m:t>∈</m:t>
                    </m:r>
                    <m:r>
                      <a:rPr lang="en-US" sz="1800" b="1" i="0" smtClean="0">
                        <a:solidFill>
                          <a:schemeClr val="bg1"/>
                        </a:solidFill>
                        <a:latin typeface="Cambria Math" panose="02040503050406030204" pitchFamily="18" charset="0"/>
                      </a:rPr>
                      <m:t>𝚺</m:t>
                    </m:r>
                  </m:oMath>
                </a14:m>
                <a:endParaRPr lang="en-US" sz="1800" b="1"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i="1" dirty="0">
                    <a:solidFill>
                      <a:schemeClr val="bg1"/>
                    </a:solidFill>
                  </a:rPr>
                  <a:t>3.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𝜙</m:t>
                    </m:r>
                  </m:oMath>
                </a14:m>
                <a:endParaRPr lang="en-US" sz="1800"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6" name="Content Placeholder 2">
                <a:extLst>
                  <a:ext uri="{FF2B5EF4-FFF2-40B4-BE49-F238E27FC236}">
                    <a16:creationId xmlns:a16="http://schemas.microsoft.com/office/drawing/2014/main" id="{AA4CEE26-C1FC-2A49-BA4E-C265B0079073}"/>
                  </a:ext>
                </a:extLst>
              </p:cNvPr>
              <p:cNvSpPr>
                <a:spLocks noGrp="1" noRot="1" noChangeAspect="1" noMove="1" noResize="1" noEditPoints="1" noAdjustHandles="1" noChangeArrowheads="1" noChangeShapeType="1" noTextEdit="1"/>
              </p:cNvSpPr>
              <p:nvPr>
                <p:ph idx="1"/>
              </p:nvPr>
            </p:nvSpPr>
            <p:spPr>
              <a:xfrm>
                <a:off x="476396" y="2958517"/>
                <a:ext cx="5401842" cy="2843771"/>
              </a:xfrm>
              <a:blipFill>
                <a:blip r:embed="rId2"/>
                <a:stretch>
                  <a:fillRect l="-93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D7B1591E-587A-6C42-A239-A234F534BA3F}"/>
              </a:ext>
            </a:extLst>
          </p:cNvPr>
          <p:cNvSpPr txBox="1">
            <a:spLocks/>
          </p:cNvSpPr>
          <p:nvPr/>
        </p:nvSpPr>
        <p:spPr>
          <a:xfrm>
            <a:off x="376644" y="2543696"/>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3" name="Right Arrow 2">
            <a:extLst>
              <a:ext uri="{FF2B5EF4-FFF2-40B4-BE49-F238E27FC236}">
                <a16:creationId xmlns:a16="http://schemas.microsoft.com/office/drawing/2014/main" id="{20728B0F-B0DE-B04F-9F26-5C0008D1AFA6}"/>
              </a:ext>
            </a:extLst>
          </p:cNvPr>
          <p:cNvSpPr/>
          <p:nvPr/>
        </p:nvSpPr>
        <p:spPr>
          <a:xfrm>
            <a:off x="6001787" y="3923607"/>
            <a:ext cx="689957"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DFFBDEFD-8A90-5C46-8622-77B7803B4E95}"/>
              </a:ext>
            </a:extLst>
          </p:cNvPr>
          <p:cNvSpPr txBox="1">
            <a:spLocks/>
          </p:cNvSpPr>
          <p:nvPr/>
        </p:nvSpPr>
        <p:spPr>
          <a:xfrm>
            <a:off x="6982690" y="3117277"/>
            <a:ext cx="4123113" cy="94765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 by induction</a:t>
            </a:r>
            <a:r>
              <a:rPr lang="en-US" sz="1800" i="1" dirty="0"/>
              <a:t>:</a:t>
            </a:r>
          </a:p>
          <a:p>
            <a:pPr marL="0" indent="0">
              <a:buFont typeface="Arial" panose="020B0604020202020204" pitchFamily="34" charset="0"/>
              <a:buNone/>
            </a:pPr>
            <a:r>
              <a:rPr lang="en-US" sz="1800" i="1" dirty="0"/>
              <a:t>Base Case 1: DFA is below:</a:t>
            </a:r>
          </a:p>
        </p:txBody>
      </p:sp>
      <p:sp>
        <p:nvSpPr>
          <p:cNvPr id="4" name="Oval 3">
            <a:extLst>
              <a:ext uri="{FF2B5EF4-FFF2-40B4-BE49-F238E27FC236}">
                <a16:creationId xmlns:a16="http://schemas.microsoft.com/office/drawing/2014/main" id="{347DE82F-A1C8-9D46-A9B4-2314BC06C8A7}"/>
              </a:ext>
            </a:extLst>
          </p:cNvPr>
          <p:cNvSpPr/>
          <p:nvPr/>
        </p:nvSpPr>
        <p:spPr>
          <a:xfrm>
            <a:off x="7830589" y="4580314"/>
            <a:ext cx="781396" cy="781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0" name="Oval 9">
            <a:extLst>
              <a:ext uri="{FF2B5EF4-FFF2-40B4-BE49-F238E27FC236}">
                <a16:creationId xmlns:a16="http://schemas.microsoft.com/office/drawing/2014/main" id="{BF9760B0-DAB1-194E-86EB-D6775404DC63}"/>
              </a:ext>
            </a:extLst>
          </p:cNvPr>
          <p:cNvSpPr/>
          <p:nvPr/>
        </p:nvSpPr>
        <p:spPr>
          <a:xfrm>
            <a:off x="9451572" y="4580314"/>
            <a:ext cx="781396" cy="781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1" name="Oval 10">
            <a:extLst>
              <a:ext uri="{FF2B5EF4-FFF2-40B4-BE49-F238E27FC236}">
                <a16:creationId xmlns:a16="http://schemas.microsoft.com/office/drawing/2014/main" id="{C05DB290-7E40-864B-87BB-E3875C7BD313}"/>
              </a:ext>
            </a:extLst>
          </p:cNvPr>
          <p:cNvSpPr/>
          <p:nvPr/>
        </p:nvSpPr>
        <p:spPr>
          <a:xfrm>
            <a:off x="9504221" y="4632963"/>
            <a:ext cx="687186" cy="687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cxnSp>
        <p:nvCxnSpPr>
          <p:cNvPr id="7" name="Straight Arrow Connector 6">
            <a:extLst>
              <a:ext uri="{FF2B5EF4-FFF2-40B4-BE49-F238E27FC236}">
                <a16:creationId xmlns:a16="http://schemas.microsoft.com/office/drawing/2014/main" id="{DF391F24-BF5A-CF46-A461-492FDA1839CD}"/>
              </a:ext>
            </a:extLst>
          </p:cNvPr>
          <p:cNvCxnSpPr>
            <a:cxnSpLocks/>
            <a:endCxn id="4" idx="2"/>
          </p:cNvCxnSpPr>
          <p:nvPr/>
        </p:nvCxnSpPr>
        <p:spPr>
          <a:xfrm>
            <a:off x="7423265" y="4971012"/>
            <a:ext cx="407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C0CE52-E571-1E48-B8B3-A8FE154BEFC1}"/>
              </a:ext>
            </a:extLst>
          </p:cNvPr>
          <p:cNvCxnSpPr>
            <a:cxnSpLocks/>
            <a:stCxn id="4" idx="6"/>
            <a:endCxn id="10" idx="2"/>
          </p:cNvCxnSpPr>
          <p:nvPr/>
        </p:nvCxnSpPr>
        <p:spPr>
          <a:xfrm>
            <a:off x="8611985" y="4971012"/>
            <a:ext cx="839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443E38A-EDC4-174B-B0FC-72BBD4971AB6}"/>
              </a:ext>
            </a:extLst>
          </p:cNvPr>
          <p:cNvSpPr txBox="1">
            <a:spLocks/>
          </p:cNvSpPr>
          <p:nvPr/>
        </p:nvSpPr>
        <p:spPr>
          <a:xfrm>
            <a:off x="8864876" y="4624650"/>
            <a:ext cx="281493" cy="44263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Tree>
    <p:extLst>
      <p:ext uri="{BB962C8B-B14F-4D97-AF65-F5344CB8AC3E}">
        <p14:creationId xmlns:p14="http://schemas.microsoft.com/office/powerpoint/2010/main" val="166647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finite State Machine</a:t>
            </a:r>
          </a:p>
        </p:txBody>
      </p:sp>
    </p:spTree>
    <p:extLst>
      <p:ext uri="{BB962C8B-B14F-4D97-AF65-F5344CB8AC3E}">
        <p14:creationId xmlns:p14="http://schemas.microsoft.com/office/powerpoint/2010/main" val="377763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958830" y="1006973"/>
            <a:ext cx="8271163" cy="90608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A4CEE26-C1FC-2A49-BA4E-C265B0079073}"/>
                  </a:ext>
                </a:extLst>
              </p:cNvPr>
              <p:cNvSpPr>
                <a:spLocks noGrp="1"/>
              </p:cNvSpPr>
              <p:nvPr>
                <p:ph idx="1"/>
              </p:nvPr>
            </p:nvSpPr>
            <p:spPr>
              <a:xfrm>
                <a:off x="476396" y="2958517"/>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b="1" i="1" dirty="0">
                    <a:solidFill>
                      <a:schemeClr val="bg1"/>
                    </a:solidFill>
                  </a:rPr>
                  <a:t>2. </a:t>
                </a:r>
                <a14:m>
                  <m:oMath xmlns:m="http://schemas.openxmlformats.org/officeDocument/2006/math">
                    <m:r>
                      <a:rPr lang="en-US" sz="1800" b="1" i="1" smtClean="0">
                        <a:solidFill>
                          <a:schemeClr val="bg1"/>
                        </a:solidFill>
                        <a:latin typeface="Cambria Math" panose="02040503050406030204" pitchFamily="18" charset="0"/>
                      </a:rPr>
                      <m:t>𝝐</m:t>
                    </m:r>
                  </m:oMath>
                </a14:m>
                <a:endParaRPr lang="en-US" sz="1800" b="1" i="1" dirty="0">
                  <a:solidFill>
                    <a:schemeClr val="bg1"/>
                  </a:solidFill>
                </a:endParaRPr>
              </a:p>
              <a:p>
                <a:pPr marL="0" indent="0">
                  <a:buNone/>
                </a:pPr>
                <a:r>
                  <a:rPr lang="en-US" sz="1800" i="1" dirty="0">
                    <a:solidFill>
                      <a:schemeClr val="bg1"/>
                    </a:solidFill>
                  </a:rPr>
                  <a:t>3.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𝜙</m:t>
                    </m:r>
                  </m:oMath>
                </a14:m>
                <a:endParaRPr lang="en-US" sz="1800"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6" name="Content Placeholder 2">
                <a:extLst>
                  <a:ext uri="{FF2B5EF4-FFF2-40B4-BE49-F238E27FC236}">
                    <a16:creationId xmlns:a16="http://schemas.microsoft.com/office/drawing/2014/main" id="{AA4CEE26-C1FC-2A49-BA4E-C265B0079073}"/>
                  </a:ext>
                </a:extLst>
              </p:cNvPr>
              <p:cNvSpPr>
                <a:spLocks noGrp="1" noRot="1" noChangeAspect="1" noMove="1" noResize="1" noEditPoints="1" noAdjustHandles="1" noChangeArrowheads="1" noChangeShapeType="1" noTextEdit="1"/>
              </p:cNvSpPr>
              <p:nvPr>
                <p:ph idx="1"/>
              </p:nvPr>
            </p:nvSpPr>
            <p:spPr>
              <a:xfrm>
                <a:off x="476396" y="2958517"/>
                <a:ext cx="5401842" cy="2843771"/>
              </a:xfrm>
              <a:blipFill>
                <a:blip r:embed="rId2"/>
                <a:stretch>
                  <a:fillRect l="-93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D7B1591E-587A-6C42-A239-A234F534BA3F}"/>
              </a:ext>
            </a:extLst>
          </p:cNvPr>
          <p:cNvSpPr txBox="1">
            <a:spLocks/>
          </p:cNvSpPr>
          <p:nvPr/>
        </p:nvSpPr>
        <p:spPr>
          <a:xfrm>
            <a:off x="376644" y="2543696"/>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3" name="Right Arrow 2">
            <a:extLst>
              <a:ext uri="{FF2B5EF4-FFF2-40B4-BE49-F238E27FC236}">
                <a16:creationId xmlns:a16="http://schemas.microsoft.com/office/drawing/2014/main" id="{20728B0F-B0DE-B04F-9F26-5C0008D1AFA6}"/>
              </a:ext>
            </a:extLst>
          </p:cNvPr>
          <p:cNvSpPr/>
          <p:nvPr/>
        </p:nvSpPr>
        <p:spPr>
          <a:xfrm>
            <a:off x="6001787" y="3923607"/>
            <a:ext cx="689957"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DFFBDEFD-8A90-5C46-8622-77B7803B4E95}"/>
              </a:ext>
            </a:extLst>
          </p:cNvPr>
          <p:cNvSpPr txBox="1">
            <a:spLocks/>
          </p:cNvSpPr>
          <p:nvPr/>
        </p:nvSpPr>
        <p:spPr>
          <a:xfrm>
            <a:off x="6982690" y="3117277"/>
            <a:ext cx="4123113" cy="94765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 by induction</a:t>
            </a:r>
            <a:r>
              <a:rPr lang="en-US" sz="1800" i="1" dirty="0"/>
              <a:t>:</a:t>
            </a:r>
          </a:p>
          <a:p>
            <a:pPr marL="0" indent="0">
              <a:buFont typeface="Arial" panose="020B0604020202020204" pitchFamily="34" charset="0"/>
              <a:buNone/>
            </a:pPr>
            <a:r>
              <a:rPr lang="en-US" sz="1800" i="1" dirty="0"/>
              <a:t>Base Case 2: DFA is below:</a:t>
            </a:r>
          </a:p>
        </p:txBody>
      </p:sp>
      <p:sp>
        <p:nvSpPr>
          <p:cNvPr id="10" name="Oval 9">
            <a:extLst>
              <a:ext uri="{FF2B5EF4-FFF2-40B4-BE49-F238E27FC236}">
                <a16:creationId xmlns:a16="http://schemas.microsoft.com/office/drawing/2014/main" id="{BF9760B0-DAB1-194E-86EB-D6775404DC63}"/>
              </a:ext>
            </a:extLst>
          </p:cNvPr>
          <p:cNvSpPr/>
          <p:nvPr/>
        </p:nvSpPr>
        <p:spPr>
          <a:xfrm>
            <a:off x="8645237" y="4512683"/>
            <a:ext cx="781396" cy="781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1" name="Oval 10">
            <a:extLst>
              <a:ext uri="{FF2B5EF4-FFF2-40B4-BE49-F238E27FC236}">
                <a16:creationId xmlns:a16="http://schemas.microsoft.com/office/drawing/2014/main" id="{C05DB290-7E40-864B-87BB-E3875C7BD313}"/>
              </a:ext>
            </a:extLst>
          </p:cNvPr>
          <p:cNvSpPr/>
          <p:nvPr/>
        </p:nvSpPr>
        <p:spPr>
          <a:xfrm>
            <a:off x="8697886" y="4565332"/>
            <a:ext cx="687186" cy="687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14" name="Straight Arrow Connector 13">
            <a:extLst>
              <a:ext uri="{FF2B5EF4-FFF2-40B4-BE49-F238E27FC236}">
                <a16:creationId xmlns:a16="http://schemas.microsoft.com/office/drawing/2014/main" id="{79C0CE52-E571-1E48-B8B3-A8FE154BEFC1}"/>
              </a:ext>
            </a:extLst>
          </p:cNvPr>
          <p:cNvCxnSpPr>
            <a:cxnSpLocks/>
            <a:endCxn id="10" idx="2"/>
          </p:cNvCxnSpPr>
          <p:nvPr/>
        </p:nvCxnSpPr>
        <p:spPr>
          <a:xfrm>
            <a:off x="8229600" y="4903381"/>
            <a:ext cx="415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01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958830" y="1006973"/>
            <a:ext cx="8271163" cy="90608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A4CEE26-C1FC-2A49-BA4E-C265B0079073}"/>
                  </a:ext>
                </a:extLst>
              </p:cNvPr>
              <p:cNvSpPr>
                <a:spLocks noGrp="1"/>
              </p:cNvSpPr>
              <p:nvPr>
                <p:ph idx="1"/>
              </p:nvPr>
            </p:nvSpPr>
            <p:spPr>
              <a:xfrm>
                <a:off x="476396" y="2958517"/>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b="1" i="1" dirty="0">
                    <a:solidFill>
                      <a:schemeClr val="bg1"/>
                    </a:solidFill>
                  </a:rPr>
                  <a:t>3. </a:t>
                </a:r>
                <a14:m>
                  <m:oMath xmlns:m="http://schemas.openxmlformats.org/officeDocument/2006/math">
                    <m:r>
                      <a:rPr lang="en-US" sz="1800" b="1" i="1" smtClean="0">
                        <a:solidFill>
                          <a:schemeClr val="bg1"/>
                        </a:solidFill>
                        <a:latin typeface="Cambria Math" panose="02040503050406030204" pitchFamily="18" charset="0"/>
                        <a:ea typeface="Cambria Math" panose="02040503050406030204" pitchFamily="18" charset="0"/>
                      </a:rPr>
                      <m:t>𝝓</m:t>
                    </m:r>
                  </m:oMath>
                </a14:m>
                <a:endParaRPr lang="en-US" sz="1800" b="1"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6" name="Content Placeholder 2">
                <a:extLst>
                  <a:ext uri="{FF2B5EF4-FFF2-40B4-BE49-F238E27FC236}">
                    <a16:creationId xmlns:a16="http://schemas.microsoft.com/office/drawing/2014/main" id="{AA4CEE26-C1FC-2A49-BA4E-C265B0079073}"/>
                  </a:ext>
                </a:extLst>
              </p:cNvPr>
              <p:cNvSpPr>
                <a:spLocks noGrp="1" noRot="1" noChangeAspect="1" noMove="1" noResize="1" noEditPoints="1" noAdjustHandles="1" noChangeArrowheads="1" noChangeShapeType="1" noTextEdit="1"/>
              </p:cNvSpPr>
              <p:nvPr>
                <p:ph idx="1"/>
              </p:nvPr>
            </p:nvSpPr>
            <p:spPr>
              <a:xfrm>
                <a:off x="476396" y="2958517"/>
                <a:ext cx="5401842" cy="2843771"/>
              </a:xfrm>
              <a:blipFill>
                <a:blip r:embed="rId2"/>
                <a:stretch>
                  <a:fillRect l="-93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D7B1591E-587A-6C42-A239-A234F534BA3F}"/>
              </a:ext>
            </a:extLst>
          </p:cNvPr>
          <p:cNvSpPr txBox="1">
            <a:spLocks/>
          </p:cNvSpPr>
          <p:nvPr/>
        </p:nvSpPr>
        <p:spPr>
          <a:xfrm>
            <a:off x="376644" y="2543696"/>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3" name="Right Arrow 2">
            <a:extLst>
              <a:ext uri="{FF2B5EF4-FFF2-40B4-BE49-F238E27FC236}">
                <a16:creationId xmlns:a16="http://schemas.microsoft.com/office/drawing/2014/main" id="{20728B0F-B0DE-B04F-9F26-5C0008D1AFA6}"/>
              </a:ext>
            </a:extLst>
          </p:cNvPr>
          <p:cNvSpPr/>
          <p:nvPr/>
        </p:nvSpPr>
        <p:spPr>
          <a:xfrm>
            <a:off x="6001787" y="3923607"/>
            <a:ext cx="689957"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DFFBDEFD-8A90-5C46-8622-77B7803B4E95}"/>
              </a:ext>
            </a:extLst>
          </p:cNvPr>
          <p:cNvSpPr txBox="1">
            <a:spLocks/>
          </p:cNvSpPr>
          <p:nvPr/>
        </p:nvSpPr>
        <p:spPr>
          <a:xfrm>
            <a:off x="6982690" y="3117277"/>
            <a:ext cx="4123113" cy="94765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 by induction</a:t>
            </a:r>
            <a:r>
              <a:rPr lang="en-US" sz="1800" i="1" dirty="0"/>
              <a:t>:</a:t>
            </a:r>
          </a:p>
          <a:p>
            <a:pPr marL="0" indent="0">
              <a:buFont typeface="Arial" panose="020B0604020202020204" pitchFamily="34" charset="0"/>
              <a:buNone/>
            </a:pPr>
            <a:r>
              <a:rPr lang="en-US" sz="1800" i="1" dirty="0"/>
              <a:t>Base Case 3: DFA is below:</a:t>
            </a:r>
          </a:p>
        </p:txBody>
      </p:sp>
      <p:sp>
        <p:nvSpPr>
          <p:cNvPr id="4" name="Oval 3">
            <a:extLst>
              <a:ext uri="{FF2B5EF4-FFF2-40B4-BE49-F238E27FC236}">
                <a16:creationId xmlns:a16="http://schemas.microsoft.com/office/drawing/2014/main" id="{347DE82F-A1C8-9D46-A9B4-2314BC06C8A7}"/>
              </a:ext>
            </a:extLst>
          </p:cNvPr>
          <p:cNvSpPr/>
          <p:nvPr/>
        </p:nvSpPr>
        <p:spPr>
          <a:xfrm>
            <a:off x="8562108" y="4563688"/>
            <a:ext cx="781396" cy="781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7" name="Straight Arrow Connector 6">
            <a:extLst>
              <a:ext uri="{FF2B5EF4-FFF2-40B4-BE49-F238E27FC236}">
                <a16:creationId xmlns:a16="http://schemas.microsoft.com/office/drawing/2014/main" id="{DF391F24-BF5A-CF46-A461-492FDA1839CD}"/>
              </a:ext>
            </a:extLst>
          </p:cNvPr>
          <p:cNvCxnSpPr>
            <a:cxnSpLocks/>
            <a:endCxn id="4" idx="2"/>
          </p:cNvCxnSpPr>
          <p:nvPr/>
        </p:nvCxnSpPr>
        <p:spPr>
          <a:xfrm>
            <a:off x="8154784" y="4954386"/>
            <a:ext cx="407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645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958830" y="1006973"/>
            <a:ext cx="8271163" cy="90608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A4CEE26-C1FC-2A49-BA4E-C265B0079073}"/>
                  </a:ext>
                </a:extLst>
              </p:cNvPr>
              <p:cNvSpPr>
                <a:spLocks noGrp="1"/>
              </p:cNvSpPr>
              <p:nvPr>
                <p:ph idx="1"/>
              </p:nvPr>
            </p:nvSpPr>
            <p:spPr>
              <a:xfrm>
                <a:off x="476396" y="2958517"/>
                <a:ext cx="5401842" cy="2843771"/>
              </a:xfrm>
              <a:solidFill>
                <a:schemeClr val="tx1">
                  <a:lumMod val="95000"/>
                </a:schemeClr>
              </a:solidFill>
            </p:spPr>
            <p:txBody>
              <a:bodyPr>
                <a:normAutofit/>
              </a:bodyPr>
              <a:lstStyle/>
              <a:p>
                <a:pPr marL="0" inden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𝑎</m:t>
                    </m:r>
                  </m:oMath>
                </a14:m>
                <a:r>
                  <a:rPr lang="en-US" sz="1800" i="1" dirty="0">
                    <a:solidFill>
                      <a:schemeClr val="bg1"/>
                    </a:solidFill>
                  </a:rPr>
                  <a:t> for some </a:t>
                </a:r>
                <a14:m>
                  <m:oMath xmlns:m="http://schemas.openxmlformats.org/officeDocument/2006/math">
                    <m:r>
                      <a:rPr lang="en-US" sz="1800" b="0" i="1" smtClean="0">
                        <a:solidFill>
                          <a:schemeClr val="bg1"/>
                        </a:solidFill>
                        <a:latin typeface="Cambria Math" panose="02040503050406030204" pitchFamily="18" charset="0"/>
                      </a:rPr>
                      <m:t>𝑎</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oMath>
                </a14:m>
                <a:endParaRPr lang="en-US" sz="1800" i="1" dirty="0">
                  <a:solidFill>
                    <a:schemeClr val="bg1"/>
                  </a:solidFill>
                </a:endParaRPr>
              </a:p>
              <a:p>
                <a:pPr marL="0" indent="0">
                  <a:buNone/>
                </a:pP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𝜖</m:t>
                    </m:r>
                  </m:oMath>
                </a14:m>
                <a:endParaRPr lang="en-US" sz="1800" i="1" dirty="0">
                  <a:solidFill>
                    <a:schemeClr val="bg1"/>
                  </a:solidFill>
                </a:endParaRPr>
              </a:p>
              <a:p>
                <a:pPr marL="0" indent="0">
                  <a:buNone/>
                </a:pPr>
                <a:r>
                  <a:rPr lang="en-US" sz="1800" b="1" i="1" dirty="0">
                    <a:solidFill>
                      <a:schemeClr val="bg1"/>
                    </a:solidFill>
                  </a:rPr>
                  <a:t>3. </a:t>
                </a:r>
                <a14:m>
                  <m:oMath xmlns:m="http://schemas.openxmlformats.org/officeDocument/2006/math">
                    <m:r>
                      <a:rPr lang="en-US" sz="1800" b="1" i="1" smtClean="0">
                        <a:solidFill>
                          <a:schemeClr val="bg1"/>
                        </a:solidFill>
                        <a:latin typeface="Cambria Math" panose="02040503050406030204" pitchFamily="18" charset="0"/>
                        <a:ea typeface="Cambria Math" panose="02040503050406030204" pitchFamily="18" charset="0"/>
                      </a:rPr>
                      <m:t>𝝓</m:t>
                    </m:r>
                  </m:oMath>
                </a14:m>
                <a:endParaRPr lang="en-US" sz="1800" b="1" i="1" dirty="0">
                  <a:solidFill>
                    <a:schemeClr val="bg1"/>
                  </a:solidFill>
                </a:endParaRPr>
              </a:p>
              <a:p>
                <a:pPr marL="0" indent="0">
                  <a:buNone/>
                </a:pPr>
                <a:r>
                  <a:rPr lang="en-US" sz="1800" i="1" dirty="0">
                    <a:solidFill>
                      <a:schemeClr val="bg1"/>
                    </a:solidFill>
                  </a:rPr>
                  <a:t>4.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and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2</m:t>
                        </m:r>
                      </m:sub>
                    </m:sSub>
                  </m:oMath>
                </a14:m>
                <a:r>
                  <a:rPr lang="en-US" sz="1800" i="1" dirty="0">
                    <a:solidFill>
                      <a:schemeClr val="bg1"/>
                    </a:solidFill>
                  </a:rPr>
                  <a:t> are regular expressions</a:t>
                </a:r>
              </a:p>
              <a:p>
                <a:pPr marL="0" indent="0">
                  <a:buNone/>
                </a:pPr>
                <a:r>
                  <a:rPr lang="en-US" sz="1800" i="1" dirty="0">
                    <a:solidFill>
                      <a:schemeClr val="bg1"/>
                    </a:solidFill>
                  </a:rPr>
                  <a:t>6. </a:t>
                </a:r>
                <a14:m>
                  <m:oMath xmlns:m="http://schemas.openxmlformats.org/officeDocument/2006/math">
                    <m:r>
                      <a:rPr lang="en-US" sz="1800" b="0" i="1" smtClean="0">
                        <a:solidFill>
                          <a:schemeClr val="bg1"/>
                        </a:solidFill>
                        <a:latin typeface="Cambria Math" panose="02040503050406030204" pitchFamily="18" charset="0"/>
                      </a:rPr>
                      <m:t>(</m:t>
                    </m:r>
                    <m:sSubSup>
                      <m:sSubSupPr>
                        <m:ctrlPr>
                          <a:rPr lang="en-US" sz="1800" b="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𝑅</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m:t>
                        </m:r>
                      </m:sup>
                    </m:sSubSup>
                    <m:r>
                      <a:rPr lang="en-US" sz="1800" b="0" i="1" smtClean="0">
                        <a:solidFill>
                          <a:schemeClr val="bg1"/>
                        </a:solidFill>
                        <a:latin typeface="Cambria Math" panose="02040503050406030204" pitchFamily="18" charset="0"/>
                      </a:rPr>
                      <m:t>)</m:t>
                    </m:r>
                  </m:oMath>
                </a14:m>
                <a:r>
                  <a:rPr lang="en-US" sz="1800" i="1" dirty="0">
                    <a:solidFill>
                      <a:schemeClr val="bg1"/>
                    </a:solidFill>
                  </a:rPr>
                  <a:t>, where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𝑅</m:t>
                        </m:r>
                      </m:e>
                      <m:sub>
                        <m:r>
                          <a:rPr lang="en-US" sz="1800" i="1">
                            <a:solidFill>
                              <a:schemeClr val="bg1"/>
                            </a:solidFill>
                            <a:latin typeface="Cambria Math" panose="02040503050406030204" pitchFamily="18" charset="0"/>
                          </a:rPr>
                          <m:t>1</m:t>
                        </m:r>
                      </m:sub>
                    </m:sSub>
                  </m:oMath>
                </a14:m>
                <a:r>
                  <a:rPr lang="en-US" sz="1800" i="1" dirty="0">
                    <a:solidFill>
                      <a:schemeClr val="bg1"/>
                    </a:solidFill>
                  </a:rPr>
                  <a:t> is a regular expression</a:t>
                </a:r>
              </a:p>
            </p:txBody>
          </p:sp>
        </mc:Choice>
        <mc:Fallback>
          <p:sp>
            <p:nvSpPr>
              <p:cNvPr id="6" name="Content Placeholder 2">
                <a:extLst>
                  <a:ext uri="{FF2B5EF4-FFF2-40B4-BE49-F238E27FC236}">
                    <a16:creationId xmlns:a16="http://schemas.microsoft.com/office/drawing/2014/main" id="{AA4CEE26-C1FC-2A49-BA4E-C265B0079073}"/>
                  </a:ext>
                </a:extLst>
              </p:cNvPr>
              <p:cNvSpPr>
                <a:spLocks noGrp="1" noRot="1" noChangeAspect="1" noMove="1" noResize="1" noEditPoints="1" noAdjustHandles="1" noChangeArrowheads="1" noChangeShapeType="1" noTextEdit="1"/>
              </p:cNvSpPr>
              <p:nvPr>
                <p:ph idx="1"/>
              </p:nvPr>
            </p:nvSpPr>
            <p:spPr>
              <a:xfrm>
                <a:off x="476396" y="2958517"/>
                <a:ext cx="5401842" cy="2843771"/>
              </a:xfrm>
              <a:blipFill>
                <a:blip r:embed="rId2"/>
                <a:stretch>
                  <a:fillRect l="-93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D7B1591E-587A-6C42-A239-A234F534BA3F}"/>
              </a:ext>
            </a:extLst>
          </p:cNvPr>
          <p:cNvSpPr txBox="1">
            <a:spLocks/>
          </p:cNvSpPr>
          <p:nvPr/>
        </p:nvSpPr>
        <p:spPr>
          <a:xfrm>
            <a:off x="376644" y="2543696"/>
            <a:ext cx="5665490" cy="434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say that an expression R is a regular expression if R is…</a:t>
            </a:r>
          </a:p>
        </p:txBody>
      </p:sp>
      <p:sp>
        <p:nvSpPr>
          <p:cNvPr id="3" name="Right Arrow 2">
            <a:extLst>
              <a:ext uri="{FF2B5EF4-FFF2-40B4-BE49-F238E27FC236}">
                <a16:creationId xmlns:a16="http://schemas.microsoft.com/office/drawing/2014/main" id="{20728B0F-B0DE-B04F-9F26-5C0008D1AFA6}"/>
              </a:ext>
            </a:extLst>
          </p:cNvPr>
          <p:cNvSpPr/>
          <p:nvPr/>
        </p:nvSpPr>
        <p:spPr>
          <a:xfrm>
            <a:off x="6001787" y="3923607"/>
            <a:ext cx="689957"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DFFBDEFD-8A90-5C46-8622-77B7803B4E95}"/>
                  </a:ext>
                </a:extLst>
              </p:cNvPr>
              <p:cNvSpPr txBox="1">
                <a:spLocks/>
              </p:cNvSpPr>
              <p:nvPr/>
            </p:nvSpPr>
            <p:spPr>
              <a:xfrm>
                <a:off x="6982690" y="2502136"/>
                <a:ext cx="4123113" cy="163760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Inductive Hypothesis</a:t>
                </a:r>
                <a:r>
                  <a:rPr lang="en-US" sz="1800" i="1" dirty="0"/>
                  <a:t>:</a:t>
                </a:r>
              </a:p>
              <a:p>
                <a:pPr marL="0" indent="0">
                  <a:buFont typeface="Arial" panose="020B0604020202020204" pitchFamily="34" charset="0"/>
                  <a:buNone/>
                </a:pPr>
                <a:r>
                  <a:rPr lang="en-US" sz="1800" i="1" dirty="0"/>
                  <a:t>Assume that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i="1"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i="1" dirty="0"/>
                  <a:t> are regular languages and have at least one DFA that recognizes them each.</a:t>
                </a:r>
              </a:p>
            </p:txBody>
          </p:sp>
        </mc:Choice>
        <mc:Fallback>
          <p:sp>
            <p:nvSpPr>
              <p:cNvPr id="9" name="Content Placeholder 2">
                <a:extLst>
                  <a:ext uri="{FF2B5EF4-FFF2-40B4-BE49-F238E27FC236}">
                    <a16:creationId xmlns:a16="http://schemas.microsoft.com/office/drawing/2014/main" id="{DFFBDEFD-8A90-5C46-8622-77B7803B4E95}"/>
                  </a:ext>
                </a:extLst>
              </p:cNvPr>
              <p:cNvSpPr txBox="1">
                <a:spLocks noRot="1" noChangeAspect="1" noMove="1" noResize="1" noEditPoints="1" noAdjustHandles="1" noChangeArrowheads="1" noChangeShapeType="1" noTextEdit="1"/>
              </p:cNvSpPr>
              <p:nvPr/>
            </p:nvSpPr>
            <p:spPr>
              <a:xfrm>
                <a:off x="6982690" y="2502136"/>
                <a:ext cx="4123113" cy="1637603"/>
              </a:xfrm>
              <a:prstGeom prst="rect">
                <a:avLst/>
              </a:prstGeom>
              <a:blipFill>
                <a:blip r:embed="rId3"/>
                <a:stretch>
                  <a:fillRect l="-12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E936282D-6A36-354A-BED0-03E68E1BE4A8}"/>
                  </a:ext>
                </a:extLst>
              </p:cNvPr>
              <p:cNvSpPr txBox="1">
                <a:spLocks/>
              </p:cNvSpPr>
              <p:nvPr/>
            </p:nvSpPr>
            <p:spPr>
              <a:xfrm>
                <a:off x="6982690" y="4308768"/>
                <a:ext cx="4123113" cy="163760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Inductive Step</a:t>
                </a:r>
                <a:r>
                  <a:rPr lang="en-US" sz="1800" i="1" dirty="0"/>
                  <a:t>:</a:t>
                </a:r>
              </a:p>
              <a:p>
                <a:pPr marL="0" indent="0">
                  <a:buFont typeface="Arial" panose="020B0604020202020204" pitchFamily="34" charset="0"/>
                  <a:buNone/>
                </a:pPr>
                <a:r>
                  <a:rPr lang="en-US" sz="1800" i="1" dirty="0"/>
                  <a:t>Use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i="1"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i="1" dirty="0"/>
                  <a:t> to construct cases 4-6 in exactly the same we did to prove closure for regular languages. Will not repeat here.</a:t>
                </a:r>
              </a:p>
            </p:txBody>
          </p:sp>
        </mc:Choice>
        <mc:Fallback>
          <p:sp>
            <p:nvSpPr>
              <p:cNvPr id="10" name="Content Placeholder 2">
                <a:extLst>
                  <a:ext uri="{FF2B5EF4-FFF2-40B4-BE49-F238E27FC236}">
                    <a16:creationId xmlns:a16="http://schemas.microsoft.com/office/drawing/2014/main" id="{E936282D-6A36-354A-BED0-03E68E1BE4A8}"/>
                  </a:ext>
                </a:extLst>
              </p:cNvPr>
              <p:cNvSpPr txBox="1">
                <a:spLocks noRot="1" noChangeAspect="1" noMove="1" noResize="1" noEditPoints="1" noAdjustHandles="1" noChangeArrowheads="1" noChangeShapeType="1" noTextEdit="1"/>
              </p:cNvSpPr>
              <p:nvPr/>
            </p:nvSpPr>
            <p:spPr>
              <a:xfrm>
                <a:off x="6982690" y="4308768"/>
                <a:ext cx="4123113" cy="1637603"/>
              </a:xfrm>
              <a:prstGeom prst="rect">
                <a:avLst/>
              </a:prstGeom>
              <a:blipFill>
                <a:blip r:embed="rId4"/>
                <a:stretch>
                  <a:fillRect l="-1227" r="-1534"/>
                </a:stretch>
              </a:blipFill>
              <a:ln>
                <a:solidFill>
                  <a:schemeClr val="tx1">
                    <a:lumMod val="95000"/>
                  </a:schemeClr>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BD5039A-08E9-3348-8444-8493160B3AEE}"/>
              </a:ext>
            </a:extLst>
          </p:cNvPr>
          <p:cNvSpPr txBox="1">
            <a:spLocks/>
          </p:cNvSpPr>
          <p:nvPr/>
        </p:nvSpPr>
        <p:spPr>
          <a:xfrm>
            <a:off x="3258589" y="6106562"/>
            <a:ext cx="7998396" cy="54831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Thus, it is proven in one direction. All regular expressions are also a regular language (and thus have at least one DFA that recognizes them) </a:t>
            </a:r>
          </a:p>
        </p:txBody>
      </p:sp>
    </p:spTree>
    <p:extLst>
      <p:ext uri="{BB962C8B-B14F-4D97-AF65-F5344CB8AC3E}">
        <p14:creationId xmlns:p14="http://schemas.microsoft.com/office/powerpoint/2010/main" val="480954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Reg. Expressions To Finite Automata</a:t>
            </a:r>
          </a:p>
        </p:txBody>
      </p:sp>
      <p:sp>
        <p:nvSpPr>
          <p:cNvPr id="12" name="Content Placeholder 2">
            <a:extLst>
              <a:ext uri="{FF2B5EF4-FFF2-40B4-BE49-F238E27FC236}">
                <a16:creationId xmlns:a16="http://schemas.microsoft.com/office/drawing/2014/main" id="{DC1B5086-9D2D-154A-890A-558509108537}"/>
              </a:ext>
            </a:extLst>
          </p:cNvPr>
          <p:cNvSpPr txBox="1">
            <a:spLocks/>
          </p:cNvSpPr>
          <p:nvPr/>
        </p:nvSpPr>
        <p:spPr>
          <a:xfrm>
            <a:off x="1958830" y="1006973"/>
            <a:ext cx="8271163" cy="90608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Direction 1</a:t>
            </a:r>
            <a:r>
              <a:rPr lang="en-US" sz="1800" i="1" dirty="0"/>
              <a:t>: If given a regular expression, then the language is regular</a:t>
            </a:r>
            <a:br>
              <a:rPr lang="en-US" sz="1800" i="1" dirty="0"/>
            </a:br>
            <a:r>
              <a:rPr lang="en-US" sz="1800" i="1" u="sng" dirty="0"/>
              <a:t>Strategy</a:t>
            </a:r>
            <a:r>
              <a:rPr lang="en-US" sz="1800" i="1" dirty="0"/>
              <a:t>: Given a regular expression, show how to construct the NFA that is equivalent to it</a:t>
            </a:r>
          </a:p>
        </p:txBody>
      </p:sp>
      <p:pic>
        <p:nvPicPr>
          <p:cNvPr id="13" name="Picture 12">
            <a:extLst>
              <a:ext uri="{FF2B5EF4-FFF2-40B4-BE49-F238E27FC236}">
                <a16:creationId xmlns:a16="http://schemas.microsoft.com/office/drawing/2014/main" id="{6DAA364B-F254-9A44-B6A8-827DEA604F61}"/>
              </a:ext>
            </a:extLst>
          </p:cNvPr>
          <p:cNvPicPr>
            <a:picLocks noChangeAspect="1"/>
          </p:cNvPicPr>
          <p:nvPr/>
        </p:nvPicPr>
        <p:blipFill>
          <a:blip r:embed="rId2"/>
          <a:stretch>
            <a:fillRect/>
          </a:stretch>
        </p:blipFill>
        <p:spPr>
          <a:xfrm>
            <a:off x="5228705" y="2202003"/>
            <a:ext cx="5004262" cy="4179284"/>
          </a:xfrm>
          <a:prstGeom prst="rect">
            <a:avLst/>
          </a:prstGeom>
        </p:spPr>
      </p:pic>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E0747E6D-6220-9044-9810-2AD12555D3AE}"/>
                  </a:ext>
                </a:extLst>
              </p:cNvPr>
              <p:cNvSpPr txBox="1">
                <a:spLocks/>
              </p:cNvSpPr>
              <p:nvPr/>
            </p:nvSpPr>
            <p:spPr>
              <a:xfrm>
                <a:off x="955965" y="4435704"/>
                <a:ext cx="2867890" cy="1757278"/>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Example conversion of </a:t>
                </a:r>
                <a14:m>
                  <m:oMath xmlns:m="http://schemas.openxmlformats.org/officeDocument/2006/math">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𝑎𝑏</m:t>
                            </m:r>
                            <m:r>
                              <a:rPr lang="en-US" sz="1800" b="0" i="1" smtClean="0">
                                <a:latin typeface="Cambria Math" panose="02040503050406030204" pitchFamily="18" charset="0"/>
                              </a:rPr>
                              <m:t>∪</m:t>
                            </m:r>
                            <m:r>
                              <a:rPr lang="en-US" sz="1800" b="0" i="1" smtClean="0">
                                <a:latin typeface="Cambria Math" panose="02040503050406030204" pitchFamily="18" charset="0"/>
                              </a:rPr>
                              <m:t>𝑎</m:t>
                            </m:r>
                          </m:e>
                        </m:d>
                      </m:e>
                      <m:sup>
                        <m:r>
                          <a:rPr lang="en-US" sz="1800" b="0" i="1" smtClean="0">
                            <a:latin typeface="Cambria Math" panose="02040503050406030204" pitchFamily="18" charset="0"/>
                          </a:rPr>
                          <m:t>∗</m:t>
                        </m:r>
                      </m:sup>
                    </m:sSup>
                  </m:oMath>
                </a14:m>
                <a:r>
                  <a:rPr lang="en-US" sz="1800" i="1" dirty="0"/>
                  <a:t> to help with intuition. Remember that an example is not a proof, even if it helps with your understanding.</a:t>
                </a:r>
              </a:p>
            </p:txBody>
          </p:sp>
        </mc:Choice>
        <mc:Fallback>
          <p:sp>
            <p:nvSpPr>
              <p:cNvPr id="14" name="Content Placeholder 2">
                <a:extLst>
                  <a:ext uri="{FF2B5EF4-FFF2-40B4-BE49-F238E27FC236}">
                    <a16:creationId xmlns:a16="http://schemas.microsoft.com/office/drawing/2014/main" id="{E0747E6D-6220-9044-9810-2AD12555D3AE}"/>
                  </a:ext>
                </a:extLst>
              </p:cNvPr>
              <p:cNvSpPr txBox="1">
                <a:spLocks noRot="1" noChangeAspect="1" noMove="1" noResize="1" noEditPoints="1" noAdjustHandles="1" noChangeArrowheads="1" noChangeShapeType="1" noTextEdit="1"/>
              </p:cNvSpPr>
              <p:nvPr/>
            </p:nvSpPr>
            <p:spPr>
              <a:xfrm>
                <a:off x="955965" y="4435704"/>
                <a:ext cx="2867890" cy="1757278"/>
              </a:xfrm>
              <a:prstGeom prst="rect">
                <a:avLst/>
              </a:prstGeom>
              <a:blipFill>
                <a:blip r:embed="rId3"/>
                <a:stretch>
                  <a:fillRect l="-881" r="-2203"/>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98876158-0725-B541-9553-718D66AF74A5}"/>
              </a:ext>
            </a:extLst>
          </p:cNvPr>
          <p:cNvCxnSpPr/>
          <p:nvPr/>
        </p:nvCxnSpPr>
        <p:spPr>
          <a:xfrm flipV="1">
            <a:off x="3682538" y="3424844"/>
            <a:ext cx="1330037" cy="104740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75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a:xfrm>
            <a:off x="1141411" y="1419227"/>
            <a:ext cx="9906000" cy="2364498"/>
          </a:xfrm>
        </p:spPr>
        <p:txBody>
          <a:bodyPr/>
          <a:lstStyle/>
          <a:p>
            <a:pPr algn="ctr"/>
            <a:r>
              <a:rPr lang="en-US" dirty="0"/>
              <a:t>Finding Non-Regular Languages</a:t>
            </a:r>
          </a:p>
        </p:txBody>
      </p:sp>
    </p:spTree>
    <p:extLst>
      <p:ext uri="{BB962C8B-B14F-4D97-AF65-F5344CB8AC3E}">
        <p14:creationId xmlns:p14="http://schemas.microsoft.com/office/powerpoint/2010/main" val="786751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END</a:t>
            </a:r>
          </a:p>
        </p:txBody>
      </p:sp>
    </p:spTree>
    <p:extLst>
      <p:ext uri="{BB962C8B-B14F-4D97-AF65-F5344CB8AC3E}">
        <p14:creationId xmlns:p14="http://schemas.microsoft.com/office/powerpoint/2010/main" val="105151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Finite State Machines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746504"/>
            <a:ext cx="10123996" cy="4279392"/>
          </a:xfrm>
        </p:spPr>
        <p:txBody>
          <a:bodyPr/>
          <a:lstStyle/>
          <a:p>
            <a:r>
              <a:rPr lang="en-US" dirty="0"/>
              <a:t>First model of computation that we will look at in detail.</a:t>
            </a:r>
          </a:p>
          <a:p>
            <a:r>
              <a:rPr lang="en-US" dirty="0"/>
              <a:t>Features:</a:t>
            </a:r>
          </a:p>
          <a:p>
            <a:pPr lvl="1"/>
            <a:r>
              <a:rPr lang="en-US" dirty="0"/>
              <a:t>Has a VERY limited amount of memory. What can we compute with such limited memory?</a:t>
            </a:r>
          </a:p>
          <a:p>
            <a:pPr lvl="1"/>
            <a:r>
              <a:rPr lang="en-US" dirty="0"/>
              <a:t>What input / output does this machine support? Does this matter?</a:t>
            </a:r>
          </a:p>
          <a:p>
            <a:pPr lvl="1"/>
            <a:r>
              <a:rPr lang="en-US" dirty="0"/>
              <a:t>Can we find at least one function that this machine CANNOT compute?</a:t>
            </a:r>
          </a:p>
        </p:txBody>
      </p:sp>
    </p:spTree>
    <p:extLst>
      <p:ext uri="{BB962C8B-B14F-4D97-AF65-F5344CB8AC3E}">
        <p14:creationId xmlns:p14="http://schemas.microsoft.com/office/powerpoint/2010/main" val="292839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Deterministic Finite Automata (DFA)</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141413" y="1026446"/>
            <a:ext cx="3128836" cy="868617"/>
          </a:xfrm>
        </p:spPr>
        <p:txBody>
          <a:bodyPr>
            <a:normAutofit/>
          </a:bodyPr>
          <a:lstStyle/>
          <a:p>
            <a:pPr marL="0" indent="0">
              <a:buNone/>
            </a:pPr>
            <a:r>
              <a:rPr lang="en-US" sz="1800" i="1" dirty="0"/>
              <a:t>Accepts Input as a string</a:t>
            </a:r>
            <a:br>
              <a:rPr lang="en-US" sz="1800" i="1" dirty="0"/>
            </a:br>
            <a:r>
              <a:rPr lang="en-US" sz="1800" b="1" i="1" u="sng" dirty="0"/>
              <a:t>Example Input</a:t>
            </a:r>
            <a:r>
              <a:rPr lang="en-US" sz="1800" i="1" dirty="0"/>
              <a:t>: AABCDAABCCC</a:t>
            </a:r>
          </a:p>
        </p:txBody>
      </p:sp>
      <p:sp>
        <p:nvSpPr>
          <p:cNvPr id="4" name="Oval 3">
            <a:extLst>
              <a:ext uri="{FF2B5EF4-FFF2-40B4-BE49-F238E27FC236}">
                <a16:creationId xmlns:a16="http://schemas.microsoft.com/office/drawing/2014/main" id="{8CD650CD-8CE1-FB43-8327-8FBC613C78EE}"/>
              </a:ext>
            </a:extLst>
          </p:cNvPr>
          <p:cNvSpPr/>
          <p:nvPr/>
        </p:nvSpPr>
        <p:spPr>
          <a:xfrm>
            <a:off x="2889504" y="280949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5" name="Oval 4">
            <a:extLst>
              <a:ext uri="{FF2B5EF4-FFF2-40B4-BE49-F238E27FC236}">
                <a16:creationId xmlns:a16="http://schemas.microsoft.com/office/drawing/2014/main" id="{DCB2722C-B47D-4149-AF55-10EC883A05EA}"/>
              </a:ext>
            </a:extLst>
          </p:cNvPr>
          <p:cNvSpPr/>
          <p:nvPr/>
        </p:nvSpPr>
        <p:spPr>
          <a:xfrm>
            <a:off x="4087368" y="416207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6" name="Oval 5">
            <a:extLst>
              <a:ext uri="{FF2B5EF4-FFF2-40B4-BE49-F238E27FC236}">
                <a16:creationId xmlns:a16="http://schemas.microsoft.com/office/drawing/2014/main" id="{3781AC1C-1965-BE49-A278-1F27C4BB557E}"/>
              </a:ext>
            </a:extLst>
          </p:cNvPr>
          <p:cNvSpPr/>
          <p:nvPr/>
        </p:nvSpPr>
        <p:spPr>
          <a:xfrm>
            <a:off x="5913120" y="416207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7017258" y="2944383"/>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cxnSp>
        <p:nvCxnSpPr>
          <p:cNvPr id="11" name="Straight Arrow Connector 10">
            <a:extLst>
              <a:ext uri="{FF2B5EF4-FFF2-40B4-BE49-F238E27FC236}">
                <a16:creationId xmlns:a16="http://schemas.microsoft.com/office/drawing/2014/main" id="{9592FA67-C6F2-A348-A17D-EA671626C6DB}"/>
              </a:ext>
            </a:extLst>
          </p:cNvPr>
          <p:cNvCxnSpPr>
            <a:stCxn id="4" idx="5"/>
            <a:endCxn id="5" idx="1"/>
          </p:cNvCxnSpPr>
          <p:nvPr/>
        </p:nvCxnSpPr>
        <p:spPr>
          <a:xfrm>
            <a:off x="3607554" y="3527543"/>
            <a:ext cx="603012" cy="75773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F720A9-5812-874B-969A-D78D7128F60A}"/>
              </a:ext>
            </a:extLst>
          </p:cNvPr>
          <p:cNvCxnSpPr>
            <a:cxnSpLocks/>
            <a:stCxn id="5" idx="6"/>
            <a:endCxn id="6" idx="2"/>
          </p:cNvCxnSpPr>
          <p:nvPr/>
        </p:nvCxnSpPr>
        <p:spPr>
          <a:xfrm>
            <a:off x="4928616" y="4582699"/>
            <a:ext cx="984504"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2342DE-5E9A-2C4B-8DF1-EEA3D4B6035B}"/>
              </a:ext>
            </a:extLst>
          </p:cNvPr>
          <p:cNvCxnSpPr>
            <a:cxnSpLocks/>
            <a:stCxn id="6" idx="7"/>
            <a:endCxn id="8" idx="3"/>
          </p:cNvCxnSpPr>
          <p:nvPr/>
        </p:nvCxnSpPr>
        <p:spPr>
          <a:xfrm flipV="1">
            <a:off x="6631170" y="3822433"/>
            <a:ext cx="536738" cy="4628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950BAD4-E509-2D41-97BE-706CF6958A04}"/>
              </a:ext>
            </a:extLst>
          </p:cNvPr>
          <p:cNvCxnSpPr>
            <a:stCxn id="4" idx="1"/>
            <a:endCxn id="4" idx="2"/>
          </p:cNvCxnSpPr>
          <p:nvPr/>
        </p:nvCxnSpPr>
        <p:spPr>
          <a:xfrm rot="16200000" flipH="1" flipV="1">
            <a:off x="2802390" y="301980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D90BAB6-D062-2A4F-ADBA-E405965D1FDF}"/>
              </a:ext>
            </a:extLst>
          </p:cNvPr>
          <p:cNvCxnSpPr>
            <a:cxnSpLocks/>
            <a:stCxn id="5" idx="2"/>
            <a:endCxn id="5" idx="4"/>
          </p:cNvCxnSpPr>
          <p:nvPr/>
        </p:nvCxnSpPr>
        <p:spPr>
          <a:xfrm rot="10800000" flipH="1" flipV="1">
            <a:off x="4087368" y="458269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82D54C6-614A-0745-8B0C-09AD330A958C}"/>
              </a:ext>
            </a:extLst>
          </p:cNvPr>
          <p:cNvCxnSpPr>
            <a:cxnSpLocks/>
            <a:stCxn id="6" idx="4"/>
            <a:endCxn id="6" idx="6"/>
          </p:cNvCxnSpPr>
          <p:nvPr/>
        </p:nvCxnSpPr>
        <p:spPr>
          <a:xfrm rot="5400000" flipH="1" flipV="1">
            <a:off x="6333744" y="458269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C494877-D7E2-9340-AADB-57861DE920FD}"/>
              </a:ext>
            </a:extLst>
          </p:cNvPr>
          <p:cNvCxnSpPr>
            <a:cxnSpLocks/>
            <a:stCxn id="8" idx="6"/>
            <a:endCxn id="8" idx="0"/>
          </p:cNvCxnSpPr>
          <p:nvPr/>
        </p:nvCxnSpPr>
        <p:spPr>
          <a:xfrm flipH="1" flipV="1">
            <a:off x="7531608" y="2944383"/>
            <a:ext cx="514350" cy="514350"/>
          </a:xfrm>
          <a:prstGeom prst="bentConnector4">
            <a:avLst>
              <a:gd name="adj1" fmla="val -44444"/>
              <a:gd name="adj2" fmla="val 144444"/>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674EFC62-0B02-944F-9727-DB7972647681}"/>
              </a:ext>
            </a:extLst>
          </p:cNvPr>
          <p:cNvSpPr txBox="1">
            <a:spLocks/>
          </p:cNvSpPr>
          <p:nvPr/>
        </p:nvSpPr>
        <p:spPr>
          <a:xfrm>
            <a:off x="3551424" y="3725678"/>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0" name="Content Placeholder 2">
            <a:extLst>
              <a:ext uri="{FF2B5EF4-FFF2-40B4-BE49-F238E27FC236}">
                <a16:creationId xmlns:a16="http://schemas.microsoft.com/office/drawing/2014/main" id="{965E664A-A3DB-F64E-949C-19FD57ED5A82}"/>
              </a:ext>
            </a:extLst>
          </p:cNvPr>
          <p:cNvSpPr txBox="1">
            <a:spLocks/>
          </p:cNvSpPr>
          <p:nvPr/>
        </p:nvSpPr>
        <p:spPr>
          <a:xfrm>
            <a:off x="2520633" y="2224247"/>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1" name="Content Placeholder 2">
            <a:extLst>
              <a:ext uri="{FF2B5EF4-FFF2-40B4-BE49-F238E27FC236}">
                <a16:creationId xmlns:a16="http://schemas.microsoft.com/office/drawing/2014/main" id="{631FCEE4-C96C-B749-9A6A-3393FC6938B6}"/>
              </a:ext>
            </a:extLst>
          </p:cNvPr>
          <p:cNvSpPr txBox="1">
            <a:spLocks/>
          </p:cNvSpPr>
          <p:nvPr/>
        </p:nvSpPr>
        <p:spPr>
          <a:xfrm>
            <a:off x="3847822" y="5150403"/>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2" name="Content Placeholder 2">
            <a:extLst>
              <a:ext uri="{FF2B5EF4-FFF2-40B4-BE49-F238E27FC236}">
                <a16:creationId xmlns:a16="http://schemas.microsoft.com/office/drawing/2014/main" id="{442615BC-BAD3-7747-9C3B-90C56B42AD37}"/>
              </a:ext>
            </a:extLst>
          </p:cNvPr>
          <p:cNvSpPr txBox="1">
            <a:spLocks/>
          </p:cNvSpPr>
          <p:nvPr/>
        </p:nvSpPr>
        <p:spPr>
          <a:xfrm>
            <a:off x="6323290" y="5156592"/>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7597870" y="2370796"/>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4" name="Content Placeholder 2">
            <a:extLst>
              <a:ext uri="{FF2B5EF4-FFF2-40B4-BE49-F238E27FC236}">
                <a16:creationId xmlns:a16="http://schemas.microsoft.com/office/drawing/2014/main" id="{7536767B-9156-7D4C-B904-7FAA8EA36A24}"/>
              </a:ext>
            </a:extLst>
          </p:cNvPr>
          <p:cNvSpPr txBox="1">
            <a:spLocks/>
          </p:cNvSpPr>
          <p:nvPr/>
        </p:nvSpPr>
        <p:spPr>
          <a:xfrm>
            <a:off x="5226042" y="4205523"/>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5" name="Content Placeholder 2">
            <a:extLst>
              <a:ext uri="{FF2B5EF4-FFF2-40B4-BE49-F238E27FC236}">
                <a16:creationId xmlns:a16="http://schemas.microsoft.com/office/drawing/2014/main" id="{6525D316-52AA-7942-8362-5F6AC4DFAD4F}"/>
              </a:ext>
            </a:extLst>
          </p:cNvPr>
          <p:cNvSpPr txBox="1">
            <a:spLocks/>
          </p:cNvSpPr>
          <p:nvPr/>
        </p:nvSpPr>
        <p:spPr>
          <a:xfrm>
            <a:off x="6657707" y="3688975"/>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6" name="Content Placeholder 2">
            <a:extLst>
              <a:ext uri="{FF2B5EF4-FFF2-40B4-BE49-F238E27FC236}">
                <a16:creationId xmlns:a16="http://schemas.microsoft.com/office/drawing/2014/main" id="{62255861-F6F1-2244-9957-E3314E7A533F}"/>
              </a:ext>
            </a:extLst>
          </p:cNvPr>
          <p:cNvSpPr txBox="1">
            <a:spLocks/>
          </p:cNvSpPr>
          <p:nvPr/>
        </p:nvSpPr>
        <p:spPr>
          <a:xfrm>
            <a:off x="447419" y="4056856"/>
            <a:ext cx="1860631" cy="8686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One state is the special </a:t>
            </a:r>
            <a:r>
              <a:rPr lang="en-US" sz="1800" b="1" u="sng" dirty="0"/>
              <a:t>start state</a:t>
            </a:r>
          </a:p>
        </p:txBody>
      </p:sp>
      <p:cxnSp>
        <p:nvCxnSpPr>
          <p:cNvPr id="38" name="Straight Connector 37">
            <a:extLst>
              <a:ext uri="{FF2B5EF4-FFF2-40B4-BE49-F238E27FC236}">
                <a16:creationId xmlns:a16="http://schemas.microsoft.com/office/drawing/2014/main" id="{388DF103-3649-9D4C-AE04-C827827A0008}"/>
              </a:ext>
            </a:extLst>
          </p:cNvPr>
          <p:cNvCxnSpPr/>
          <p:nvPr/>
        </p:nvCxnSpPr>
        <p:spPr>
          <a:xfrm flipV="1">
            <a:off x="2055705" y="3734695"/>
            <a:ext cx="669170" cy="4731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DE3B48E6-CE94-534F-AC11-81C804FE3C9E}"/>
              </a:ext>
            </a:extLst>
          </p:cNvPr>
          <p:cNvSpPr txBox="1">
            <a:spLocks/>
          </p:cNvSpPr>
          <p:nvPr/>
        </p:nvSpPr>
        <p:spPr>
          <a:xfrm>
            <a:off x="1563953" y="5954329"/>
            <a:ext cx="7713830" cy="76130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Machine has some number of states (4 in this example) in can be in. Machine is only in one state at a time. This is the ONLY variable / memory DFAs have</a:t>
            </a:r>
            <a:endParaRPr lang="en-US" sz="1800" b="1" u="sng" dirty="0"/>
          </a:p>
        </p:txBody>
      </p:sp>
      <p:sp>
        <p:nvSpPr>
          <p:cNvPr id="40" name="Content Placeholder 2">
            <a:extLst>
              <a:ext uri="{FF2B5EF4-FFF2-40B4-BE49-F238E27FC236}">
                <a16:creationId xmlns:a16="http://schemas.microsoft.com/office/drawing/2014/main" id="{349CDBE2-249D-A74E-82EE-1AFAB6B494B6}"/>
              </a:ext>
            </a:extLst>
          </p:cNvPr>
          <p:cNvSpPr txBox="1">
            <a:spLocks/>
          </p:cNvSpPr>
          <p:nvPr/>
        </p:nvSpPr>
        <p:spPr>
          <a:xfrm>
            <a:off x="9725266" y="3973083"/>
            <a:ext cx="1960766" cy="12411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One or more states are considered</a:t>
            </a:r>
            <a:r>
              <a:rPr lang="en-US" sz="1800" b="1" i="1" u="sng" dirty="0"/>
              <a:t> accepting states</a:t>
            </a:r>
            <a:endParaRPr lang="en-US" sz="1800" b="1" u="sng" dirty="0"/>
          </a:p>
        </p:txBody>
      </p:sp>
      <p:cxnSp>
        <p:nvCxnSpPr>
          <p:cNvPr id="41" name="Straight Connector 40">
            <a:extLst>
              <a:ext uri="{FF2B5EF4-FFF2-40B4-BE49-F238E27FC236}">
                <a16:creationId xmlns:a16="http://schemas.microsoft.com/office/drawing/2014/main" id="{E9CD0A46-C19A-A743-AFFC-B1E303FEB0B0}"/>
              </a:ext>
            </a:extLst>
          </p:cNvPr>
          <p:cNvCxnSpPr>
            <a:cxnSpLocks/>
          </p:cNvCxnSpPr>
          <p:nvPr/>
        </p:nvCxnSpPr>
        <p:spPr>
          <a:xfrm>
            <a:off x="8551027" y="3965600"/>
            <a:ext cx="1061341" cy="3638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9502762" y="1099580"/>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When one character of input is read, machine transitions to a new state</a:t>
            </a:r>
            <a:endParaRPr lang="en-US" sz="1800" b="1" u="sng" dirty="0"/>
          </a:p>
        </p:txBody>
      </p:sp>
      <p:cxnSp>
        <p:nvCxnSpPr>
          <p:cNvPr id="44" name="Straight Connector 43">
            <a:extLst>
              <a:ext uri="{FF2B5EF4-FFF2-40B4-BE49-F238E27FC236}">
                <a16:creationId xmlns:a16="http://schemas.microsoft.com/office/drawing/2014/main" id="{41682631-C407-7547-AD25-83FD5ACB9D7F}"/>
              </a:ext>
            </a:extLst>
          </p:cNvPr>
          <p:cNvCxnSpPr>
            <a:cxnSpLocks/>
          </p:cNvCxnSpPr>
          <p:nvPr/>
        </p:nvCxnSpPr>
        <p:spPr>
          <a:xfrm flipV="1">
            <a:off x="8732520" y="1720143"/>
            <a:ext cx="770242" cy="5470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38A5D8-76D6-184E-8821-6BA8C340C28C}"/>
              </a:ext>
            </a:extLst>
          </p:cNvPr>
          <p:cNvCxnSpPr>
            <a:cxnSpLocks/>
            <a:endCxn id="4" idx="0"/>
          </p:cNvCxnSpPr>
          <p:nvPr/>
        </p:nvCxnSpPr>
        <p:spPr>
          <a:xfrm>
            <a:off x="3310128" y="2224247"/>
            <a:ext cx="0" cy="58524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865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27280</TotalTime>
  <Words>6017</Words>
  <Application>Microsoft Macintosh PowerPoint</Application>
  <PresentationFormat>Widescreen</PresentationFormat>
  <Paragraphs>769</Paragraphs>
  <Slides>75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Cambria Math</vt:lpstr>
      <vt:lpstr>Trebuchet MS</vt:lpstr>
      <vt:lpstr>Tw Cen MT</vt:lpstr>
      <vt:lpstr>Circuit</vt:lpstr>
      <vt:lpstr>Finite Automata and Regular Languages</vt:lpstr>
      <vt:lpstr>Goals!</vt:lpstr>
      <vt:lpstr>Part 1: Review / Redefining Models of Computation</vt:lpstr>
      <vt:lpstr>Part 2: Quick Aside: Circuit Model of Computation</vt:lpstr>
      <vt:lpstr>Types of Problems</vt:lpstr>
      <vt:lpstr>Part 3: Finite Automata And Regular Languages</vt:lpstr>
      <vt:lpstr>Introduction: What is a finite State Machine</vt:lpstr>
      <vt:lpstr>Finite State Machines</vt:lpstr>
      <vt:lpstr>Deterministic Finite Automata (DFA)</vt:lpstr>
      <vt:lpstr>Deterministic Finite Automata (DFA)</vt:lpstr>
      <vt:lpstr>Deterministic Finite Automata (DFA)</vt:lpstr>
      <vt:lpstr>Activity: Design a State Machine</vt:lpstr>
      <vt:lpstr>Another Example: How Buttons Work</vt:lpstr>
      <vt:lpstr>More Practice with DFA</vt:lpstr>
      <vt:lpstr>Practice Problem 1</vt:lpstr>
      <vt:lpstr>Practice Problem 2</vt:lpstr>
      <vt:lpstr>Formal Definition of Computation with DFA</vt:lpstr>
      <vt:lpstr>Formal Definition of computation</vt:lpstr>
      <vt:lpstr>Non-Deterministic Finite State Automata (NFA)</vt:lpstr>
      <vt:lpstr>Motivating Question</vt:lpstr>
      <vt:lpstr>Example: 2-DFA</vt:lpstr>
      <vt:lpstr>2-DFA vs. DFA?</vt:lpstr>
      <vt:lpstr>2-DFA vs. DFA?</vt:lpstr>
      <vt:lpstr>2-DFA vs. DFA?</vt:lpstr>
      <vt:lpstr>2-DFA vs. DFA?</vt:lpstr>
      <vt:lpstr>2-DFA vs. DFA?</vt:lpstr>
      <vt:lpstr>2-DFA vs. DFA?</vt:lpstr>
      <vt:lpstr>2-DFA vs. DFA?</vt:lpstr>
      <vt:lpstr>2-DFA vs. DFA?</vt:lpstr>
      <vt:lpstr>Non-Determinism</vt:lpstr>
      <vt:lpstr>Non-Determinism: Intuition</vt:lpstr>
      <vt:lpstr>Non-Determinism Definition And Example</vt:lpstr>
      <vt:lpstr>Non-Determinism Definition And Example</vt:lpstr>
      <vt:lpstr>Non-Determinism Definition And Example</vt:lpstr>
      <vt:lpstr>Non-Determinism Example</vt:lpstr>
      <vt:lpstr>Non-Determinism Example</vt:lpstr>
      <vt:lpstr>Non-Determinism Example</vt:lpstr>
      <vt:lpstr>Non-Determinism Example</vt:lpstr>
      <vt:lpstr>Equivalence of NFA and DFA?</vt:lpstr>
      <vt:lpstr>NFA vs. DFA?</vt:lpstr>
      <vt:lpstr>NFA vs. DFA?</vt:lpstr>
      <vt:lpstr>NFA vs. DFA?</vt:lpstr>
      <vt:lpstr>NFA vs. DFA?</vt:lpstr>
      <vt:lpstr>NFA vs. DFA?</vt:lpstr>
      <vt:lpstr>NFA vs. DFA?</vt:lpstr>
      <vt:lpstr>Non-Determinism Summary</vt:lpstr>
      <vt:lpstr>Regular Languages</vt:lpstr>
      <vt:lpstr>Motivating Questions</vt:lpstr>
      <vt:lpstr>Definition: Regular Language</vt:lpstr>
      <vt:lpstr>Properties of Regular Languages</vt:lpstr>
      <vt:lpstr>Closure Regular Languages</vt:lpstr>
      <vt:lpstr>Reg. Languages are closed under union</vt:lpstr>
      <vt:lpstr>Reg. Languages are closed under union</vt:lpstr>
      <vt:lpstr>Reg. Languages are closed under Concatenation</vt:lpstr>
      <vt:lpstr>Reg. Languages are closed under Concatenation</vt:lpstr>
      <vt:lpstr>Reg. Languages are closed under Star</vt:lpstr>
      <vt:lpstr>Reg. Languages are closed under Star</vt:lpstr>
      <vt:lpstr>Regular Languages Summary</vt:lpstr>
      <vt:lpstr>Regular Expressions</vt:lpstr>
      <vt:lpstr>Motivating Questions</vt:lpstr>
      <vt:lpstr>Regular Expressions</vt:lpstr>
      <vt:lpstr>More Examples Of Regular Expressions</vt:lpstr>
      <vt:lpstr>More Examples Of Regular Expressions</vt:lpstr>
      <vt:lpstr>Formal Definition of Regular Expressions</vt:lpstr>
      <vt:lpstr>Formal Definition of Regular Expressions</vt:lpstr>
      <vt:lpstr>Formal Definition of Regular Expressions</vt:lpstr>
      <vt:lpstr>Reg. Expressions To Finite Automata</vt:lpstr>
      <vt:lpstr>Reg. Expressions To Finite Automata</vt:lpstr>
      <vt:lpstr>Reg. Expressions To Finite Automata</vt:lpstr>
      <vt:lpstr>Reg. Expressions To Finite Automata</vt:lpstr>
      <vt:lpstr>Reg. Expressions To Finite Automata</vt:lpstr>
      <vt:lpstr>Reg. Expressions To Finite Automata</vt:lpstr>
      <vt:lpstr>Reg. Expressions To Finite Automata</vt:lpstr>
      <vt:lpstr>Finding Non-Regular Languages</vt:lpstr>
      <vt:lpstr>END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179</cp:revision>
  <dcterms:created xsi:type="dcterms:W3CDTF">2023-02-24T14:15:53Z</dcterms:created>
  <dcterms:modified xsi:type="dcterms:W3CDTF">2023-06-16T16:20:19Z</dcterms:modified>
</cp:coreProperties>
</file>