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9"/>
  </p:notesMasterIdLst>
  <p:sldIdLst>
    <p:sldId id="256" r:id="rId2"/>
    <p:sldId id="272" r:id="rId3"/>
    <p:sldId id="258" r:id="rId4"/>
    <p:sldId id="318" r:id="rId5"/>
    <p:sldId id="460" r:id="rId6"/>
    <p:sldId id="362" r:id="rId7"/>
    <p:sldId id="461" r:id="rId8"/>
    <p:sldId id="485" r:id="rId9"/>
    <p:sldId id="462" r:id="rId10"/>
    <p:sldId id="486" r:id="rId11"/>
    <p:sldId id="463" r:id="rId12"/>
    <p:sldId id="487" r:id="rId13"/>
    <p:sldId id="464" r:id="rId14"/>
    <p:sldId id="488" r:id="rId15"/>
    <p:sldId id="489" r:id="rId16"/>
    <p:sldId id="490" r:id="rId17"/>
    <p:sldId id="466" r:id="rId18"/>
    <p:sldId id="467" r:id="rId19"/>
    <p:sldId id="491" r:id="rId20"/>
    <p:sldId id="492" r:id="rId21"/>
    <p:sldId id="493" r:id="rId22"/>
    <p:sldId id="469" r:id="rId23"/>
    <p:sldId id="494" r:id="rId24"/>
    <p:sldId id="470" r:id="rId25"/>
    <p:sldId id="496" r:id="rId26"/>
    <p:sldId id="497" r:id="rId27"/>
    <p:sldId id="498" r:id="rId28"/>
    <p:sldId id="495" r:id="rId29"/>
    <p:sldId id="471" r:id="rId30"/>
    <p:sldId id="472" r:id="rId31"/>
    <p:sldId id="473" r:id="rId32"/>
    <p:sldId id="474" r:id="rId33"/>
    <p:sldId id="499" r:id="rId34"/>
    <p:sldId id="500" r:id="rId35"/>
    <p:sldId id="501" r:id="rId36"/>
    <p:sldId id="502" r:id="rId37"/>
    <p:sldId id="475" r:id="rId38"/>
    <p:sldId id="476" r:id="rId39"/>
    <p:sldId id="477" r:id="rId40"/>
    <p:sldId id="478" r:id="rId41"/>
    <p:sldId id="363" r:id="rId42"/>
    <p:sldId id="479" r:id="rId43"/>
    <p:sldId id="480" r:id="rId44"/>
    <p:sldId id="481" r:id="rId45"/>
    <p:sldId id="482" r:id="rId46"/>
    <p:sldId id="483" r:id="rId47"/>
    <p:sldId id="4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/>
    <p:restoredTop sz="94805"/>
  </p:normalViewPr>
  <p:slideViewPr>
    <p:cSldViewPr snapToGrid="0" snapToObjects="1">
      <p:cViewPr varScale="1">
        <p:scale>
          <a:sx n="141" d="100"/>
          <a:sy n="14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59736"/>
                <a:ext cx="5003356" cy="39734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will do the following: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Zig-zag across the tape to corresponding positions on either side of the # symbol to check whether these positions contain the same symbol. If they do not or no # is found,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When all symbols to the left of the # have been crossed off, check for any remaining symbols to the right of the #. If any exists,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otherwise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59736"/>
                <a:ext cx="5003356" cy="3973438"/>
              </a:xfrm>
              <a:prstGeom prst="rect">
                <a:avLst/>
              </a:prstGeom>
              <a:blipFill>
                <a:blip r:embed="rId2"/>
                <a:stretch>
                  <a:fillRect l="-1519" t="-318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751B16-1ACE-B94B-85C7-6F96DDAC8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56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Let’s design a Turing Machine to recognize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751B16-1ACE-B94B-85C7-6F96DDAC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56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B722412-98B9-0F4B-AD67-2CEAEE50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02" y="2542032"/>
            <a:ext cx="4710009" cy="36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Formal Definition of 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8857" y="1536192"/>
                <a:ext cx="5953736" cy="437997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 </a:t>
                </a:r>
                <a:r>
                  <a:rPr lang="en-US" sz="1800" b="1" i="1" u="sng" dirty="0">
                    <a:solidFill>
                      <a:schemeClr val="bg1"/>
                    </a:solidFill>
                  </a:rPr>
                  <a:t>Turing Machine</a:t>
                </a:r>
                <a:r>
                  <a:rPr lang="en-US" sz="1800" dirty="0">
                    <a:solidFill>
                      <a:schemeClr val="bg1"/>
                    </a:solidFill>
                  </a:rPr>
                  <a:t> is a 7-tuple,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𝑟𝑒𝑗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input alphabet not containing the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blank symbol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tape alphabet,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⊔∈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accept state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reject state,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857" y="1536192"/>
                <a:ext cx="5953736" cy="4379976"/>
              </a:xfrm>
              <a:blipFill>
                <a:blip r:embed="rId2"/>
                <a:stretch>
                  <a:fillRect l="-1066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8711650" y="985962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Blank symbol often used to mark special cases, end of input,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8656C-CB34-3F4C-956A-CBAFF892433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04888" y="1629597"/>
            <a:ext cx="1606762" cy="13879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0DA50-12F1-934B-8A58-F9BB67FBCF2F}"/>
              </a:ext>
            </a:extLst>
          </p:cNvPr>
          <p:cNvSpPr txBox="1">
            <a:spLocks/>
          </p:cNvSpPr>
          <p:nvPr/>
        </p:nvSpPr>
        <p:spPr>
          <a:xfrm>
            <a:off x="9366970" y="3360354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L, R, S here represent moving the head </a:t>
            </a:r>
            <a:r>
              <a:rPr lang="en-US" sz="1800" b="1" i="1" dirty="0">
                <a:solidFill>
                  <a:schemeClr val="tx1">
                    <a:lumMod val="95000"/>
                  </a:schemeClr>
                </a:solidFill>
              </a:rPr>
              <a:t>left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800" b="1" i="1" dirty="0">
                <a:solidFill>
                  <a:schemeClr val="tx1">
                    <a:lumMod val="95000"/>
                  </a:schemeClr>
                </a:solidFill>
              </a:rPr>
              <a:t>right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800" b="1" i="1" dirty="0">
                <a:solidFill>
                  <a:schemeClr val="tx1">
                    <a:lumMod val="95000"/>
                  </a:schemeClr>
                </a:solidFill>
              </a:rPr>
              <a:t>staying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still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BE5E1-2C8F-3D48-BA21-88A14466DF13}"/>
              </a:ext>
            </a:extLst>
          </p:cNvPr>
          <p:cNvCxnSpPr>
            <a:cxnSpLocks/>
          </p:cNvCxnSpPr>
          <p:nvPr/>
        </p:nvCxnSpPr>
        <p:spPr>
          <a:xfrm flipV="1">
            <a:off x="7104888" y="3726180"/>
            <a:ext cx="2262082" cy="1691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DEF8F5-056F-0548-95D0-6BCEAC1E052A}"/>
              </a:ext>
            </a:extLst>
          </p:cNvPr>
          <p:cNvSpPr txBox="1">
            <a:spLocks/>
          </p:cNvSpPr>
          <p:nvPr/>
        </p:nvSpPr>
        <p:spPr>
          <a:xfrm>
            <a:off x="8577538" y="5272533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TMs have one accept and one reject state, and they cannot be equal.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4962C7-F5CD-BD46-8999-DB8695079CF4}"/>
              </a:ext>
            </a:extLst>
          </p:cNvPr>
          <p:cNvCxnSpPr>
            <a:cxnSpLocks/>
          </p:cNvCxnSpPr>
          <p:nvPr/>
        </p:nvCxnSpPr>
        <p:spPr>
          <a:xfrm>
            <a:off x="7104888" y="5348295"/>
            <a:ext cx="1472650" cy="2935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8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Transition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3336" y="1456913"/>
                <a:ext cx="6365215" cy="576072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is the transition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3336" y="1456913"/>
                <a:ext cx="6365215" cy="576072"/>
              </a:xfr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838666" y="4156392"/>
            <a:ext cx="4190534" cy="14580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Where the TM transitions depends on this input. What state the machine is in and what symbol is currently on the tape at the head’s current position.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8656C-CB34-3F4C-956A-CBAFF8924338}"/>
              </a:ext>
            </a:extLst>
          </p:cNvPr>
          <p:cNvCxnSpPr>
            <a:cxnSpLocks/>
          </p:cNvCxnSpPr>
          <p:nvPr/>
        </p:nvCxnSpPr>
        <p:spPr>
          <a:xfrm flipV="1">
            <a:off x="2203704" y="2157984"/>
            <a:ext cx="1353312" cy="19984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095875-C222-D946-8D47-ACD9745CAB22}"/>
              </a:ext>
            </a:extLst>
          </p:cNvPr>
          <p:cNvSpPr txBox="1">
            <a:spLocks/>
          </p:cNvSpPr>
          <p:nvPr/>
        </p:nvSpPr>
        <p:spPr>
          <a:xfrm>
            <a:off x="6477466" y="3688968"/>
            <a:ext cx="4742222" cy="1239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Machine will enter a new state (optional)</a:t>
            </a:r>
            <a:br>
              <a:rPr lang="en-US" sz="18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Machine will write something to the tape (optional)</a:t>
            </a:r>
            <a:br>
              <a:rPr lang="en-US" sz="18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Head will move Left or Right (or S for staying put)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9BD009-D30B-4148-A845-74E9A2565A1E}"/>
              </a:ext>
            </a:extLst>
          </p:cNvPr>
          <p:cNvCxnSpPr>
            <a:cxnSpLocks/>
          </p:cNvCxnSpPr>
          <p:nvPr/>
        </p:nvCxnSpPr>
        <p:spPr>
          <a:xfrm flipH="1" flipV="1">
            <a:off x="5239512" y="2157984"/>
            <a:ext cx="1783080" cy="147415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1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Configurations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48316"/>
            <a:ext cx="9905999" cy="1165700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1"/>
                </a:solidFill>
              </a:rPr>
              <a:t> of a Turing Machine is the complete state the machine is in at any point during execution. This includes the state, the contents of the tape, and the position of the head.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1" y="4556943"/>
            <a:ext cx="5081015" cy="7465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machine is in state q7, and the contents of the tape / position of the head can be seen in the diagram.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FA11A-7EFE-7749-A3AA-C23C82F6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178994"/>
            <a:ext cx="5081016" cy="1285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DEBB58-069F-AC48-94F7-F26D1E696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0880" y="3178994"/>
                <a:ext cx="4354002" cy="21245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 configuration of a TM can be represented succinctly as a string: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1011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01111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DEBB58-069F-AC48-94F7-F26D1E69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0" y="3178994"/>
                <a:ext cx="4354002" cy="2124526"/>
              </a:xfrm>
              <a:prstGeom prst="rect">
                <a:avLst/>
              </a:prstGeom>
              <a:blipFill>
                <a:blip r:embed="rId3"/>
                <a:stretch>
                  <a:fillRect l="-581" r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48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When a Turing Machine executes, there are three possible outcomes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11060" y="3757402"/>
            <a:ext cx="1638364" cy="8145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Input written to TM tape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3017520" y="3163824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39092-DF07-3349-98D2-AFD00805FD26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249424" y="4151190"/>
            <a:ext cx="768096" cy="1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97296" y="2883316"/>
            <a:ext cx="1307592" cy="126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97296" y="4151190"/>
            <a:ext cx="143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97296" y="4151190"/>
            <a:ext cx="1307592" cy="116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7050024" y="251790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7223760" y="3909049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7104888" y="5195211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</p:spTree>
    <p:extLst>
      <p:ext uri="{BB962C8B-B14F-4D97-AF65-F5344CB8AC3E}">
        <p14:creationId xmlns:p14="http://schemas.microsoft.com/office/powerpoint/2010/main" val="409146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 Turing Machine </a:t>
            </a:r>
            <a:r>
              <a:rPr lang="en-US" b="1" i="1" u="sng" dirty="0">
                <a:solidFill>
                  <a:schemeClr val="bg1"/>
                </a:solidFill>
              </a:rPr>
              <a:t>decides a language (is a decider)</a:t>
            </a:r>
            <a:r>
              <a:rPr lang="en-US" dirty="0">
                <a:solidFill>
                  <a:schemeClr val="bg1"/>
                </a:solidFill>
              </a:rPr>
              <a:t> if it never loops and always correctly accepts or rejects strings for the given language.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457200" y="3081528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36976" y="2919891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3666744" y="260934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3703320" y="3826753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3712464" y="5067195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strike="sngStrike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strike="sngStrike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61F88-CAC9-6C42-A633-4AAE547BE421}"/>
              </a:ext>
            </a:extLst>
          </p:cNvPr>
          <p:cNvSpPr/>
          <p:nvPr/>
        </p:nvSpPr>
        <p:spPr>
          <a:xfrm>
            <a:off x="3749040" y="2609346"/>
            <a:ext cx="3877056" cy="1701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906C7C-4FEB-9245-B6AD-B835CC543969}"/>
              </a:ext>
            </a:extLst>
          </p:cNvPr>
          <p:cNvSpPr txBox="1">
            <a:spLocks/>
          </p:cNvSpPr>
          <p:nvPr/>
        </p:nvSpPr>
        <p:spPr>
          <a:xfrm>
            <a:off x="7872984" y="2609347"/>
            <a:ext cx="4087368" cy="170168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A TM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decides the language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if it always halts and outputs one of these two possibilities. The language of this TM is said to be a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decidable language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4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 Turing Machine </a:t>
            </a:r>
            <a:r>
              <a:rPr lang="en-US" b="1" i="1" u="sng" dirty="0">
                <a:solidFill>
                  <a:schemeClr val="bg1"/>
                </a:solidFill>
              </a:rPr>
              <a:t>recognizes a language (is a recognizer)</a:t>
            </a:r>
            <a:r>
              <a:rPr lang="en-US" dirty="0">
                <a:solidFill>
                  <a:schemeClr val="bg1"/>
                </a:solidFill>
              </a:rPr>
              <a:t> if it always accepts strings that are in the language, but might reject or might loop forever on strings that are NOT in the language.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457200" y="3081528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36976" y="2919891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3666744" y="260934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3703320" y="3826753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3712464" y="5067195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61F88-CAC9-6C42-A633-4AAE547BE421}"/>
              </a:ext>
            </a:extLst>
          </p:cNvPr>
          <p:cNvSpPr/>
          <p:nvPr/>
        </p:nvSpPr>
        <p:spPr>
          <a:xfrm>
            <a:off x="3749040" y="2609346"/>
            <a:ext cx="3877056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906C7C-4FEB-9245-B6AD-B835CC543969}"/>
              </a:ext>
            </a:extLst>
          </p:cNvPr>
          <p:cNvSpPr txBox="1">
            <a:spLocks/>
          </p:cNvSpPr>
          <p:nvPr/>
        </p:nvSpPr>
        <p:spPr>
          <a:xfrm>
            <a:off x="7872984" y="2609347"/>
            <a:ext cx="408736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A recognizer will always accept when the string IS in the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75065-7855-7F47-BA8E-D47DB6CDF02D}"/>
              </a:ext>
            </a:extLst>
          </p:cNvPr>
          <p:cNvSpPr/>
          <p:nvPr/>
        </p:nvSpPr>
        <p:spPr>
          <a:xfrm>
            <a:off x="3749040" y="3750273"/>
            <a:ext cx="4123944" cy="2065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0369CF-E000-0643-9669-FC311036C18A}"/>
              </a:ext>
            </a:extLst>
          </p:cNvPr>
          <p:cNvSpPr txBox="1">
            <a:spLocks/>
          </p:cNvSpPr>
          <p:nvPr/>
        </p:nvSpPr>
        <p:spPr>
          <a:xfrm>
            <a:off x="7955280" y="3736195"/>
            <a:ext cx="4114800" cy="207939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However, when the input string is NOT in the language, a recognizer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might reject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or it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might just loop forever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FF238-B1DA-8245-B679-DBE0C310630F}"/>
              </a:ext>
            </a:extLst>
          </p:cNvPr>
          <p:cNvSpPr txBox="1">
            <a:spLocks/>
          </p:cNvSpPr>
          <p:nvPr/>
        </p:nvSpPr>
        <p:spPr>
          <a:xfrm>
            <a:off x="1141412" y="6353662"/>
            <a:ext cx="5637276" cy="4072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Languages that can be recognized are called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Turing-Recognizable</a:t>
            </a:r>
          </a:p>
        </p:txBody>
      </p:sp>
    </p:spTree>
    <p:extLst>
      <p:ext uri="{BB962C8B-B14F-4D97-AF65-F5344CB8AC3E}">
        <p14:creationId xmlns:p14="http://schemas.microsoft.com/office/powerpoint/2010/main" val="169975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Designing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296271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0859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08595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1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75907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75907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46229" y="2824714"/>
            <a:ext cx="8496364" cy="25153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tx1">
                    <a:lumMod val="95000"/>
                  </a:schemeClr>
                </a:solidFill>
              </a:rPr>
              <a:t>Overall Approach, on input 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Sweep left to right across the tape, crossing off every other 0.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If in stage 1 the tape contained a single 0, accept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If in stage 1 the tape contained more than a single 0 and the number of 0s was odd, reject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Return the head to the left end of the tape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Go to stage 1</a:t>
            </a:r>
          </a:p>
        </p:txBody>
      </p:sp>
    </p:spTree>
    <p:extLst>
      <p:ext uri="{BB962C8B-B14F-4D97-AF65-F5344CB8AC3E}">
        <p14:creationId xmlns:p14="http://schemas.microsoft.com/office/powerpoint/2010/main" val="25470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Our next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D4DAD4-D1B3-9B41-9F2B-FD143637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59" y="1077402"/>
            <a:ext cx="7968105" cy="5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202F-9737-9E46-BF09-35B94D5C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" y="919988"/>
            <a:ext cx="6948478" cy="4593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C1281-A3A0-DE44-B6D5-1D45F1BC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83" y="4401538"/>
            <a:ext cx="5333233" cy="23056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00B50-A219-D547-9851-AFA23850A372}"/>
              </a:ext>
            </a:extLst>
          </p:cNvPr>
          <p:cNvSpPr txBox="1">
            <a:spLocks/>
          </p:cNvSpPr>
          <p:nvPr/>
        </p:nvSpPr>
        <p:spPr>
          <a:xfrm>
            <a:off x="7141464" y="1563624"/>
            <a:ext cx="4873751" cy="17099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Q1 represents start state. We mark first 0 with blank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Q2 represents we have seen one 0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Q3 represents seen one 0 or even number of 0s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Q4 represents seen an odd number of 0s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Q5 represents moving head back to the front</a:t>
            </a:r>
          </a:p>
        </p:txBody>
      </p:sp>
    </p:spTree>
    <p:extLst>
      <p:ext uri="{BB962C8B-B14F-4D97-AF65-F5344CB8AC3E}">
        <p14:creationId xmlns:p14="http://schemas.microsoft.com/office/powerpoint/2010/main" val="181890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4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888721"/>
                <a:ext cx="9905999" cy="37068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Overall Idea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On input String </a:t>
                </a: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Scan the tape to make sure the input is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if not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Return the head to the left end of the tape.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Cross off the first a and scan to the right until first b is found. Shuttle between crossing off one b and scanning right to cross off one c until all the b’s are gone. If all c’s are crossed out, and b’s remain,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Restore the crossed off b’s and repeat stage 3 if there is another a. If all a’s are crossed off, determine whether all c’s are crossed of. If yes,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otherwise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888721"/>
                <a:ext cx="9905999" cy="3706811"/>
              </a:xfrm>
              <a:prstGeom prst="rect">
                <a:avLst/>
              </a:prstGeom>
              <a:blipFill>
                <a:blip r:embed="rId3"/>
                <a:stretch>
                  <a:fillRect l="-768" t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7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88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37722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tx1">
                    <a:lumMod val="95000"/>
                  </a:schemeClr>
                </a:solidFill>
              </a:rPr>
              <a:t>Key ideas we will need for this one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tape can be marked to keep track of loops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(which characters are being compared with which characters). This is why the # symbols are useful.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do we actually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compare the characters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 It is annoying but can be done with many states. How do you think that would work?</a:t>
            </a:r>
          </a:p>
        </p:txBody>
      </p:sp>
    </p:spTree>
    <p:extLst>
      <p:ext uri="{BB962C8B-B14F-4D97-AF65-F5344CB8AC3E}">
        <p14:creationId xmlns:p14="http://schemas.microsoft.com/office/powerpoint/2010/main" val="184436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tracking loops!!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73" y="1286461"/>
            <a:ext cx="7652278" cy="650432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How do we keep track of loops with a Turing Machine?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971148" y="2332929"/>
            <a:ext cx="8262671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First, introduce new tape symbols that represent the loop beginning and end. Here we will use ( and ). Remember that goal is to compare every pair of characters.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69CF5-0EB2-9E41-BE1D-C2E052DA7457}"/>
              </a:ext>
            </a:extLst>
          </p:cNvPr>
          <p:cNvSpPr txBox="1">
            <a:spLocks/>
          </p:cNvSpPr>
          <p:nvPr/>
        </p:nvSpPr>
        <p:spPr>
          <a:xfrm>
            <a:off x="1979616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320D4E-5523-BC44-9159-629F67D0C666}"/>
              </a:ext>
            </a:extLst>
          </p:cNvPr>
          <p:cNvSpPr txBox="1">
            <a:spLocks/>
          </p:cNvSpPr>
          <p:nvPr/>
        </p:nvSpPr>
        <p:spPr>
          <a:xfrm>
            <a:off x="2453749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0B48D-7060-FF43-AFCF-C741BCB177B3}"/>
              </a:ext>
            </a:extLst>
          </p:cNvPr>
          <p:cNvSpPr txBox="1">
            <a:spLocks/>
          </p:cNvSpPr>
          <p:nvPr/>
        </p:nvSpPr>
        <p:spPr>
          <a:xfrm>
            <a:off x="2927882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4EB70-80D4-E042-9779-AF57A1A1F182}"/>
              </a:ext>
            </a:extLst>
          </p:cNvPr>
          <p:cNvSpPr txBox="1">
            <a:spLocks/>
          </p:cNvSpPr>
          <p:nvPr/>
        </p:nvSpPr>
        <p:spPr>
          <a:xfrm>
            <a:off x="3402015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E11B6D-9078-5F44-8071-86EB28376DA2}"/>
              </a:ext>
            </a:extLst>
          </p:cNvPr>
          <p:cNvSpPr txBox="1">
            <a:spLocks/>
          </p:cNvSpPr>
          <p:nvPr/>
        </p:nvSpPr>
        <p:spPr>
          <a:xfrm>
            <a:off x="3876148" y="3454956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61CDB-BFA3-2342-9871-E6FC6385D436}"/>
              </a:ext>
            </a:extLst>
          </p:cNvPr>
          <p:cNvSpPr txBox="1">
            <a:spLocks/>
          </p:cNvSpPr>
          <p:nvPr/>
        </p:nvSpPr>
        <p:spPr>
          <a:xfrm>
            <a:off x="4350281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DE6F68-E55C-CC49-8FF4-BEBFA2CDFE53}"/>
              </a:ext>
            </a:extLst>
          </p:cNvPr>
          <p:cNvSpPr txBox="1">
            <a:spLocks/>
          </p:cNvSpPr>
          <p:nvPr/>
        </p:nvSpPr>
        <p:spPr>
          <a:xfrm>
            <a:off x="4824414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B4FE02-F1BA-A741-84C1-9BD825957035}"/>
              </a:ext>
            </a:extLst>
          </p:cNvPr>
          <p:cNvSpPr txBox="1">
            <a:spLocks/>
          </p:cNvSpPr>
          <p:nvPr/>
        </p:nvSpPr>
        <p:spPr>
          <a:xfrm>
            <a:off x="5298547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B1AA88-374F-6B49-A4C6-6528FE435CBE}"/>
              </a:ext>
            </a:extLst>
          </p:cNvPr>
          <p:cNvSpPr txBox="1">
            <a:spLocks/>
          </p:cNvSpPr>
          <p:nvPr/>
        </p:nvSpPr>
        <p:spPr>
          <a:xfrm>
            <a:off x="5772680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32F8FF-1538-C846-92F7-0D0B73A10235}"/>
              </a:ext>
            </a:extLst>
          </p:cNvPr>
          <p:cNvSpPr txBox="1">
            <a:spLocks/>
          </p:cNvSpPr>
          <p:nvPr/>
        </p:nvSpPr>
        <p:spPr>
          <a:xfrm>
            <a:off x="6246813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5A5F81-CF12-8745-98DA-6B3B85D9FFD2}"/>
              </a:ext>
            </a:extLst>
          </p:cNvPr>
          <p:cNvSpPr txBox="1">
            <a:spLocks/>
          </p:cNvSpPr>
          <p:nvPr/>
        </p:nvSpPr>
        <p:spPr>
          <a:xfrm>
            <a:off x="6720946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119466-D93B-6A41-ADF2-C9DFA53C7821}"/>
              </a:ext>
            </a:extLst>
          </p:cNvPr>
          <p:cNvSpPr txBox="1">
            <a:spLocks/>
          </p:cNvSpPr>
          <p:nvPr/>
        </p:nvSpPr>
        <p:spPr>
          <a:xfrm>
            <a:off x="7195079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9C4E60-879C-1C48-A3BA-A4EB6E0AE92E}"/>
              </a:ext>
            </a:extLst>
          </p:cNvPr>
          <p:cNvSpPr txBox="1">
            <a:spLocks/>
          </p:cNvSpPr>
          <p:nvPr/>
        </p:nvSpPr>
        <p:spPr>
          <a:xfrm>
            <a:off x="7669212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A2D694-DC02-AE4B-8E2B-D6BD2FF9ACB2}"/>
              </a:ext>
            </a:extLst>
          </p:cNvPr>
          <p:cNvSpPr txBox="1">
            <a:spLocks/>
          </p:cNvSpPr>
          <p:nvPr/>
        </p:nvSpPr>
        <p:spPr>
          <a:xfrm>
            <a:off x="8143345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884B7EF-3008-8941-AA19-3643C1E7B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7478" y="3454957"/>
                <a:ext cx="407988" cy="5318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884B7EF-3008-8941-AA19-3643C1E7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478" y="3454957"/>
                <a:ext cx="407988" cy="531899"/>
              </a:xfrm>
              <a:prstGeom prst="rect">
                <a:avLst/>
              </a:prstGeom>
              <a:blipFill>
                <a:blip r:embed="rId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B6AF59-C5C6-0B45-B60A-9D6570ABF18A}"/>
              </a:ext>
            </a:extLst>
          </p:cNvPr>
          <p:cNvSpPr txBox="1">
            <a:spLocks/>
          </p:cNvSpPr>
          <p:nvPr/>
        </p:nvSpPr>
        <p:spPr>
          <a:xfrm>
            <a:off x="9090020" y="3454956"/>
            <a:ext cx="1137716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F32991-E5E0-E342-8AB6-C9BF7DA51C3C}"/>
              </a:ext>
            </a:extLst>
          </p:cNvPr>
          <p:cNvSpPr txBox="1">
            <a:spLocks/>
          </p:cNvSpPr>
          <p:nvPr/>
        </p:nvSpPr>
        <p:spPr>
          <a:xfrm>
            <a:off x="1513154" y="5287239"/>
            <a:ext cx="4024046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When starting an outer loop, mark the relevant part of the tape with open paren. 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9134B-B595-3842-A4F9-9382625C2A0A}"/>
              </a:ext>
            </a:extLst>
          </p:cNvPr>
          <p:cNvCxnSpPr/>
          <p:nvPr/>
        </p:nvCxnSpPr>
        <p:spPr>
          <a:xfrm flipV="1">
            <a:off x="2641600" y="4123267"/>
            <a:ext cx="440267" cy="11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AA45A2-501D-3149-B0BE-BF1F6CA77D33}"/>
              </a:ext>
            </a:extLst>
          </p:cNvPr>
          <p:cNvSpPr txBox="1">
            <a:spLocks/>
          </p:cNvSpPr>
          <p:nvPr/>
        </p:nvSpPr>
        <p:spPr>
          <a:xfrm>
            <a:off x="6450807" y="5287239"/>
            <a:ext cx="4024046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Mark closing </a:t>
            </a:r>
            <a:r>
              <a:rPr lang="en-US" sz="1800" i="1" dirty="0" err="1">
                <a:solidFill>
                  <a:schemeClr val="tx1">
                    <a:lumMod val="95000"/>
                  </a:schemeClr>
                </a:solidFill>
              </a:rPr>
              <a:t>paren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to mark outer loop location if necessary.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F67B9-AE18-7E46-B1A1-DF59635D6F2F}"/>
              </a:ext>
            </a:extLst>
          </p:cNvPr>
          <p:cNvCxnSpPr>
            <a:cxnSpLocks/>
          </p:cNvCxnSpPr>
          <p:nvPr/>
        </p:nvCxnSpPr>
        <p:spPr>
          <a:xfrm flipH="1" flipV="1">
            <a:off x="6924940" y="4123267"/>
            <a:ext cx="474133" cy="11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73" y="846192"/>
            <a:ext cx="7652278" cy="650432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How hard is it to compare characters?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1148" y="1452393"/>
                <a:ext cx="8262671" cy="90434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This machine will have to check characters for equivalence. How do we do this? Let’s suppose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and tape is pointing at left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48" y="1452393"/>
                <a:ext cx="8262671" cy="904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8B84417-CA33-1C49-8074-AF791A4D6D16}"/>
              </a:ext>
            </a:extLst>
          </p:cNvPr>
          <p:cNvGrpSpPr/>
          <p:nvPr/>
        </p:nvGrpSpPr>
        <p:grpSpPr>
          <a:xfrm>
            <a:off x="3073400" y="2785475"/>
            <a:ext cx="5493279" cy="3759316"/>
            <a:chOff x="3073400" y="2785475"/>
            <a:chExt cx="5493279" cy="37593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2631AC-3001-9A4F-89B6-65D516C502DD}"/>
                </a:ext>
              </a:extLst>
            </p:cNvPr>
            <p:cNvSpPr/>
            <p:nvPr/>
          </p:nvSpPr>
          <p:spPr>
            <a:xfrm>
              <a:off x="5679546" y="4007925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D9C9AF-32AB-D845-8545-4EE6EA109D73}"/>
                </a:ext>
              </a:extLst>
            </p:cNvPr>
            <p:cNvSpPr/>
            <p:nvPr/>
          </p:nvSpPr>
          <p:spPr>
            <a:xfrm>
              <a:off x="5679545" y="5083190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a’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0FE6E8-58FA-E847-8069-3D6F9CC4AAC1}"/>
                </a:ext>
              </a:extLst>
            </p:cNvPr>
            <p:cNvSpPr/>
            <p:nvPr/>
          </p:nvSpPr>
          <p:spPr>
            <a:xfrm>
              <a:off x="6263745" y="2785475"/>
              <a:ext cx="753535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reject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C035A93-4777-5F49-9F72-C093D4B5E612}"/>
                </a:ext>
              </a:extLst>
            </p:cNvPr>
            <p:cNvSpPr/>
            <p:nvPr/>
          </p:nvSpPr>
          <p:spPr>
            <a:xfrm>
              <a:off x="7389813" y="4007925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0162B2-75D0-C245-B44D-EF17276A0A68}"/>
                </a:ext>
              </a:extLst>
            </p:cNvPr>
            <p:cNvSpPr/>
            <p:nvPr/>
          </p:nvSpPr>
          <p:spPr>
            <a:xfrm>
              <a:off x="7389812" y="5083190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b’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C5CBD9-FD96-E641-B32C-F3E4571B217F}"/>
                </a:ext>
              </a:extLst>
            </p:cNvPr>
            <p:cNvSpPr/>
            <p:nvPr/>
          </p:nvSpPr>
          <p:spPr>
            <a:xfrm>
              <a:off x="3622145" y="4007925"/>
              <a:ext cx="956734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5DD74D5-878D-4044-8C07-BC87C0B68A65}"/>
                </a:ext>
              </a:extLst>
            </p:cNvPr>
            <p:cNvCxnSpPr>
              <a:stCxn id="30" idx="6"/>
              <a:endCxn id="4" idx="2"/>
            </p:cNvCxnSpPr>
            <p:nvPr/>
          </p:nvCxnSpPr>
          <p:spPr>
            <a:xfrm>
              <a:off x="4578879" y="4329658"/>
              <a:ext cx="11006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1607726-ED24-AE45-A80B-D2650EA28376}"/>
                </a:ext>
              </a:extLst>
            </p:cNvPr>
            <p:cNvCxnSpPr>
              <a:cxnSpLocks/>
              <a:stCxn id="30" idx="0"/>
              <a:endCxn id="28" idx="1"/>
            </p:cNvCxnSpPr>
            <p:nvPr/>
          </p:nvCxnSpPr>
          <p:spPr>
            <a:xfrm rot="16200000" flipH="1">
              <a:off x="5745162" y="2363274"/>
              <a:ext cx="94233" cy="3383534"/>
            </a:xfrm>
            <a:prstGeom prst="bentConnector3">
              <a:avLst>
                <a:gd name="adj1" fmla="val -2425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00183227-2E83-0449-97B4-61C981209160}"/>
                </a:ext>
              </a:extLst>
            </p:cNvPr>
            <p:cNvSpPr txBox="1">
              <a:spLocks/>
            </p:cNvSpPr>
            <p:nvPr/>
          </p:nvSpPr>
          <p:spPr>
            <a:xfrm>
              <a:off x="4715075" y="4323402"/>
              <a:ext cx="794408" cy="30465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a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C4A2B9CE-9708-C545-BFC7-B184A50001DA}"/>
                </a:ext>
              </a:extLst>
            </p:cNvPr>
            <p:cNvSpPr txBox="1">
              <a:spLocks/>
            </p:cNvSpPr>
            <p:nvPr/>
          </p:nvSpPr>
          <p:spPr>
            <a:xfrm>
              <a:off x="4334804" y="3513607"/>
              <a:ext cx="794408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07ADD286-D262-994F-BC89-F966C8140938}"/>
                </a:ext>
              </a:extLst>
            </p:cNvPr>
            <p:cNvCxnSpPr>
              <a:cxnSpLocks/>
              <a:stCxn id="4" idx="7"/>
              <a:endCxn id="4" idx="6"/>
            </p:cNvCxnSpPr>
            <p:nvPr/>
          </p:nvCxnSpPr>
          <p:spPr>
            <a:xfrm rot="16200000" flipH="1">
              <a:off x="6162145" y="4168792"/>
              <a:ext cx="227500" cy="94233"/>
            </a:xfrm>
            <a:prstGeom prst="bentConnector4">
              <a:avLst>
                <a:gd name="adj1" fmla="val -78638"/>
                <a:gd name="adj2" fmla="val 3425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73FCC744-9940-4142-A6D9-CB590944A41D}"/>
                </a:ext>
              </a:extLst>
            </p:cNvPr>
            <p:cNvSpPr txBox="1">
              <a:spLocks/>
            </p:cNvSpPr>
            <p:nvPr/>
          </p:nvSpPr>
          <p:spPr>
            <a:xfrm>
              <a:off x="6524660" y="3995757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#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BEC9942-1020-F540-87E4-D6498F933BEC}"/>
                </a:ext>
              </a:extLst>
            </p:cNvPr>
            <p:cNvCxnSpPr>
              <a:cxnSpLocks/>
              <a:stCxn id="4" idx="4"/>
              <a:endCxn id="26" idx="0"/>
            </p:cNvCxnSpPr>
            <p:nvPr/>
          </p:nvCxnSpPr>
          <p:spPr>
            <a:xfrm flipH="1">
              <a:off x="6001278" y="4651391"/>
              <a:ext cx="1" cy="43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D354D62D-369F-774E-8116-1860F704EBE5}"/>
                </a:ext>
              </a:extLst>
            </p:cNvPr>
            <p:cNvSpPr txBox="1">
              <a:spLocks/>
            </p:cNvSpPr>
            <p:nvPr/>
          </p:nvSpPr>
          <p:spPr>
            <a:xfrm>
              <a:off x="6001277" y="4714963"/>
              <a:ext cx="550335" cy="30465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a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L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52A975-9E2F-6E44-AEB1-A4DD80AE3A06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 flipH="1">
              <a:off x="7711545" y="4651391"/>
              <a:ext cx="1" cy="43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1FD206B0-41F3-AE4A-8E98-DC6ADCD292FD}"/>
                </a:ext>
              </a:extLst>
            </p:cNvPr>
            <p:cNvSpPr txBox="1">
              <a:spLocks/>
            </p:cNvSpPr>
            <p:nvPr/>
          </p:nvSpPr>
          <p:spPr>
            <a:xfrm>
              <a:off x="7698843" y="4714963"/>
              <a:ext cx="550335" cy="30465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L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775B55B-D3A2-DE43-9C37-3E162A12DC37}"/>
                </a:ext>
              </a:extLst>
            </p:cNvPr>
            <p:cNvCxnSpPr>
              <a:cxnSpLocks/>
              <a:stCxn id="29" idx="4"/>
              <a:endCxn id="58" idx="0"/>
            </p:cNvCxnSpPr>
            <p:nvPr/>
          </p:nvCxnSpPr>
          <p:spPr>
            <a:xfrm flipH="1">
              <a:off x="6980143" y="5726656"/>
              <a:ext cx="731402" cy="426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23C381-6E2C-7440-8C7A-D73C0F50B589}"/>
                </a:ext>
              </a:extLst>
            </p:cNvPr>
            <p:cNvCxnSpPr>
              <a:cxnSpLocks/>
              <a:stCxn id="26" idx="4"/>
              <a:endCxn id="58" idx="0"/>
            </p:cNvCxnSpPr>
            <p:nvPr/>
          </p:nvCxnSpPr>
          <p:spPr>
            <a:xfrm>
              <a:off x="6001278" y="5726656"/>
              <a:ext cx="978865" cy="426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05895B21-0F4F-E744-92CB-C82C6F8AF2A7}"/>
                </a:ext>
              </a:extLst>
            </p:cNvPr>
            <p:cNvSpPr txBox="1">
              <a:spLocks/>
            </p:cNvSpPr>
            <p:nvPr/>
          </p:nvSpPr>
          <p:spPr>
            <a:xfrm>
              <a:off x="5776290" y="6153016"/>
              <a:ext cx="2407706" cy="39177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Back to some other computation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2B79598C-B674-E04D-B26E-90D645B15F15}"/>
                </a:ext>
              </a:extLst>
            </p:cNvPr>
            <p:cNvCxnSpPr>
              <a:cxnSpLocks/>
              <a:stCxn id="28" idx="7"/>
              <a:endCxn id="28" idx="6"/>
            </p:cNvCxnSpPr>
            <p:nvPr/>
          </p:nvCxnSpPr>
          <p:spPr>
            <a:xfrm rot="16200000" flipH="1">
              <a:off x="7872412" y="4168792"/>
              <a:ext cx="227500" cy="94233"/>
            </a:xfrm>
            <a:prstGeom prst="bentConnector4">
              <a:avLst>
                <a:gd name="adj1" fmla="val -74916"/>
                <a:gd name="adj2" fmla="val 3425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40594ACD-7B1A-574A-B228-7AF19E939EA3}"/>
                </a:ext>
              </a:extLst>
            </p:cNvPr>
            <p:cNvSpPr txBox="1">
              <a:spLocks/>
            </p:cNvSpPr>
            <p:nvPr/>
          </p:nvSpPr>
          <p:spPr>
            <a:xfrm>
              <a:off x="7903174" y="3675798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#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7C836DB1-A192-174F-B68A-412FD432C496}"/>
                </a:ext>
              </a:extLst>
            </p:cNvPr>
            <p:cNvCxnSpPr>
              <a:cxnSpLocks/>
              <a:stCxn id="4" idx="0"/>
              <a:endCxn id="27" idx="2"/>
            </p:cNvCxnSpPr>
            <p:nvPr/>
          </p:nvCxnSpPr>
          <p:spPr>
            <a:xfrm rot="5400000" flipH="1" flipV="1">
              <a:off x="5682154" y="3426334"/>
              <a:ext cx="900717" cy="262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38397D87-DB54-A04D-AE4C-3C2EBFA9A688}"/>
                </a:ext>
              </a:extLst>
            </p:cNvPr>
            <p:cNvCxnSpPr>
              <a:cxnSpLocks/>
              <a:stCxn id="28" idx="0"/>
              <a:endCxn id="27" idx="6"/>
            </p:cNvCxnSpPr>
            <p:nvPr/>
          </p:nvCxnSpPr>
          <p:spPr>
            <a:xfrm rot="16200000" flipV="1">
              <a:off x="6914055" y="3210434"/>
              <a:ext cx="900717" cy="6942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685AAA8B-C8C8-AD4A-9902-1B58156A01D1}"/>
                </a:ext>
              </a:extLst>
            </p:cNvPr>
            <p:cNvSpPr txBox="1">
              <a:spLocks/>
            </p:cNvSpPr>
            <p:nvPr/>
          </p:nvSpPr>
          <p:spPr>
            <a:xfrm>
              <a:off x="7698843" y="3016137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a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8BA1A1D8-5395-B348-9DD9-933C4D4F39BF}"/>
                </a:ext>
              </a:extLst>
            </p:cNvPr>
            <p:cNvSpPr txBox="1">
              <a:spLocks/>
            </p:cNvSpPr>
            <p:nvPr/>
          </p:nvSpPr>
          <p:spPr>
            <a:xfrm>
              <a:off x="5423217" y="3099228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5AED532-E65B-2D44-90D6-CAC66DC4CD86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3073400" y="4329658"/>
              <a:ext cx="5487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817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8523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85238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41179"/>
                <a:ext cx="9905999" cy="425435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On input </a:t>
                </a: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Place a mark on top of the leftmost tape symbol. If that symbol was blank,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If that symbol was #, continue with the next stage. Otherwise,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Scan right to the next # and place a second mark on top of it. If no # is encountered before a blank symbol,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was present, so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By zig-zagging, compare the two strings to the right of the marked #s. If they are equal,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Move the rightmost of the two marks to the next # symbol to the right. If no # symbol is encountered before a blank, move the leftmost mark to the next # to its right and the rightmost mark to the # after that. This time, if no # is available for the rightmost mark, all the strings have been compared, so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Loop: Go to step 3.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41179"/>
                <a:ext cx="9905999" cy="4254354"/>
              </a:xfrm>
              <a:prstGeom prst="rect">
                <a:avLst/>
              </a:prstGeom>
              <a:blipFill>
                <a:blip r:embed="rId3"/>
                <a:stretch>
                  <a:fillRect l="-640"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9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Turing Machine Variants</a:t>
            </a:r>
          </a:p>
        </p:txBody>
      </p:sp>
    </p:spTree>
    <p:extLst>
      <p:ext uri="{BB962C8B-B14F-4D97-AF65-F5344CB8AC3E}">
        <p14:creationId xmlns:p14="http://schemas.microsoft.com/office/powerpoint/2010/main" val="4459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Can we have different features of TMs that increase / or don’t the recognizing power of the traditional TM?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42981" y="2970201"/>
            <a:ext cx="5902860" cy="29145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Some we will see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Turing machines with multiple tapes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Non-deterministic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86048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600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 err="1">
                <a:solidFill>
                  <a:schemeClr val="bg1"/>
                </a:solidFill>
              </a:rPr>
              <a:t>Multitape</a:t>
            </a:r>
            <a:r>
              <a:rPr lang="en-US" b="1" i="1" u="sng" dirty="0">
                <a:solidFill>
                  <a:schemeClr val="bg1"/>
                </a:solidFill>
              </a:rPr>
              <a:t> Turing Machine</a:t>
            </a:r>
            <a:r>
              <a:rPr lang="en-US" dirty="0">
                <a:solidFill>
                  <a:schemeClr val="bg1"/>
                </a:solidFill>
              </a:rPr>
              <a:t> is like an ordinary TM but it has several tapes instead of one. Each tape has an independent head that can be moved.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3" y="2888722"/>
            <a:ext cx="3493962" cy="4520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The transition function is updated 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DED524-1DE8-B44B-AEA4-598E5DD1CA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1291" y="3422211"/>
                <a:ext cx="3865154" cy="561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DED524-1DE8-B44B-AEA4-598E5DD1C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1" y="3422211"/>
                <a:ext cx="3865154" cy="561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9C79A5-66D5-674C-9102-2220C8FC8B42}"/>
              </a:ext>
            </a:extLst>
          </p:cNvPr>
          <p:cNvSpPr txBox="1">
            <a:spLocks/>
          </p:cNvSpPr>
          <p:nvPr/>
        </p:nvSpPr>
        <p:spPr>
          <a:xfrm>
            <a:off x="1322482" y="5324971"/>
            <a:ext cx="3892313" cy="12297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Here, k is the number of tapes. So each tape can be read at each step of computation, each head can write / move as well.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AC28DF-A601-1847-B10E-1A5DAAF64B39}"/>
              </a:ext>
            </a:extLst>
          </p:cNvPr>
          <p:cNvCxnSpPr/>
          <p:nvPr/>
        </p:nvCxnSpPr>
        <p:spPr>
          <a:xfrm flipV="1">
            <a:off x="2951430" y="4065008"/>
            <a:ext cx="235390" cy="11497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3F97766-2124-334A-B54F-37BB95C8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66" y="3295464"/>
            <a:ext cx="4462418" cy="23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1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</a:t>
            </a: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Turing Machine has an equivalent single-tape Turing machine.</a:t>
            </a:r>
          </a:p>
        </p:txBody>
      </p:sp>
    </p:spTree>
    <p:extLst>
      <p:ext uri="{BB962C8B-B14F-4D97-AF65-F5344CB8AC3E}">
        <p14:creationId xmlns:p14="http://schemas.microsoft.com/office/powerpoint/2010/main" val="407917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</a:t>
            </a: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Turing Machine has an equivalent single-tape Turing machine.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56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tx1">
                    <a:lumMod val="95000"/>
                  </a:schemeClr>
                </a:solidFill>
              </a:rPr>
              <a:t>Goal: Given an arbitrary MTTM, convert it into an equivalent 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EFD94-91E8-284B-9C99-4DE11CE2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5" y="4006264"/>
            <a:ext cx="3126379" cy="1679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6F23D-DEBF-5349-93BD-B000F8FF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75" y="4352446"/>
            <a:ext cx="6202190" cy="98694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57D87D2-7AA6-3744-9B2A-E4D44B098FB6}"/>
              </a:ext>
            </a:extLst>
          </p:cNvPr>
          <p:cNvSpPr/>
          <p:nvPr/>
        </p:nvSpPr>
        <p:spPr>
          <a:xfrm>
            <a:off x="4242322" y="4680641"/>
            <a:ext cx="1294645" cy="398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412145-F7C7-2C4C-B20E-E5624026BAC5}"/>
              </a:ext>
            </a:extLst>
          </p:cNvPr>
          <p:cNvSpPr txBox="1">
            <a:spLocks/>
          </p:cNvSpPr>
          <p:nvPr/>
        </p:nvSpPr>
        <p:spPr>
          <a:xfrm>
            <a:off x="2394724" y="6189348"/>
            <a:ext cx="8927391" cy="56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**Need to argue that S simulates M’s computation exactly in all scenarios</a:t>
            </a:r>
          </a:p>
        </p:txBody>
      </p:sp>
    </p:spTree>
    <p:extLst>
      <p:ext uri="{BB962C8B-B14F-4D97-AF65-F5344CB8AC3E}">
        <p14:creationId xmlns:p14="http://schemas.microsoft.com/office/powerpoint/2010/main" val="1306390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083338" y="1069925"/>
            <a:ext cx="9905999" cy="56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Two major issues we need to overcome for this proof: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6F23D-DEBF-5349-93BD-B000F8FF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83" y="3334161"/>
            <a:ext cx="6202190" cy="9869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10FD24-6C19-B04B-A7F0-39D6D8E0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526" y="1624006"/>
            <a:ext cx="3566389" cy="1436069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Issue 1</a:t>
            </a:r>
            <a:r>
              <a:rPr lang="en-US" dirty="0">
                <a:solidFill>
                  <a:schemeClr val="bg1"/>
                </a:solidFill>
              </a:rPr>
              <a:t>: How to simulate multiple tapes / heads with only one tape / head?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6AEA0E-A630-CA4E-8D76-4DB37E2AE490}"/>
              </a:ext>
            </a:extLst>
          </p:cNvPr>
          <p:cNvSpPr txBox="1">
            <a:spLocks/>
          </p:cNvSpPr>
          <p:nvPr/>
        </p:nvSpPr>
        <p:spPr>
          <a:xfrm>
            <a:off x="6378105" y="1624006"/>
            <a:ext cx="3566389" cy="143606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Issue 2</a:t>
            </a:r>
            <a:r>
              <a:rPr lang="en-US" dirty="0">
                <a:solidFill>
                  <a:schemeClr val="bg1"/>
                </a:solidFill>
              </a:rPr>
              <a:t>: How to handle space constraints fitting k tapes on just 1?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9C4873-04C8-364E-BF2F-E6DB3941CE0B}"/>
              </a:ext>
            </a:extLst>
          </p:cNvPr>
          <p:cNvSpPr txBox="1">
            <a:spLocks/>
          </p:cNvSpPr>
          <p:nvPr/>
        </p:nvSpPr>
        <p:spPr>
          <a:xfrm>
            <a:off x="1327781" y="5270644"/>
            <a:ext cx="4104298" cy="11650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For issue 1, we make special versions of each tape symbol that represent a “virtual head” being positioned at that location.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7E0C70-B833-174B-8895-B14D53C4EE9A}"/>
              </a:ext>
            </a:extLst>
          </p:cNvPr>
          <p:cNvSpPr txBox="1">
            <a:spLocks/>
          </p:cNvSpPr>
          <p:nvPr/>
        </p:nvSpPr>
        <p:spPr>
          <a:xfrm>
            <a:off x="6387158" y="5270643"/>
            <a:ext cx="4104298" cy="11650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For issue 2, we separate each tape by a special # symbol and create a subroutine that shifts the contents of everything to the right down when we need more space on any individual tape.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A236F6-275A-4444-941D-EB6C4CE9FC1F}"/>
              </a:ext>
            </a:extLst>
          </p:cNvPr>
          <p:cNvCxnSpPr>
            <a:cxnSpLocks/>
          </p:cNvCxnSpPr>
          <p:nvPr/>
        </p:nvCxnSpPr>
        <p:spPr>
          <a:xfrm flipV="1">
            <a:off x="3874884" y="4409032"/>
            <a:ext cx="1077362" cy="8616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26998F-26D2-7C41-80DD-48A2E9342463}"/>
              </a:ext>
            </a:extLst>
          </p:cNvPr>
          <p:cNvCxnSpPr>
            <a:cxnSpLocks/>
          </p:cNvCxnSpPr>
          <p:nvPr/>
        </p:nvCxnSpPr>
        <p:spPr>
          <a:xfrm flipH="1" flipV="1">
            <a:off x="7432895" y="4481460"/>
            <a:ext cx="434567" cy="789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71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083338" y="1069925"/>
            <a:ext cx="9905999" cy="56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Summary of how to simulate M with 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6F23D-DEBF-5349-93BD-B000F8FF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17" y="1602049"/>
            <a:ext cx="6202190" cy="986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99C4873-04C8-364E-BF2F-E6DB3941C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10" y="2978590"/>
                <a:ext cx="9216427" cy="34570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 = on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First S puts its tape into the format representing all k tapes of M, separated by the # symbol. The special “virtual head” symbol is used at the left most symbol on each of the k “sections” of the tape.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To simulate a single step, S first steps across the whole tape to see which symbols are under each of the virtual heads (reading each of the tapes), then S simulates writing and updating the “head” of the tape for each individual section according to </a:t>
                </a:r>
                <a:r>
                  <a:rPr lang="en-US" sz="1800" i="1" dirty="0" err="1">
                    <a:solidFill>
                      <a:schemeClr val="tx1">
                        <a:lumMod val="95000"/>
                      </a:schemeClr>
                    </a:solidFill>
                  </a:rPr>
                  <a:t>Ms</a:t>
                </a: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original transition function.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If at any point S runs out of space on any tape, we run a subroutine that shifts everything on the tape over by one, creating one more cell of space on this particular tape.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99C4873-04C8-364E-BF2F-E6DB3941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10" y="2978590"/>
                <a:ext cx="9216427" cy="3457075"/>
              </a:xfrm>
              <a:prstGeom prst="rect">
                <a:avLst/>
              </a:prstGeom>
              <a:blipFill>
                <a:blip r:embed="rId3"/>
                <a:stretch>
                  <a:fillRect l="-550" r="-550" b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188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</a:t>
            </a: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Turing Machine has an equivalent single-tape Turing machine.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7E0807-EA4F-3D40-BFC5-EDCDC018958A}"/>
              </a:ext>
            </a:extLst>
          </p:cNvPr>
          <p:cNvSpPr txBox="1">
            <a:spLocks/>
          </p:cNvSpPr>
          <p:nvPr/>
        </p:nvSpPr>
        <p:spPr>
          <a:xfrm>
            <a:off x="1141412" y="310600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solidFill>
                  <a:schemeClr val="bg1"/>
                </a:solidFill>
              </a:rPr>
              <a:t>Corrollary</a:t>
            </a:r>
            <a:r>
              <a:rPr lang="en-US" dirty="0">
                <a:solidFill>
                  <a:schemeClr val="bg1"/>
                </a:solidFill>
              </a:rPr>
              <a:t>: A language is Turing-recognizable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some </a:t>
            </a: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Turing Machine recognizes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E6C26-E00C-3946-BB7D-81509A5FF9B4}"/>
              </a:ext>
            </a:extLst>
          </p:cNvPr>
          <p:cNvSpPr txBox="1">
            <a:spLocks/>
          </p:cNvSpPr>
          <p:nvPr/>
        </p:nvSpPr>
        <p:spPr>
          <a:xfrm>
            <a:off x="3051018" y="4652639"/>
            <a:ext cx="8202439" cy="19822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Proof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</a:t>
            </a:r>
            <a:br>
              <a:rPr lang="en-US" sz="18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Direction 1: A Turing recognizable language is recognized by some Turing Machine, and any TM is also a valid </a:t>
            </a:r>
            <a:r>
              <a:rPr lang="en-US" sz="1800" i="1" dirty="0" err="1">
                <a:solidFill>
                  <a:schemeClr val="tx1">
                    <a:lumMod val="95000"/>
                  </a:schemeClr>
                </a:solidFill>
              </a:rPr>
              <a:t>multitape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TM.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Direction 2: If a </a:t>
            </a:r>
            <a:r>
              <a:rPr lang="en-US" sz="1800" i="1" dirty="0" err="1">
                <a:solidFill>
                  <a:schemeClr val="tx1">
                    <a:lumMod val="95000"/>
                  </a:schemeClr>
                </a:solidFill>
              </a:rPr>
              <a:t>multitape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TM recognizes a language, then it can be converted into an equivalent single tape TM as described earlier.</a:t>
            </a:r>
          </a:p>
        </p:txBody>
      </p:sp>
    </p:spTree>
    <p:extLst>
      <p:ext uri="{BB962C8B-B14F-4D97-AF65-F5344CB8AC3E}">
        <p14:creationId xmlns:p14="http://schemas.microsoft.com/office/powerpoint/2010/main" val="378419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Non-Deterministic Turing Machines (NTM)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Same as DFA to NFA. TM can be in multiple states at once.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78031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Every NTM has an equivalent DTM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466852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A language is decidable if and only if some non-deterministic </a:t>
            </a:r>
            <a:r>
              <a:rPr lang="en-US" dirty="0" err="1">
                <a:solidFill>
                  <a:schemeClr val="bg1"/>
                </a:solidFill>
              </a:rPr>
              <a:t>turing</a:t>
            </a:r>
            <a:r>
              <a:rPr lang="en-US" dirty="0">
                <a:solidFill>
                  <a:schemeClr val="bg1"/>
                </a:solidFill>
              </a:rPr>
              <a:t> machine decides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39451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Last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Any computational model satisfying reasonable requirements to that of a TM is equivalent in power to a 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Most notably: Access to unlimited memory and the ability to only perform a finite amount of work in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418937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Definition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Short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an Algorithm? Does seeing the TM change your perspective on this at all?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7736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Hilbert’s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See page 183 of 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Story of finding polynomial roots. Not possible to prove because no formal definition of algorithm</a:t>
            </a:r>
          </a:p>
        </p:txBody>
      </p:sp>
    </p:spTree>
    <p:extLst>
      <p:ext uri="{BB962C8B-B14F-4D97-AF65-F5344CB8AC3E}">
        <p14:creationId xmlns:p14="http://schemas.microsoft.com/office/powerpoint/2010/main" val="358848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 Church-Turing Thesis (1936)</a:t>
            </a:r>
            <a:r>
              <a:rPr lang="en-US" dirty="0">
                <a:solidFill>
                  <a:schemeClr val="bg1"/>
                </a:solidFill>
              </a:rPr>
              <a:t>: Lambda-Calculus (Alonzo Church) and Turing Machines (Alan Turing) provide the mechanism for formally defining an algorithm.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27281-21C2-F74E-8C5E-4A73C221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45" y="4218073"/>
            <a:ext cx="8001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82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Polynomial Roots is Recognizable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Show how to do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</p:spTree>
    <p:extLst>
      <p:ext uri="{BB962C8B-B14F-4D97-AF65-F5344CB8AC3E}">
        <p14:creationId xmlns:p14="http://schemas.microsoft.com/office/powerpoint/2010/main" val="2415731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TM with Algorithmic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Use an algorithm to describe the following: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𝑐𝑜𝑛𝑛𝑒𝑐𝑡𝑒𝑑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B0C8-6A3D-FF48-9692-82397F43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09" y="3413157"/>
            <a:ext cx="3185002" cy="31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1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did we learn in this deck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381061"/>
            <a:ext cx="9905999" cy="27884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 of Turing Machines, both deterministic and non-deterministic along with other variants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Simple design of algorithms using Turing Machines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Definitions of recognizable vs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38659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…………..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Turing Machines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What are they? How do they work? What are some definitions associated?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Something here????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 will come back and do this slide later.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Turing Machine</a:t>
            </a:r>
            <a:r>
              <a:rPr lang="en-US" dirty="0">
                <a:solidFill>
                  <a:schemeClr val="bg1"/>
                </a:solidFill>
              </a:rPr>
              <a:t> (TM), sometimes called a </a:t>
            </a:r>
            <a:r>
              <a:rPr lang="en-US" b="1" i="1" u="sng" dirty="0">
                <a:solidFill>
                  <a:schemeClr val="bg1"/>
                </a:solidFill>
              </a:rPr>
              <a:t>Deterministic Turing Machine</a:t>
            </a:r>
            <a:r>
              <a:rPr lang="en-US" dirty="0">
                <a:solidFill>
                  <a:schemeClr val="bg1"/>
                </a:solidFill>
              </a:rPr>
              <a:t> (DTM) is a finite state machine that can read/write from an infinite tape (memory)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933986"/>
            <a:ext cx="9905999" cy="26067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other features of the Turing Machine: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 A TM can both read and write to/from the tape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 The TM contains a head that can move left and right along the tape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3. The tape is infinite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4. The special states for accepting / rejecting take effect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7827045" y="5826510"/>
            <a:ext cx="2931736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This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tape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contains the input when execution begins.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DA33A-39F2-B649-B76A-3578F24C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10" y="2869161"/>
            <a:ext cx="6397003" cy="18422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81ADCB-668C-4547-801E-8B6A4821EBC7}"/>
              </a:ext>
            </a:extLst>
          </p:cNvPr>
          <p:cNvCxnSpPr>
            <a:cxnSpLocks/>
          </p:cNvCxnSpPr>
          <p:nvPr/>
        </p:nvCxnSpPr>
        <p:spPr>
          <a:xfrm flipH="1" flipV="1">
            <a:off x="7936992" y="4818888"/>
            <a:ext cx="886497" cy="10076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4148B6-14EF-B244-905F-731CCEDDC78C}"/>
              </a:ext>
            </a:extLst>
          </p:cNvPr>
          <p:cNvSpPr txBox="1">
            <a:spLocks/>
          </p:cNvSpPr>
          <p:nvPr/>
        </p:nvSpPr>
        <p:spPr>
          <a:xfrm>
            <a:off x="1141413" y="1197022"/>
            <a:ext cx="2931736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This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control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is a traditional DFA, except the accept/reject states take effect immediately.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8C9D23-5DAE-DD47-A4A1-EB0823ACBBB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607281" y="2118604"/>
            <a:ext cx="931447" cy="64288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59EBC9-04A2-ED4E-9BA9-E85BC2BFA12E}"/>
              </a:ext>
            </a:extLst>
          </p:cNvPr>
          <p:cNvSpPr txBox="1">
            <a:spLocks/>
          </p:cNvSpPr>
          <p:nvPr/>
        </p:nvSpPr>
        <p:spPr>
          <a:xfrm>
            <a:off x="6743636" y="1396788"/>
            <a:ext cx="4677219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arrow here represents the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head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of the machine. It can move left and right and also read/write the symbol at that position.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E96878-1B01-4342-B9B2-9093F549B773}"/>
              </a:ext>
            </a:extLst>
          </p:cNvPr>
          <p:cNvCxnSpPr>
            <a:cxnSpLocks/>
          </p:cNvCxnSpPr>
          <p:nvPr/>
        </p:nvCxnSpPr>
        <p:spPr>
          <a:xfrm flipV="1">
            <a:off x="5852160" y="2118604"/>
            <a:ext cx="1691640" cy="64288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5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4905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Let’s design a Turing Machine to recognize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49059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369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Any ideas on how we might do this?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Remember that the proposed string is written on the tape at the beginning of execution, and the head of the tape begins at index 0</a:t>
            </a:r>
          </a:p>
        </p:txBody>
      </p:sp>
    </p:spTree>
    <p:extLst>
      <p:ext uri="{BB962C8B-B14F-4D97-AF65-F5344CB8AC3E}">
        <p14:creationId xmlns:p14="http://schemas.microsoft.com/office/powerpoint/2010/main" val="262812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53480</TotalTime>
  <Words>2740</Words>
  <Application>Microsoft Macintosh PowerPoint</Application>
  <PresentationFormat>Widescreen</PresentationFormat>
  <Paragraphs>250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Turing Machines</vt:lpstr>
      <vt:lpstr>Goals!</vt:lpstr>
      <vt:lpstr>Part 1: Reminder of where we are / Chomsky Hierarchy</vt:lpstr>
      <vt:lpstr>Overview of Theory of Computation</vt:lpstr>
      <vt:lpstr>Overview of This Deck</vt:lpstr>
      <vt:lpstr>Introducing The Turing Machine</vt:lpstr>
      <vt:lpstr>What is a Turing Machine?</vt:lpstr>
      <vt:lpstr>What is a Turing Machine?</vt:lpstr>
      <vt:lpstr>Example Turing Machine</vt:lpstr>
      <vt:lpstr>Example Turing Machine</vt:lpstr>
      <vt:lpstr>Formal Definition of TM</vt:lpstr>
      <vt:lpstr>Transition Function</vt:lpstr>
      <vt:lpstr>Configurations of A TM</vt:lpstr>
      <vt:lpstr>Recognizing VS Deciding</vt:lpstr>
      <vt:lpstr>Recognizing VS Deciding</vt:lpstr>
      <vt:lpstr>Recognizing VS Deciding</vt:lpstr>
      <vt:lpstr>Examples: Designing Turing Machines</vt:lpstr>
      <vt:lpstr>Practice 1: Design a TM</vt:lpstr>
      <vt:lpstr>Practice 1: Design a TM</vt:lpstr>
      <vt:lpstr>Practice 1: Design a TM</vt:lpstr>
      <vt:lpstr>Practice 1: Design a TM</vt:lpstr>
      <vt:lpstr>Example 2!!</vt:lpstr>
      <vt:lpstr>Example 2!!</vt:lpstr>
      <vt:lpstr>Example 3!!</vt:lpstr>
      <vt:lpstr>Example 3!!</vt:lpstr>
      <vt:lpstr>tracking loops!!</vt:lpstr>
      <vt:lpstr>Comparing Characters</vt:lpstr>
      <vt:lpstr>Example 3!!</vt:lpstr>
      <vt:lpstr>Turing Machine Variants</vt:lpstr>
      <vt:lpstr>Motivating Question</vt:lpstr>
      <vt:lpstr>MultiTape Turing Machine</vt:lpstr>
      <vt:lpstr>MultiTape Turing Machine</vt:lpstr>
      <vt:lpstr>MultiTape Turing Machine</vt:lpstr>
      <vt:lpstr>MultiTape Turing Machine</vt:lpstr>
      <vt:lpstr>MultiTape Turing Machine</vt:lpstr>
      <vt:lpstr>MultiTape Turing Machine</vt:lpstr>
      <vt:lpstr>Non-Deterministic Turing Machines (NTM)</vt:lpstr>
      <vt:lpstr>NTM versus DTM</vt:lpstr>
      <vt:lpstr>NTM versus DTM</vt:lpstr>
      <vt:lpstr>Last Conclusion</vt:lpstr>
      <vt:lpstr>The Definition of An Algorithm</vt:lpstr>
      <vt:lpstr>Short Discussion</vt:lpstr>
      <vt:lpstr>Hilbert’s Problems</vt:lpstr>
      <vt:lpstr>The Church-Turing Thesis</vt:lpstr>
      <vt:lpstr>Finding Polynomial Roots is Recognizable</vt:lpstr>
      <vt:lpstr>Example TM with Algorithmic Description</vt:lpstr>
      <vt:lpstr>What did we learn in this deck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287</cp:revision>
  <dcterms:created xsi:type="dcterms:W3CDTF">2023-02-24T14:15:53Z</dcterms:created>
  <dcterms:modified xsi:type="dcterms:W3CDTF">2023-09-13T17:57:00Z</dcterms:modified>
</cp:coreProperties>
</file>