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2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840" r:id="rId52"/>
    <p:sldId id="305" r:id="rId53"/>
    <p:sldId id="842" r:id="rId54"/>
    <p:sldId id="843" r:id="rId55"/>
    <p:sldId id="315" r:id="rId56"/>
    <p:sldId id="316" r:id="rId57"/>
    <p:sldId id="317" r:id="rId58"/>
    <p:sldId id="844" r:id="rId59"/>
    <p:sldId id="468" r:id="rId60"/>
    <p:sldId id="322" r:id="rId61"/>
    <p:sldId id="335" r:id="rId62"/>
    <p:sldId id="845" r:id="rId63"/>
    <p:sldId id="846" r:id="rId64"/>
    <p:sldId id="847" r:id="rId65"/>
    <p:sldId id="336" r:id="rId66"/>
    <p:sldId id="339" r:id="rId67"/>
    <p:sldId id="341" r:id="rId68"/>
    <p:sldId id="342" r:id="rId69"/>
    <p:sldId id="344" r:id="rId70"/>
    <p:sldId id="848" r:id="rId71"/>
    <p:sldId id="347" r:id="rId72"/>
    <p:sldId id="348" r:id="rId73"/>
    <p:sldId id="849" r:id="rId74"/>
    <p:sldId id="850" r:id="rId75"/>
    <p:sldId id="851" r:id="rId76"/>
    <p:sldId id="852" r:id="rId77"/>
    <p:sldId id="350" r:id="rId78"/>
    <p:sldId id="853" r:id="rId79"/>
    <p:sldId id="854" r:id="rId80"/>
    <p:sldId id="855" r:id="rId81"/>
    <p:sldId id="856" r:id="rId82"/>
    <p:sldId id="858" r:id="rId83"/>
    <p:sldId id="857" r:id="rId84"/>
    <p:sldId id="859" r:id="rId85"/>
    <p:sldId id="860" r:id="rId86"/>
    <p:sldId id="380" r:id="rId87"/>
    <p:sldId id="383" r:id="rId88"/>
    <p:sldId id="861" r:id="rId89"/>
    <p:sldId id="862" r:id="rId90"/>
    <p:sldId id="863" r:id="rId91"/>
    <p:sldId id="864" r:id="rId92"/>
    <p:sldId id="865" r:id="rId93"/>
    <p:sldId id="866" r:id="rId94"/>
    <p:sldId id="867" r:id="rId95"/>
    <p:sldId id="361" r:id="rId96"/>
    <p:sldId id="360" r:id="rId97"/>
    <p:sldId id="868" r:id="rId98"/>
    <p:sldId id="869" r:id="rId99"/>
    <p:sldId id="364" r:id="rId100"/>
    <p:sldId id="365" r:id="rId101"/>
    <p:sldId id="366" r:id="rId102"/>
    <p:sldId id="374" r:id="rId103"/>
    <p:sldId id="369" r:id="rId104"/>
    <p:sldId id="376" r:id="rId105"/>
    <p:sldId id="367" r:id="rId106"/>
    <p:sldId id="368" r:id="rId107"/>
    <p:sldId id="870" r:id="rId108"/>
    <p:sldId id="387" r:id="rId109"/>
    <p:sldId id="375" r:id="rId110"/>
    <p:sldId id="871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3"/>
    <p:restoredTop sz="94805"/>
  </p:normalViewPr>
  <p:slideViewPr>
    <p:cSldViewPr snapToGrid="0" snapToObjects="1">
      <p:cViewPr varScale="1">
        <p:scale>
          <a:sx n="117" d="100"/>
          <a:sy n="117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15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10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00.png"/><Relationship Id="rId9" Type="http://schemas.openxmlformats.org/officeDocument/2006/relationships/image" Target="../media/image12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the longest branch of computation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23701"/>
                <a:ext cx="1991258" cy="902572"/>
              </a:xfrm>
              <a:prstGeom prst="rect">
                <a:avLst/>
              </a:prstGeom>
              <a:blipFill>
                <a:blip r:embed="rId3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556755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/ Other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9210809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11690"/>
            <a:ext cx="9905998" cy="785739"/>
          </a:xfrm>
        </p:spPr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71055" y="1277711"/>
            <a:ext cx="3646714" cy="418397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FE1F52F-C8DE-6547-98A1-CA6DE7B60063}"/>
              </a:ext>
            </a:extLst>
          </p:cNvPr>
          <p:cNvSpPr txBox="1">
            <a:spLocks/>
          </p:cNvSpPr>
          <p:nvPr/>
        </p:nvSpPr>
        <p:spPr>
          <a:xfrm>
            <a:off x="1435327" y="5751169"/>
            <a:ext cx="5956074" cy="885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PSPACE = NPSPACE and EXPSPACE = NEXPSPACE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(WOAH! That’s pretty cool!)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29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Complexity class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263" y="1011725"/>
            <a:ext cx="6104297" cy="550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3030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39"/>
            <a:ext cx="9905999" cy="933457"/>
          </a:xfrm>
          <a:solidFill>
            <a:schemeClr val="tx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Problem types (function, decision, verification), runtimes of DTMs and NTMs, relationships between DTM and NTM runtimes for types of 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979434"/>
            <a:ext cx="9905999" cy="99384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The basic complexity classes (P, NP, NP-Hard, NPC) and how they relate to one another.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1" y="4156766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a reduction is and how it is used to compare the difficulty of two different problems.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B2B08-3EDA-9046-8963-2B96D0B684BC}"/>
              </a:ext>
            </a:extLst>
          </p:cNvPr>
          <p:cNvSpPr txBox="1">
            <a:spLocks/>
          </p:cNvSpPr>
          <p:nvPr/>
        </p:nvSpPr>
        <p:spPr>
          <a:xfrm>
            <a:off x="1141411" y="1421754"/>
            <a:ext cx="9905999" cy="49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In this module, we learned: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652770-133A-FE4D-9ADA-CC814F8894E1}"/>
              </a:ext>
            </a:extLst>
          </p:cNvPr>
          <p:cNvSpPr txBox="1">
            <a:spLocks/>
          </p:cNvSpPr>
          <p:nvPr/>
        </p:nvSpPr>
        <p:spPr>
          <a:xfrm>
            <a:off x="1141410" y="5429578"/>
            <a:ext cx="9905999" cy="56844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4. How to prove that a problem is NP-Complete.</a:t>
            </a:r>
          </a:p>
        </p:txBody>
      </p:sp>
    </p:spTree>
    <p:extLst>
      <p:ext uri="{BB962C8B-B14F-4D97-AF65-F5344CB8AC3E}">
        <p14:creationId xmlns:p14="http://schemas.microsoft.com/office/powerpoint/2010/main" val="37081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(or maybe the list of nodes to visit)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or equal to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Yes!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Introduction!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28650" y="2049471"/>
            <a:ext cx="2706312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lvl="1" indent="0">
              <a:buNone/>
            </a:pPr>
            <a:r>
              <a:rPr lang="en-US" dirty="0"/>
              <a:t>1110111110011001</a:t>
            </a:r>
          </a:p>
          <a:p>
            <a:pPr marL="457200" lvl="1" indent="0">
              <a:buNone/>
            </a:pPr>
            <a:r>
              <a:rPr lang="en-US" dirty="0"/>
              <a:t>1010111111011001</a:t>
            </a:r>
          </a:p>
          <a:p>
            <a:pPr marL="457200" lvl="1" indent="0">
              <a:buNone/>
            </a:pPr>
            <a:r>
              <a:rPr lang="en-US" dirty="0"/>
              <a:t>0110111110111001</a:t>
            </a:r>
          </a:p>
          <a:p>
            <a:pPr marL="457200" lvl="1" indent="0">
              <a:buNone/>
            </a:pPr>
            <a:r>
              <a:rPr lang="en-US" dirty="0"/>
              <a:t>0110111110011001</a:t>
            </a:r>
          </a:p>
          <a:p>
            <a:pPr marL="457200" lvl="1" indent="0">
              <a:buNone/>
            </a:pPr>
            <a:r>
              <a:rPr lang="en-US" dirty="0"/>
              <a:t>1110111111011001</a:t>
            </a:r>
          </a:p>
          <a:p>
            <a:pPr marL="457200" lvl="1" indent="0">
              <a:buNone/>
            </a:pPr>
            <a:r>
              <a:rPr lang="en-US" dirty="0"/>
              <a:t>1010111110011001</a:t>
            </a:r>
          </a:p>
          <a:p>
            <a:pPr marL="457200" lvl="1" indent="0">
              <a:buNone/>
            </a:pPr>
            <a:r>
              <a:rPr lang="en-US" dirty="0"/>
              <a:t>1010111110111001</a:t>
            </a:r>
          </a:p>
          <a:p>
            <a:pPr marL="457200" lvl="1" indent="0">
              <a:buNone/>
            </a:pPr>
            <a:r>
              <a:rPr lang="en-US" dirty="0"/>
              <a:t>0110111111011001</a:t>
            </a:r>
          </a:p>
          <a:p>
            <a:pPr marL="457200" lvl="1" indent="0">
              <a:buNone/>
            </a:pPr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578478" y="5395944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part is done!!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 flipH="1">
            <a:off x="2855432" y="4264182"/>
            <a:ext cx="403816" cy="123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859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761429"/>
                <a:ext cx="4423817" cy="1779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3974471" y="4909276"/>
            <a:ext cx="4219553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As we stated. before, we have to use the second option because there (when this proof was done) are no NP-Complete problems yet!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6486262" y="3732213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∧ 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2513A30-46E1-824D-8D69-4E40A20F0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146" y="3966438"/>
                <a:ext cx="4676643" cy="47748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4173648" y="5855092"/>
            <a:ext cx="6102673" cy="93060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How are we going to do this?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477510-0CC5-DD4A-B959-C893BD063BC9}"/>
              </a:ext>
            </a:extLst>
          </p:cNvPr>
          <p:cNvCxnSpPr>
            <a:cxnSpLocks/>
          </p:cNvCxnSpPr>
          <p:nvPr/>
        </p:nvCxnSpPr>
        <p:spPr>
          <a:xfrm>
            <a:off x="5273098" y="4576984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2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7331"/>
            <a:ext cx="9905998" cy="658021"/>
          </a:xfrm>
        </p:spPr>
        <p:txBody>
          <a:bodyPr/>
          <a:lstStyle/>
          <a:p>
            <a:pPr algn="ctr"/>
            <a:r>
              <a:rPr lang="en-US" dirty="0">
                <a:sym typeface="Symbol"/>
              </a:rPr>
              <a:t>Sat is NP-Hard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CCE8B-12E1-1A49-AC00-BFC4CE62D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7" y="1071877"/>
                <a:ext cx="4423817" cy="13167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D0DCA2-C01D-FF4A-B492-BB1489C73DDD}"/>
              </a:ext>
            </a:extLst>
          </p:cNvPr>
          <p:cNvSpPr txBox="1">
            <a:spLocks/>
          </p:cNvSpPr>
          <p:nvPr/>
        </p:nvSpPr>
        <p:spPr>
          <a:xfrm>
            <a:off x="1488735" y="3672356"/>
            <a:ext cx="1777784" cy="10180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NTM Decider for 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6B672-E7C0-3143-859C-669356F325BA}"/>
              </a:ext>
            </a:extLst>
          </p:cNvPr>
          <p:cNvCxnSpPr>
            <a:cxnSpLocks/>
          </p:cNvCxnSpPr>
          <p:nvPr/>
        </p:nvCxnSpPr>
        <p:spPr>
          <a:xfrm>
            <a:off x="701098" y="2555265"/>
            <a:ext cx="1080585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Choose arbitrary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C1C10A-1039-2849-B473-1C424A1F5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3181960"/>
                <a:ext cx="2472428" cy="490396"/>
              </a:xfrm>
              <a:prstGeom prst="rect">
                <a:avLst/>
              </a:prstGeom>
              <a:blipFill>
                <a:blip r:embed="rId3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30C8A0-6054-794F-8E8E-F2F73B72B1A4}"/>
              </a:ext>
            </a:extLst>
          </p:cNvPr>
          <p:cNvSpPr txBox="1">
            <a:spLocks/>
          </p:cNvSpPr>
          <p:nvPr/>
        </p:nvSpPr>
        <p:spPr>
          <a:xfrm>
            <a:off x="3789529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Reduce problem 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AE2F71-E043-1643-9B88-54EE3D8AE950}"/>
              </a:ext>
            </a:extLst>
          </p:cNvPr>
          <p:cNvSpPr txBox="1">
            <a:spLocks/>
          </p:cNvSpPr>
          <p:nvPr/>
        </p:nvSpPr>
        <p:spPr>
          <a:xfrm>
            <a:off x="7388250" y="3181960"/>
            <a:ext cx="2472428" cy="4903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To an instance of SAT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E91AE8E-C231-554E-AA0F-920E940DA76D}"/>
              </a:ext>
            </a:extLst>
          </p:cNvPr>
          <p:cNvSpPr/>
          <p:nvPr/>
        </p:nvSpPr>
        <p:spPr>
          <a:xfrm>
            <a:off x="4265252" y="3993429"/>
            <a:ext cx="1520982" cy="375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2513A30-46E1-824D-8D69-4E40A20F0984}"/>
              </a:ext>
            </a:extLst>
          </p:cNvPr>
          <p:cNvSpPr txBox="1">
            <a:spLocks/>
          </p:cNvSpPr>
          <p:nvPr/>
        </p:nvSpPr>
        <p:spPr>
          <a:xfrm>
            <a:off x="6633146" y="3966438"/>
            <a:ext cx="4676643" cy="47748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Tape moved right AND 1 written to first cell of tape AND 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EECE4D-D200-634F-96A0-ADE2BE3407E1}"/>
              </a:ext>
            </a:extLst>
          </p:cNvPr>
          <p:cNvSpPr txBox="1">
            <a:spLocks/>
          </p:cNvSpPr>
          <p:nvPr/>
        </p:nvSpPr>
        <p:spPr>
          <a:xfrm>
            <a:off x="1355821" y="5395867"/>
            <a:ext cx="9496409" cy="10049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IDEA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For any generic problem x in NP, it has a decider NTM. Convert that NTM into a Boolean expression that describes the operation of the machine. Why is this a valid reduction?</a:t>
            </a:r>
          </a:p>
        </p:txBody>
      </p:sp>
    </p:spTree>
    <p:extLst>
      <p:ext uri="{BB962C8B-B14F-4D97-AF65-F5344CB8AC3E}">
        <p14:creationId xmlns:p14="http://schemas.microsoft.com/office/powerpoint/2010/main" val="157670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02064"/>
            <a:ext cx="9905998" cy="6489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Variables We Need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185740"/>
              </p:ext>
            </p:extLst>
          </p:nvPr>
        </p:nvGraphicFramePr>
        <p:xfrm>
          <a:off x="2212817" y="1348209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/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7C09F2-DA07-AD45-9F29-9B15E2D9E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17" y="4309989"/>
                <a:ext cx="2431611" cy="1200329"/>
              </a:xfrm>
              <a:prstGeom prst="rect">
                <a:avLst/>
              </a:prstGeom>
              <a:blipFill>
                <a:blip r:embed="rId2"/>
                <a:stretch>
                  <a:fillRect b="-20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Note that p(n) is the time the original NTM takes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9F52E66-A237-2949-8C9C-59F1D5E6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4780230"/>
                <a:ext cx="2471597" cy="1086416"/>
              </a:xfrm>
              <a:prstGeom prst="rect">
                <a:avLst/>
              </a:prstGeom>
              <a:blipFill>
                <a:blip r:embed="rId3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D0D62-1746-CE4D-AB80-83EFD6B055E5}"/>
              </a:ext>
            </a:extLst>
          </p:cNvPr>
          <p:cNvCxnSpPr>
            <a:cxnSpLocks/>
          </p:cNvCxnSpPr>
          <p:nvPr/>
        </p:nvCxnSpPr>
        <p:spPr>
          <a:xfrm>
            <a:off x="8912591" y="3615037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3C9E635-C82C-C74F-B284-60AF181B581F}"/>
              </a:ext>
            </a:extLst>
          </p:cNvPr>
          <p:cNvSpPr txBox="1">
            <a:spLocks/>
          </p:cNvSpPr>
          <p:nvPr/>
        </p:nvSpPr>
        <p:spPr>
          <a:xfrm>
            <a:off x="2212818" y="3984070"/>
            <a:ext cx="2431610" cy="3266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Some constraints:</a:t>
            </a:r>
          </a:p>
        </p:txBody>
      </p:sp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5674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Create a conjunction ‘B’ of…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45671693"/>
              </p:ext>
            </p:extLst>
          </p:nvPr>
        </p:nvGraphicFramePr>
        <p:xfrm>
          <a:off x="1437121" y="1177253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</a:t>
                      </a:r>
                      <a:r>
                        <a:rPr lang="en-US" baseline="-25000" dirty="0">
                          <a:sym typeface="Symbol"/>
                        </a:rPr>
                        <a:t>’(k+1)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5970"/>
            <a:ext cx="9905998" cy="603700"/>
          </a:xfrm>
        </p:spPr>
        <p:txBody>
          <a:bodyPr/>
          <a:lstStyle/>
          <a:p>
            <a:pPr algn="ctr"/>
            <a:r>
              <a:rPr lang="en-US" dirty="0"/>
              <a:t>Is the reduction 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81871" y="2178117"/>
            <a:ext cx="4623600" cy="264738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Yes!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The number of sub-expressions is: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2p(n) + 4p(n)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 + 3 = O(p(n)</a:t>
            </a:r>
            <a:r>
              <a:rPr lang="en-US" sz="2000" b="1" baseline="30000" dirty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and each is computed in less than that.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08D7FD-6AD2-154A-9823-0E389D9671B1}"/>
              </a:ext>
            </a:extLst>
          </p:cNvPr>
          <p:cNvSpPr txBox="1">
            <a:spLocks/>
          </p:cNvSpPr>
          <p:nvPr/>
        </p:nvSpPr>
        <p:spPr>
          <a:xfrm>
            <a:off x="861811" y="1855400"/>
            <a:ext cx="5105478" cy="37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NTM for x accepts </a:t>
            </a:r>
            <a:r>
              <a:rPr lang="en-US" dirty="0" err="1"/>
              <a:t>iff</a:t>
            </a:r>
            <a:r>
              <a:rPr lang="en-US" dirty="0"/>
              <a:t> and only if SAT equation can be satisfied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AAB48-0DA7-4044-81B2-6C91203ABADB}"/>
              </a:ext>
            </a:extLst>
          </p:cNvPr>
          <p:cNvSpPr txBox="1">
            <a:spLocks/>
          </p:cNvSpPr>
          <p:nvPr/>
        </p:nvSpPr>
        <p:spPr>
          <a:xfrm>
            <a:off x="6457574" y="1836351"/>
            <a:ext cx="4872194" cy="414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time and space complexity of the reduction is polynomial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09DA41-503B-5F42-A076-EE445E9C43A4}"/>
              </a:ext>
            </a:extLst>
          </p:cNvPr>
          <p:cNvSpPr txBox="1">
            <a:spLocks/>
          </p:cNvSpPr>
          <p:nvPr/>
        </p:nvSpPr>
        <p:spPr>
          <a:xfrm>
            <a:off x="1227047" y="2178117"/>
            <a:ext cx="4375007" cy="26473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there is an accepting computation for the NTM on input I, then B is satisfiable by assigning 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ijk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Q</a:t>
            </a:r>
            <a:r>
              <a:rPr lang="en-US" baseline="-25000" dirty="0" err="1">
                <a:solidFill>
                  <a:schemeClr val="bg1"/>
                </a:solidFill>
              </a:rPr>
              <a:t>jk</a:t>
            </a:r>
            <a:r>
              <a:rPr lang="en-US" dirty="0">
                <a:solidFill>
                  <a:schemeClr val="bg1"/>
                </a:solidFill>
              </a:rPr>
              <a:t> their intended interpretations.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567128" y="4753147"/>
            <a:ext cx="2912678" cy="54313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Thus, it is proven!!</a:t>
            </a:r>
          </a:p>
        </p:txBody>
      </p:sp>
    </p:spTree>
    <p:extLst>
      <p:ext uri="{BB962C8B-B14F-4D97-AF65-F5344CB8AC3E}">
        <p14:creationId xmlns:p14="http://schemas.microsoft.com/office/powerpoint/2010/main" val="489851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346916"/>
            <a:ext cx="9905998" cy="658021"/>
          </a:xfrm>
        </p:spPr>
        <p:txBody>
          <a:bodyPr/>
          <a:lstStyle/>
          <a:p>
            <a:pPr algn="ctr"/>
            <a:r>
              <a:rPr lang="en-US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26FA4A7C-F739-F04D-A789-C5BEFF10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855836"/>
                <a:ext cx="9905999" cy="606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8DB659-DB6F-4349-9252-B5B50C98450D}"/>
              </a:ext>
            </a:extLst>
          </p:cNvPr>
          <p:cNvSpPr txBox="1">
            <a:spLocks/>
          </p:cNvSpPr>
          <p:nvPr/>
        </p:nvSpPr>
        <p:spPr>
          <a:xfrm>
            <a:off x="1141411" y="1493817"/>
            <a:ext cx="9905999" cy="389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3-SAT = Can a provided Boolean expression in 3-Conjunctive-Normal Form (3-CNF) be satisfied?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DC2F3B-811D-E947-BC3E-94C7AEA72061}"/>
              </a:ext>
            </a:extLst>
          </p:cNvPr>
          <p:cNvSpPr txBox="1">
            <a:spLocks/>
          </p:cNvSpPr>
          <p:nvPr/>
        </p:nvSpPr>
        <p:spPr>
          <a:xfrm>
            <a:off x="4249848" y="6083930"/>
            <a:ext cx="7054160" cy="55226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i="1" dirty="0">
                <a:solidFill>
                  <a:schemeClr val="tx1">
                    <a:lumMod val="95000"/>
                  </a:schemeClr>
                </a:solidFill>
              </a:rPr>
              <a:t>Is it easier to decide 3-SAT because the format is simpler?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EB16-B748-6744-80F8-41B17CF328D9}"/>
              </a:ext>
            </a:extLst>
          </p:cNvPr>
          <p:cNvCxnSpPr>
            <a:cxnSpLocks/>
          </p:cNvCxnSpPr>
          <p:nvPr/>
        </p:nvCxnSpPr>
        <p:spPr>
          <a:xfrm>
            <a:off x="7201487" y="2619149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0B333-C64C-3143-8A4B-DAA9B89DB5C9}"/>
              </a:ext>
            </a:extLst>
          </p:cNvPr>
          <p:cNvSpPr txBox="1">
            <a:spLocks/>
          </p:cNvSpPr>
          <p:nvPr/>
        </p:nvSpPr>
        <p:spPr>
          <a:xfrm>
            <a:off x="2171324" y="387488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Each Clause contains a disjunction (OR) of exactly 3 literals (or negated literals)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13CFE-1743-5144-A36B-B13BB50C7E6E}"/>
              </a:ext>
            </a:extLst>
          </p:cNvPr>
          <p:cNvCxnSpPr>
            <a:cxnSpLocks/>
          </p:cNvCxnSpPr>
          <p:nvPr/>
        </p:nvCxnSpPr>
        <p:spPr>
          <a:xfrm>
            <a:off x="3279828" y="2586112"/>
            <a:ext cx="466799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81B4A-8754-EA4E-90E7-432538789144}"/>
              </a:ext>
            </a:extLst>
          </p:cNvPr>
          <p:cNvCxnSpPr>
            <a:cxnSpLocks/>
          </p:cNvCxnSpPr>
          <p:nvPr/>
        </p:nvCxnSpPr>
        <p:spPr>
          <a:xfrm flipH="1">
            <a:off x="3746627" y="2586112"/>
            <a:ext cx="1006442" cy="11651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FC53-6A02-8748-8F98-77750EBACA2B}"/>
              </a:ext>
            </a:extLst>
          </p:cNvPr>
          <p:cNvSpPr txBox="1">
            <a:spLocks/>
          </p:cNvSpPr>
          <p:nvPr/>
        </p:nvSpPr>
        <p:spPr>
          <a:xfrm>
            <a:off x="6486808" y="3829611"/>
            <a:ext cx="2362955" cy="10773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 expression must be a conjunction (AND) of multiple clauses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1984248" y="5246922"/>
            <a:ext cx="2368296" cy="121788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one, as usual, is not difficult.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2850100" y="4151376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7549896" y="5106714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time we can reduce from a concrete, known, NPC problem. We only have SAT so far, so that is what we will choose!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609104" y="4151376"/>
            <a:ext cx="333728" cy="9553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580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455511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4050792" y="4177074"/>
            <a:ext cx="4361688" cy="17756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is trivial. The verifier we developed for SAT will also work for 3SAT.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5660136" y="3465576"/>
            <a:ext cx="192024" cy="7772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7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38700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905256" y="4498984"/>
            <a:ext cx="6574536" cy="3656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generic SAT input, can we convert it into an equivalent formula in 3SAT?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F9D5DB-A4DF-8A41-A950-0FDFB07C17D4}"/>
              </a:ext>
            </a:extLst>
          </p:cNvPr>
          <p:cNvCxnSpPr>
            <a:cxnSpLocks/>
          </p:cNvCxnSpPr>
          <p:nvPr/>
        </p:nvCxnSpPr>
        <p:spPr>
          <a:xfrm flipH="1">
            <a:off x="4352544" y="3158645"/>
            <a:ext cx="318296" cy="12001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534F1-9322-0D4C-83D0-8E2F41914E18}"/>
              </a:ext>
            </a:extLst>
          </p:cNvPr>
          <p:cNvSpPr txBox="1">
            <a:spLocks/>
          </p:cNvSpPr>
          <p:nvPr/>
        </p:nvSpPr>
        <p:spPr>
          <a:xfrm>
            <a:off x="8647176" y="3393218"/>
            <a:ext cx="3203448" cy="13580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 to show 3SAT is at least as hard as SAT. How? Show a reduction.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A7E5AC-38B0-D042-A816-77E7092C3180}"/>
              </a:ext>
            </a:extLst>
          </p:cNvPr>
          <p:cNvCxnSpPr>
            <a:cxnSpLocks/>
          </p:cNvCxnSpPr>
          <p:nvPr/>
        </p:nvCxnSpPr>
        <p:spPr>
          <a:xfrm>
            <a:off x="8476488" y="2734056"/>
            <a:ext cx="662192" cy="7620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AD5B40-E72C-EC47-9F0D-805813C9833F}"/>
              </a:ext>
            </a:extLst>
          </p:cNvPr>
          <p:cNvSpPr txBox="1">
            <a:spLocks/>
          </p:cNvSpPr>
          <p:nvPr/>
        </p:nvSpPr>
        <p:spPr>
          <a:xfrm>
            <a:off x="1236839" y="500481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SAT input x: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 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 = ((x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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((x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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3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 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4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))  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D1604E1-11BA-1546-AFA9-63B40A1147D8}"/>
              </a:ext>
            </a:extLst>
          </p:cNvPr>
          <p:cNvSpPr/>
          <p:nvPr/>
        </p:nvSpPr>
        <p:spPr>
          <a:xfrm>
            <a:off x="4352544" y="5458968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9739F5-9BF7-944A-BACB-57CBEDE77F85}"/>
              </a:ext>
            </a:extLst>
          </p:cNvPr>
          <p:cNvSpPr txBox="1">
            <a:spLocks/>
          </p:cNvSpPr>
          <p:nvPr/>
        </p:nvSpPr>
        <p:spPr>
          <a:xfrm>
            <a:off x="4905842" y="5004817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Equivalent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8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34210"/>
          </a:xfrm>
        </p:spPr>
        <p:txBody>
          <a:bodyPr/>
          <a:lstStyle/>
          <a:p>
            <a:pPr algn="ctr"/>
            <a:r>
              <a:rPr lang="en-US" dirty="0"/>
              <a:t>Converting SAT to 3-SAT, step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002180" y="1170432"/>
            <a:ext cx="5661726" cy="950976"/>
          </a:xfrm>
          <a:noFill/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ym typeface="Symbol"/>
              </a:rPr>
              <a:t>Input: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717414" y="2730760"/>
            <a:ext cx="4231258" cy="3950642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60A579-86EB-B64C-BC3F-E3DF0F9E37F6}"/>
              </a:ext>
            </a:extLst>
          </p:cNvPr>
          <p:cNvSpPr txBox="1">
            <a:spLocks/>
          </p:cNvSpPr>
          <p:nvPr/>
        </p:nvSpPr>
        <p:spPr>
          <a:xfrm>
            <a:off x="1581911" y="3136547"/>
            <a:ext cx="2560321" cy="159696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1</a:t>
            </a:r>
            <a:r>
              <a:rPr lang="en-US" i="1" dirty="0">
                <a:solidFill>
                  <a:schemeClr val="bg1"/>
                </a:solidFill>
              </a:rPr>
              <a:t>: Parse the expression into an expression tree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04BF96A-C3AF-5B41-9EB6-6821FFA8557D}"/>
              </a:ext>
            </a:extLst>
          </p:cNvPr>
          <p:cNvSpPr/>
          <p:nvPr/>
        </p:nvSpPr>
        <p:spPr>
          <a:xfrm rot="5400000">
            <a:off x="7621269" y="2221773"/>
            <a:ext cx="423546" cy="405701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1800" b="1" i="1" u="sng" dirty="0">
                    <a:solidFill>
                      <a:schemeClr val="bg1"/>
                    </a:solidFill>
                    <a:sym typeface="Symbol"/>
                  </a:rPr>
                  <a:t>Step 2</a:t>
                </a:r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: Introduce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chemeClr val="bg1"/>
                    </a:solidFill>
                    <a:sym typeface="Symbol"/>
                  </a:rPr>
                  <a:t> for each internal node. This variable will represent whether or not that subtree expression evaluated to True or False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56650" y="1271078"/>
                <a:ext cx="4878389" cy="1115506"/>
              </a:xfrm>
              <a:blipFill>
                <a:blip r:embed="rId2"/>
                <a:stretch>
                  <a:fillRect l="-1036" r="-777" b="-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6199221" y="1490534"/>
            <a:ext cx="5190491" cy="4846258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3763225-C8DA-D640-A330-B5CBCC0C2126}"/>
              </a:ext>
            </a:extLst>
          </p:cNvPr>
          <p:cNvSpPr txBox="1">
            <a:spLocks/>
          </p:cNvSpPr>
          <p:nvPr/>
        </p:nvSpPr>
        <p:spPr>
          <a:xfrm>
            <a:off x="1156650" y="2895630"/>
            <a:ext cx="4878389" cy="364232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marL="0" indent="0" algn="just">
              <a:buNone/>
            </a:pPr>
            <a:r>
              <a:rPr lang="en-US" dirty="0">
                <a:sym typeface="Symbol"/>
              </a:rPr>
              <a:t>’ =   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7894"/>
            <a:ext cx="9905998" cy="615922"/>
          </a:xfrm>
        </p:spPr>
        <p:txBody>
          <a:bodyPr/>
          <a:lstStyle/>
          <a:p>
            <a:pPr algn="ctr"/>
            <a:r>
              <a:rPr lang="en-US" dirty="0"/>
              <a:t>Converting SAT to 3-SAT,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3081528"/>
            <a:ext cx="4038600" cy="296265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881564" y="1243977"/>
            <a:ext cx="4425696" cy="87895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3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</a:rPr>
              <a:t>Build a truth table for each clause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923968"/>
              </p:ext>
            </p:extLst>
          </p:nvPr>
        </p:nvGraphicFramePr>
        <p:xfrm>
          <a:off x="7317071" y="2740719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810338-38DC-F745-8D12-4B26438A6C9B}"/>
              </a:ext>
            </a:extLst>
          </p:cNvPr>
          <p:cNvSpPr/>
          <p:nvPr/>
        </p:nvSpPr>
        <p:spPr>
          <a:xfrm>
            <a:off x="3273552" y="3163824"/>
            <a:ext cx="1799497" cy="374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38339F-DB7E-3348-BC91-C1D76ECE675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073049" y="3081528"/>
            <a:ext cx="2050127" cy="2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174"/>
            <a:ext cx="9905998" cy="606778"/>
          </a:xfrm>
        </p:spPr>
        <p:txBody>
          <a:bodyPr/>
          <a:lstStyle/>
          <a:p>
            <a:pPr algn="ctr"/>
            <a:r>
              <a:rPr lang="en-US" dirty="0"/>
              <a:t>Converting SAT to 3-SAT, step 4 /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55451" y="3421888"/>
            <a:ext cx="2238961" cy="2066544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</a:t>
            </a:r>
          </a:p>
          <a:p>
            <a:pPr marL="0" indent="0" algn="l">
              <a:buNone/>
            </a:pPr>
            <a:r>
              <a:rPr lang="en-US" dirty="0">
                <a:sym typeface="Symbol"/>
              </a:rPr>
              <a:t>   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180894" y="1351280"/>
            <a:ext cx="4349908" cy="932688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4</a:t>
            </a:r>
            <a:r>
              <a:rPr lang="en-US" dirty="0">
                <a:solidFill>
                  <a:schemeClr val="bg1"/>
                </a:solidFill>
              </a:rPr>
              <a:t>: For each clause, construct a DNF (disjunctive normal form) for when it is False (based on truth table)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445928"/>
              </p:ext>
            </p:extLst>
          </p:nvPr>
        </p:nvGraphicFramePr>
        <p:xfrm>
          <a:off x="332232" y="265176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BC6DCB-8421-324A-A28E-E1182D5E9C09}"/>
              </a:ext>
            </a:extLst>
          </p:cNvPr>
          <p:cNvCxnSpPr>
            <a:cxnSpLocks/>
          </p:cNvCxnSpPr>
          <p:nvPr/>
        </p:nvCxnSpPr>
        <p:spPr>
          <a:xfrm>
            <a:off x="2642616" y="3511296"/>
            <a:ext cx="1444752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9971F6-4E53-1448-A294-5110C4ECF238}"/>
              </a:ext>
            </a:extLst>
          </p:cNvPr>
          <p:cNvCxnSpPr>
            <a:cxnSpLocks/>
          </p:cNvCxnSpPr>
          <p:nvPr/>
        </p:nvCxnSpPr>
        <p:spPr>
          <a:xfrm>
            <a:off x="2633472" y="4240784"/>
            <a:ext cx="1453896" cy="13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0A3DB6-A224-A04A-97D0-C387E575908C}"/>
              </a:ext>
            </a:extLst>
          </p:cNvPr>
          <p:cNvCxnSpPr>
            <a:cxnSpLocks/>
          </p:cNvCxnSpPr>
          <p:nvPr/>
        </p:nvCxnSpPr>
        <p:spPr>
          <a:xfrm>
            <a:off x="2633472" y="4612132"/>
            <a:ext cx="1444752" cy="15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6774A-1A44-6F42-906A-212A65D81238}"/>
              </a:ext>
            </a:extLst>
          </p:cNvPr>
          <p:cNvCxnSpPr>
            <a:cxnSpLocks/>
          </p:cNvCxnSpPr>
          <p:nvPr/>
        </p:nvCxnSpPr>
        <p:spPr>
          <a:xfrm flipV="1">
            <a:off x="2633472" y="5157216"/>
            <a:ext cx="1444752" cy="18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61056F-BBA6-8448-917B-B6B93B6C1D5D}"/>
              </a:ext>
            </a:extLst>
          </p:cNvPr>
          <p:cNvCxnSpPr/>
          <p:nvPr/>
        </p:nvCxnSpPr>
        <p:spPr>
          <a:xfrm>
            <a:off x="6318504" y="896112"/>
            <a:ext cx="0" cy="57972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F622BB6B-9293-574E-A459-CFC6C68F1CFD}"/>
              </a:ext>
            </a:extLst>
          </p:cNvPr>
          <p:cNvSpPr txBox="1">
            <a:spLocks/>
          </p:cNvSpPr>
          <p:nvPr/>
        </p:nvSpPr>
        <p:spPr>
          <a:xfrm>
            <a:off x="6883702" y="1351280"/>
            <a:ext cx="4349908" cy="93268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Step 5</a:t>
            </a:r>
            <a:r>
              <a:rPr lang="en-US" dirty="0">
                <a:solidFill>
                  <a:schemeClr val="bg1"/>
                </a:solidFill>
              </a:rPr>
              <a:t>: Take this formula and negate it to get all the instances where the clause is true in CNF (conjunctive normal form).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E7970F-7CFF-B54F-8B82-9D084691C371}"/>
              </a:ext>
            </a:extLst>
          </p:cNvPr>
          <p:cNvSpPr txBox="1">
            <a:spLocks/>
          </p:cNvSpPr>
          <p:nvPr/>
        </p:nvSpPr>
        <p:spPr>
          <a:xfrm>
            <a:off x="6629401" y="2651760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B2694-AAC0-CB47-A5A1-24E5C597CCAB}"/>
              </a:ext>
            </a:extLst>
          </p:cNvPr>
          <p:cNvSpPr txBox="1">
            <a:spLocks/>
          </p:cNvSpPr>
          <p:nvPr/>
        </p:nvSpPr>
        <p:spPr>
          <a:xfrm>
            <a:off x="9173716" y="3644900"/>
            <a:ext cx="1435607" cy="3804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ym typeface="Symbol"/>
              </a:rPr>
              <a:t>Negate formula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CCCCD6F-77EE-0D40-BD10-B728039DC088}"/>
              </a:ext>
            </a:extLst>
          </p:cNvPr>
          <p:cNvSpPr txBox="1">
            <a:spLocks/>
          </p:cNvSpPr>
          <p:nvPr/>
        </p:nvSpPr>
        <p:spPr>
          <a:xfrm>
            <a:off x="6629401" y="4614164"/>
            <a:ext cx="4937759" cy="62738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3DDA0CF-6B15-F947-A345-A307A36659B0}"/>
              </a:ext>
            </a:extLst>
          </p:cNvPr>
          <p:cNvCxnSpPr>
            <a:stCxn id="3" idx="0"/>
            <a:endCxn id="19" idx="1"/>
          </p:cNvCxnSpPr>
          <p:nvPr/>
        </p:nvCxnSpPr>
        <p:spPr>
          <a:xfrm rot="5400000" flipH="1" flipV="1">
            <a:off x="5573947" y="2366435"/>
            <a:ext cx="456438" cy="1654469"/>
          </a:xfrm>
          <a:prstGeom prst="bentConnector2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AC4D97-E38C-0549-B1D2-66ADD2AB9468}"/>
              </a:ext>
            </a:extLst>
          </p:cNvPr>
          <p:cNvCxnSpPr>
            <a:cxnSpLocks/>
          </p:cNvCxnSpPr>
          <p:nvPr/>
        </p:nvCxnSpPr>
        <p:spPr>
          <a:xfrm>
            <a:off x="9098280" y="3421888"/>
            <a:ext cx="1" cy="103327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413" y="271046"/>
            <a:ext cx="9905998" cy="588490"/>
          </a:xfrm>
        </p:spPr>
        <p:txBody>
          <a:bodyPr/>
          <a:lstStyle/>
          <a:p>
            <a:pPr algn="ctr"/>
            <a:r>
              <a:rPr lang="en-US" dirty="0"/>
              <a:t>Converting SAT to 3-SAT, step 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49451B-8C3E-8345-A09A-173D468017E0}"/>
              </a:ext>
            </a:extLst>
          </p:cNvPr>
          <p:cNvSpPr txBox="1">
            <a:spLocks/>
          </p:cNvSpPr>
          <p:nvPr/>
        </p:nvSpPr>
        <p:spPr>
          <a:xfrm>
            <a:off x="1234440" y="1340612"/>
            <a:ext cx="9812969" cy="62534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(y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 y</a:t>
            </a:r>
            <a:r>
              <a:rPr lang="en-US" baseline="-25000" dirty="0">
                <a:sym typeface="Symbol"/>
              </a:rPr>
              <a:t>2 </a:t>
            </a:r>
            <a:r>
              <a:rPr lang="en-US" dirty="0">
                <a:sym typeface="Symbol"/>
              </a:rPr>
              <a:t>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5896C1-ABA5-DD45-9061-D4CE98186D93}"/>
              </a:ext>
            </a:extLst>
          </p:cNvPr>
          <p:cNvSpPr txBox="1">
            <a:spLocks/>
          </p:cNvSpPr>
          <p:nvPr/>
        </p:nvSpPr>
        <p:spPr>
          <a:xfrm>
            <a:off x="1234440" y="2134362"/>
            <a:ext cx="9812969" cy="62534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  <a:sym typeface="Symbol"/>
              </a:rPr>
              <a:t>Step 6</a:t>
            </a:r>
            <a:r>
              <a:rPr lang="en-US" dirty="0">
                <a:solidFill>
                  <a:schemeClr val="bg1"/>
                </a:solidFill>
                <a:sym typeface="Symbol"/>
              </a:rPr>
              <a:t>: Almost done. This works but some clauses may have only 1 or 2 literals (3 are required for every single clause). Add dummy variables to force each clause to have three literals.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427333A-6B04-FF47-97D3-C846946249C3}"/>
              </a:ext>
            </a:extLst>
          </p:cNvPr>
          <p:cNvSpPr txBox="1">
            <a:spLocks/>
          </p:cNvSpPr>
          <p:nvPr/>
        </p:nvSpPr>
        <p:spPr>
          <a:xfrm>
            <a:off x="8101584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3: Clause has only 1 literal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4F29268B-AC98-7A4C-B9CE-C416CD47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3826981"/>
                <a:ext cx="3073841" cy="423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DFB884C9-4A65-E048-933F-99BF3DC7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84" y="5421440"/>
                <a:ext cx="3073841" cy="814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F89E28-9AD4-E84C-8017-16681167878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638505" y="4250591"/>
            <a:ext cx="0" cy="1170849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C89C1B-3A5C-BB46-9E12-66F905193203}"/>
              </a:ext>
            </a:extLst>
          </p:cNvPr>
          <p:cNvSpPr txBox="1">
            <a:spLocks/>
          </p:cNvSpPr>
          <p:nvPr/>
        </p:nvSpPr>
        <p:spPr>
          <a:xfrm>
            <a:off x="9611072" y="4570338"/>
            <a:ext cx="1564353" cy="608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variables p and q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CD20FF09-A418-BE47-BF66-0E826C5923A7}"/>
              </a:ext>
            </a:extLst>
          </p:cNvPr>
          <p:cNvSpPr txBox="1">
            <a:spLocks/>
          </p:cNvSpPr>
          <p:nvPr/>
        </p:nvSpPr>
        <p:spPr>
          <a:xfrm>
            <a:off x="4587240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2: Clause has only 2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6">
                <a:extLst>
                  <a:ext uri="{FF2B5EF4-FFF2-40B4-BE49-F238E27FC236}">
                    <a16:creationId xmlns:a16="http://schemas.microsoft.com/office/drawing/2014/main" id="{B36E528F-8F52-F342-B6E9-16EBE60D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3826980"/>
                <a:ext cx="3073841" cy="423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6">
                <a:extLst>
                  <a:ext uri="{FF2B5EF4-FFF2-40B4-BE49-F238E27FC236}">
                    <a16:creationId xmlns:a16="http://schemas.microsoft.com/office/drawing/2014/main" id="{C87D34C3-71A4-3746-BC63-28C67650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39" y="5593689"/>
                <a:ext cx="3073841" cy="470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70E25-AE8B-F343-A8A9-CEB628C4A1D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124160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E09285C7-4CF5-DB46-8C48-9CB98179FB37}"/>
              </a:ext>
            </a:extLst>
          </p:cNvPr>
          <p:cNvSpPr txBox="1">
            <a:spLocks/>
          </p:cNvSpPr>
          <p:nvPr/>
        </p:nvSpPr>
        <p:spPr>
          <a:xfrm>
            <a:off x="6151596" y="4489704"/>
            <a:ext cx="1509486" cy="786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Becomes:</a:t>
            </a:r>
            <a:br>
              <a:rPr lang="en-US" dirty="0"/>
            </a:br>
            <a:r>
              <a:rPr lang="en-US" dirty="0"/>
              <a:t>Introduce dummy variable p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B9DA80A-A303-A545-9F03-ADE2537EDFE0}"/>
              </a:ext>
            </a:extLst>
          </p:cNvPr>
          <p:cNvSpPr txBox="1">
            <a:spLocks/>
          </p:cNvSpPr>
          <p:nvPr/>
        </p:nvSpPr>
        <p:spPr>
          <a:xfrm>
            <a:off x="1072893" y="3434331"/>
            <a:ext cx="3073841" cy="423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Case 1: Clause has 3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E0EE379F-A4F3-374F-8B64-C034B49D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3" y="3826980"/>
                <a:ext cx="3073841" cy="4236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6">
                <a:extLst>
                  <a:ext uri="{FF2B5EF4-FFF2-40B4-BE49-F238E27FC236}">
                    <a16:creationId xmlns:a16="http://schemas.microsoft.com/office/drawing/2014/main" id="{AA5CDEB7-8636-D14B-95E7-8902F064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92" y="5593689"/>
                <a:ext cx="3073841" cy="470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B96E8-B140-0F45-8EDE-185A797A24D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2609813" y="4250591"/>
            <a:ext cx="1" cy="134309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FCFA03CC-7542-9A41-AA5B-4A15E822489A}"/>
              </a:ext>
            </a:extLst>
          </p:cNvPr>
          <p:cNvSpPr txBox="1">
            <a:spLocks/>
          </p:cNvSpPr>
          <p:nvPr/>
        </p:nvSpPr>
        <p:spPr>
          <a:xfrm>
            <a:off x="2637249" y="4663440"/>
            <a:ext cx="1509486" cy="5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 nothing, already fine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0F4D5F-D65D-1E41-8E48-DF0ECD8425A8}"/>
              </a:ext>
            </a:extLst>
          </p:cNvPr>
          <p:cNvCxnSpPr/>
          <p:nvPr/>
        </p:nvCxnSpPr>
        <p:spPr>
          <a:xfrm>
            <a:off x="338328" y="3108960"/>
            <a:ext cx="1146657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𝑺𝑨𝑻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5026773" y="4937760"/>
            <a:ext cx="1803796" cy="90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We are done!!</a:t>
            </a:r>
          </a:p>
        </p:txBody>
      </p:sp>
    </p:spTree>
    <p:extLst>
      <p:ext uri="{BB962C8B-B14F-4D97-AF65-F5344CB8AC3E}">
        <p14:creationId xmlns:p14="http://schemas.microsoft.com/office/powerpoint/2010/main" val="31910697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Cliques</a:t>
            </a:r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85" y="2888354"/>
            <a:ext cx="5478208" cy="329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14680D-30F3-114B-AEB1-1932B601B4B9}"/>
              </a:ext>
            </a:extLst>
          </p:cNvPr>
          <p:cNvSpPr txBox="1">
            <a:spLocks/>
          </p:cNvSpPr>
          <p:nvPr/>
        </p:nvSpPr>
        <p:spPr>
          <a:xfrm>
            <a:off x="7767879" y="2922523"/>
            <a:ext cx="3476530" cy="86182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In other words, it is a maximal sub-graph of 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5C29B9-3037-7E4C-897D-8560D4005B76}"/>
              </a:ext>
            </a:extLst>
          </p:cNvPr>
          <p:cNvCxnSpPr>
            <a:cxnSpLocks/>
          </p:cNvCxnSpPr>
          <p:nvPr/>
        </p:nvCxnSpPr>
        <p:spPr>
          <a:xfrm flipV="1">
            <a:off x="7043596" y="3257620"/>
            <a:ext cx="813314" cy="4180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7856910" y="5148171"/>
            <a:ext cx="3476530" cy="86182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Problem: Find the maximum size clique in a graph 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AFFD20-7FBD-DE4E-B347-2FED5635B8B7}"/>
              </a:ext>
            </a:extLst>
          </p:cNvPr>
          <p:cNvCxnSpPr>
            <a:cxnSpLocks/>
          </p:cNvCxnSpPr>
          <p:nvPr/>
        </p:nvCxnSpPr>
        <p:spPr>
          <a:xfrm>
            <a:off x="6985894" y="5048581"/>
            <a:ext cx="781985" cy="2295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20170"/>
            <a:ext cx="9905998" cy="6761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Clique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05879" y="1113580"/>
            <a:ext cx="9777066" cy="105019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u="sng" dirty="0">
                <a:solidFill>
                  <a:schemeClr val="bg1"/>
                </a:solidFill>
              </a:rPr>
              <a:t>Clique</a:t>
            </a:r>
            <a:r>
              <a:rPr lang="en-US" dirty="0">
                <a:solidFill>
                  <a:schemeClr val="bg1"/>
                </a:solidFill>
              </a:rPr>
              <a:t> in a graph G is a set of nodes such that each one is connected to each other in the set</a:t>
            </a:r>
          </a:p>
        </p:txBody>
      </p:sp>
      <p:pic>
        <p:nvPicPr>
          <p:cNvPr id="7" name="Picture 2" descr="images/lecture28/VertexClique.png">
            <a:extLst>
              <a:ext uri="{FF2B5EF4-FFF2-40B4-BE49-F238E27FC236}">
                <a16:creationId xmlns:a16="http://schemas.microsoft.com/office/drawing/2014/main" id="{93C118D8-E2BB-5D46-99DB-53DFEEC5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317" y="2779713"/>
            <a:ext cx="4936356" cy="296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2643D6-88BE-134B-A2F3-7587EAB54B6A}"/>
              </a:ext>
            </a:extLst>
          </p:cNvPr>
          <p:cNvSpPr txBox="1">
            <a:spLocks/>
          </p:cNvSpPr>
          <p:nvPr/>
        </p:nvSpPr>
        <p:spPr>
          <a:xfrm>
            <a:off x="6455122" y="3259540"/>
            <a:ext cx="4527824" cy="18918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Can we frame this as a </a:t>
            </a: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Decision Problem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Given a graph G and an integer k, return Yes </a:t>
            </a:r>
            <a:r>
              <a:rPr lang="en-US" sz="2000" i="1" dirty="0" err="1">
                <a:solidFill>
                  <a:schemeClr val="tx1">
                    <a:lumMod val="95000"/>
                  </a:schemeClr>
                </a:solidFill>
              </a:rPr>
              <a:t>iff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 G has a click of size k or larger.</a:t>
            </a:r>
          </a:p>
        </p:txBody>
      </p:sp>
    </p:spTree>
    <p:extLst>
      <p:ext uri="{BB962C8B-B14F-4D97-AF65-F5344CB8AC3E}">
        <p14:creationId xmlns:p14="http://schemas.microsoft.com/office/powerpoint/2010/main" val="24151902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𝑵𝑷𝑪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384099" y="5153534"/>
            <a:ext cx="2199403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For this one, we can choose SAT or 3-SAT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9956" y="4074059"/>
            <a:ext cx="551967" cy="11081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131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u="sng" dirty="0"/>
                  <a:t>Verifier</a:t>
                </a:r>
                <a:r>
                  <a:rPr lang="en-US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Given G, k, and a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dirty="0"/>
                  <a:t> of nodes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Verify that number of nodes in V’ is k or larger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For each pair of nodes (</a:t>
                </a:r>
                <a:r>
                  <a:rPr lang="en-US" sz="1800" dirty="0" err="1"/>
                  <a:t>p,q</a:t>
                </a:r>
                <a:r>
                  <a:rPr lang="en-US" sz="1800" dirty="0"/>
                  <a:t>) in V’: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check that edge </a:t>
                </a:r>
                <a:r>
                  <a:rPr lang="en-US" sz="1400" dirty="0" err="1"/>
                  <a:t>p,q</a:t>
                </a:r>
                <a:r>
                  <a:rPr lang="en-US" sz="1400" dirty="0"/>
                  <a:t> exists in G</a:t>
                </a: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en-US" sz="1400" dirty="0"/>
                  <a:t>If not, return </a:t>
                </a:r>
                <a:r>
                  <a:rPr lang="en-US" sz="1400" b="1" u="sng" dirty="0"/>
                  <a:t>NO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1800" dirty="0"/>
                  <a:t>Return </a:t>
                </a:r>
                <a:r>
                  <a:rPr lang="en-US" sz="1800" b="1" u="sng" dirty="0"/>
                  <a:t>YES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A28EFFD-022F-1E4E-9149-D8B803B3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177887"/>
                <a:ext cx="4952999" cy="3145551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482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lique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𝑙𝑖𝑞𝑢𝑒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3-SAT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𝑪𝒍𝒊𝒒𝒖𝒆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262111"/>
                <a:ext cx="4423817" cy="14177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788968-185B-D64E-99C3-8E54573B8CD3}"/>
              </a:ext>
            </a:extLst>
          </p:cNvPr>
          <p:cNvSpPr txBox="1">
            <a:spLocks/>
          </p:cNvSpPr>
          <p:nvPr/>
        </p:nvSpPr>
        <p:spPr>
          <a:xfrm>
            <a:off x="8848008" y="2023785"/>
            <a:ext cx="2199403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We choose 3-SAT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2CEF3-2E7B-F64D-99FA-02BC2649D1B5}"/>
              </a:ext>
            </a:extLst>
          </p:cNvPr>
          <p:cNvCxnSpPr>
            <a:cxnSpLocks/>
          </p:cNvCxnSpPr>
          <p:nvPr/>
        </p:nvCxnSpPr>
        <p:spPr>
          <a:xfrm flipH="1" flipV="1">
            <a:off x="8445873" y="1933687"/>
            <a:ext cx="562325" cy="218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A21CD3-C94C-6D4A-B7AC-E1F97DA3A563}"/>
              </a:ext>
            </a:extLst>
          </p:cNvPr>
          <p:cNvSpPr txBox="1">
            <a:spLocks/>
          </p:cNvSpPr>
          <p:nvPr/>
        </p:nvSpPr>
        <p:spPr>
          <a:xfrm>
            <a:off x="2766875" y="3183147"/>
            <a:ext cx="6729844" cy="6022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Goal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Given a generic 3-SAT input, can we convert it into graph and integer k such that the 3-SAT formula is satisfiable IFF the graph has a click of at least size k?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A11A9A-DCC6-E443-A08D-75744B98035F}"/>
              </a:ext>
            </a:extLst>
          </p:cNvPr>
          <p:cNvSpPr txBox="1">
            <a:spLocks/>
          </p:cNvSpPr>
          <p:nvPr/>
        </p:nvSpPr>
        <p:spPr>
          <a:xfrm>
            <a:off x="6536462" y="3694508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Graph G and integer k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572CDE1-F158-3447-B0B5-87F1FA3E0749}"/>
              </a:ext>
            </a:extLst>
          </p:cNvPr>
          <p:cNvSpPr/>
          <p:nvPr/>
        </p:nvSpPr>
        <p:spPr>
          <a:xfrm>
            <a:off x="5882580" y="4166422"/>
            <a:ext cx="498434" cy="24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FBFF-44F3-944B-896C-DA9DC23A1E3D}"/>
              </a:ext>
            </a:extLst>
          </p:cNvPr>
          <p:cNvSpPr txBox="1">
            <a:spLocks/>
          </p:cNvSpPr>
          <p:nvPr/>
        </p:nvSpPr>
        <p:spPr>
          <a:xfrm>
            <a:off x="2766875" y="3694509"/>
            <a:ext cx="2960257" cy="1340339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1"/>
                </a:solidFill>
              </a:rPr>
              <a:t>Input: 3SAT formula:</a:t>
            </a:r>
          </a:p>
          <a:p>
            <a:pPr marL="0" indent="0" algn="ctr">
              <a:buNone/>
            </a:pPr>
            <a:r>
              <a:rPr lang="en-US" sz="1800" i="1" dirty="0">
                <a:solidFill>
                  <a:schemeClr val="bg1"/>
                </a:solidFill>
              </a:rPr>
              <a:t>e.g.,</a:t>
            </a:r>
            <a:br>
              <a:rPr lang="en-US" sz="1800" i="1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  <a:sym typeface="Symbol"/>
              </a:rPr>
              <a:t>’</a:t>
            </a:r>
            <a:r>
              <a:rPr lang="en-US" sz="1800" baseline="-25000" dirty="0" err="1">
                <a:solidFill>
                  <a:schemeClr val="bg1"/>
                </a:solidFill>
                <a:sym typeface="Symbol"/>
              </a:rPr>
              <a:t>i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 =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  (y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1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y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x</a:t>
            </a:r>
            <a:r>
              <a:rPr lang="en-US" sz="1800" baseline="-25000" dirty="0">
                <a:solidFill>
                  <a:schemeClr val="bg1"/>
                </a:solidFill>
                <a:sym typeface="Symbol"/>
              </a:rPr>
              <a:t>2</a:t>
            </a:r>
            <a:r>
              <a:rPr lang="en-US" sz="1800" dirty="0">
                <a:solidFill>
                  <a:schemeClr val="bg1"/>
                </a:solidFill>
                <a:sym typeface="Symbol"/>
              </a:rPr>
              <a:t>)…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i="1" dirty="0">
              <a:solidFill>
                <a:schemeClr val="bg1"/>
              </a:solidFill>
            </a:endParaRPr>
          </a:p>
        </p:txBody>
      </p:sp>
      <p:pic>
        <p:nvPicPr>
          <p:cNvPr id="17" name="Picture 2" descr="images/lecture28/VertexClique.png">
            <a:extLst>
              <a:ext uri="{FF2B5EF4-FFF2-40B4-BE49-F238E27FC236}">
                <a16:creationId xmlns:a16="http://schemas.microsoft.com/office/drawing/2014/main" id="{35973397-6F5B-3B47-A209-C0FA363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60" y="4140157"/>
            <a:ext cx="1319913" cy="7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567843-DBA4-FA4F-AABF-F76B9289A312}"/>
              </a:ext>
            </a:extLst>
          </p:cNvPr>
          <p:cNvSpPr txBox="1">
            <a:spLocks/>
          </p:cNvSpPr>
          <p:nvPr/>
        </p:nvSpPr>
        <p:spPr>
          <a:xfrm>
            <a:off x="3232087" y="5752306"/>
            <a:ext cx="7815324" cy="47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Converting a Boolean formula into a graph is strange, right? Let’s see how it works!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29181E-2BAD-C744-B008-789AA10EA17E}"/>
              </a:ext>
            </a:extLst>
          </p:cNvPr>
          <p:cNvCxnSpPr>
            <a:cxnSpLocks/>
          </p:cNvCxnSpPr>
          <p:nvPr/>
        </p:nvCxnSpPr>
        <p:spPr>
          <a:xfrm flipH="1" flipV="1">
            <a:off x="5164808" y="5175287"/>
            <a:ext cx="1580024" cy="5770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C68369-0764-084F-A526-AB726125D194}"/>
              </a:ext>
            </a:extLst>
          </p:cNvPr>
          <p:cNvCxnSpPr>
            <a:cxnSpLocks/>
          </p:cNvCxnSpPr>
          <p:nvPr/>
        </p:nvCxnSpPr>
        <p:spPr>
          <a:xfrm flipV="1">
            <a:off x="6744832" y="5175286"/>
            <a:ext cx="688063" cy="57702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6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Intuition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TIP</a:t>
            </a:r>
            <a:r>
              <a:rPr lang="en-US" i="1" dirty="0"/>
              <a:t>: When doing a reduction, think about the “spirit” of how the problems relate to each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9BD02-8560-B14C-93B3-F0E44B74CCF4}"/>
              </a:ext>
            </a:extLst>
          </p:cNvPr>
          <p:cNvSpPr txBox="1">
            <a:spLocks/>
          </p:cNvSpPr>
          <p:nvPr/>
        </p:nvSpPr>
        <p:spPr>
          <a:xfrm>
            <a:off x="5241123" y="2693106"/>
            <a:ext cx="5496286" cy="3669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With a 3-Sat formula, we have: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D8AC63-7F5C-5B48-A1C1-5B5C2EFAAE20}"/>
              </a:ext>
            </a:extLst>
          </p:cNvPr>
          <p:cNvSpPr txBox="1">
            <a:spLocks/>
          </p:cNvSpPr>
          <p:nvPr/>
        </p:nvSpPr>
        <p:spPr>
          <a:xfrm>
            <a:off x="5241123" y="3023270"/>
            <a:ext cx="5496286" cy="278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 bunch of “things” (variables)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Some can be assigned TRUE without issue (they are “connected”)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Each clause must have a TRUE item that is connected (valid) with the other items in the other clauses</a:t>
            </a:r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75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52844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1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1</a:t>
                </a:r>
                <a:r>
                  <a:rPr lang="en-US" i="1" dirty="0"/>
                  <a:t>: Create a graph G with nodes where each variable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represents a node in 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9397" y="3263480"/>
                <a:ext cx="3475855" cy="1869840"/>
              </a:xfrm>
              <a:blipFill>
                <a:blip r:embed="rId3"/>
                <a:stretch>
                  <a:fillRect t="-671" r="-725" b="-402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3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2166-42DB-8741-B471-71AF22D8E630}"/>
              </a:ext>
            </a:extLst>
          </p:cNvPr>
          <p:cNvSpPr/>
          <p:nvPr/>
        </p:nvSpPr>
        <p:spPr>
          <a:xfrm>
            <a:off x="3336541" y="1569259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F490F1-E6C0-964A-B02A-AC52DBFEF64B}"/>
              </a:ext>
            </a:extLst>
          </p:cNvPr>
          <p:cNvSpPr/>
          <p:nvPr/>
        </p:nvSpPr>
        <p:spPr>
          <a:xfrm>
            <a:off x="5441127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A0C2AD-7210-8243-8348-C161C1914D44}"/>
              </a:ext>
            </a:extLst>
          </p:cNvPr>
          <p:cNvSpPr/>
          <p:nvPr/>
        </p:nvSpPr>
        <p:spPr>
          <a:xfrm>
            <a:off x="7528293" y="1567737"/>
            <a:ext cx="1814881" cy="38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ECA5C-0D0C-C943-9C5D-3F5787CD913C}"/>
              </a:ext>
            </a:extLst>
          </p:cNvPr>
          <p:cNvCxnSpPr>
            <a:stCxn id="17" idx="2"/>
          </p:cNvCxnSpPr>
          <p:nvPr/>
        </p:nvCxnSpPr>
        <p:spPr>
          <a:xfrm>
            <a:off x="4243982" y="1955563"/>
            <a:ext cx="1133773" cy="16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AF6BC7-046A-A24E-8ED2-C4A6350E960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348568" y="1954041"/>
            <a:ext cx="898263" cy="79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854FCD-F900-284E-A2D5-ED3672C2A0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343174" y="1760889"/>
            <a:ext cx="683249" cy="188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/>
                  <a:t>Goal: The nodes we choose in our clique will be the same variable we choose to set to TRUE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F9EEA7F2-2958-A543-9566-BB0955D1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99" y="4279268"/>
                <a:ext cx="2523528" cy="1535462"/>
              </a:xfrm>
              <a:prstGeom prst="rect">
                <a:avLst/>
              </a:prstGeom>
              <a:blipFill>
                <a:blip r:embed="rId14"/>
                <a:stretch>
                  <a:fillRect l="-9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80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stCxn id="4" idx="6"/>
            <a:endCxn id="15" idx="3"/>
          </p:cNvCxnSpPr>
          <p:nvPr/>
        </p:nvCxnSpPr>
        <p:spPr>
          <a:xfrm flipV="1">
            <a:off x="5920963" y="3212892"/>
            <a:ext cx="1769532" cy="82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4A99F-3160-5448-B196-7686208D44F9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5920963" y="6041675"/>
            <a:ext cx="3873375" cy="301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9C577CF-BB93-1F40-A861-D35A29730481}"/>
              </a:ext>
            </a:extLst>
          </p:cNvPr>
          <p:cNvSpPr txBox="1">
            <a:spLocks/>
          </p:cNvSpPr>
          <p:nvPr/>
        </p:nvSpPr>
        <p:spPr>
          <a:xfrm>
            <a:off x="7463826" y="5724806"/>
            <a:ext cx="801988" cy="6417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CED820-3E2A-3440-B4A5-6BCC90D382D5}"/>
              </a:ext>
            </a:extLst>
          </p:cNvPr>
          <p:cNvSpPr txBox="1">
            <a:spLocks/>
          </p:cNvSpPr>
          <p:nvPr/>
        </p:nvSpPr>
        <p:spPr>
          <a:xfrm>
            <a:off x="6853263" y="3461442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connect these two because they do not conflict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86DBCC1-3766-BE43-BCD7-2C837ABDDD61}"/>
              </a:ext>
            </a:extLst>
          </p:cNvPr>
          <p:cNvSpPr txBox="1">
            <a:spLocks/>
          </p:cNvSpPr>
          <p:nvPr/>
        </p:nvSpPr>
        <p:spPr>
          <a:xfrm>
            <a:off x="7908201" y="5154435"/>
            <a:ext cx="1768864" cy="8872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i="1" dirty="0"/>
              <a:t>We cannot connect these two because they contradict one another</a:t>
            </a:r>
          </a:p>
        </p:txBody>
      </p:sp>
    </p:spTree>
    <p:extLst>
      <p:ext uri="{BB962C8B-B14F-4D97-AF65-F5344CB8AC3E}">
        <p14:creationId xmlns:p14="http://schemas.microsoft.com/office/powerpoint/2010/main" val="15816136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2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9397" y="3263475"/>
            <a:ext cx="3475855" cy="1869840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Step 2</a:t>
            </a:r>
            <a:r>
              <a:rPr lang="en-US" i="1" dirty="0"/>
              <a:t>: Connect any two nodes that are in different clauses AND can be set to true at the same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/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A49A5B1-9EEA-504D-8171-2D86014ED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3766236"/>
                <a:ext cx="543208" cy="5432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/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E69667C-7276-FF41-86D4-6E1485A6E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4769662"/>
                <a:ext cx="543208" cy="5432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/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206D0A1-EC73-4F41-AD32-D60DD278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755" y="5773088"/>
                <a:ext cx="543208" cy="54320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/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50F9A5-A6D1-BB4B-B24D-3DFE8D073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3763219"/>
                <a:ext cx="543208" cy="543208"/>
              </a:xfrm>
              <a:prstGeom prst="ellipse">
                <a:avLst/>
              </a:prstGeom>
              <a:blipFill>
                <a:blip r:embed="rId7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/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7033AA9-BB01-334B-BFAC-F224D9A3E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4766645"/>
                <a:ext cx="543208" cy="543208"/>
              </a:xfrm>
              <a:prstGeom prst="ellipse">
                <a:avLst/>
              </a:prstGeom>
              <a:blipFill>
                <a:blip r:embed="rId8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/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90E357-5B28-C24D-9D1A-EF3C2C12D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338" y="5770071"/>
                <a:ext cx="543208" cy="543208"/>
              </a:xfrm>
              <a:prstGeom prst="ellipse">
                <a:avLst/>
              </a:prstGeom>
              <a:blipFill>
                <a:blip r:embed="rId9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/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C784C3-B233-0E4B-9B1D-CDBE9E239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555" y="2749235"/>
                <a:ext cx="543208" cy="54320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/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8A4BC7A-0AD2-B347-9390-C4D998A20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944" y="2749235"/>
                <a:ext cx="543208" cy="54320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/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462B37-7CE7-1A49-BCE5-580A9CDD9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33" y="2749235"/>
                <a:ext cx="543208" cy="543208"/>
              </a:xfrm>
              <a:prstGeom prst="ellipse">
                <a:avLst/>
              </a:prstGeom>
              <a:blipFill>
                <a:blip r:embed="rId1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BF33AED-B3BF-D84D-9C46-7A9DE45CD689}"/>
              </a:ext>
            </a:extLst>
          </p:cNvPr>
          <p:cNvSpPr/>
          <p:nvPr/>
        </p:nvSpPr>
        <p:spPr>
          <a:xfrm>
            <a:off x="5169528" y="2580237"/>
            <a:ext cx="5477346" cy="39744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E88A37-34DA-FB4E-A626-20A988C9E9DE}"/>
              </a:ext>
            </a:extLst>
          </p:cNvPr>
          <p:cNvSpPr txBox="1">
            <a:spLocks/>
          </p:cNvSpPr>
          <p:nvPr/>
        </p:nvSpPr>
        <p:spPr>
          <a:xfrm>
            <a:off x="10153454" y="2626712"/>
            <a:ext cx="445962" cy="478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accent1"/>
                </a:solidFill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5A36DC-033A-1D44-95C7-8C2268628050}"/>
              </a:ext>
            </a:extLst>
          </p:cNvPr>
          <p:cNvCxnSpPr>
            <a:cxnSpLocks/>
            <a:stCxn id="4" idx="6"/>
            <a:endCxn id="15" idx="4"/>
          </p:cNvCxnSpPr>
          <p:nvPr/>
        </p:nvCxnSpPr>
        <p:spPr>
          <a:xfrm flipV="1">
            <a:off x="5920963" y="3292443"/>
            <a:ext cx="1961585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93107A-EDEA-3145-987E-D64D886046AD}"/>
              </a:ext>
            </a:extLst>
          </p:cNvPr>
          <p:cNvCxnSpPr>
            <a:cxnSpLocks/>
            <a:stCxn id="4" idx="6"/>
            <a:endCxn id="16" idx="4"/>
          </p:cNvCxnSpPr>
          <p:nvPr/>
        </p:nvCxnSpPr>
        <p:spPr>
          <a:xfrm flipV="1">
            <a:off x="5920963" y="3292443"/>
            <a:ext cx="3127974" cy="74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3DC1DA-938A-2D49-A105-6F600A3F1A3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5920963" y="4034823"/>
            <a:ext cx="3873375" cy="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18388B-A1B9-5C4C-B61B-70895BCF17C4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5920963" y="4037840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E2F4D-597D-0A4E-A57B-0020E6F12C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5920963" y="4037840"/>
            <a:ext cx="3873375" cy="2003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FF9477-207D-474C-839E-D162BB8F2CC1}"/>
              </a:ext>
            </a:extLst>
          </p:cNvPr>
          <p:cNvCxnSpPr>
            <a:cxnSpLocks/>
            <a:stCxn id="9" idx="6"/>
            <a:endCxn id="14" idx="4"/>
          </p:cNvCxnSpPr>
          <p:nvPr/>
        </p:nvCxnSpPr>
        <p:spPr>
          <a:xfrm flipV="1">
            <a:off x="5920963" y="3292443"/>
            <a:ext cx="795196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696E13-6B4E-E043-A09F-ECEC80AB4A57}"/>
              </a:ext>
            </a:extLst>
          </p:cNvPr>
          <p:cNvCxnSpPr>
            <a:cxnSpLocks/>
            <a:stCxn id="9" idx="6"/>
            <a:endCxn id="16" idx="4"/>
          </p:cNvCxnSpPr>
          <p:nvPr/>
        </p:nvCxnSpPr>
        <p:spPr>
          <a:xfrm flipV="1">
            <a:off x="5920963" y="3292443"/>
            <a:ext cx="3127974" cy="174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CA3065-A461-AE40-AD9A-F6A3B415BD5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920963" y="4034823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B7C8622-1B9B-684C-BD33-D95A5919B89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5920963" y="5041266"/>
            <a:ext cx="3873375" cy="1000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11A371-E5D3-4041-A458-CBF0B644EB5F}"/>
              </a:ext>
            </a:extLst>
          </p:cNvPr>
          <p:cNvCxnSpPr>
            <a:cxnSpLocks/>
            <a:stCxn id="10" idx="6"/>
            <a:endCxn id="14" idx="4"/>
          </p:cNvCxnSpPr>
          <p:nvPr/>
        </p:nvCxnSpPr>
        <p:spPr>
          <a:xfrm flipV="1">
            <a:off x="5920963" y="3292443"/>
            <a:ext cx="795196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DDC788-314B-BF43-B06E-462111F4967C}"/>
              </a:ext>
            </a:extLst>
          </p:cNvPr>
          <p:cNvCxnSpPr>
            <a:cxnSpLocks/>
            <a:stCxn id="10" idx="6"/>
            <a:endCxn id="15" idx="4"/>
          </p:cNvCxnSpPr>
          <p:nvPr/>
        </p:nvCxnSpPr>
        <p:spPr>
          <a:xfrm flipV="1">
            <a:off x="5920963" y="3292443"/>
            <a:ext cx="1961585" cy="275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72CF64-D07F-F74D-98C4-9A30A381618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920963" y="4034823"/>
            <a:ext cx="3873375" cy="200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3107FE9-12F7-8F4D-8FA5-DBA64340968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920963" y="5038249"/>
            <a:ext cx="3873375" cy="1006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22D0F5-2941-3D40-84A5-CAE6C30913FF}"/>
              </a:ext>
            </a:extLst>
          </p:cNvPr>
          <p:cNvCxnSpPr>
            <a:cxnSpLocks/>
            <a:stCxn id="12" idx="2"/>
            <a:endCxn id="14" idx="4"/>
          </p:cNvCxnSpPr>
          <p:nvPr/>
        </p:nvCxnSpPr>
        <p:spPr>
          <a:xfrm flipH="1" flipV="1">
            <a:off x="6716159" y="3292443"/>
            <a:ext cx="3078179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1759C9-48CB-0E40-A9DC-A14CE6C703C8}"/>
              </a:ext>
            </a:extLst>
          </p:cNvPr>
          <p:cNvCxnSpPr>
            <a:cxnSpLocks/>
            <a:stCxn id="13" idx="2"/>
            <a:endCxn id="14" idx="4"/>
          </p:cNvCxnSpPr>
          <p:nvPr/>
        </p:nvCxnSpPr>
        <p:spPr>
          <a:xfrm flipH="1" flipV="1">
            <a:off x="6716159" y="3292443"/>
            <a:ext cx="3078179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8A4FA2F-DCA9-7348-8234-379B4A622ACD}"/>
              </a:ext>
            </a:extLst>
          </p:cNvPr>
          <p:cNvCxnSpPr>
            <a:cxnSpLocks/>
            <a:stCxn id="11" idx="2"/>
            <a:endCxn id="15" idx="4"/>
          </p:cNvCxnSpPr>
          <p:nvPr/>
        </p:nvCxnSpPr>
        <p:spPr>
          <a:xfrm flipH="1" flipV="1">
            <a:off x="7882548" y="3292443"/>
            <a:ext cx="1911790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A17698-5882-7A42-8FE3-73BA338B3094}"/>
              </a:ext>
            </a:extLst>
          </p:cNvPr>
          <p:cNvCxnSpPr>
            <a:cxnSpLocks/>
            <a:stCxn id="12" idx="2"/>
            <a:endCxn id="15" idx="4"/>
          </p:cNvCxnSpPr>
          <p:nvPr/>
        </p:nvCxnSpPr>
        <p:spPr>
          <a:xfrm flipH="1" flipV="1">
            <a:off x="7882548" y="3292443"/>
            <a:ext cx="1911790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C2267-5372-264C-A218-ACD0E36C30AE}"/>
              </a:ext>
            </a:extLst>
          </p:cNvPr>
          <p:cNvCxnSpPr>
            <a:cxnSpLocks/>
            <a:stCxn id="13" idx="2"/>
            <a:endCxn id="15" idx="4"/>
          </p:cNvCxnSpPr>
          <p:nvPr/>
        </p:nvCxnSpPr>
        <p:spPr>
          <a:xfrm flipH="1" flipV="1">
            <a:off x="7882548" y="3292443"/>
            <a:ext cx="1911790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F4BD6C-BE19-7E46-942E-45C874225D6F}"/>
              </a:ext>
            </a:extLst>
          </p:cNvPr>
          <p:cNvCxnSpPr>
            <a:cxnSpLocks/>
            <a:stCxn id="11" idx="2"/>
            <a:endCxn id="16" idx="4"/>
          </p:cNvCxnSpPr>
          <p:nvPr/>
        </p:nvCxnSpPr>
        <p:spPr>
          <a:xfrm flipH="1" flipV="1">
            <a:off x="9048937" y="3292443"/>
            <a:ext cx="745401" cy="74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090CEA-501C-A541-91C0-63A98DB1AFBD}"/>
              </a:ext>
            </a:extLst>
          </p:cNvPr>
          <p:cNvCxnSpPr>
            <a:cxnSpLocks/>
            <a:stCxn id="12" idx="2"/>
            <a:endCxn id="16" idx="4"/>
          </p:cNvCxnSpPr>
          <p:nvPr/>
        </p:nvCxnSpPr>
        <p:spPr>
          <a:xfrm flipH="1" flipV="1">
            <a:off x="9048937" y="3292443"/>
            <a:ext cx="745401" cy="174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E424F6E-E69E-4E4C-9EAB-A6FCB3393129}"/>
              </a:ext>
            </a:extLst>
          </p:cNvPr>
          <p:cNvCxnSpPr>
            <a:cxnSpLocks/>
            <a:stCxn id="13" idx="2"/>
            <a:endCxn id="16" idx="4"/>
          </p:cNvCxnSpPr>
          <p:nvPr/>
        </p:nvCxnSpPr>
        <p:spPr>
          <a:xfrm flipH="1" flipV="1">
            <a:off x="9048937" y="3292443"/>
            <a:ext cx="745401" cy="274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19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Step 3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Step 3</a:t>
                </a:r>
                <a:r>
                  <a:rPr lang="en-US" i="1" dirty="0"/>
                  <a:t>: Set k equal to the number of clauses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9182" y="3495092"/>
                <a:ext cx="3475855" cy="1042952"/>
              </a:xfrm>
              <a:blipFill>
                <a:blip r:embed="rId3"/>
                <a:stretch>
                  <a:fillRect r="-364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34495A-30E8-0F4D-808A-EA8E6DC699C8}"/>
              </a:ext>
            </a:extLst>
          </p:cNvPr>
          <p:cNvGrpSpPr/>
          <p:nvPr/>
        </p:nvGrpSpPr>
        <p:grpSpPr>
          <a:xfrm>
            <a:off x="5169528" y="2580237"/>
            <a:ext cx="5477346" cy="3974471"/>
            <a:chOff x="5169528" y="2580237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/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A49A5B1-9EEA-504D-8171-2D86014ED3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3766236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/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E69667C-7276-FF41-86D4-6E1485A6E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4769662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/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06D0A1-EC73-4F41-AD32-D60DD2780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755" y="5773088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/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350F9A5-A6D1-BB4B-B24D-3DFE8D073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3763219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/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7033AA9-BB01-334B-BFAC-F224D9A3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4766645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/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90E357-5B28-C24D-9D1A-EF3C2C12D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4338" y="5770071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/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2C784C3-B233-0E4B-9B1D-CDBE9E239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555" y="2749235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/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8A4BC7A-0AD2-B347-9390-C4D998A20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944" y="2749235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/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7462B37-7CE7-1A49-BCE5-580A9CDD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7333" y="2749235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F33AED-B3BF-D84D-9C46-7A9DE45CD689}"/>
                </a:ext>
              </a:extLst>
            </p:cNvPr>
            <p:cNvSpPr/>
            <p:nvPr/>
          </p:nvSpPr>
          <p:spPr>
            <a:xfrm>
              <a:off x="5169528" y="2580237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E88A37-34DA-FB4E-A626-20A988C9E9DE}"/>
                </a:ext>
              </a:extLst>
            </p:cNvPr>
            <p:cNvSpPr txBox="1">
              <a:spLocks/>
            </p:cNvSpPr>
            <p:nvPr/>
          </p:nvSpPr>
          <p:spPr>
            <a:xfrm>
              <a:off x="10153454" y="2626712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5A36DC-033A-1D44-95C7-8C2268628050}"/>
                </a:ext>
              </a:extLst>
            </p:cNvPr>
            <p:cNvCxnSpPr>
              <a:cxnSpLocks/>
              <a:stCxn id="4" idx="6"/>
              <a:endCxn id="15" idx="4"/>
            </p:cNvCxnSpPr>
            <p:nvPr/>
          </p:nvCxnSpPr>
          <p:spPr>
            <a:xfrm flipV="1">
              <a:off x="5920963" y="3292443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3107A-EDEA-3145-987E-D64D886046AD}"/>
                </a:ext>
              </a:extLst>
            </p:cNvPr>
            <p:cNvCxnSpPr>
              <a:cxnSpLocks/>
              <a:stCxn id="4" idx="6"/>
              <a:endCxn id="16" idx="4"/>
            </p:cNvCxnSpPr>
            <p:nvPr/>
          </p:nvCxnSpPr>
          <p:spPr>
            <a:xfrm flipV="1">
              <a:off x="5920963" y="3292443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3DC1DA-938A-2D49-A105-6F600A3F1A3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5920963" y="4034823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18388B-A1B9-5C4C-B61B-70895BCF17C4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5920963" y="4037840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FE2F4D-597D-0A4E-A57B-0020E6F12C06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5920963" y="4037840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F9477-207D-474C-839E-D162BB8F2CC1}"/>
                </a:ext>
              </a:extLst>
            </p:cNvPr>
            <p:cNvCxnSpPr>
              <a:cxnSpLocks/>
              <a:stCxn id="9" idx="6"/>
              <a:endCxn id="14" idx="4"/>
            </p:cNvCxnSpPr>
            <p:nvPr/>
          </p:nvCxnSpPr>
          <p:spPr>
            <a:xfrm flipV="1">
              <a:off x="5920963" y="3292443"/>
              <a:ext cx="795196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4696E13-6B4E-E043-A09F-ECEC80AB4A57}"/>
                </a:ext>
              </a:extLst>
            </p:cNvPr>
            <p:cNvCxnSpPr>
              <a:cxnSpLocks/>
              <a:stCxn id="9" idx="6"/>
              <a:endCxn id="16" idx="4"/>
            </p:cNvCxnSpPr>
            <p:nvPr/>
          </p:nvCxnSpPr>
          <p:spPr>
            <a:xfrm flipV="1">
              <a:off x="5920963" y="3292443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A3065-A461-AE40-AD9A-F6A3B415BD5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5920963" y="4034823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7C8622-1B9B-684C-BD33-D95A5919B895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>
              <a:off x="5920963" y="5041266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11A371-E5D3-4041-A458-CBF0B644EB5F}"/>
                </a:ext>
              </a:extLst>
            </p:cNvPr>
            <p:cNvCxnSpPr>
              <a:cxnSpLocks/>
              <a:stCxn id="10" idx="6"/>
              <a:endCxn id="14" idx="4"/>
            </p:cNvCxnSpPr>
            <p:nvPr/>
          </p:nvCxnSpPr>
          <p:spPr>
            <a:xfrm flipV="1">
              <a:off x="5920963" y="3292443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4DDC788-314B-BF43-B06E-462111F4967C}"/>
                </a:ext>
              </a:extLst>
            </p:cNvPr>
            <p:cNvCxnSpPr>
              <a:cxnSpLocks/>
              <a:stCxn id="10" idx="6"/>
              <a:endCxn id="15" idx="4"/>
            </p:cNvCxnSpPr>
            <p:nvPr/>
          </p:nvCxnSpPr>
          <p:spPr>
            <a:xfrm flipV="1">
              <a:off x="5920963" y="3292443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072CF64-D07F-F74D-98C4-9A30A381618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5920963" y="4034823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107FE9-12F7-8F4D-8FA5-DBA64340968E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5920963" y="5038249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C22D0F5-2941-3D40-84A5-CAE6C30913FF}"/>
                </a:ext>
              </a:extLst>
            </p:cNvPr>
            <p:cNvCxnSpPr>
              <a:cxnSpLocks/>
              <a:stCxn id="12" idx="2"/>
              <a:endCxn id="14" idx="4"/>
            </p:cNvCxnSpPr>
            <p:nvPr/>
          </p:nvCxnSpPr>
          <p:spPr>
            <a:xfrm flipH="1" flipV="1">
              <a:off x="6716159" y="3292443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1759C9-48CB-0E40-A9DC-A14CE6C703C8}"/>
                </a:ext>
              </a:extLst>
            </p:cNvPr>
            <p:cNvCxnSpPr>
              <a:cxnSpLocks/>
              <a:stCxn id="13" idx="2"/>
              <a:endCxn id="14" idx="4"/>
            </p:cNvCxnSpPr>
            <p:nvPr/>
          </p:nvCxnSpPr>
          <p:spPr>
            <a:xfrm flipH="1" flipV="1">
              <a:off x="6716159" y="3292443"/>
              <a:ext cx="3078179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A4FA2F-DCA9-7348-8234-379B4A622ACD}"/>
                </a:ext>
              </a:extLst>
            </p:cNvPr>
            <p:cNvCxnSpPr>
              <a:cxnSpLocks/>
              <a:stCxn id="11" idx="2"/>
              <a:endCxn id="15" idx="4"/>
            </p:cNvCxnSpPr>
            <p:nvPr/>
          </p:nvCxnSpPr>
          <p:spPr>
            <a:xfrm flipH="1" flipV="1">
              <a:off x="7882548" y="3292443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A17698-5882-7A42-8FE3-73BA338B3094}"/>
                </a:ext>
              </a:extLst>
            </p:cNvPr>
            <p:cNvCxnSpPr>
              <a:cxnSpLocks/>
              <a:stCxn id="12" idx="2"/>
              <a:endCxn id="15" idx="4"/>
            </p:cNvCxnSpPr>
            <p:nvPr/>
          </p:nvCxnSpPr>
          <p:spPr>
            <a:xfrm flipH="1" flipV="1">
              <a:off x="7882548" y="3292443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0C2267-5372-264C-A218-ACD0E36C30AE}"/>
                </a:ext>
              </a:extLst>
            </p:cNvPr>
            <p:cNvCxnSpPr>
              <a:cxnSpLocks/>
              <a:stCxn id="13" idx="2"/>
              <a:endCxn id="15" idx="4"/>
            </p:cNvCxnSpPr>
            <p:nvPr/>
          </p:nvCxnSpPr>
          <p:spPr>
            <a:xfrm flipH="1" flipV="1">
              <a:off x="7882548" y="3292443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DF4BD6C-BE19-7E46-942E-45C874225D6F}"/>
                </a:ext>
              </a:extLst>
            </p:cNvPr>
            <p:cNvCxnSpPr>
              <a:cxnSpLocks/>
              <a:stCxn id="11" idx="2"/>
              <a:endCxn id="16" idx="4"/>
            </p:cNvCxnSpPr>
            <p:nvPr/>
          </p:nvCxnSpPr>
          <p:spPr>
            <a:xfrm flipH="1" flipV="1">
              <a:off x="9048937" y="3292443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6090CEA-501C-A541-91C0-63A98DB1AFBD}"/>
                </a:ext>
              </a:extLst>
            </p:cNvPr>
            <p:cNvCxnSpPr>
              <a:cxnSpLocks/>
              <a:stCxn id="12" idx="2"/>
              <a:endCxn id="16" idx="4"/>
            </p:cNvCxnSpPr>
            <p:nvPr/>
          </p:nvCxnSpPr>
          <p:spPr>
            <a:xfrm flipH="1" flipV="1">
              <a:off x="9048937" y="3292443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E424F6E-E69E-4E4C-9EAB-A6FCB3393129}"/>
                </a:ext>
              </a:extLst>
            </p:cNvPr>
            <p:cNvCxnSpPr>
              <a:cxnSpLocks/>
              <a:stCxn id="13" idx="2"/>
              <a:endCxn id="16" idx="4"/>
            </p:cNvCxnSpPr>
            <p:nvPr/>
          </p:nvCxnSpPr>
          <p:spPr>
            <a:xfrm flipH="1" flipV="1">
              <a:off x="9048937" y="3292443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58FD4DEF-9538-B849-B1E3-32B77B27BEDA}"/>
                </a:ext>
              </a:extLst>
            </p:cNvPr>
            <p:cNvSpPr txBox="1">
              <a:spLocks/>
            </p:cNvSpPr>
            <p:nvPr/>
          </p:nvSpPr>
          <p:spPr>
            <a:xfrm>
              <a:off x="9943722" y="3016455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31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IFF G contains a clique of size 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41967" y="2495741"/>
                <a:ext cx="4544839" cy="1503170"/>
              </a:xfrm>
              <a:blipFill>
                <a:blip r:embed="rId3"/>
                <a:stretch>
                  <a:fillRect t="-83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56" y="1484196"/>
                <a:ext cx="7586129" cy="598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2300256" y="1164628"/>
            <a:ext cx="7586129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9C274A-D365-9D44-B7B2-72494C3194BB}"/>
              </a:ext>
            </a:extLst>
          </p:cNvPr>
          <p:cNvSpPr txBox="1">
            <a:spLocks/>
          </p:cNvSpPr>
          <p:nvPr/>
        </p:nvSpPr>
        <p:spPr>
          <a:xfrm>
            <a:off x="841967" y="4197785"/>
            <a:ext cx="4544839" cy="22482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Intuition</a:t>
            </a:r>
            <a:r>
              <a:rPr lang="en-US" i="1" dirty="0"/>
              <a:t>:</a:t>
            </a:r>
            <a:br>
              <a:rPr lang="en-US" b="1" i="1" u="sng" dirty="0"/>
            </a:br>
            <a:r>
              <a:rPr lang="en-US" i="1" dirty="0"/>
              <a:t>One clique of size 3 is shown. The nodes in the clique represent three variables, one per clause, that can be set to TRUE without issue.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5739894" y="2471596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2273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823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1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G contains a clique of size 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t="-1681" r="-31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90944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is satisfiable</a:t>
                </a:r>
                <a:br>
                  <a:rPr lang="en-US" sz="1800" i="1" dirty="0"/>
                </a:br>
                <a:r>
                  <a:rPr lang="en-US" sz="1800" i="1" dirty="0"/>
                  <a:t>This means at least one variable is true in each clause</a:t>
                </a:r>
                <a:br>
                  <a:rPr lang="en-US" sz="1800" i="1" dirty="0"/>
                </a:br>
                <a:r>
                  <a:rPr lang="en-US" sz="1800" i="1" dirty="0"/>
                  <a:t>Take one true variable from each clause (k total)</a:t>
                </a:r>
                <a:br>
                  <a:rPr lang="en-US" sz="1800" i="1" dirty="0"/>
                </a:br>
                <a:r>
                  <a:rPr lang="en-US" sz="1800" i="1" dirty="0"/>
                  <a:t>Find their nodes in G</a:t>
                </a:r>
                <a:br>
                  <a:rPr lang="en-US" sz="1800" i="1" dirty="0"/>
                </a:br>
                <a:r>
                  <a:rPr lang="en-US" sz="1800" i="1" dirty="0"/>
                  <a:t>These nodes MUST be a clique of size k</a:t>
                </a:r>
                <a:br>
                  <a:rPr lang="en-US" sz="1800" i="1" dirty="0"/>
                </a:br>
                <a:r>
                  <a:rPr lang="en-US" sz="1800" i="1" dirty="0"/>
                  <a:t>   Each of the k nodes is connected to each other:</a:t>
                </a:r>
                <a:br>
                  <a:rPr lang="en-US" sz="1800" i="1" dirty="0"/>
                </a:br>
                <a:r>
                  <a:rPr lang="en-US" sz="1800" i="1" dirty="0"/>
                  <a:t>      They are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   They can both be assigned true</a:t>
                </a:r>
                <a:br>
                  <a:rPr lang="en-US" sz="1800" i="1" dirty="0"/>
                </a:br>
                <a:r>
                  <a:rPr lang="en-US" sz="1800" i="1" dirty="0"/>
                  <a:t>Q.E.D.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 t="-38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56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</p:spPr>
            <p:txBody>
              <a:bodyPr>
                <a:normAutofit fontScale="90000"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𝐶𝑙𝑖𝑞𝑢𝑒</m:t>
                    </m:r>
                  </m:oMath>
                </a14:m>
                <a:r>
                  <a:rPr lang="en-US" dirty="0"/>
                  <a:t>, Proof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4490"/>
                <a:ext cx="9905998" cy="612753"/>
              </a:xfrm>
              <a:blipFill>
                <a:blip r:embed="rId2"/>
                <a:stretch>
                  <a:fillRect t="-1632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i="1" u="sng" dirty="0"/>
                  <a:t>Direction 2</a:t>
                </a:r>
                <a:r>
                  <a:rPr lang="en-US" i="1" dirty="0"/>
                  <a:t>:</a:t>
                </a:r>
                <a:br>
                  <a:rPr lang="en-US" i="1" dirty="0"/>
                </a:br>
                <a:r>
                  <a:rPr lang="en-US" i="1" dirty="0"/>
                  <a:t>G contains a clique of size k </a:t>
                </a:r>
                <a:r>
                  <a:rPr lang="en-US" i="1" dirty="0">
                    <a:sym typeface="Wingdings" pitchFamily="2" charset="2"/>
                  </a:rPr>
                  <a:t>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668898" y="1366507"/>
                <a:ext cx="3653159" cy="1503170"/>
              </a:xfrm>
              <a:blipFill>
                <a:blip r:embed="rId3"/>
                <a:stretch>
                  <a:fillRect l="-690" t="-1681" r="-241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8FD7EC5-F759-3443-A400-8D0888241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1" y="1366507"/>
                <a:ext cx="6771310" cy="598099"/>
              </a:xfrm>
              <a:prstGeom prst="rect">
                <a:avLst/>
              </a:prstGeom>
              <a:blipFill>
                <a:blip r:embed="rId4"/>
                <a:stretch>
                  <a:fillRect l="-37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48FEF-4075-E342-87D1-5ACB33834248}"/>
              </a:ext>
            </a:extLst>
          </p:cNvPr>
          <p:cNvSpPr txBox="1">
            <a:spLocks/>
          </p:cNvSpPr>
          <p:nvPr/>
        </p:nvSpPr>
        <p:spPr>
          <a:xfrm>
            <a:off x="516720" y="1046939"/>
            <a:ext cx="6771311" cy="3563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Consider this 3-SAT formula: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6D9CC-3F1A-384E-894F-E2F7F41ED5EA}"/>
              </a:ext>
            </a:extLst>
          </p:cNvPr>
          <p:cNvGrpSpPr/>
          <p:nvPr/>
        </p:nvGrpSpPr>
        <p:grpSpPr>
          <a:xfrm>
            <a:off x="852441" y="2181891"/>
            <a:ext cx="5477346" cy="3974471"/>
            <a:chOff x="5739894" y="2471596"/>
            <a:chExt cx="5477346" cy="3974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/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C588D3-1610-BB46-90DD-92C05B1E0A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3657595"/>
                  <a:ext cx="543208" cy="543208"/>
                </a:xfrm>
                <a:prstGeom prst="ellipse">
                  <a:avLst/>
                </a:prstGeom>
                <a:blipFill>
                  <a:blip r:embed="rId5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/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A19EE2-DCED-104D-9001-4AA2EE619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4661021"/>
                  <a:ext cx="543208" cy="543208"/>
                </a:xfrm>
                <a:prstGeom prst="ellipse">
                  <a:avLst/>
                </a:prstGeom>
                <a:blipFill>
                  <a:blip r:embed="rId6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/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3886F6-0A7E-3D42-8EE7-0E8352077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121" y="5664447"/>
                  <a:ext cx="543208" cy="543208"/>
                </a:xfrm>
                <a:prstGeom prst="ellipse">
                  <a:avLst/>
                </a:prstGeom>
                <a:blipFill>
                  <a:blip r:embed="rId7"/>
                  <a:stretch>
                    <a:fillRect l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/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C0B98F-EADF-C640-B049-550A523A7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3654578"/>
                  <a:ext cx="543208" cy="54320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/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5FEABFE-9C8A-A14E-BDA0-1B581644F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4658004"/>
                  <a:ext cx="543208" cy="54320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/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66F8109-458A-934E-B901-3C4AD7E54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704" y="5661430"/>
                  <a:ext cx="543208" cy="54320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/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5CB99A0-B12E-3E4B-BEEE-B8DC7EE9C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4921" y="2640594"/>
                  <a:ext cx="543208" cy="543208"/>
                </a:xfrm>
                <a:prstGeom prst="ellipse">
                  <a:avLst/>
                </a:prstGeom>
                <a:blipFill>
                  <a:blip r:embed="rId11"/>
                  <a:stretch>
                    <a:fillRect l="-4651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/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BCF629B9-BCCF-D946-ADE2-06B940838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310" y="2640594"/>
                  <a:ext cx="543208" cy="54320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/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9CD9F65-48C4-D749-8F4D-B267C3D19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699" y="2640594"/>
                  <a:ext cx="543208" cy="543208"/>
                </a:xfrm>
                <a:prstGeom prst="ellipse">
                  <a:avLst/>
                </a:prstGeom>
                <a:blipFill>
                  <a:blip r:embed="rId1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9AB02D-534C-F34C-989C-DF7A6619BF8A}"/>
                </a:ext>
              </a:extLst>
            </p:cNvPr>
            <p:cNvSpPr/>
            <p:nvPr/>
          </p:nvSpPr>
          <p:spPr>
            <a:xfrm>
              <a:off x="5739894" y="2471596"/>
              <a:ext cx="5477346" cy="39744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60C31D08-A8E0-AF43-A75A-6DAE79DCB83F}"/>
                </a:ext>
              </a:extLst>
            </p:cNvPr>
            <p:cNvSpPr txBox="1">
              <a:spLocks/>
            </p:cNvSpPr>
            <p:nvPr/>
          </p:nvSpPr>
          <p:spPr>
            <a:xfrm>
              <a:off x="10723820" y="2518071"/>
              <a:ext cx="445962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G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619927-8679-5B4F-9E57-2AC8896D3341}"/>
                </a:ext>
              </a:extLst>
            </p:cNvPr>
            <p:cNvCxnSpPr>
              <a:cxnSpLocks/>
              <a:stCxn id="42" idx="6"/>
              <a:endCxn id="52" idx="4"/>
            </p:cNvCxnSpPr>
            <p:nvPr/>
          </p:nvCxnSpPr>
          <p:spPr>
            <a:xfrm flipV="1">
              <a:off x="6491329" y="3183802"/>
              <a:ext cx="1961585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53B9C2-0646-1547-BFA6-A35C784AD3F6}"/>
                </a:ext>
              </a:extLst>
            </p:cNvPr>
            <p:cNvCxnSpPr>
              <a:cxnSpLocks/>
              <a:stCxn id="42" idx="6"/>
              <a:endCxn id="54" idx="4"/>
            </p:cNvCxnSpPr>
            <p:nvPr/>
          </p:nvCxnSpPr>
          <p:spPr>
            <a:xfrm flipV="1">
              <a:off x="6491329" y="3183802"/>
              <a:ext cx="3127974" cy="7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B098DB-F503-5247-B8BD-E160C437D684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 flipV="1">
              <a:off x="6491329" y="3926182"/>
              <a:ext cx="3873375" cy="3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7AC460-F132-944A-8C99-5304E15946E2}"/>
                </a:ext>
              </a:extLst>
            </p:cNvPr>
            <p:cNvCxnSpPr>
              <a:cxnSpLocks/>
              <a:stCxn id="42" idx="6"/>
              <a:endCxn id="48" idx="2"/>
            </p:cNvCxnSpPr>
            <p:nvPr/>
          </p:nvCxnSpPr>
          <p:spPr>
            <a:xfrm>
              <a:off x="6491329" y="3929199"/>
              <a:ext cx="3873375" cy="1000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94B50E7-FC90-664B-ACDD-99F628976744}"/>
                </a:ext>
              </a:extLst>
            </p:cNvPr>
            <p:cNvCxnSpPr>
              <a:cxnSpLocks/>
              <a:stCxn id="42" idx="6"/>
              <a:endCxn id="49" idx="2"/>
            </p:cNvCxnSpPr>
            <p:nvPr/>
          </p:nvCxnSpPr>
          <p:spPr>
            <a:xfrm>
              <a:off x="6491329" y="3929199"/>
              <a:ext cx="3873375" cy="2003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485D5A-4F86-1745-823D-C1C1B4AE2480}"/>
                </a:ext>
              </a:extLst>
            </p:cNvPr>
            <p:cNvCxnSpPr>
              <a:cxnSpLocks/>
              <a:stCxn id="44" idx="6"/>
              <a:endCxn id="51" idx="4"/>
            </p:cNvCxnSpPr>
            <p:nvPr/>
          </p:nvCxnSpPr>
          <p:spPr>
            <a:xfrm flipV="1">
              <a:off x="6491329" y="3183802"/>
              <a:ext cx="795196" cy="174882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5A2B95-941B-4649-A529-4E6B5912B50B}"/>
                </a:ext>
              </a:extLst>
            </p:cNvPr>
            <p:cNvCxnSpPr>
              <a:cxnSpLocks/>
              <a:stCxn id="44" idx="6"/>
              <a:endCxn id="54" idx="4"/>
            </p:cNvCxnSpPr>
            <p:nvPr/>
          </p:nvCxnSpPr>
          <p:spPr>
            <a:xfrm flipV="1">
              <a:off x="6491329" y="3183802"/>
              <a:ext cx="3127974" cy="1748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0E7117-DFF7-6D46-9CF7-76148A37AF0D}"/>
                </a:ext>
              </a:extLst>
            </p:cNvPr>
            <p:cNvCxnSpPr>
              <a:cxnSpLocks/>
              <a:stCxn id="44" idx="6"/>
              <a:endCxn id="47" idx="2"/>
            </p:cNvCxnSpPr>
            <p:nvPr/>
          </p:nvCxnSpPr>
          <p:spPr>
            <a:xfrm flipV="1">
              <a:off x="6491329" y="3926182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E57D6D-13AF-0342-89C5-5F69D1248FB7}"/>
                </a:ext>
              </a:extLst>
            </p:cNvPr>
            <p:cNvCxnSpPr>
              <a:cxnSpLocks/>
              <a:stCxn id="44" idx="6"/>
              <a:endCxn id="49" idx="2"/>
            </p:cNvCxnSpPr>
            <p:nvPr/>
          </p:nvCxnSpPr>
          <p:spPr>
            <a:xfrm>
              <a:off x="6491329" y="4932625"/>
              <a:ext cx="3873375" cy="100040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B437C9-654B-124E-886E-01BDB431CDA5}"/>
                </a:ext>
              </a:extLst>
            </p:cNvPr>
            <p:cNvCxnSpPr>
              <a:cxnSpLocks/>
              <a:stCxn id="45" idx="6"/>
              <a:endCxn id="51" idx="4"/>
            </p:cNvCxnSpPr>
            <p:nvPr/>
          </p:nvCxnSpPr>
          <p:spPr>
            <a:xfrm flipV="1">
              <a:off x="6491329" y="3183802"/>
              <a:ext cx="795196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C6CA3B-A420-8549-A435-9D7B23502B8F}"/>
                </a:ext>
              </a:extLst>
            </p:cNvPr>
            <p:cNvCxnSpPr>
              <a:cxnSpLocks/>
              <a:stCxn id="45" idx="6"/>
              <a:endCxn id="52" idx="4"/>
            </p:cNvCxnSpPr>
            <p:nvPr/>
          </p:nvCxnSpPr>
          <p:spPr>
            <a:xfrm flipV="1">
              <a:off x="6491329" y="3183802"/>
              <a:ext cx="1961585" cy="275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853D32-B240-A348-A892-11476C0160F2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6491329" y="3926182"/>
              <a:ext cx="3873375" cy="2009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30FF65D-995E-FD43-8B07-C32586C105C6}"/>
                </a:ext>
              </a:extLst>
            </p:cNvPr>
            <p:cNvCxnSpPr>
              <a:cxnSpLocks/>
              <a:stCxn id="45" idx="6"/>
              <a:endCxn id="48" idx="2"/>
            </p:cNvCxnSpPr>
            <p:nvPr/>
          </p:nvCxnSpPr>
          <p:spPr>
            <a:xfrm flipV="1">
              <a:off x="6491329" y="4929608"/>
              <a:ext cx="3873375" cy="1006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5C104D-C8D5-2445-B1BE-1F001C418614}"/>
                </a:ext>
              </a:extLst>
            </p:cNvPr>
            <p:cNvCxnSpPr>
              <a:cxnSpLocks/>
              <a:stCxn id="48" idx="2"/>
              <a:endCxn id="51" idx="4"/>
            </p:cNvCxnSpPr>
            <p:nvPr/>
          </p:nvCxnSpPr>
          <p:spPr>
            <a:xfrm flipH="1" flipV="1">
              <a:off x="7286525" y="3183802"/>
              <a:ext cx="3078179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1B95F-3EA8-3340-A6EA-3148ECF23B82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H="1" flipV="1">
              <a:off x="7286525" y="3183802"/>
              <a:ext cx="3078179" cy="274923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92932D-02F0-8643-BD52-D69EEF26986F}"/>
                </a:ext>
              </a:extLst>
            </p:cNvPr>
            <p:cNvCxnSpPr>
              <a:cxnSpLocks/>
              <a:stCxn id="47" idx="2"/>
              <a:endCxn id="52" idx="4"/>
            </p:cNvCxnSpPr>
            <p:nvPr/>
          </p:nvCxnSpPr>
          <p:spPr>
            <a:xfrm flipH="1" flipV="1">
              <a:off x="8452914" y="3183802"/>
              <a:ext cx="1911790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E71D92-3FA9-5746-A9E2-E9F585FA5071}"/>
                </a:ext>
              </a:extLst>
            </p:cNvPr>
            <p:cNvCxnSpPr>
              <a:cxnSpLocks/>
              <a:stCxn id="48" idx="2"/>
              <a:endCxn id="52" idx="4"/>
            </p:cNvCxnSpPr>
            <p:nvPr/>
          </p:nvCxnSpPr>
          <p:spPr>
            <a:xfrm flipH="1" flipV="1">
              <a:off x="8452914" y="3183802"/>
              <a:ext cx="1911790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94F35E-5123-334F-926D-5BAF779E18EC}"/>
                </a:ext>
              </a:extLst>
            </p:cNvPr>
            <p:cNvCxnSpPr>
              <a:cxnSpLocks/>
              <a:stCxn id="49" idx="2"/>
              <a:endCxn id="52" idx="4"/>
            </p:cNvCxnSpPr>
            <p:nvPr/>
          </p:nvCxnSpPr>
          <p:spPr>
            <a:xfrm flipH="1" flipV="1">
              <a:off x="8452914" y="3183802"/>
              <a:ext cx="1911790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A4B6B3D-C261-0C49-86B3-9CC4BA86F15C}"/>
                </a:ext>
              </a:extLst>
            </p:cNvPr>
            <p:cNvCxnSpPr>
              <a:cxnSpLocks/>
              <a:stCxn id="47" idx="2"/>
              <a:endCxn id="54" idx="4"/>
            </p:cNvCxnSpPr>
            <p:nvPr/>
          </p:nvCxnSpPr>
          <p:spPr>
            <a:xfrm flipH="1" flipV="1">
              <a:off x="9619303" y="3183802"/>
              <a:ext cx="745401" cy="742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3AC2C9-C8AE-514C-AD21-93A3DA3F0C16}"/>
                </a:ext>
              </a:extLst>
            </p:cNvPr>
            <p:cNvCxnSpPr>
              <a:cxnSpLocks/>
              <a:stCxn id="48" idx="2"/>
              <a:endCxn id="54" idx="4"/>
            </p:cNvCxnSpPr>
            <p:nvPr/>
          </p:nvCxnSpPr>
          <p:spPr>
            <a:xfrm flipH="1" flipV="1">
              <a:off x="9619303" y="3183802"/>
              <a:ext cx="745401" cy="17458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6C0B03D-BB65-524B-8822-D9B1AC15EB10}"/>
                </a:ext>
              </a:extLst>
            </p:cNvPr>
            <p:cNvCxnSpPr>
              <a:cxnSpLocks/>
              <a:stCxn id="49" idx="2"/>
              <a:endCxn id="54" idx="4"/>
            </p:cNvCxnSpPr>
            <p:nvPr/>
          </p:nvCxnSpPr>
          <p:spPr>
            <a:xfrm flipH="1" flipV="1">
              <a:off x="9619303" y="3183802"/>
              <a:ext cx="745401" cy="274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8BFB02D9-9E57-C240-8FC2-971E5E22AA16}"/>
                </a:ext>
              </a:extLst>
            </p:cNvPr>
            <p:cNvSpPr txBox="1">
              <a:spLocks/>
            </p:cNvSpPr>
            <p:nvPr/>
          </p:nvSpPr>
          <p:spPr>
            <a:xfrm>
              <a:off x="10514088" y="2907814"/>
              <a:ext cx="655694" cy="47863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k=3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u="sng" dirty="0"/>
                  <a:t>Proof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r>
                  <a:rPr lang="en-US" sz="1800" i="1" dirty="0"/>
                  <a:t>G contains a clique of size k</a:t>
                </a:r>
                <a:br>
                  <a:rPr lang="en-US" sz="1800" i="1" dirty="0"/>
                </a:br>
                <a:r>
                  <a:rPr lang="en-US" sz="1800" i="1" dirty="0"/>
                  <a:t>Select the k nodes</a:t>
                </a:r>
                <a:br>
                  <a:rPr lang="en-US" sz="1800" i="1" dirty="0"/>
                </a:br>
                <a:r>
                  <a:rPr lang="en-US" sz="1800" i="1" dirty="0"/>
                  <a:t>Find their respective variables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br>
                  <a:rPr lang="en-US" sz="1800" i="1" dirty="0"/>
                </a:br>
                <a:r>
                  <a:rPr lang="en-US" sz="1800" i="1" dirty="0"/>
                  <a:t>Each of these variables must be in a different clause</a:t>
                </a:r>
                <a:br>
                  <a:rPr lang="en-US" sz="1800" i="1" dirty="0"/>
                </a:br>
                <a:r>
                  <a:rPr lang="en-US" sz="1800" i="1" dirty="0"/>
                  <a:t>   By how G was constructed</a:t>
                </a:r>
                <a:br>
                  <a:rPr lang="en-US" sz="1800" i="1" dirty="0"/>
                </a:br>
                <a:r>
                  <a:rPr lang="en-US" sz="1800" i="1" dirty="0"/>
                  <a:t>Each variable can be set to TRUE without issue</a:t>
                </a:r>
                <a:br>
                  <a:rPr lang="en-US" sz="1800" i="1" dirty="0"/>
                </a:br>
                <a:r>
                  <a:rPr lang="en-US" sz="1800" i="1" dirty="0"/>
                  <a:t>   By definition of how edges were added to G</a:t>
                </a:r>
                <a:br>
                  <a:rPr lang="en-US" sz="1800" i="1" dirty="0"/>
                </a:br>
                <a:r>
                  <a:rPr lang="en-US" sz="1800" i="1" dirty="0"/>
                  <a:t>Thus, these variables must satisfy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54F3A816-4F3A-2547-B9E2-F1D2AFCCC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40" y="3209625"/>
                <a:ext cx="4953840" cy="3254558"/>
              </a:xfrm>
              <a:prstGeom prst="rect">
                <a:avLst/>
              </a:prstGeom>
              <a:blipFill>
                <a:blip r:embed="rId14"/>
                <a:stretch>
                  <a:fillRect l="-102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2DBFC0D-5A02-D64C-A99C-DD6F7D69B824}"/>
              </a:ext>
            </a:extLst>
          </p:cNvPr>
          <p:cNvSpPr/>
          <p:nvPr/>
        </p:nvSpPr>
        <p:spPr>
          <a:xfrm>
            <a:off x="1837844" y="1421388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5874E4-997A-6B45-AEEE-BA54C2701FF6}"/>
              </a:ext>
            </a:extLst>
          </p:cNvPr>
          <p:cNvSpPr/>
          <p:nvPr/>
        </p:nvSpPr>
        <p:spPr>
          <a:xfrm>
            <a:off x="3293857" y="1421105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86952D-B7B3-2E47-B0EE-532D3E171B3A}"/>
              </a:ext>
            </a:extLst>
          </p:cNvPr>
          <p:cNvSpPr/>
          <p:nvPr/>
        </p:nvSpPr>
        <p:spPr>
          <a:xfrm>
            <a:off x="6643640" y="1421104"/>
            <a:ext cx="416460" cy="48890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45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193009"/>
            <a:ext cx="9905998" cy="630860"/>
          </a:xfrm>
        </p:spPr>
        <p:txBody>
          <a:bodyPr/>
          <a:lstStyle/>
          <a:p>
            <a:pPr algn="ctr"/>
            <a:r>
              <a:rPr lang="en-US" dirty="0"/>
              <a:t>Vertex Cover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04935" y="1117800"/>
            <a:ext cx="10330003" cy="1064083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i="1" u="sng" dirty="0">
                <a:solidFill>
                  <a:schemeClr val="bg1"/>
                </a:solidFill>
              </a:rPr>
              <a:t>Vertex Cover (VC)</a:t>
            </a:r>
            <a:r>
              <a:rPr lang="en-US" dirty="0">
                <a:solidFill>
                  <a:schemeClr val="bg1"/>
                </a:solidFill>
              </a:rPr>
              <a:t> on a graph G = (V,E) is a subset of vertices S </a:t>
            </a:r>
            <a:r>
              <a:rPr lang="en-US" dirty="0">
                <a:solidFill>
                  <a:schemeClr val="bg1"/>
                </a:solidFill>
                <a:sym typeface="Symbol"/>
              </a:rPr>
              <a:t> V such that every edge in the graph is connected to at least one vertex in 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17D3EB-8A13-6C44-A0D0-22E4290F36A9}"/>
              </a:ext>
            </a:extLst>
          </p:cNvPr>
          <p:cNvSpPr txBox="1">
            <a:spLocks/>
          </p:cNvSpPr>
          <p:nvPr/>
        </p:nvSpPr>
        <p:spPr>
          <a:xfrm>
            <a:off x="9234534" y="4648813"/>
            <a:ext cx="1901228" cy="1949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ym typeface="Symbol"/>
              </a:rPr>
              <a:t>The purple nodes represent a vertex cover of size 3 on this graph. Notice that every edge touches one of these nodes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355DE1-8F88-7B49-B0F8-6EBFE5804231}"/>
              </a:ext>
            </a:extLst>
          </p:cNvPr>
          <p:cNvSpPr txBox="1">
            <a:spLocks/>
          </p:cNvSpPr>
          <p:nvPr/>
        </p:nvSpPr>
        <p:spPr>
          <a:xfrm>
            <a:off x="1004935" y="2290534"/>
            <a:ext cx="10330003" cy="65184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ym typeface="Symbol"/>
              </a:rPr>
              <a:t>Decision Problem</a:t>
            </a:r>
            <a:r>
              <a:rPr lang="en-US" dirty="0">
                <a:sym typeface="Symbol"/>
              </a:rPr>
              <a:t>: Does a given graph G have a vertex cover of size k or smaller?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C881A52-814E-AD43-90B5-C8EB82DC1A2A}"/>
              </a:ext>
            </a:extLst>
          </p:cNvPr>
          <p:cNvGrpSpPr/>
          <p:nvPr/>
        </p:nvGrpSpPr>
        <p:grpSpPr>
          <a:xfrm>
            <a:off x="3433654" y="3413157"/>
            <a:ext cx="3975729" cy="2853867"/>
            <a:chOff x="3198266" y="3413157"/>
            <a:chExt cx="3975729" cy="285386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BED76C8-656C-7343-9E94-CCBDAB39DE21}"/>
                </a:ext>
              </a:extLst>
            </p:cNvPr>
            <p:cNvSpPr/>
            <p:nvPr/>
          </p:nvSpPr>
          <p:spPr>
            <a:xfrm>
              <a:off x="3974475" y="3413157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7D36592-3413-4A44-A26C-BF943CD1246E}"/>
                </a:ext>
              </a:extLst>
            </p:cNvPr>
            <p:cNvSpPr/>
            <p:nvPr/>
          </p:nvSpPr>
          <p:spPr>
            <a:xfrm>
              <a:off x="5817484" y="3413157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604104-46F3-6148-8ABD-557FBAF0B278}"/>
                </a:ext>
              </a:extLst>
            </p:cNvPr>
            <p:cNvSpPr/>
            <p:nvPr/>
          </p:nvSpPr>
          <p:spPr>
            <a:xfrm>
              <a:off x="5238062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03549D-B16B-8746-9D66-7EF5D639FE04}"/>
                </a:ext>
              </a:extLst>
            </p:cNvPr>
            <p:cNvSpPr/>
            <p:nvPr/>
          </p:nvSpPr>
          <p:spPr>
            <a:xfrm>
              <a:off x="6594573" y="4563959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531F4-A7EC-8C43-97F2-0602D51F66D2}"/>
                </a:ext>
              </a:extLst>
            </p:cNvPr>
            <p:cNvSpPr/>
            <p:nvPr/>
          </p:nvSpPr>
          <p:spPr>
            <a:xfrm>
              <a:off x="5908015" y="5687602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DEE891-7963-174A-8BCB-20388FD42E80}"/>
                </a:ext>
              </a:extLst>
            </p:cNvPr>
            <p:cNvSpPr/>
            <p:nvPr/>
          </p:nvSpPr>
          <p:spPr>
            <a:xfrm>
              <a:off x="4073308" y="5687602"/>
              <a:ext cx="579422" cy="5794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24377C-330C-604B-BA90-8D74BC6A53F1}"/>
                </a:ext>
              </a:extLst>
            </p:cNvPr>
            <p:cNvSpPr/>
            <p:nvPr/>
          </p:nvSpPr>
          <p:spPr>
            <a:xfrm>
              <a:off x="3198266" y="4563959"/>
              <a:ext cx="579422" cy="579422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E468A7-D4E3-E64D-9BCD-06C73073D4E4}"/>
                </a:ext>
              </a:extLst>
            </p:cNvPr>
            <p:cNvCxnSpPr>
              <a:stCxn id="2" idx="6"/>
              <a:endCxn id="10" idx="2"/>
            </p:cNvCxnSpPr>
            <p:nvPr/>
          </p:nvCxnSpPr>
          <p:spPr>
            <a:xfrm>
              <a:off x="4553897" y="3702868"/>
              <a:ext cx="12635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FF63DB-4507-8843-87C6-DB49743DB316}"/>
                </a:ext>
              </a:extLst>
            </p:cNvPr>
            <p:cNvCxnSpPr>
              <a:cxnSpLocks/>
              <a:stCxn id="2" idx="3"/>
              <a:endCxn id="15" idx="7"/>
            </p:cNvCxnSpPr>
            <p:nvPr/>
          </p:nvCxnSpPr>
          <p:spPr>
            <a:xfrm flipH="1">
              <a:off x="3692834" y="3907725"/>
              <a:ext cx="366495" cy="741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EE7843-D074-1147-AAA2-2835D73BC6D8}"/>
                </a:ext>
              </a:extLst>
            </p:cNvPr>
            <p:cNvCxnSpPr>
              <a:cxnSpLocks/>
              <a:stCxn id="10" idx="3"/>
              <a:endCxn id="15" idx="6"/>
            </p:cNvCxnSpPr>
            <p:nvPr/>
          </p:nvCxnSpPr>
          <p:spPr>
            <a:xfrm flipH="1">
              <a:off x="3777688" y="3907725"/>
              <a:ext cx="2124650" cy="945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F45808-7189-BE42-B5CD-1D77F4F052BC}"/>
                </a:ext>
              </a:extLst>
            </p:cNvPr>
            <p:cNvCxnSpPr>
              <a:cxnSpLocks/>
              <a:stCxn id="10" idx="4"/>
              <a:endCxn id="11" idx="7"/>
            </p:cNvCxnSpPr>
            <p:nvPr/>
          </p:nvCxnSpPr>
          <p:spPr>
            <a:xfrm flipH="1">
              <a:off x="5732630" y="3992579"/>
              <a:ext cx="374565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C12AFF5-2357-8D46-A78F-2632014A8F48}"/>
                </a:ext>
              </a:extLst>
            </p:cNvPr>
            <p:cNvCxnSpPr>
              <a:cxnSpLocks/>
              <a:stCxn id="10" idx="4"/>
              <a:endCxn id="12" idx="1"/>
            </p:cNvCxnSpPr>
            <p:nvPr/>
          </p:nvCxnSpPr>
          <p:spPr>
            <a:xfrm>
              <a:off x="6107195" y="3992579"/>
              <a:ext cx="572232" cy="6562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24E7756-5FAD-F845-81E0-7FF16BCCFE5E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6197726" y="5058527"/>
              <a:ext cx="481701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950962-9CF1-7D46-AF5F-4D0F57B7BA6C}"/>
                </a:ext>
              </a:extLst>
            </p:cNvPr>
            <p:cNvCxnSpPr>
              <a:cxnSpLocks/>
              <a:stCxn id="11" idx="5"/>
              <a:endCxn id="13" idx="0"/>
            </p:cNvCxnSpPr>
            <p:nvPr/>
          </p:nvCxnSpPr>
          <p:spPr>
            <a:xfrm>
              <a:off x="5732630" y="5058527"/>
              <a:ext cx="465096" cy="629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1D4ECEB-158D-4B44-A32F-003842C8EE0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652730" y="5977313"/>
              <a:ext cx="12552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F97C2E-26E8-044F-86ED-DB6CC5B74E6F}"/>
                </a:ext>
              </a:extLst>
            </p:cNvPr>
            <p:cNvCxnSpPr>
              <a:cxnSpLocks/>
              <a:stCxn id="15" idx="5"/>
              <a:endCxn id="13" idx="2"/>
            </p:cNvCxnSpPr>
            <p:nvPr/>
          </p:nvCxnSpPr>
          <p:spPr>
            <a:xfrm>
              <a:off x="3692834" y="5058527"/>
              <a:ext cx="2215181" cy="91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5DA1C0-6E30-8948-A31A-20C6D34006A4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692834" y="5058527"/>
              <a:ext cx="465328" cy="713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2B8E8E-E747-4F4C-AB0D-07B6C70614B0}"/>
              </a:ext>
            </a:extLst>
          </p:cNvPr>
          <p:cNvCxnSpPr/>
          <p:nvPr/>
        </p:nvCxnSpPr>
        <p:spPr>
          <a:xfrm>
            <a:off x="8020010" y="5016099"/>
            <a:ext cx="1214524" cy="399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28EFFD-022F-1E4E-9149-D8B803B3D932}"/>
              </a:ext>
            </a:extLst>
          </p:cNvPr>
          <p:cNvSpPr txBox="1">
            <a:spLocks/>
          </p:cNvSpPr>
          <p:nvPr/>
        </p:nvSpPr>
        <p:spPr>
          <a:xfrm>
            <a:off x="2030075" y="4883440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As usual, this one is pretty simple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16DAD-3F7A-1949-893B-94CA289CB518}"/>
              </a:ext>
            </a:extLst>
          </p:cNvPr>
          <p:cNvCxnSpPr>
            <a:cxnSpLocks/>
          </p:cNvCxnSpPr>
          <p:nvPr/>
        </p:nvCxnSpPr>
        <p:spPr>
          <a:xfrm flipV="1">
            <a:off x="2946664" y="4074059"/>
            <a:ext cx="330690" cy="73454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8411259" y="5375043"/>
            <a:ext cx="1835755" cy="98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Let’s use Clique this 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2F500-D627-DD46-A859-2E5854E7A90D}"/>
              </a:ext>
            </a:extLst>
          </p:cNvPr>
          <p:cNvCxnSpPr>
            <a:cxnSpLocks/>
          </p:cNvCxnSpPr>
          <p:nvPr/>
        </p:nvCxnSpPr>
        <p:spPr>
          <a:xfrm flipH="1" flipV="1">
            <a:off x="8682273" y="4146487"/>
            <a:ext cx="645575" cy="11537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341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03" y="1317808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</a:rPr>
                  <a:t>Given graph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, integer k and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Verify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sz="1800" b="0" i="1" dirty="0">
                    <a:solidFill>
                      <a:schemeClr val="bg1"/>
                    </a:solidFill>
                  </a:rPr>
                </a:br>
                <a:r>
                  <a:rPr lang="en-US" sz="1800" b="0" i="1" dirty="0">
                    <a:solidFill>
                      <a:schemeClr val="bg1"/>
                    </a:solidFill>
                  </a:rPr>
                  <a:t>    Check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, if not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reject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else </a:t>
                </a:r>
                <a:r>
                  <a:rPr lang="en-US" sz="1800" i="1" u="sng" dirty="0">
                    <a:solidFill>
                      <a:schemeClr val="bg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13" y="3663913"/>
                <a:ext cx="4979196" cy="2203991"/>
              </a:xfrm>
              <a:prstGeom prst="rect">
                <a:avLst/>
              </a:prstGeom>
              <a:blipFill>
                <a:blip r:embed="rId4"/>
                <a:stretch>
                  <a:fillRect l="-10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72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𝑪𝒍𝒊𝒒𝒖𝒆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𝑽𝑪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7" y="1109580"/>
                <a:ext cx="2797310" cy="13439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2832088"/>
            <a:ext cx="2824091" cy="983206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3160728"/>
            <a:ext cx="152098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557203" y="4028792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930857" y="525680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61B8BD7-61BA-5F44-ADB9-1381B28EE2CA}"/>
              </a:ext>
            </a:extLst>
          </p:cNvPr>
          <p:cNvSpPr/>
          <p:nvPr/>
        </p:nvSpPr>
        <p:spPr>
          <a:xfrm>
            <a:off x="6990106" y="4005256"/>
            <a:ext cx="4200807" cy="2679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DCF173-D7FB-3349-A2E5-B16B1C68689F}"/>
              </a:ext>
            </a:extLst>
          </p:cNvPr>
          <p:cNvSpPr txBox="1"/>
          <p:nvPr/>
        </p:nvSpPr>
        <p:spPr>
          <a:xfrm>
            <a:off x="10768553" y="404702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E0DE65-7BE3-0440-82BB-8B8BE8A8352F}"/>
              </a:ext>
            </a:extLst>
          </p:cNvPr>
          <p:cNvSpPr txBox="1"/>
          <p:nvPr/>
        </p:nvSpPr>
        <p:spPr>
          <a:xfrm>
            <a:off x="10619868" y="43264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k=?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934593-1608-AE4A-905A-4E195A51F7F5}"/>
              </a:ext>
            </a:extLst>
          </p:cNvPr>
          <p:cNvSpPr txBox="1"/>
          <p:nvPr/>
        </p:nvSpPr>
        <p:spPr>
          <a:xfrm>
            <a:off x="8970628" y="5055504"/>
            <a:ext cx="3816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842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859B45-EF18-B345-AECB-BD00FC6A9752}"/>
              </a:ext>
            </a:extLst>
          </p:cNvPr>
          <p:cNvSpPr txBox="1">
            <a:spLocks/>
          </p:cNvSpPr>
          <p:nvPr/>
        </p:nvSpPr>
        <p:spPr>
          <a:xfrm>
            <a:off x="2297178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Given a graph G, integer k, and looking for a clique of size k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469F0E-B5F5-904E-A3B9-3394A402CDB3}"/>
              </a:ext>
            </a:extLst>
          </p:cNvPr>
          <p:cNvSpPr txBox="1">
            <a:spLocks/>
          </p:cNvSpPr>
          <p:nvPr/>
        </p:nvSpPr>
        <p:spPr>
          <a:xfrm>
            <a:off x="7157380" y="1111938"/>
            <a:ext cx="2824091" cy="98320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bg1"/>
                </a:solidFill>
              </a:rPr>
              <a:t>graph G’, integer k’, and looking for a vertex cover of size k’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BD62CDE-1F15-4042-9EA6-2FFCE5E6D04D}"/>
              </a:ext>
            </a:extLst>
          </p:cNvPr>
          <p:cNvSpPr/>
          <p:nvPr/>
        </p:nvSpPr>
        <p:spPr>
          <a:xfrm>
            <a:off x="5378833" y="1440578"/>
            <a:ext cx="1520982" cy="325925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C5802DC-BC04-DE41-887A-6C09CC32C387}"/>
              </a:ext>
            </a:extLst>
          </p:cNvPr>
          <p:cNvGrpSpPr/>
          <p:nvPr/>
        </p:nvGrpSpPr>
        <p:grpSpPr>
          <a:xfrm>
            <a:off x="1321813" y="3449376"/>
            <a:ext cx="4200807" cy="2679826"/>
            <a:chOff x="2154728" y="402879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2154728" y="402879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3296243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4778301" y="419389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2419487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5671214" y="518520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3296242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4778300" y="600756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836778" y="461118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3540686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3785130" y="4438334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5022744" y="4682777"/>
              <a:ext cx="1" cy="1324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3785129" y="6252005"/>
              <a:ext cx="99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3713534" y="4611181"/>
              <a:ext cx="1136362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3713533" y="4611181"/>
              <a:ext cx="1136364" cy="14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908374" y="542964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908374" y="542964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3713533" y="542964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933175" y="4070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5784490" y="435000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4677385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Simply flip the edges that exist in G and set k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2712962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0040974-91DE-3049-B0FC-010E101387A1}"/>
              </a:ext>
            </a:extLst>
          </p:cNvPr>
          <p:cNvGrpSpPr/>
          <p:nvPr/>
        </p:nvGrpSpPr>
        <p:grpSpPr>
          <a:xfrm>
            <a:off x="6730661" y="3449376"/>
            <a:ext cx="4200807" cy="2679826"/>
            <a:chOff x="6730661" y="3449376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3449376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3614474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4605789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542814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4031765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5023080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3491148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3770591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4031765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4031765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5023080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568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928402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3156411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1191988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928402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…and if the clique in G is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, then the cover in G’ is exactly the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6E5743B-AB82-E14C-9110-9C8DA9F2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257" y="5546906"/>
                <a:ext cx="3532837" cy="1161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070154-CE15-8B45-B262-A8A0A396DE7A}"/>
              </a:ext>
            </a:extLst>
          </p:cNvPr>
          <p:cNvCxnSpPr/>
          <p:nvPr/>
        </p:nvCxnSpPr>
        <p:spPr>
          <a:xfrm>
            <a:off x="4771176" y="4816444"/>
            <a:ext cx="3172595" cy="9053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90BFC0-BE26-304D-A9CA-EA83B898D3E8}"/>
              </a:ext>
            </a:extLst>
          </p:cNvPr>
          <p:cNvCxnSpPr>
            <a:cxnSpLocks/>
          </p:cNvCxnSpPr>
          <p:nvPr/>
        </p:nvCxnSpPr>
        <p:spPr>
          <a:xfrm flipH="1">
            <a:off x="8682273" y="4816444"/>
            <a:ext cx="148792" cy="7304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5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 has a clique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k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nodes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G, every edge between nodes in V’ existed (clique), so none of these edges appear in G’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 every edge in G’ touches a node that was not in the clique, which is the exact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2049959"/>
              </a:xfrm>
              <a:prstGeom prst="rect">
                <a:avLst/>
              </a:prstGeom>
              <a:blipFill>
                <a:blip r:embed="rId4"/>
                <a:stretch>
                  <a:fillRect l="-487" r="-1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52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Showing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 t="-2291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BA7C1DC-1C1F-C04D-B2D7-995BEB6406CF}"/>
              </a:ext>
            </a:extLst>
          </p:cNvPr>
          <p:cNvGrpSpPr/>
          <p:nvPr/>
        </p:nvGrpSpPr>
        <p:grpSpPr>
          <a:xfrm>
            <a:off x="1321813" y="1611533"/>
            <a:ext cx="4200807" cy="2679826"/>
            <a:chOff x="1321813" y="1928402"/>
            <a:chExt cx="4200807" cy="267982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1A68B-677E-4C4F-A58B-285960ED2E3E}"/>
                </a:ext>
              </a:extLst>
            </p:cNvPr>
            <p:cNvSpPr/>
            <p:nvPr/>
          </p:nvSpPr>
          <p:spPr>
            <a:xfrm>
              <a:off x="1321813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0A4B83-4CB6-3E46-9F8A-0306DBC686D3}"/>
                </a:ext>
              </a:extLst>
            </p:cNvPr>
            <p:cNvSpPr/>
            <p:nvPr/>
          </p:nvSpPr>
          <p:spPr>
            <a:xfrm>
              <a:off x="2463328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FBBD169-F2CB-9C4B-8FF6-A770D421CE08}"/>
                </a:ext>
              </a:extLst>
            </p:cNvPr>
            <p:cNvSpPr/>
            <p:nvPr/>
          </p:nvSpPr>
          <p:spPr>
            <a:xfrm>
              <a:off x="3945386" y="2093500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95F22B-2B74-7E4F-8635-20BEDD5E1BF6}"/>
                </a:ext>
              </a:extLst>
            </p:cNvPr>
            <p:cNvSpPr/>
            <p:nvPr/>
          </p:nvSpPr>
          <p:spPr>
            <a:xfrm>
              <a:off x="1586572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6A0903-9EB0-D44D-B6A0-08D651F65DC4}"/>
                </a:ext>
              </a:extLst>
            </p:cNvPr>
            <p:cNvSpPr/>
            <p:nvPr/>
          </p:nvSpPr>
          <p:spPr>
            <a:xfrm>
              <a:off x="4838299" y="3084815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53DFFE1-926C-3A46-A69E-28F422017FD5}"/>
                </a:ext>
              </a:extLst>
            </p:cNvPr>
            <p:cNvSpPr/>
            <p:nvPr/>
          </p:nvSpPr>
          <p:spPr>
            <a:xfrm>
              <a:off x="2463327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39BCCB-A6F2-7348-855E-003491E529E9}"/>
                </a:ext>
              </a:extLst>
            </p:cNvPr>
            <p:cNvSpPr/>
            <p:nvPr/>
          </p:nvSpPr>
          <p:spPr>
            <a:xfrm>
              <a:off x="3945385" y="3907171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F8695-7A8B-A647-B4FE-24A5538AE867}"/>
                </a:ext>
              </a:extLst>
            </p:cNvPr>
            <p:cNvCxnSpPr>
              <a:stCxn id="24" idx="7"/>
              <a:endCxn id="10" idx="3"/>
            </p:cNvCxnSpPr>
            <p:nvPr/>
          </p:nvCxnSpPr>
          <p:spPr>
            <a:xfrm flipV="1">
              <a:off x="2003863" y="2510791"/>
              <a:ext cx="531061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70FF9-E530-9542-AD9B-0322EE0CDBEB}"/>
                </a:ext>
              </a:extLst>
            </p:cNvPr>
            <p:cNvCxnSpPr>
              <a:cxnSpLocks/>
              <a:stCxn id="26" idx="0"/>
              <a:endCxn id="10" idx="4"/>
            </p:cNvCxnSpPr>
            <p:nvPr/>
          </p:nvCxnSpPr>
          <p:spPr>
            <a:xfrm flipV="1">
              <a:off x="2707771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824425-3D77-B944-8DA2-ED6F7F73CBC7}"/>
                </a:ext>
              </a:extLst>
            </p:cNvPr>
            <p:cNvCxnSpPr>
              <a:cxnSpLocks/>
              <a:stCxn id="23" idx="2"/>
              <a:endCxn id="10" idx="6"/>
            </p:cNvCxnSpPr>
            <p:nvPr/>
          </p:nvCxnSpPr>
          <p:spPr>
            <a:xfrm flipH="1">
              <a:off x="2952215" y="2337944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A21A7A-2AFA-F04C-BCAC-0E33835F7DF9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4189829" y="2582387"/>
              <a:ext cx="1" cy="1324784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26C680-39E1-FB47-98D0-68B899E306BC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2952214" y="4151615"/>
              <a:ext cx="993171" cy="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D5946C-B6E7-EC4F-AD2D-43EF979840DA}"/>
                </a:ext>
              </a:extLst>
            </p:cNvPr>
            <p:cNvCxnSpPr>
              <a:cxnSpLocks/>
              <a:stCxn id="10" idx="5"/>
              <a:endCxn id="27" idx="1"/>
            </p:cNvCxnSpPr>
            <p:nvPr/>
          </p:nvCxnSpPr>
          <p:spPr>
            <a:xfrm>
              <a:off x="2880619" y="2510791"/>
              <a:ext cx="1136362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49B488-5E58-0D4B-95D5-2D524D20FFCC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2880618" y="2510791"/>
              <a:ext cx="1136364" cy="1467976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4AAF52-EA29-5F43-858C-A2593420326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2075459" y="3329259"/>
              <a:ext cx="2762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7B8CF-522E-A049-9736-50A681E83269}"/>
                </a:ext>
              </a:extLst>
            </p:cNvPr>
            <p:cNvCxnSpPr>
              <a:cxnSpLocks/>
              <a:stCxn id="24" idx="6"/>
              <a:endCxn id="27" idx="1"/>
            </p:cNvCxnSpPr>
            <p:nvPr/>
          </p:nvCxnSpPr>
          <p:spPr>
            <a:xfrm>
              <a:off x="2075459" y="3329259"/>
              <a:ext cx="1941522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4107DE-6A10-CC45-9C46-3A54FEA1BD43}"/>
                </a:ext>
              </a:extLst>
            </p:cNvPr>
            <p:cNvCxnSpPr>
              <a:cxnSpLocks/>
              <a:stCxn id="26" idx="7"/>
              <a:endCxn id="25" idx="2"/>
            </p:cNvCxnSpPr>
            <p:nvPr/>
          </p:nvCxnSpPr>
          <p:spPr>
            <a:xfrm flipV="1">
              <a:off x="2880618" y="3329259"/>
              <a:ext cx="1957681" cy="649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FFC3504-160F-8840-989E-203207C3813A}"/>
                </a:ext>
              </a:extLst>
            </p:cNvPr>
            <p:cNvSpPr txBox="1"/>
            <p:nvPr/>
          </p:nvSpPr>
          <p:spPr>
            <a:xfrm>
              <a:off x="5100260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D8A967-5C47-8541-BBA2-170D99393732}"/>
                </a:ext>
              </a:extLst>
            </p:cNvPr>
            <p:cNvSpPr txBox="1"/>
            <p:nvPr/>
          </p:nvSpPr>
          <p:spPr>
            <a:xfrm>
              <a:off x="4951575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k=4</a:t>
              </a:r>
            </a:p>
          </p:txBody>
        </p:sp>
      </p:grpSp>
      <p:sp>
        <p:nvSpPr>
          <p:cNvPr id="62" name="Right Arrow 61">
            <a:extLst>
              <a:ext uri="{FF2B5EF4-FFF2-40B4-BE49-F238E27FC236}">
                <a16:creationId xmlns:a16="http://schemas.microsoft.com/office/drawing/2014/main" id="{6A534F3C-6991-8845-83AA-9C5FC061C0D5}"/>
              </a:ext>
            </a:extLst>
          </p:cNvPr>
          <p:cNvSpPr/>
          <p:nvPr/>
        </p:nvSpPr>
        <p:spPr>
          <a:xfrm>
            <a:off x="5695467" y="2839542"/>
            <a:ext cx="886402" cy="32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Claim</a:t>
                </a:r>
                <a:r>
                  <a:rPr lang="en-US" sz="1800" dirty="0">
                    <a:solidFill>
                      <a:schemeClr val="tx1">
                        <a:lumMod val="95000"/>
                      </a:schemeClr>
                    </a:solidFill>
                  </a:rPr>
                  <a:t>: G has a clique of size k IFF G’ has a VC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34F391B-9FFD-1F4B-96ED-B5680786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14" y="875119"/>
                <a:ext cx="9625246" cy="45312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326999-BFD5-334B-BAEA-C1E4E421A05D}"/>
              </a:ext>
            </a:extLst>
          </p:cNvPr>
          <p:cNvGrpSpPr/>
          <p:nvPr/>
        </p:nvGrpSpPr>
        <p:grpSpPr>
          <a:xfrm>
            <a:off x="6730661" y="1611533"/>
            <a:ext cx="4200807" cy="2679826"/>
            <a:chOff x="6730661" y="1928402"/>
            <a:chExt cx="4200807" cy="26798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E42735-58C1-9544-B146-9E2893975413}"/>
                </a:ext>
              </a:extLst>
            </p:cNvPr>
            <p:cNvSpPr/>
            <p:nvPr/>
          </p:nvSpPr>
          <p:spPr>
            <a:xfrm>
              <a:off x="6730661" y="1928402"/>
              <a:ext cx="4200807" cy="267982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42735-5573-0F45-B281-C6809641AF5E}"/>
                </a:ext>
              </a:extLst>
            </p:cNvPr>
            <p:cNvSpPr/>
            <p:nvPr/>
          </p:nvSpPr>
          <p:spPr>
            <a:xfrm>
              <a:off x="7872176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E7672-2211-214F-A0D0-62289A6EBD9B}"/>
                </a:ext>
              </a:extLst>
            </p:cNvPr>
            <p:cNvSpPr/>
            <p:nvPr/>
          </p:nvSpPr>
          <p:spPr>
            <a:xfrm>
              <a:off x="9354234" y="2093500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E21B37-C9C2-7640-B0FB-709FF81E35E1}"/>
                </a:ext>
              </a:extLst>
            </p:cNvPr>
            <p:cNvSpPr/>
            <p:nvPr/>
          </p:nvSpPr>
          <p:spPr>
            <a:xfrm>
              <a:off x="6995420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4010A0-F18B-6A4C-B0AD-6AE90988D79A}"/>
                </a:ext>
              </a:extLst>
            </p:cNvPr>
            <p:cNvSpPr/>
            <p:nvPr/>
          </p:nvSpPr>
          <p:spPr>
            <a:xfrm>
              <a:off x="10247147" y="3084815"/>
              <a:ext cx="488887" cy="488887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D9791A-8B0F-7E4C-94D5-E62BB9A01002}"/>
                </a:ext>
              </a:extLst>
            </p:cNvPr>
            <p:cNvSpPr/>
            <p:nvPr/>
          </p:nvSpPr>
          <p:spPr>
            <a:xfrm>
              <a:off x="7872175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D40AB0-3169-D94D-B24B-E68826BF2001}"/>
                </a:ext>
              </a:extLst>
            </p:cNvPr>
            <p:cNvSpPr/>
            <p:nvPr/>
          </p:nvSpPr>
          <p:spPr>
            <a:xfrm>
              <a:off x="9354233" y="3907171"/>
              <a:ext cx="488887" cy="488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C626810-6ECD-7540-B233-F540D16CDEAC}"/>
                </a:ext>
              </a:extLst>
            </p:cNvPr>
            <p:cNvCxnSpPr>
              <a:cxnSpLocks/>
              <a:stCxn id="39" idx="7"/>
              <a:endCxn id="38" idx="3"/>
            </p:cNvCxnSpPr>
            <p:nvPr/>
          </p:nvCxnSpPr>
          <p:spPr>
            <a:xfrm flipV="1">
              <a:off x="7412711" y="2510791"/>
              <a:ext cx="2013119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4647CC-9975-054F-9B94-7FFF2611EABB}"/>
                </a:ext>
              </a:extLst>
            </p:cNvPr>
            <p:cNvCxnSpPr>
              <a:cxnSpLocks/>
              <a:stCxn id="42" idx="1"/>
              <a:endCxn id="39" idx="5"/>
            </p:cNvCxnSpPr>
            <p:nvPr/>
          </p:nvCxnSpPr>
          <p:spPr>
            <a:xfrm flipH="1" flipV="1">
              <a:off x="7412711" y="3502106"/>
              <a:ext cx="531060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170B-3E18-1346-B1A8-A33BF2F4D5D2}"/>
                </a:ext>
              </a:extLst>
            </p:cNvPr>
            <p:cNvSpPr txBox="1"/>
            <p:nvPr/>
          </p:nvSpPr>
          <p:spPr>
            <a:xfrm>
              <a:off x="10509108" y="197017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G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047B17C-7945-694B-9D61-811066590EE5}"/>
                </a:ext>
              </a:extLst>
            </p:cNvPr>
            <p:cNvSpPr txBox="1"/>
            <p:nvPr/>
          </p:nvSpPr>
          <p:spPr>
            <a:xfrm>
              <a:off x="10360423" y="22496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k=2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17E185-503F-9848-A8A3-CA5EBC68F787}"/>
                </a:ext>
              </a:extLst>
            </p:cNvPr>
            <p:cNvCxnSpPr>
              <a:cxnSpLocks/>
              <a:stCxn id="37" idx="5"/>
              <a:endCxn id="41" idx="2"/>
            </p:cNvCxnSpPr>
            <p:nvPr/>
          </p:nvCxnSpPr>
          <p:spPr>
            <a:xfrm>
              <a:off x="8289467" y="2510791"/>
              <a:ext cx="1957680" cy="81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01AC7DA-7191-B74F-AE06-2DA26738DF56}"/>
                </a:ext>
              </a:extLst>
            </p:cNvPr>
            <p:cNvCxnSpPr>
              <a:cxnSpLocks/>
              <a:stCxn id="41" idx="1"/>
              <a:endCxn id="38" idx="5"/>
            </p:cNvCxnSpPr>
            <p:nvPr/>
          </p:nvCxnSpPr>
          <p:spPr>
            <a:xfrm flipH="1" flipV="1">
              <a:off x="9771525" y="2510791"/>
              <a:ext cx="547218" cy="645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4711E76-7D6F-D643-B25D-53CBEE936FD4}"/>
                </a:ext>
              </a:extLst>
            </p:cNvPr>
            <p:cNvCxnSpPr>
              <a:cxnSpLocks/>
              <a:stCxn id="44" idx="7"/>
              <a:endCxn id="41" idx="3"/>
            </p:cNvCxnSpPr>
            <p:nvPr/>
          </p:nvCxnSpPr>
          <p:spPr>
            <a:xfrm flipV="1">
              <a:off x="9771524" y="3502106"/>
              <a:ext cx="547219" cy="476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86E5743B-AB82-E14C-9110-9C8DA9F29266}"/>
              </a:ext>
            </a:extLst>
          </p:cNvPr>
          <p:cNvSpPr txBox="1">
            <a:spLocks/>
          </p:cNvSpPr>
          <p:nvPr/>
        </p:nvSpPr>
        <p:spPr>
          <a:xfrm>
            <a:off x="1321813" y="4593728"/>
            <a:ext cx="3532837" cy="4056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Proof Direction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>
                    <a:solidFill>
                      <a:schemeClr val="bg1"/>
                    </a:solidFill>
                  </a:rPr>
                  <a:t>Suppose G’ has a 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Consider the k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i="1" dirty="0">
                    <a:solidFill>
                      <a:schemeClr val="bg1"/>
                    </a:solidFill>
                  </a:rPr>
                  <a:t> in G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In G’, no edge between nodes in V’’ exists, otherwise V’ would not be a vertex cover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Thus, in G every edge between nodes in V’’ exists. This is definition of a clique</a:t>
                </a:r>
                <a:br>
                  <a:rPr lang="en-US" sz="1800" i="1" dirty="0">
                    <a:solidFill>
                      <a:schemeClr val="bg1"/>
                    </a:solidFill>
                  </a:rPr>
                </a:br>
                <a:r>
                  <a:rPr lang="en-US" sz="1800" i="1" dirty="0">
                    <a:solidFill>
                      <a:schemeClr val="bg1"/>
                    </a:solidFill>
                  </a:rPr>
                  <a:t>Q.E.D.</a:t>
                </a: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EDA2725D-7FD8-454D-8540-83432F0BB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606" y="4613394"/>
                <a:ext cx="7796454" cy="1769299"/>
              </a:xfrm>
              <a:prstGeom prst="rect">
                <a:avLst/>
              </a:prstGeom>
              <a:blipFill>
                <a:blip r:embed="rId4"/>
                <a:stretch>
                  <a:fillRect l="-649" b="-7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9883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</a:t>
            </a:r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9"/>
            <a:ext cx="9905998" cy="621807"/>
          </a:xfrm>
        </p:spPr>
        <p:txBody>
          <a:bodyPr/>
          <a:lstStyle/>
          <a:p>
            <a:pPr algn="ctr"/>
            <a:r>
              <a:rPr lang="en-US" dirty="0"/>
              <a:t>More reductions!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984820" y="5459239"/>
            <a:ext cx="6681457" cy="8872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 problems were known to be “hard”, but how “hard” was not really quantified until then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A41CE-6AC7-6D4C-9923-71EBF114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83" y="1394246"/>
            <a:ext cx="6915464" cy="3612313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C73B376-A656-A34B-8BE0-0CA99F755530}"/>
              </a:ext>
            </a:extLst>
          </p:cNvPr>
          <p:cNvSpPr txBox="1">
            <a:spLocks/>
          </p:cNvSpPr>
          <p:nvPr/>
        </p:nvSpPr>
        <p:spPr>
          <a:xfrm>
            <a:off x="9001323" y="2396687"/>
            <a:ext cx="2471595" cy="1607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In 1972, Richard Karp showed a number of problems were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14" y="392189"/>
            <a:ext cx="4568763" cy="621807"/>
          </a:xfrm>
        </p:spPr>
        <p:txBody>
          <a:bodyPr/>
          <a:lstStyle/>
          <a:p>
            <a:pPr algn="ctr"/>
            <a:r>
              <a:rPr lang="en-US" dirty="0"/>
              <a:t>Does P=NP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1666514" y="1162460"/>
            <a:ext cx="4568763" cy="126121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To this day, we still do not know if P and NP are distinctly separate. But, we have a lot of known NP-Complete problems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6696546" y="-4544848"/>
            <a:ext cx="4831624" cy="11113993"/>
            <a:chOff x="5791207" y="-4553901"/>
            <a:chExt cx="4831624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8E8402-2B0C-4546-A447-50BB860C580C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7B71880C-F0A7-1340-9B09-FFA205782A20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D50801A-C407-114C-81AD-5CD0CD81FDE0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75E3227-AB57-2745-ACED-233C6840150D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58A1A83-16DE-D548-AB57-C73704DD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Content Placeholder 4">
                  <a:extLst>
                    <a:ext uri="{FF2B5EF4-FFF2-40B4-BE49-F238E27FC236}">
                      <a16:creationId xmlns:a16="http://schemas.microsoft.com/office/drawing/2014/main" id="{1399D544-852D-DD44-AC4F-159CB45F2EC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6" name="Content Placeholder 4">
                  <a:extLst>
                    <a:ext uri="{FF2B5EF4-FFF2-40B4-BE49-F238E27FC236}">
                      <a16:creationId xmlns:a16="http://schemas.microsoft.com/office/drawing/2014/main" id="{23898858-D5F0-4B48-9B3B-82C8118788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1312535" y="4219969"/>
            <a:ext cx="4568763" cy="126121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would happen if someone found an algorithm to solve one of these famous NP-Complete problems that ran in polynomial time?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687B8C-3ACE-2046-BCE5-A0085BD769B4}"/>
              </a:ext>
            </a:extLst>
          </p:cNvPr>
          <p:cNvCxnSpPr/>
          <p:nvPr/>
        </p:nvCxnSpPr>
        <p:spPr>
          <a:xfrm flipV="1">
            <a:off x="5060887" y="2718818"/>
            <a:ext cx="2996690" cy="134618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899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6AEF3A6-D049-9C41-9390-0205B76DB803}"/>
              </a:ext>
            </a:extLst>
          </p:cNvPr>
          <p:cNvGrpSpPr/>
          <p:nvPr/>
        </p:nvGrpSpPr>
        <p:grpSpPr>
          <a:xfrm>
            <a:off x="587089" y="-4381886"/>
            <a:ext cx="3336261" cy="11113993"/>
            <a:chOff x="5791207" y="-4553901"/>
            <a:chExt cx="3336261" cy="111139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757B7D-71C3-D546-93F0-F9AC1D34DEDD}"/>
                </a:ext>
              </a:extLst>
            </p:cNvPr>
            <p:cNvGrpSpPr/>
            <p:nvPr/>
          </p:nvGrpSpPr>
          <p:grpSpPr>
            <a:xfrm>
              <a:off x="5791207" y="-4553901"/>
              <a:ext cx="3336261" cy="11113993"/>
              <a:chOff x="5791207" y="-4553901"/>
              <a:chExt cx="3336261" cy="11113993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71880C-F0A7-1340-9B09-FFA205782A20}"/>
                  </a:ext>
                </a:extLst>
              </p:cNvPr>
              <p:cNvGrpSpPr/>
              <p:nvPr/>
            </p:nvGrpSpPr>
            <p:grpSpPr>
              <a:xfrm>
                <a:off x="5908350" y="2589227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D50801A-C407-114C-81AD-5CD0CD81FDE0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5E3227-AB57-2745-ACED-233C6840150D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1869D0D-47F1-5346-B412-FD44F951097C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24C424-FD57-6D4C-90A9-355C050D3832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D110645-B39A-8149-8B8C-318C377AE0A8}"/>
              </a:ext>
            </a:extLst>
          </p:cNvPr>
          <p:cNvSpPr txBox="1">
            <a:spLocks/>
          </p:cNvSpPr>
          <p:nvPr/>
        </p:nvSpPr>
        <p:spPr>
          <a:xfrm>
            <a:off x="4397129" y="1852280"/>
            <a:ext cx="2302436" cy="13707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If someone finds a polynomial time algorithm to ANY np-complete problem, then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5A1661E-DAC3-494C-8A9F-7B424DB2884C}"/>
              </a:ext>
            </a:extLst>
          </p:cNvPr>
          <p:cNvSpPr/>
          <p:nvPr/>
        </p:nvSpPr>
        <p:spPr>
          <a:xfrm>
            <a:off x="4397129" y="3385996"/>
            <a:ext cx="2230008" cy="380246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B691EA-1C81-D045-9EFE-1374EE49E69B}"/>
              </a:ext>
            </a:extLst>
          </p:cNvPr>
          <p:cNvGrpSpPr/>
          <p:nvPr/>
        </p:nvGrpSpPr>
        <p:grpSpPr>
          <a:xfrm>
            <a:off x="7498616" y="-4137442"/>
            <a:ext cx="3336261" cy="9547746"/>
            <a:chOff x="5877930" y="-4309457"/>
            <a:chExt cx="3336261" cy="954774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02ED03-849A-4F47-9F70-05AAFECF8EC2}"/>
                </a:ext>
              </a:extLst>
            </p:cNvPr>
            <p:cNvSpPr/>
            <p:nvPr/>
          </p:nvSpPr>
          <p:spPr>
            <a:xfrm>
              <a:off x="6255830" y="2889572"/>
              <a:ext cx="2577960" cy="2348717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</a:rPr>
                <a:t>P=NP</a:t>
              </a: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155F0A4-2632-E142-B636-00E543BD17EC}"/>
                </a:ext>
              </a:extLst>
            </p:cNvPr>
            <p:cNvSpPr/>
            <p:nvPr/>
          </p:nvSpPr>
          <p:spPr>
            <a:xfrm>
              <a:off x="5877930" y="-4309457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P-Hard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36" name="Content Placeholder 5">
            <a:extLst>
              <a:ext uri="{FF2B5EF4-FFF2-40B4-BE49-F238E27FC236}">
                <a16:creationId xmlns:a16="http://schemas.microsoft.com/office/drawing/2014/main" id="{D3D1747B-E57D-6F4C-B227-C98B9B25445B}"/>
              </a:ext>
            </a:extLst>
          </p:cNvPr>
          <p:cNvSpPr txBox="1">
            <a:spLocks/>
          </p:cNvSpPr>
          <p:nvPr/>
        </p:nvSpPr>
        <p:spPr>
          <a:xfrm>
            <a:off x="7013115" y="5644141"/>
            <a:ext cx="4304761" cy="9325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Suddenly, through various reductions there is a fast (polynomial) algorithm for every NP problem!</a:t>
            </a:r>
          </a:p>
        </p:txBody>
      </p:sp>
    </p:spTree>
    <p:extLst>
      <p:ext uri="{BB962C8B-B14F-4D97-AF65-F5344CB8AC3E}">
        <p14:creationId xmlns:p14="http://schemas.microsoft.com/office/powerpoint/2010/main" val="27443315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Co-NP</a:t>
            </a:r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63904</TotalTime>
  <Words>8169</Words>
  <Application>Microsoft Macintosh PowerPoint</Application>
  <PresentationFormat>Widescreen</PresentationFormat>
  <Paragraphs>1055</Paragraphs>
  <Slides>110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Arial</vt:lpstr>
      <vt:lpstr>Calibri</vt:lpstr>
      <vt:lpstr>Cambria Math</vt:lpstr>
      <vt:lpstr>Courier New</vt:lpstr>
      <vt:lpstr>Symbol</vt:lpstr>
      <vt:lpstr>Trebuchet MS</vt:lpstr>
      <vt:lpstr>Tw Cen MT</vt:lpstr>
      <vt:lpstr>Wingdings</vt:lpstr>
      <vt:lpstr>Circuit</vt:lpstr>
      <vt:lpstr>Complexity Theory</vt:lpstr>
      <vt:lpstr>Goals!</vt:lpstr>
      <vt:lpstr>Part 1: Introduction!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SAT∈NPC</vt:lpstr>
      <vt:lpstr>Sat is NP-Hard</vt:lpstr>
      <vt:lpstr>Sat is NP-Hard</vt:lpstr>
      <vt:lpstr>Sat is NP-Hard</vt:lpstr>
      <vt:lpstr>Variables We Need</vt:lpstr>
      <vt:lpstr>Create a conjunction ‘B’ of…</vt:lpstr>
      <vt:lpstr>Is the reduction Valid?</vt:lpstr>
      <vt:lpstr>SAT∈NPC</vt:lpstr>
      <vt:lpstr>Other NP-Complete Problems (Reductions)</vt:lpstr>
      <vt:lpstr>3-SAT</vt:lpstr>
      <vt:lpstr>3-SAT</vt:lpstr>
      <vt:lpstr>Showing that 3SAT∈NPC</vt:lpstr>
      <vt:lpstr>Showing that 3SAT∈NPC</vt:lpstr>
      <vt:lpstr>Showing that 3SAT∈NPC</vt:lpstr>
      <vt:lpstr>Converting SAT to 3-SAT, step 1</vt:lpstr>
      <vt:lpstr>Converting SAT to 3-SAT, step 2</vt:lpstr>
      <vt:lpstr>Converting SAT to 3-SAT, step 3</vt:lpstr>
      <vt:lpstr>Converting SAT to 3-SAT, step 4 / 5</vt:lpstr>
      <vt:lpstr>Converting SAT to 3-SAT, step 6</vt:lpstr>
      <vt:lpstr>Showing that 3SAT∈NPC</vt:lpstr>
      <vt:lpstr>Cliques</vt:lpstr>
      <vt:lpstr>Clique</vt:lpstr>
      <vt:lpstr>Clique</vt:lpstr>
      <vt:lpstr>Showing that Clique∈NPC</vt:lpstr>
      <vt:lpstr>Showing that Clique∈NPC</vt:lpstr>
      <vt:lpstr>Showing that Clique∈NPC</vt:lpstr>
      <vt:lpstr>3SAT≤_p Clique, Intuition</vt:lpstr>
      <vt:lpstr>3SAT≤_p Clique, Step 1</vt:lpstr>
      <vt:lpstr>3SAT≤_p Clique, Step 1</vt:lpstr>
      <vt:lpstr>3SAT≤_p Clique, Step 2</vt:lpstr>
      <vt:lpstr>3SAT≤_p Clique, Step 2</vt:lpstr>
      <vt:lpstr>3SAT≤_p Clique, Step 3</vt:lpstr>
      <vt:lpstr>3SAT≤_p Clique, Proof</vt:lpstr>
      <vt:lpstr>3SAT≤_p Clique, Proof</vt:lpstr>
      <vt:lpstr>3SAT≤_p Clique, Proof</vt:lpstr>
      <vt:lpstr>Vertex Cover</vt:lpstr>
      <vt:lpstr>Vertex Cover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Showing that VC∈NPC</vt:lpstr>
      <vt:lpstr>More On Reductions</vt:lpstr>
      <vt:lpstr>More reductions!</vt:lpstr>
      <vt:lpstr>Does P=NP</vt:lpstr>
      <vt:lpstr>PowerPoint Presentation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Conclusions / Other Complexity classes</vt:lpstr>
      <vt:lpstr>A couple complexity classes we won’t see:</vt:lpstr>
      <vt:lpstr>Complexity class diagram</vt:lpstr>
      <vt:lpstr>Conclusions!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423</cp:revision>
  <dcterms:created xsi:type="dcterms:W3CDTF">2023-02-24T14:15:53Z</dcterms:created>
  <dcterms:modified xsi:type="dcterms:W3CDTF">2023-11-30T14:39:45Z</dcterms:modified>
</cp:coreProperties>
</file>