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8"/>
  </p:notesMasterIdLst>
  <p:sldIdLst>
    <p:sldId id="256" r:id="rId2"/>
    <p:sldId id="272" r:id="rId3"/>
    <p:sldId id="258" r:id="rId4"/>
    <p:sldId id="367" r:id="rId5"/>
    <p:sldId id="459" r:id="rId6"/>
    <p:sldId id="460" r:id="rId7"/>
    <p:sldId id="362" r:id="rId8"/>
    <p:sldId id="363" r:id="rId9"/>
    <p:sldId id="366" r:id="rId10"/>
    <p:sldId id="461" r:id="rId11"/>
    <p:sldId id="480" r:id="rId12"/>
    <p:sldId id="462" r:id="rId13"/>
    <p:sldId id="481" r:id="rId14"/>
    <p:sldId id="463" r:id="rId15"/>
    <p:sldId id="482" r:id="rId16"/>
    <p:sldId id="465" r:id="rId17"/>
    <p:sldId id="483" r:id="rId18"/>
    <p:sldId id="360" r:id="rId19"/>
    <p:sldId id="468" r:id="rId20"/>
    <p:sldId id="469" r:id="rId21"/>
    <p:sldId id="512" r:id="rId22"/>
    <p:sldId id="484" r:id="rId23"/>
    <p:sldId id="487" r:id="rId24"/>
    <p:sldId id="470" r:id="rId25"/>
    <p:sldId id="486" r:id="rId26"/>
    <p:sldId id="467" r:id="rId27"/>
    <p:sldId id="474" r:id="rId28"/>
    <p:sldId id="489" r:id="rId29"/>
    <p:sldId id="491" r:id="rId30"/>
    <p:sldId id="492" r:id="rId31"/>
    <p:sldId id="493" r:id="rId32"/>
    <p:sldId id="490" r:id="rId33"/>
    <p:sldId id="494" r:id="rId34"/>
    <p:sldId id="495" r:id="rId35"/>
    <p:sldId id="496" r:id="rId36"/>
    <p:sldId id="497" r:id="rId37"/>
    <p:sldId id="498" r:id="rId38"/>
    <p:sldId id="499" r:id="rId39"/>
    <p:sldId id="500" r:id="rId40"/>
    <p:sldId id="501" r:id="rId41"/>
    <p:sldId id="502" r:id="rId42"/>
    <p:sldId id="503" r:id="rId43"/>
    <p:sldId id="475" r:id="rId44"/>
    <p:sldId id="476" r:id="rId45"/>
    <p:sldId id="477" r:id="rId46"/>
    <p:sldId id="505" r:id="rId47"/>
    <p:sldId id="506" r:id="rId48"/>
    <p:sldId id="507" r:id="rId49"/>
    <p:sldId id="508" r:id="rId50"/>
    <p:sldId id="509" r:id="rId51"/>
    <p:sldId id="510" r:id="rId52"/>
    <p:sldId id="488" r:id="rId53"/>
    <p:sldId id="471" r:id="rId54"/>
    <p:sldId id="504" r:id="rId55"/>
    <p:sldId id="473" r:id="rId56"/>
    <p:sldId id="45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97"/>
    <p:restoredTop sz="94673"/>
  </p:normalViewPr>
  <p:slideViewPr>
    <p:cSldViewPr snapToGrid="0" snapToObjects="1">
      <p:cViewPr varScale="1">
        <p:scale>
          <a:sx n="158" d="100"/>
          <a:sy n="158" d="100"/>
        </p:scale>
        <p:origin x="2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10/3/23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10/3/23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7"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Context-Free Languages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 Context-Free Grammar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015980" y="2536215"/>
                <a:ext cx="8572356" cy="2035786"/>
              </a:xfrm>
              <a:solidFill>
                <a:schemeClr val="tx1">
                  <a:lumMod val="95000"/>
                </a:schemeClr>
              </a:solidFill>
            </p:spPr>
            <p:txBody>
              <a:bodyPr>
                <a:normAutofit fontScale="92500" lnSpcReduction="10000"/>
              </a:bodyPr>
              <a:lstStyle/>
              <a:p>
                <a:pPr marL="0" indent="0">
                  <a:buNone/>
                </a:pPr>
                <a:r>
                  <a:rPr lang="en-US" dirty="0">
                    <a:solidFill>
                      <a:schemeClr val="bg1"/>
                    </a:solidFill>
                  </a:rPr>
                  <a:t>&lt;</a:t>
                </a:r>
                <a:r>
                  <a:rPr lang="en-US" dirty="0" err="1">
                    <a:solidFill>
                      <a:schemeClr val="bg1"/>
                    </a:solidFill>
                  </a:rPr>
                  <a:t>variable_dec</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&lt;type&gt; &lt;name&gt; = &lt;expr&gt;;</a:t>
                </a:r>
                <a:br>
                  <a:rPr lang="en-US" dirty="0">
                    <a:solidFill>
                      <a:schemeClr val="bg1"/>
                    </a:solidFill>
                  </a:rPr>
                </a:br>
                <a:r>
                  <a:rPr lang="en-US" dirty="0">
                    <a:solidFill>
                      <a:schemeClr val="bg1"/>
                    </a:solidFill>
                  </a:rPr>
                  <a:t>&lt;type&gt; </a:t>
                </a:r>
                <a:r>
                  <a:rPr lang="en-US" dirty="0">
                    <a:solidFill>
                      <a:schemeClr val="bg1"/>
                    </a:solidFill>
                    <a:sym typeface="Wingdings" pitchFamily="2" charset="2"/>
                  </a:rPr>
                  <a:t></a:t>
                </a:r>
                <a:r>
                  <a:rPr lang="en-US" dirty="0">
                    <a:solidFill>
                      <a:schemeClr val="bg1"/>
                    </a:solidFill>
                  </a:rPr>
                  <a:t> </a:t>
                </a:r>
                <a:r>
                  <a:rPr lang="en-US" dirty="0" err="1">
                    <a:solidFill>
                      <a:schemeClr val="bg1"/>
                    </a:solidFill>
                  </a:rPr>
                  <a:t>int</a:t>
                </a:r>
                <a:r>
                  <a:rPr lang="en-US" dirty="0">
                    <a:solidFill>
                      <a:schemeClr val="bg1"/>
                    </a:solidFill>
                  </a:rPr>
                  <a:t> | double</a:t>
                </a:r>
                <a:br>
                  <a:rPr lang="en-US" dirty="0">
                    <a:solidFill>
                      <a:schemeClr val="bg1"/>
                    </a:solidFill>
                  </a:rPr>
                </a:br>
                <a:r>
                  <a:rPr lang="en-US" dirty="0">
                    <a:solidFill>
                      <a:schemeClr val="bg1"/>
                    </a:solidFill>
                  </a:rPr>
                  <a:t>&lt;name&gt;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Σ</m:t>
                        </m:r>
                      </m:e>
                      <m:sup>
                        <m:r>
                          <a:rPr lang="en-US" b="0" i="1" smtClean="0">
                            <a:solidFill>
                              <a:schemeClr val="bg1"/>
                            </a:solidFill>
                            <a:latin typeface="Cambria Math" panose="02040503050406030204" pitchFamily="18" charset="0"/>
                          </a:rPr>
                          <m:t>∗</m:t>
                        </m:r>
                      </m:sup>
                    </m:sSup>
                  </m:oMath>
                </a14:m>
                <a:br>
                  <a:rPr lang="en-US" dirty="0">
                    <a:solidFill>
                      <a:schemeClr val="bg1"/>
                    </a:solidFill>
                  </a:rPr>
                </a:br>
                <a:r>
                  <a:rPr lang="en-US" dirty="0">
                    <a:solidFill>
                      <a:schemeClr val="bg1"/>
                    </a:solidFill>
                  </a:rPr>
                  <a:t>&lt;expr&gt; </a:t>
                </a:r>
                <a:r>
                  <a:rPr lang="en-US" dirty="0">
                    <a:solidFill>
                      <a:schemeClr val="bg1"/>
                    </a:solidFill>
                    <a:sym typeface="Wingdings" pitchFamily="2" charset="2"/>
                  </a:rPr>
                  <a:t></a:t>
                </a:r>
                <a:r>
                  <a:rPr lang="en-US" dirty="0">
                    <a:solidFill>
                      <a:schemeClr val="bg1"/>
                    </a:solidFill>
                  </a:rPr>
                  <a:t> &lt;</a:t>
                </a:r>
                <a:r>
                  <a:rPr lang="en-US" dirty="0" err="1">
                    <a:solidFill>
                      <a:schemeClr val="bg1"/>
                    </a:solidFill>
                  </a:rPr>
                  <a:t>concrete_type</a:t>
                </a:r>
                <a:r>
                  <a:rPr lang="en-US" dirty="0">
                    <a:solidFill>
                      <a:schemeClr val="bg1"/>
                    </a:solidFill>
                  </a:rPr>
                  <a:t>&gt; | &lt;expr&gt; + &lt;expr&gt; | &lt;expr&gt; - &lt;expr&gt;</a:t>
                </a:r>
                <a:br>
                  <a:rPr lang="en-US" dirty="0">
                    <a:solidFill>
                      <a:schemeClr val="bg1"/>
                    </a:solidFill>
                  </a:rPr>
                </a:br>
                <a:r>
                  <a:rPr lang="en-US" dirty="0">
                    <a:solidFill>
                      <a:schemeClr val="bg1"/>
                    </a:solidFill>
                  </a:rPr>
                  <a:t>&lt;</a:t>
                </a:r>
                <a:r>
                  <a:rPr lang="en-US" dirty="0" err="1">
                    <a:solidFill>
                      <a:schemeClr val="bg1"/>
                    </a:solidFill>
                  </a:rPr>
                  <a:t>concrete_type</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r>
                  <a:rPr lang="en-US" dirty="0">
                    <a:solidFill>
                      <a:schemeClr val="bg1"/>
                    </a:solidFill>
                  </a:rPr>
                  <a:t> |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2015980" y="2536215"/>
                <a:ext cx="8572356" cy="2035786"/>
              </a:xfrm>
              <a:blipFill>
                <a:blip r:embed="rId2"/>
                <a:stretch>
                  <a:fillRect l="-888" t="-1242"/>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AEDC762-41B0-B84F-B924-530F3542BAAD}"/>
              </a:ext>
            </a:extLst>
          </p:cNvPr>
          <p:cNvSpPr txBox="1">
            <a:spLocks/>
          </p:cNvSpPr>
          <p:nvPr/>
        </p:nvSpPr>
        <p:spPr>
          <a:xfrm>
            <a:off x="937387" y="1150882"/>
            <a:ext cx="2637086" cy="7493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 first variable here is called the </a:t>
            </a:r>
            <a:r>
              <a:rPr lang="en-US" sz="1800" b="1" i="1" u="sng" dirty="0"/>
              <a:t>start variable</a:t>
            </a:r>
            <a:r>
              <a:rPr lang="en-US" sz="1800" i="1" dirty="0"/>
              <a:t> </a:t>
            </a:r>
            <a:endParaRPr lang="en-US" sz="1800" b="1" u="sng" dirty="0"/>
          </a:p>
        </p:txBody>
      </p:sp>
      <p:cxnSp>
        <p:nvCxnSpPr>
          <p:cNvPr id="5" name="Straight Connector 4">
            <a:extLst>
              <a:ext uri="{FF2B5EF4-FFF2-40B4-BE49-F238E27FC236}">
                <a16:creationId xmlns:a16="http://schemas.microsoft.com/office/drawing/2014/main" id="{6FA8269A-0A0E-8643-8DC1-5D789984E433}"/>
              </a:ext>
            </a:extLst>
          </p:cNvPr>
          <p:cNvCxnSpPr>
            <a:cxnSpLocks/>
          </p:cNvCxnSpPr>
          <p:nvPr/>
        </p:nvCxnSpPr>
        <p:spPr>
          <a:xfrm flipH="1" flipV="1">
            <a:off x="2452679" y="1891130"/>
            <a:ext cx="716548" cy="51956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0AB717CD-E900-6F49-B0B7-A813E8258B18}"/>
              </a:ext>
            </a:extLst>
          </p:cNvPr>
          <p:cNvSpPr txBox="1">
            <a:spLocks/>
          </p:cNvSpPr>
          <p:nvPr/>
        </p:nvSpPr>
        <p:spPr>
          <a:xfrm>
            <a:off x="1141413" y="5579571"/>
            <a:ext cx="4178404" cy="83956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Each of these production rules can be applied to substitute for variables of the same name</a:t>
            </a:r>
            <a:endParaRPr lang="en-US" sz="1800" b="1" u="sng" dirty="0"/>
          </a:p>
        </p:txBody>
      </p:sp>
      <p:cxnSp>
        <p:nvCxnSpPr>
          <p:cNvPr id="8" name="Straight Connector 7">
            <a:extLst>
              <a:ext uri="{FF2B5EF4-FFF2-40B4-BE49-F238E27FC236}">
                <a16:creationId xmlns:a16="http://schemas.microsoft.com/office/drawing/2014/main" id="{9BFFF63B-00AB-6D43-8C2C-2C47EECBA12D}"/>
              </a:ext>
            </a:extLst>
          </p:cNvPr>
          <p:cNvCxnSpPr>
            <a:cxnSpLocks/>
          </p:cNvCxnSpPr>
          <p:nvPr/>
        </p:nvCxnSpPr>
        <p:spPr>
          <a:xfrm flipV="1">
            <a:off x="2374254" y="4697525"/>
            <a:ext cx="327382" cy="8454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C31E2AC-A600-EF4D-8D2C-DCA45D14781D}"/>
              </a:ext>
            </a:extLst>
          </p:cNvPr>
          <p:cNvSpPr txBox="1">
            <a:spLocks/>
          </p:cNvSpPr>
          <p:nvPr/>
        </p:nvSpPr>
        <p:spPr>
          <a:xfrm>
            <a:off x="6790719" y="5579571"/>
            <a:ext cx="4521304" cy="102488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Terminal characters like these cannot be replaced, but ensure the expression will eventually be completed through enough substitutions</a:t>
            </a:r>
            <a:endParaRPr lang="en-US" sz="1800" b="1" u="sng" dirty="0"/>
          </a:p>
        </p:txBody>
      </p:sp>
      <p:cxnSp>
        <p:nvCxnSpPr>
          <p:cNvPr id="11" name="Straight Connector 10">
            <a:extLst>
              <a:ext uri="{FF2B5EF4-FFF2-40B4-BE49-F238E27FC236}">
                <a16:creationId xmlns:a16="http://schemas.microsoft.com/office/drawing/2014/main" id="{FEB8900E-F25D-E041-9201-975AAC774CC8}"/>
              </a:ext>
            </a:extLst>
          </p:cNvPr>
          <p:cNvCxnSpPr>
            <a:cxnSpLocks/>
          </p:cNvCxnSpPr>
          <p:nvPr/>
        </p:nvCxnSpPr>
        <p:spPr>
          <a:xfrm flipH="1" flipV="1">
            <a:off x="5870864" y="4697525"/>
            <a:ext cx="919855" cy="1067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47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 Context-Free Grammar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935325" y="1019142"/>
                <a:ext cx="8572356" cy="2035786"/>
              </a:xfrm>
              <a:solidFill>
                <a:schemeClr val="tx1">
                  <a:lumMod val="95000"/>
                </a:schemeClr>
              </a:solidFill>
            </p:spPr>
            <p:txBody>
              <a:bodyPr>
                <a:normAutofit fontScale="92500" lnSpcReduction="10000"/>
              </a:bodyPr>
              <a:lstStyle/>
              <a:p>
                <a:pPr marL="0" indent="0">
                  <a:buNone/>
                </a:pPr>
                <a:r>
                  <a:rPr lang="en-US" dirty="0">
                    <a:solidFill>
                      <a:schemeClr val="bg1"/>
                    </a:solidFill>
                  </a:rPr>
                  <a:t>&lt;</a:t>
                </a:r>
                <a:r>
                  <a:rPr lang="en-US" dirty="0" err="1">
                    <a:solidFill>
                      <a:schemeClr val="bg1"/>
                    </a:solidFill>
                  </a:rPr>
                  <a:t>variable_dec</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&lt;type&gt; &lt;name&gt; = &lt;expr&gt;;</a:t>
                </a:r>
                <a:br>
                  <a:rPr lang="en-US" dirty="0">
                    <a:solidFill>
                      <a:schemeClr val="bg1"/>
                    </a:solidFill>
                  </a:rPr>
                </a:br>
                <a:r>
                  <a:rPr lang="en-US" dirty="0">
                    <a:solidFill>
                      <a:schemeClr val="bg1"/>
                    </a:solidFill>
                  </a:rPr>
                  <a:t>&lt;type&gt; </a:t>
                </a:r>
                <a:r>
                  <a:rPr lang="en-US" dirty="0">
                    <a:solidFill>
                      <a:schemeClr val="bg1"/>
                    </a:solidFill>
                    <a:sym typeface="Wingdings" pitchFamily="2" charset="2"/>
                  </a:rPr>
                  <a:t></a:t>
                </a:r>
                <a:r>
                  <a:rPr lang="en-US" dirty="0">
                    <a:solidFill>
                      <a:schemeClr val="bg1"/>
                    </a:solidFill>
                  </a:rPr>
                  <a:t> </a:t>
                </a:r>
                <a:r>
                  <a:rPr lang="en-US" dirty="0" err="1">
                    <a:solidFill>
                      <a:schemeClr val="bg1"/>
                    </a:solidFill>
                  </a:rPr>
                  <a:t>int</a:t>
                </a:r>
                <a:r>
                  <a:rPr lang="en-US" dirty="0">
                    <a:solidFill>
                      <a:schemeClr val="bg1"/>
                    </a:solidFill>
                  </a:rPr>
                  <a:t> | double</a:t>
                </a:r>
                <a:br>
                  <a:rPr lang="en-US" dirty="0">
                    <a:solidFill>
                      <a:schemeClr val="bg1"/>
                    </a:solidFill>
                  </a:rPr>
                </a:br>
                <a:r>
                  <a:rPr lang="en-US" dirty="0">
                    <a:solidFill>
                      <a:schemeClr val="bg1"/>
                    </a:solidFill>
                  </a:rPr>
                  <a:t>&lt;name&gt;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Σ</m:t>
                        </m:r>
                      </m:e>
                      <m:sup>
                        <m:r>
                          <a:rPr lang="en-US" b="0" i="1" smtClean="0">
                            <a:solidFill>
                              <a:schemeClr val="bg1"/>
                            </a:solidFill>
                            <a:latin typeface="Cambria Math" panose="02040503050406030204" pitchFamily="18" charset="0"/>
                          </a:rPr>
                          <m:t>∗</m:t>
                        </m:r>
                      </m:sup>
                    </m:sSup>
                  </m:oMath>
                </a14:m>
                <a:br>
                  <a:rPr lang="en-US" dirty="0">
                    <a:solidFill>
                      <a:schemeClr val="bg1"/>
                    </a:solidFill>
                  </a:rPr>
                </a:br>
                <a:r>
                  <a:rPr lang="en-US" dirty="0">
                    <a:solidFill>
                      <a:schemeClr val="bg1"/>
                    </a:solidFill>
                  </a:rPr>
                  <a:t>&lt;expr&gt; </a:t>
                </a:r>
                <a:r>
                  <a:rPr lang="en-US" dirty="0">
                    <a:solidFill>
                      <a:schemeClr val="bg1"/>
                    </a:solidFill>
                    <a:sym typeface="Wingdings" pitchFamily="2" charset="2"/>
                  </a:rPr>
                  <a:t></a:t>
                </a:r>
                <a:r>
                  <a:rPr lang="en-US" dirty="0">
                    <a:solidFill>
                      <a:schemeClr val="bg1"/>
                    </a:solidFill>
                  </a:rPr>
                  <a:t> &lt;</a:t>
                </a:r>
                <a:r>
                  <a:rPr lang="en-US" dirty="0" err="1">
                    <a:solidFill>
                      <a:schemeClr val="bg1"/>
                    </a:solidFill>
                  </a:rPr>
                  <a:t>concrete_type</a:t>
                </a:r>
                <a:r>
                  <a:rPr lang="en-US" dirty="0">
                    <a:solidFill>
                      <a:schemeClr val="bg1"/>
                    </a:solidFill>
                  </a:rPr>
                  <a:t>&gt; | &lt;expr&gt; + &lt;expr&gt; | &lt;expr&gt; - &lt;expr&gt;</a:t>
                </a:r>
                <a:br>
                  <a:rPr lang="en-US" dirty="0">
                    <a:solidFill>
                      <a:schemeClr val="bg1"/>
                    </a:solidFill>
                  </a:rPr>
                </a:br>
                <a:r>
                  <a:rPr lang="en-US" dirty="0">
                    <a:solidFill>
                      <a:schemeClr val="bg1"/>
                    </a:solidFill>
                  </a:rPr>
                  <a:t>&lt;</a:t>
                </a:r>
                <a:r>
                  <a:rPr lang="en-US" dirty="0" err="1">
                    <a:solidFill>
                      <a:schemeClr val="bg1"/>
                    </a:solidFill>
                  </a:rPr>
                  <a:t>concrete_type</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r>
                  <a:rPr lang="en-US" dirty="0">
                    <a:solidFill>
                      <a:schemeClr val="bg1"/>
                    </a:solidFill>
                  </a:rPr>
                  <a:t> |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935325" y="1019142"/>
                <a:ext cx="8572356" cy="2035786"/>
              </a:xfrm>
              <a:blipFill>
                <a:blip r:embed="rId2"/>
                <a:stretch>
                  <a:fillRect l="-888" t="-6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DC31E2AC-A600-EF4D-8D2C-DCA45D14781D}"/>
                  </a:ext>
                </a:extLst>
              </p:cNvPr>
              <p:cNvSpPr txBox="1">
                <a:spLocks/>
              </p:cNvSpPr>
              <p:nvPr/>
            </p:nvSpPr>
            <p:spPr>
              <a:xfrm>
                <a:off x="935325" y="3480608"/>
                <a:ext cx="3593123" cy="115373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Example string in this grammar</a:t>
                </a:r>
                <a:r>
                  <a:rPr lang="en-US" sz="1800" i="1" dirty="0"/>
                  <a:t>:</a:t>
                </a:r>
                <a:br>
                  <a:rPr lang="en-US" sz="1800" i="1" dirty="0"/>
                </a:br>
                <a:endParaRPr lang="en-US" sz="18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𝑑𝑜𝑢𝑏𝑙𝑒</m:t>
                      </m:r>
                      <m:r>
                        <a:rPr lang="en-US" sz="1800" b="0" i="1" smtClean="0">
                          <a:latin typeface="Cambria Math" panose="02040503050406030204" pitchFamily="18" charset="0"/>
                        </a:rPr>
                        <m:t> </m:t>
                      </m:r>
                      <m:r>
                        <a:rPr lang="en-US" sz="1800" b="0" i="1" smtClean="0">
                          <a:latin typeface="Cambria Math" panose="02040503050406030204" pitchFamily="18" charset="0"/>
                        </a:rPr>
                        <m:t>𝑚𝑦𝑉𝑎𝑟</m:t>
                      </m:r>
                      <m:r>
                        <a:rPr lang="en-US" sz="1800" b="0" i="1" smtClean="0">
                          <a:latin typeface="Cambria Math" panose="02040503050406030204" pitchFamily="18" charset="0"/>
                        </a:rPr>
                        <m:t>=3.4+5;</m:t>
                      </m:r>
                    </m:oMath>
                  </m:oMathPara>
                </a14:m>
                <a:endParaRPr lang="en-US" sz="1800" dirty="0"/>
              </a:p>
            </p:txBody>
          </p:sp>
        </mc:Choice>
        <mc:Fallback xmlns="">
          <p:sp>
            <p:nvSpPr>
              <p:cNvPr id="10" name="Content Placeholder 2">
                <a:extLst>
                  <a:ext uri="{FF2B5EF4-FFF2-40B4-BE49-F238E27FC236}">
                    <a16:creationId xmlns:a16="http://schemas.microsoft.com/office/drawing/2014/main" id="{DC31E2AC-A600-EF4D-8D2C-DCA45D14781D}"/>
                  </a:ext>
                </a:extLst>
              </p:cNvPr>
              <p:cNvSpPr txBox="1">
                <a:spLocks noRot="1" noChangeAspect="1" noMove="1" noResize="1" noEditPoints="1" noAdjustHandles="1" noChangeArrowheads="1" noChangeShapeType="1" noTextEdit="1"/>
              </p:cNvSpPr>
              <p:nvPr/>
            </p:nvSpPr>
            <p:spPr>
              <a:xfrm>
                <a:off x="935325" y="3480608"/>
                <a:ext cx="3593123" cy="1153737"/>
              </a:xfrm>
              <a:prstGeom prst="rect">
                <a:avLst/>
              </a:prstGeom>
              <a:blipFill>
                <a:blip r:embed="rId3"/>
                <a:stretch>
                  <a:fillRect l="-1404"/>
                </a:stretch>
              </a:blipFill>
              <a:ln>
                <a:solidFill>
                  <a:schemeClr val="tx1">
                    <a:lumMod val="95000"/>
                  </a:schemeClr>
                </a:solidFill>
              </a:ln>
            </p:spPr>
            <p:txBody>
              <a:bodyPr/>
              <a:lstStyle/>
              <a:p>
                <a:r>
                  <a:rPr lang="en-US">
                    <a:noFill/>
                  </a:rPr>
                  <a:t> </a:t>
                </a:r>
              </a:p>
            </p:txBody>
          </p:sp>
        </mc:Fallback>
      </mc:AlternateContent>
      <p:grpSp>
        <p:nvGrpSpPr>
          <p:cNvPr id="70" name="Group 69">
            <a:extLst>
              <a:ext uri="{FF2B5EF4-FFF2-40B4-BE49-F238E27FC236}">
                <a16:creationId xmlns:a16="http://schemas.microsoft.com/office/drawing/2014/main" id="{DCAF4180-15BA-1044-8927-5CD19AE8DDA1}"/>
              </a:ext>
            </a:extLst>
          </p:cNvPr>
          <p:cNvGrpSpPr/>
          <p:nvPr/>
        </p:nvGrpSpPr>
        <p:grpSpPr>
          <a:xfrm>
            <a:off x="4849234" y="3150526"/>
            <a:ext cx="6320993" cy="3489265"/>
            <a:chOff x="4849234" y="3150526"/>
            <a:chExt cx="6320993" cy="3489265"/>
          </a:xfrm>
        </p:grpSpPr>
        <p:sp>
          <p:nvSpPr>
            <p:cNvPr id="12" name="Content Placeholder 2">
              <a:extLst>
                <a:ext uri="{FF2B5EF4-FFF2-40B4-BE49-F238E27FC236}">
                  <a16:creationId xmlns:a16="http://schemas.microsoft.com/office/drawing/2014/main" id="{C933B2D9-639A-EC4E-9EEA-4F3DDDFCB0B0}"/>
                </a:ext>
              </a:extLst>
            </p:cNvPr>
            <p:cNvSpPr txBox="1">
              <a:spLocks/>
            </p:cNvSpPr>
            <p:nvPr/>
          </p:nvSpPr>
          <p:spPr>
            <a:xfrm>
              <a:off x="4849234" y="3150526"/>
              <a:ext cx="6320993" cy="348926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Derivation of that string</a:t>
              </a:r>
              <a:r>
                <a:rPr lang="en-US" sz="1800" i="1" dirty="0"/>
                <a:t>:</a:t>
              </a:r>
            </a:p>
          </p:txBody>
        </p:sp>
        <p:sp>
          <p:nvSpPr>
            <p:cNvPr id="13" name="Content Placeholder 2">
              <a:extLst>
                <a:ext uri="{FF2B5EF4-FFF2-40B4-BE49-F238E27FC236}">
                  <a16:creationId xmlns:a16="http://schemas.microsoft.com/office/drawing/2014/main" id="{310D1787-BA8F-6C4C-AE52-A6E587E8783A}"/>
                </a:ext>
              </a:extLst>
            </p:cNvPr>
            <p:cNvSpPr txBox="1">
              <a:spLocks/>
            </p:cNvSpPr>
            <p:nvPr/>
          </p:nvSpPr>
          <p:spPr>
            <a:xfrm>
              <a:off x="6903170" y="3446315"/>
              <a:ext cx="1856365"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variable_dec</a:t>
              </a:r>
              <a:r>
                <a:rPr lang="en-US" sz="1800" i="1" dirty="0"/>
                <a:t>&gt;</a:t>
              </a:r>
            </a:p>
          </p:txBody>
        </p:sp>
        <p:sp>
          <p:nvSpPr>
            <p:cNvPr id="14" name="Content Placeholder 2">
              <a:extLst>
                <a:ext uri="{FF2B5EF4-FFF2-40B4-BE49-F238E27FC236}">
                  <a16:creationId xmlns:a16="http://schemas.microsoft.com/office/drawing/2014/main" id="{FBC8365F-D33A-0E4E-8948-CF4372CC7064}"/>
                </a:ext>
              </a:extLst>
            </p:cNvPr>
            <p:cNvSpPr txBox="1">
              <a:spLocks/>
            </p:cNvSpPr>
            <p:nvPr/>
          </p:nvSpPr>
          <p:spPr>
            <a:xfrm>
              <a:off x="6402602" y="3993568"/>
              <a:ext cx="2857499"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&lt;type&gt; &lt;name&gt; = &lt;expr&gt;;</a:t>
              </a:r>
            </a:p>
          </p:txBody>
        </p:sp>
        <p:cxnSp>
          <p:nvCxnSpPr>
            <p:cNvPr id="15" name="Straight Connector 14">
              <a:extLst>
                <a:ext uri="{FF2B5EF4-FFF2-40B4-BE49-F238E27FC236}">
                  <a16:creationId xmlns:a16="http://schemas.microsoft.com/office/drawing/2014/main" id="{0520B78F-30A9-304A-9296-5A8C0D7DF52F}"/>
                </a:ext>
              </a:extLst>
            </p:cNvPr>
            <p:cNvCxnSpPr>
              <a:cxnSpLocks/>
              <a:stCxn id="13" idx="2"/>
              <a:endCxn id="14" idx="0"/>
            </p:cNvCxnSpPr>
            <p:nvPr/>
          </p:nvCxnSpPr>
          <p:spPr>
            <a:xfrm flipH="1">
              <a:off x="7831352" y="3875806"/>
              <a:ext cx="1" cy="1177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8CFD1AF1-32C0-9040-B283-114C79EDADA0}"/>
                </a:ext>
              </a:extLst>
            </p:cNvPr>
            <p:cNvSpPr txBox="1">
              <a:spLocks/>
            </p:cNvSpPr>
            <p:nvPr/>
          </p:nvSpPr>
          <p:spPr>
            <a:xfrm>
              <a:off x="5048389" y="6161810"/>
              <a:ext cx="928182"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double</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859862C0-B2E4-0743-B1BD-6C1A545BAE74}"/>
                    </a:ext>
                  </a:extLst>
                </p:cNvPr>
                <p:cNvSpPr txBox="1">
                  <a:spLocks/>
                </p:cNvSpPr>
                <p:nvPr/>
              </p:nvSpPr>
              <p:spPr>
                <a:xfrm>
                  <a:off x="6632930" y="4856014"/>
                  <a:ext cx="431080"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m:rPr>
                                <m:sty m:val="p"/>
                              </m:rPr>
                              <a:rPr lang="en-US" sz="1800" b="0" i="0" smtClean="0">
                                <a:latin typeface="Cambria Math" panose="02040503050406030204" pitchFamily="18" charset="0"/>
                              </a:rPr>
                              <m:t>Σ</m:t>
                            </m:r>
                          </m:e>
                          <m:sup>
                            <m:r>
                              <a:rPr lang="en-US" sz="1800" b="0" i="1" smtClean="0">
                                <a:latin typeface="Cambria Math" panose="02040503050406030204" pitchFamily="18" charset="0"/>
                              </a:rPr>
                              <m:t>∗</m:t>
                            </m:r>
                          </m:sup>
                        </m:sSup>
                      </m:oMath>
                    </m:oMathPara>
                  </a14:m>
                  <a:endParaRPr lang="en-US" sz="1800" i="1" dirty="0"/>
                </a:p>
              </p:txBody>
            </p:sp>
          </mc:Choice>
          <mc:Fallback xmlns="">
            <p:sp>
              <p:nvSpPr>
                <p:cNvPr id="25" name="Content Placeholder 2">
                  <a:extLst>
                    <a:ext uri="{FF2B5EF4-FFF2-40B4-BE49-F238E27FC236}">
                      <a16:creationId xmlns:a16="http://schemas.microsoft.com/office/drawing/2014/main" id="{859862C0-B2E4-0743-B1BD-6C1A545BAE74}"/>
                    </a:ext>
                  </a:extLst>
                </p:cNvPr>
                <p:cNvSpPr txBox="1">
                  <a:spLocks noRot="1" noChangeAspect="1" noMove="1" noResize="1" noEditPoints="1" noAdjustHandles="1" noChangeArrowheads="1" noChangeShapeType="1" noTextEdit="1"/>
                </p:cNvSpPr>
                <p:nvPr/>
              </p:nvSpPr>
              <p:spPr>
                <a:xfrm>
                  <a:off x="6632930" y="4856014"/>
                  <a:ext cx="431080" cy="429491"/>
                </a:xfrm>
                <a:prstGeom prst="rect">
                  <a:avLst/>
                </a:prstGeom>
                <a:blipFill>
                  <a:blip r:embed="rId4"/>
                  <a:stretch>
                    <a:fillRect/>
                  </a:stretch>
                </a:blipFill>
                <a:ln>
                  <a:noFill/>
                </a:ln>
              </p:spPr>
              <p:txBody>
                <a:bodyPr/>
                <a:lstStyle/>
                <a:p>
                  <a:r>
                    <a:rPr lang="en-US">
                      <a:noFill/>
                    </a:rPr>
                    <a:t> </a:t>
                  </a:r>
                </a:p>
              </p:txBody>
            </p:sp>
          </mc:Fallback>
        </mc:AlternateContent>
        <p:sp>
          <p:nvSpPr>
            <p:cNvPr id="26" name="Content Placeholder 2">
              <a:extLst>
                <a:ext uri="{FF2B5EF4-FFF2-40B4-BE49-F238E27FC236}">
                  <a16:creationId xmlns:a16="http://schemas.microsoft.com/office/drawing/2014/main" id="{DB6F6D5D-0467-A749-90F1-D4AC556D58D0}"/>
                </a:ext>
              </a:extLst>
            </p:cNvPr>
            <p:cNvSpPr txBox="1">
              <a:spLocks/>
            </p:cNvSpPr>
            <p:nvPr/>
          </p:nvSpPr>
          <p:spPr>
            <a:xfrm>
              <a:off x="6168839" y="6161810"/>
              <a:ext cx="928182"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err="1"/>
                <a:t>myVar</a:t>
              </a:r>
              <a:endParaRPr lang="en-US" sz="1800" i="1" dirty="0"/>
            </a:p>
          </p:txBody>
        </p:sp>
        <p:sp>
          <p:nvSpPr>
            <p:cNvPr id="27" name="Content Placeholder 2">
              <a:extLst>
                <a:ext uri="{FF2B5EF4-FFF2-40B4-BE49-F238E27FC236}">
                  <a16:creationId xmlns:a16="http://schemas.microsoft.com/office/drawing/2014/main" id="{6CF810E2-3CFD-2249-A212-531E3CFCB3DB}"/>
                </a:ext>
              </a:extLst>
            </p:cNvPr>
            <p:cNvSpPr txBox="1">
              <a:spLocks/>
            </p:cNvSpPr>
            <p:nvPr/>
          </p:nvSpPr>
          <p:spPr>
            <a:xfrm>
              <a:off x="8079777" y="4662049"/>
              <a:ext cx="2043510"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&lt;expr&gt; + &lt;expr&gt;</a:t>
              </a:r>
            </a:p>
          </p:txBody>
        </p:sp>
        <p:sp>
          <p:nvSpPr>
            <p:cNvPr id="28" name="Content Placeholder 2">
              <a:extLst>
                <a:ext uri="{FF2B5EF4-FFF2-40B4-BE49-F238E27FC236}">
                  <a16:creationId xmlns:a16="http://schemas.microsoft.com/office/drawing/2014/main" id="{7B5DCC5B-40DD-A34E-A42B-49F92DCF0298}"/>
                </a:ext>
              </a:extLst>
            </p:cNvPr>
            <p:cNvSpPr txBox="1">
              <a:spLocks/>
            </p:cNvSpPr>
            <p:nvPr/>
          </p:nvSpPr>
          <p:spPr>
            <a:xfrm>
              <a:off x="7405320" y="5178131"/>
              <a:ext cx="1717894"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concrete_type</a:t>
              </a:r>
              <a:r>
                <a:rPr lang="en-US" sz="1800" i="1" dirty="0"/>
                <a:t>&gt;</a:t>
              </a:r>
            </a:p>
          </p:txBody>
        </p:sp>
        <p:sp>
          <p:nvSpPr>
            <p:cNvPr id="29" name="Content Placeholder 2">
              <a:extLst>
                <a:ext uri="{FF2B5EF4-FFF2-40B4-BE49-F238E27FC236}">
                  <a16:creationId xmlns:a16="http://schemas.microsoft.com/office/drawing/2014/main" id="{2087870E-0054-6E4D-A9D3-20A5A23B7682}"/>
                </a:ext>
              </a:extLst>
            </p:cNvPr>
            <p:cNvSpPr txBox="1">
              <a:spLocks/>
            </p:cNvSpPr>
            <p:nvPr/>
          </p:nvSpPr>
          <p:spPr>
            <a:xfrm>
              <a:off x="9187397" y="5178130"/>
              <a:ext cx="1717894"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concrete_type</a:t>
              </a:r>
              <a:r>
                <a:rPr lang="en-US" sz="1800" i="1" dirty="0"/>
                <a:t>&gt;</a:t>
              </a:r>
            </a:p>
          </p:txBody>
        </p:sp>
        <p:sp>
          <p:nvSpPr>
            <p:cNvPr id="30" name="Content Placeholder 2">
              <a:extLst>
                <a:ext uri="{FF2B5EF4-FFF2-40B4-BE49-F238E27FC236}">
                  <a16:creationId xmlns:a16="http://schemas.microsoft.com/office/drawing/2014/main" id="{F0B698DA-22AF-504B-9B02-99DE894AE82B}"/>
                </a:ext>
              </a:extLst>
            </p:cNvPr>
            <p:cNvSpPr txBox="1">
              <a:spLocks/>
            </p:cNvSpPr>
            <p:nvPr/>
          </p:nvSpPr>
          <p:spPr>
            <a:xfrm>
              <a:off x="7172409" y="6196446"/>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1" name="Content Placeholder 2">
              <a:extLst>
                <a:ext uri="{FF2B5EF4-FFF2-40B4-BE49-F238E27FC236}">
                  <a16:creationId xmlns:a16="http://schemas.microsoft.com/office/drawing/2014/main" id="{E929DD29-D7CC-A646-A5AB-F9FA6165CD46}"/>
                </a:ext>
              </a:extLst>
            </p:cNvPr>
            <p:cNvSpPr txBox="1">
              <a:spLocks/>
            </p:cNvSpPr>
            <p:nvPr/>
          </p:nvSpPr>
          <p:spPr>
            <a:xfrm>
              <a:off x="10637005" y="6149685"/>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2" name="Content Placeholder 2">
              <a:extLst>
                <a:ext uri="{FF2B5EF4-FFF2-40B4-BE49-F238E27FC236}">
                  <a16:creationId xmlns:a16="http://schemas.microsoft.com/office/drawing/2014/main" id="{25B32AB1-2B40-F748-94BC-8A37491A8493}"/>
                </a:ext>
              </a:extLst>
            </p:cNvPr>
            <p:cNvSpPr txBox="1">
              <a:spLocks/>
            </p:cNvSpPr>
            <p:nvPr/>
          </p:nvSpPr>
          <p:spPr>
            <a:xfrm>
              <a:off x="8911915" y="6156614"/>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3" name="Content Placeholder 2">
              <a:extLst>
                <a:ext uri="{FF2B5EF4-FFF2-40B4-BE49-F238E27FC236}">
                  <a16:creationId xmlns:a16="http://schemas.microsoft.com/office/drawing/2014/main" id="{888E8CFD-1D7D-634E-ACE4-7F4946E9013B}"/>
                </a:ext>
              </a:extLst>
            </p:cNvPr>
            <p:cNvSpPr txBox="1">
              <a:spLocks/>
            </p:cNvSpPr>
            <p:nvPr/>
          </p:nvSpPr>
          <p:spPr>
            <a:xfrm>
              <a:off x="7595786" y="6164570"/>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3.4</a:t>
              </a:r>
            </a:p>
          </p:txBody>
        </p:sp>
        <p:sp>
          <p:nvSpPr>
            <p:cNvPr id="34" name="Content Placeholder 2">
              <a:extLst>
                <a:ext uri="{FF2B5EF4-FFF2-40B4-BE49-F238E27FC236}">
                  <a16:creationId xmlns:a16="http://schemas.microsoft.com/office/drawing/2014/main" id="{8AF407D0-AAC7-3443-880B-32B6F334A6F8}"/>
                </a:ext>
              </a:extLst>
            </p:cNvPr>
            <p:cNvSpPr txBox="1">
              <a:spLocks/>
            </p:cNvSpPr>
            <p:nvPr/>
          </p:nvSpPr>
          <p:spPr>
            <a:xfrm>
              <a:off x="9291148" y="6144492"/>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5</a:t>
              </a:r>
            </a:p>
          </p:txBody>
        </p:sp>
        <mc:AlternateContent xmlns:mc="http://schemas.openxmlformats.org/markup-compatibility/2006" xmlns:a14="http://schemas.microsoft.com/office/drawing/2010/main">
          <mc:Choice Requires="a14">
            <p:sp>
              <p:nvSpPr>
                <p:cNvPr id="35" name="Content Placeholder 2">
                  <a:extLst>
                    <a:ext uri="{FF2B5EF4-FFF2-40B4-BE49-F238E27FC236}">
                      <a16:creationId xmlns:a16="http://schemas.microsoft.com/office/drawing/2014/main" id="{7C493712-F195-F942-BA48-B33C0949EAF9}"/>
                    </a:ext>
                  </a:extLst>
                </p:cNvPr>
                <p:cNvSpPr txBox="1">
                  <a:spLocks/>
                </p:cNvSpPr>
                <p:nvPr/>
              </p:nvSpPr>
              <p:spPr>
                <a:xfrm>
                  <a:off x="7633956" y="5685553"/>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oMath>
                    </m:oMathPara>
                  </a14:m>
                  <a:endParaRPr lang="en-US" sz="1800" i="1" dirty="0"/>
                </a:p>
              </p:txBody>
            </p:sp>
          </mc:Choice>
          <mc:Fallback xmlns="">
            <p:sp>
              <p:nvSpPr>
                <p:cNvPr id="35" name="Content Placeholder 2">
                  <a:extLst>
                    <a:ext uri="{FF2B5EF4-FFF2-40B4-BE49-F238E27FC236}">
                      <a16:creationId xmlns:a16="http://schemas.microsoft.com/office/drawing/2014/main" id="{7C493712-F195-F942-BA48-B33C0949EAF9}"/>
                    </a:ext>
                  </a:extLst>
                </p:cNvPr>
                <p:cNvSpPr txBox="1">
                  <a:spLocks noRot="1" noChangeAspect="1" noMove="1" noResize="1" noEditPoints="1" noAdjustHandles="1" noChangeArrowheads="1" noChangeShapeType="1" noTextEdit="1"/>
                </p:cNvSpPr>
                <p:nvPr/>
              </p:nvSpPr>
              <p:spPr>
                <a:xfrm>
                  <a:off x="7633956" y="5685553"/>
                  <a:ext cx="1147223" cy="429491"/>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Content Placeholder 2">
                  <a:extLst>
                    <a:ext uri="{FF2B5EF4-FFF2-40B4-BE49-F238E27FC236}">
                      <a16:creationId xmlns:a16="http://schemas.microsoft.com/office/drawing/2014/main" id="{3A51F73C-08C9-1E4E-B117-7DAED6AD5512}"/>
                    </a:ext>
                  </a:extLst>
                </p:cNvPr>
                <p:cNvSpPr txBox="1">
                  <a:spLocks/>
                </p:cNvSpPr>
                <p:nvPr/>
              </p:nvSpPr>
              <p:spPr>
                <a:xfrm>
                  <a:off x="9280487" y="5683823"/>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oMath>
                    </m:oMathPara>
                  </a14:m>
                  <a:endParaRPr lang="en-US" sz="1800" i="1" dirty="0"/>
                </a:p>
              </p:txBody>
            </p:sp>
          </mc:Choice>
          <mc:Fallback xmlns="">
            <p:sp>
              <p:nvSpPr>
                <p:cNvPr id="36" name="Content Placeholder 2">
                  <a:extLst>
                    <a:ext uri="{FF2B5EF4-FFF2-40B4-BE49-F238E27FC236}">
                      <a16:creationId xmlns:a16="http://schemas.microsoft.com/office/drawing/2014/main" id="{3A51F73C-08C9-1E4E-B117-7DAED6AD5512}"/>
                    </a:ext>
                  </a:extLst>
                </p:cNvPr>
                <p:cNvSpPr txBox="1">
                  <a:spLocks noRot="1" noChangeAspect="1" noMove="1" noResize="1" noEditPoints="1" noAdjustHandles="1" noChangeArrowheads="1" noChangeShapeType="1" noTextEdit="1"/>
                </p:cNvSpPr>
                <p:nvPr/>
              </p:nvSpPr>
              <p:spPr>
                <a:xfrm>
                  <a:off x="9280487" y="5683823"/>
                  <a:ext cx="1147223" cy="429491"/>
                </a:xfrm>
                <a:prstGeom prst="rect">
                  <a:avLst/>
                </a:prstGeom>
                <a:blipFill>
                  <a:blip r:embed="rId6"/>
                  <a:stretch>
                    <a:fillRect/>
                  </a:stretch>
                </a:blipFill>
                <a:ln>
                  <a:no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BCA4878E-C9F1-EE4D-BF46-BD50FE5972F1}"/>
                </a:ext>
              </a:extLst>
            </p:cNvPr>
            <p:cNvCxnSpPr>
              <a:cxnSpLocks/>
              <a:stCxn id="14" idx="2"/>
              <a:endCxn id="25" idx="0"/>
            </p:cNvCxnSpPr>
            <p:nvPr/>
          </p:nvCxnSpPr>
          <p:spPr>
            <a:xfrm flipH="1">
              <a:off x="6848470" y="4423059"/>
              <a:ext cx="982882" cy="43295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9CF8523-D3D6-2745-A258-F9913D9A9840}"/>
                </a:ext>
              </a:extLst>
            </p:cNvPr>
            <p:cNvCxnSpPr>
              <a:cxnSpLocks/>
              <a:endCxn id="24" idx="0"/>
            </p:cNvCxnSpPr>
            <p:nvPr/>
          </p:nvCxnSpPr>
          <p:spPr>
            <a:xfrm flipH="1">
              <a:off x="5512480" y="4439691"/>
              <a:ext cx="1230744" cy="17221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6C0D33-D3E3-1E4C-AEA3-629484E8FCE0}"/>
                </a:ext>
              </a:extLst>
            </p:cNvPr>
            <p:cNvCxnSpPr>
              <a:cxnSpLocks/>
              <a:stCxn id="25" idx="2"/>
              <a:endCxn id="26" idx="0"/>
            </p:cNvCxnSpPr>
            <p:nvPr/>
          </p:nvCxnSpPr>
          <p:spPr>
            <a:xfrm flipH="1">
              <a:off x="6632930" y="5285505"/>
              <a:ext cx="215540" cy="876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7180EDA-0633-0142-AA4F-BC7308200152}"/>
                </a:ext>
              </a:extLst>
            </p:cNvPr>
            <p:cNvCxnSpPr>
              <a:cxnSpLocks/>
              <a:endCxn id="27" idx="0"/>
            </p:cNvCxnSpPr>
            <p:nvPr/>
          </p:nvCxnSpPr>
          <p:spPr>
            <a:xfrm>
              <a:off x="8614530" y="4423059"/>
              <a:ext cx="487002" cy="2389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EC05184-A724-714E-8A35-B4E5F8E7EFB5}"/>
                </a:ext>
              </a:extLst>
            </p:cNvPr>
            <p:cNvCxnSpPr>
              <a:cxnSpLocks/>
              <a:endCxn id="28" idx="0"/>
            </p:cNvCxnSpPr>
            <p:nvPr/>
          </p:nvCxnSpPr>
          <p:spPr>
            <a:xfrm flipH="1">
              <a:off x="8264267" y="5070759"/>
              <a:ext cx="280733" cy="10737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ED85C74-0CEA-1940-8C3F-77F10ED516A3}"/>
                </a:ext>
              </a:extLst>
            </p:cNvPr>
            <p:cNvCxnSpPr>
              <a:cxnSpLocks/>
              <a:endCxn id="29" idx="0"/>
            </p:cNvCxnSpPr>
            <p:nvPr/>
          </p:nvCxnSpPr>
          <p:spPr>
            <a:xfrm>
              <a:off x="9680064" y="5058639"/>
              <a:ext cx="366280" cy="1194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D68A51-0857-7845-882A-608EE7A80229}"/>
                </a:ext>
              </a:extLst>
            </p:cNvPr>
            <p:cNvCxnSpPr>
              <a:cxnSpLocks/>
              <a:stCxn id="28" idx="2"/>
              <a:endCxn id="35" idx="0"/>
            </p:cNvCxnSpPr>
            <p:nvPr/>
          </p:nvCxnSpPr>
          <p:spPr>
            <a:xfrm flipH="1">
              <a:off x="8207568" y="5607622"/>
              <a:ext cx="56699" cy="7793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4849E32-B746-B74F-8B5A-72BB8E6612C9}"/>
                </a:ext>
              </a:extLst>
            </p:cNvPr>
            <p:cNvCxnSpPr>
              <a:cxnSpLocks/>
              <a:endCxn id="36" idx="0"/>
            </p:cNvCxnSpPr>
            <p:nvPr/>
          </p:nvCxnSpPr>
          <p:spPr>
            <a:xfrm flipH="1">
              <a:off x="9854099" y="5563466"/>
              <a:ext cx="192246" cy="1203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7B6C524-180D-DC4E-83E8-97F3B501D8B6}"/>
                </a:ext>
              </a:extLst>
            </p:cNvPr>
            <p:cNvCxnSpPr>
              <a:cxnSpLocks/>
              <a:stCxn id="34" idx="0"/>
            </p:cNvCxnSpPr>
            <p:nvPr/>
          </p:nvCxnSpPr>
          <p:spPr>
            <a:xfrm flipH="1" flipV="1">
              <a:off x="9854100" y="5992958"/>
              <a:ext cx="10660" cy="1515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CB34AFF-9D31-FD4A-9AEE-975145212C85}"/>
                </a:ext>
              </a:extLst>
            </p:cNvPr>
            <p:cNvCxnSpPr>
              <a:cxnSpLocks/>
              <a:stCxn id="33" idx="0"/>
            </p:cNvCxnSpPr>
            <p:nvPr/>
          </p:nvCxnSpPr>
          <p:spPr>
            <a:xfrm flipH="1" flipV="1">
              <a:off x="8058174" y="5992958"/>
              <a:ext cx="111224" cy="17161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3423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Another Example CFG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141412" y="1372428"/>
                <a:ext cx="10123996" cy="695363"/>
              </a:xfrm>
              <a:solidFill>
                <a:schemeClr val="tx1">
                  <a:lumMod val="95000"/>
                </a:schemeClr>
              </a:solidFill>
            </p:spPr>
            <p:txBody>
              <a:bodyPr/>
              <a:lstStyle/>
              <a:p>
                <a:pPr marL="0" indent="0" algn="ctr">
                  <a:buNone/>
                </a:pPr>
                <a:r>
                  <a:rPr lang="en-US" dirty="0">
                    <a:solidFill>
                      <a:schemeClr val="bg1"/>
                    </a:solidFill>
                  </a:rPr>
                  <a:t>We learned last time that the language </a:t>
                </a:r>
                <a14:m>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oMath>
                </a14:m>
                <a:r>
                  <a:rPr lang="en-US" dirty="0">
                    <a:solidFill>
                      <a:schemeClr val="bg1"/>
                    </a:solidFill>
                  </a:rPr>
                  <a:t> is NOT regular.</a:t>
                </a: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141412" y="1372428"/>
                <a:ext cx="10123996" cy="695363"/>
              </a:xfrm>
              <a:blipFill>
                <a:blip r:embed="rId2"/>
                <a:stretch>
                  <a:fillRect t="-181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C89FEE60-F3AF-9E48-9DD9-8CC5CEA7C17F}"/>
              </a:ext>
            </a:extLst>
          </p:cNvPr>
          <p:cNvSpPr txBox="1">
            <a:spLocks/>
          </p:cNvSpPr>
          <p:nvPr/>
        </p:nvSpPr>
        <p:spPr>
          <a:xfrm>
            <a:off x="1403059" y="2230924"/>
            <a:ext cx="9374188" cy="5922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Can you generate a context-free grammar that recognizes it?</a:t>
            </a:r>
          </a:p>
        </p:txBody>
      </p:sp>
    </p:spTree>
    <p:extLst>
      <p:ext uri="{BB962C8B-B14F-4D97-AF65-F5344CB8AC3E}">
        <p14:creationId xmlns:p14="http://schemas.microsoft.com/office/powerpoint/2010/main" val="190479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Another Example CFG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141412" y="1372428"/>
                <a:ext cx="10123996" cy="695363"/>
              </a:xfrm>
              <a:solidFill>
                <a:schemeClr val="tx1">
                  <a:lumMod val="95000"/>
                </a:schemeClr>
              </a:solidFill>
            </p:spPr>
            <p:txBody>
              <a:bodyPr/>
              <a:lstStyle/>
              <a:p>
                <a:pPr marL="0" indent="0" algn="ctr">
                  <a:buNone/>
                </a:pPr>
                <a:r>
                  <a:rPr lang="en-US" dirty="0">
                    <a:solidFill>
                      <a:schemeClr val="bg1"/>
                    </a:solidFill>
                  </a:rPr>
                  <a:t>We learned last time that the language </a:t>
                </a:r>
                <a14:m>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oMath>
                </a14:m>
                <a:r>
                  <a:rPr lang="en-US" dirty="0">
                    <a:solidFill>
                      <a:schemeClr val="bg1"/>
                    </a:solidFill>
                  </a:rPr>
                  <a:t> is NOT regular.</a:t>
                </a: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141412" y="1372428"/>
                <a:ext cx="10123996" cy="695363"/>
              </a:xfrm>
              <a:blipFill>
                <a:blip r:embed="rId2"/>
                <a:stretch>
                  <a:fillRect t="-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89FEE60-F3AF-9E48-9DD9-8CC5CEA7C17F}"/>
                  </a:ext>
                </a:extLst>
              </p:cNvPr>
              <p:cNvSpPr txBox="1">
                <a:spLocks/>
              </p:cNvSpPr>
              <p:nvPr/>
            </p:nvSpPr>
            <p:spPr>
              <a:xfrm>
                <a:off x="2213554" y="2822863"/>
                <a:ext cx="2576659" cy="175606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S </a:t>
                </a:r>
                <a:r>
                  <a:rPr lang="en-US" dirty="0">
                    <a:sym typeface="Wingdings" pitchFamily="2" charset="2"/>
                  </a:rPr>
                  <a:t> B</a:t>
                </a:r>
                <a:br>
                  <a:rPr lang="en-US" dirty="0">
                    <a:sym typeface="Wingdings" pitchFamily="2" charset="2"/>
                  </a:rPr>
                </a:br>
                <a:r>
                  <a:rPr lang="en-US" dirty="0">
                    <a:sym typeface="Wingdings" pitchFamily="2" charset="2"/>
                  </a:rPr>
                  <a:t>B  0B1</a:t>
                </a:r>
                <a:br>
                  <a:rPr lang="en-US" dirty="0">
                    <a:sym typeface="Wingdings" pitchFamily="2" charset="2"/>
                  </a:rPr>
                </a:br>
                <a:r>
                  <a:rPr lang="en-US" dirty="0">
                    <a:sym typeface="Wingdings" pitchFamily="2" charset="2"/>
                  </a:rPr>
                  <a:t>B  </a:t>
                </a:r>
                <a14:m>
                  <m:oMath xmlns:m="http://schemas.openxmlformats.org/officeDocument/2006/math">
                    <m:r>
                      <a:rPr lang="en-US" b="0" i="1" smtClean="0">
                        <a:latin typeface="Cambria Math" panose="02040503050406030204" pitchFamily="18" charset="0"/>
                        <a:sym typeface="Wingdings" pitchFamily="2" charset="2"/>
                      </a:rPr>
                      <m:t>𝜖</m:t>
                    </m:r>
                  </m:oMath>
                </a14:m>
                <a:endParaRPr lang="en-US" dirty="0"/>
              </a:p>
            </p:txBody>
          </p:sp>
        </mc:Choice>
        <mc:Fallback xmlns="">
          <p:sp>
            <p:nvSpPr>
              <p:cNvPr id="4" name="Content Placeholder 2">
                <a:extLst>
                  <a:ext uri="{FF2B5EF4-FFF2-40B4-BE49-F238E27FC236}">
                    <a16:creationId xmlns:a16="http://schemas.microsoft.com/office/drawing/2014/main" id="{C89FEE60-F3AF-9E48-9DD9-8CC5CEA7C17F}"/>
                  </a:ext>
                </a:extLst>
              </p:cNvPr>
              <p:cNvSpPr txBox="1">
                <a:spLocks noRot="1" noChangeAspect="1" noMove="1" noResize="1" noEditPoints="1" noAdjustHandles="1" noChangeArrowheads="1" noChangeShapeType="1" noTextEdit="1"/>
              </p:cNvSpPr>
              <p:nvPr/>
            </p:nvSpPr>
            <p:spPr>
              <a:xfrm>
                <a:off x="2213554" y="2822863"/>
                <a:ext cx="2576659" cy="1756065"/>
              </a:xfrm>
              <a:prstGeom prst="rect">
                <a:avLst/>
              </a:prstGeom>
              <a:blipFill>
                <a:blip r:embed="rId3"/>
                <a:stretch>
                  <a:fillRect/>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FBBE828-D6D1-6E42-9967-6EE7E3C8EEA0}"/>
                  </a:ext>
                </a:extLst>
              </p:cNvPr>
              <p:cNvSpPr txBox="1">
                <a:spLocks/>
              </p:cNvSpPr>
              <p:nvPr/>
            </p:nvSpPr>
            <p:spPr>
              <a:xfrm>
                <a:off x="6094412" y="2822863"/>
                <a:ext cx="4232278" cy="332855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u="sng" dirty="0"/>
                  <a:t>Example Derivation of </a:t>
                </a:r>
                <a14:m>
                  <m:oMath xmlns:m="http://schemas.openxmlformats.org/officeDocument/2006/math">
                    <m:sSup>
                      <m:sSupPr>
                        <m:ctrlPr>
                          <a:rPr lang="en-US" b="0" i="1" u="sng" smtClean="0">
                            <a:latin typeface="Cambria Math" panose="02040503050406030204" pitchFamily="18" charset="0"/>
                          </a:rPr>
                        </m:ctrlPr>
                      </m:sSupPr>
                      <m:e>
                        <m:r>
                          <a:rPr lang="en-US" b="0" i="0" u="sng" smtClean="0">
                            <a:latin typeface="Cambria Math" panose="02040503050406030204" pitchFamily="18" charset="0"/>
                          </a:rPr>
                          <m:t>0</m:t>
                        </m:r>
                      </m:e>
                      <m:sup>
                        <m:r>
                          <a:rPr lang="en-US" b="0" i="0" u="sng" smtClean="0">
                            <a:latin typeface="Cambria Math" panose="02040503050406030204" pitchFamily="18" charset="0"/>
                          </a:rPr>
                          <m:t>3</m:t>
                        </m:r>
                      </m:sup>
                    </m:sSup>
                    <m:sSup>
                      <m:sSupPr>
                        <m:ctrlPr>
                          <a:rPr lang="en-US" b="0" i="1" u="sng" smtClean="0">
                            <a:latin typeface="Cambria Math" panose="02040503050406030204" pitchFamily="18" charset="0"/>
                          </a:rPr>
                        </m:ctrlPr>
                      </m:sSupPr>
                      <m:e>
                        <m:r>
                          <a:rPr lang="en-US" b="0" i="0" u="sng" smtClean="0">
                            <a:latin typeface="Cambria Math" panose="02040503050406030204" pitchFamily="18" charset="0"/>
                          </a:rPr>
                          <m:t>1</m:t>
                        </m:r>
                      </m:e>
                      <m:sup>
                        <m:r>
                          <a:rPr lang="en-US" b="0" i="0" u="sng" smtClean="0">
                            <a:latin typeface="Cambria Math" panose="02040503050406030204" pitchFamily="18" charset="0"/>
                          </a:rPr>
                          <m:t>3</m:t>
                        </m:r>
                      </m:sup>
                    </m:sSup>
                  </m:oMath>
                </a14:m>
                <a:r>
                  <a:rPr lang="en-US" dirty="0"/>
                  <a:t>:</a:t>
                </a:r>
              </a:p>
              <a:p>
                <a:pPr marL="0" indent="0" algn="ctr">
                  <a:buNone/>
                </a:pPr>
                <a:r>
                  <a:rPr lang="en-US" dirty="0"/>
                  <a:t>S</a:t>
                </a:r>
                <a:br>
                  <a:rPr lang="en-US" dirty="0"/>
                </a:br>
                <a:r>
                  <a:rPr lang="en-US" dirty="0"/>
                  <a:t>B</a:t>
                </a:r>
                <a:br>
                  <a:rPr lang="en-US" dirty="0"/>
                </a:br>
                <a:r>
                  <a:rPr lang="en-US" dirty="0"/>
                  <a:t>0B1</a:t>
                </a:r>
                <a:br>
                  <a:rPr lang="en-US" dirty="0"/>
                </a:br>
                <a:r>
                  <a:rPr lang="en-US" dirty="0"/>
                  <a:t>00B11</a:t>
                </a:r>
                <a:br>
                  <a:rPr lang="en-US" dirty="0"/>
                </a:br>
                <a:r>
                  <a:rPr lang="en-US" dirty="0"/>
                  <a:t>000B111</a:t>
                </a:r>
                <a:br>
                  <a:rPr lang="en-US" dirty="0"/>
                </a:br>
                <a:r>
                  <a:rPr lang="en-US" dirty="0"/>
                  <a:t>000111</a:t>
                </a:r>
              </a:p>
            </p:txBody>
          </p:sp>
        </mc:Choice>
        <mc:Fallback xmlns="">
          <p:sp>
            <p:nvSpPr>
              <p:cNvPr id="5" name="Content Placeholder 2">
                <a:extLst>
                  <a:ext uri="{FF2B5EF4-FFF2-40B4-BE49-F238E27FC236}">
                    <a16:creationId xmlns:a16="http://schemas.microsoft.com/office/drawing/2014/main" id="{DFBBE828-D6D1-6E42-9967-6EE7E3C8EEA0}"/>
                  </a:ext>
                </a:extLst>
              </p:cNvPr>
              <p:cNvSpPr txBox="1">
                <a:spLocks noRot="1" noChangeAspect="1" noMove="1" noResize="1" noEditPoints="1" noAdjustHandles="1" noChangeArrowheads="1" noChangeShapeType="1" noTextEdit="1"/>
              </p:cNvSpPr>
              <p:nvPr/>
            </p:nvSpPr>
            <p:spPr>
              <a:xfrm>
                <a:off x="6094412" y="2822863"/>
                <a:ext cx="4232278" cy="3328555"/>
              </a:xfrm>
              <a:prstGeom prst="rect">
                <a:avLst/>
              </a:prstGeom>
              <a:blipFill>
                <a:blip r:embed="rId4"/>
                <a:stretch>
                  <a:fillRect l="-2395" b="-151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945141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Formal Definition of a CFG</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201285" y="1569857"/>
            <a:ext cx="7992198" cy="581060"/>
          </a:xfrm>
        </p:spPr>
        <p:txBody>
          <a:bodyPr/>
          <a:lstStyle/>
          <a:p>
            <a:pPr marL="0" indent="0">
              <a:buNone/>
            </a:pPr>
            <a:r>
              <a:rPr lang="en-US" dirty="0"/>
              <a:t>A context free grammar is: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C35AB6E-A45F-984E-BF5B-944E0D9FD54C}"/>
                  </a:ext>
                </a:extLst>
              </p:cNvPr>
              <p:cNvSpPr txBox="1">
                <a:spLocks/>
              </p:cNvSpPr>
              <p:nvPr/>
            </p:nvSpPr>
            <p:spPr>
              <a:xfrm>
                <a:off x="2201284" y="2098962"/>
                <a:ext cx="7992198" cy="308610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bg1"/>
                    </a:solidFill>
                  </a:rPr>
                  <a:t>A 4-tuple </a:t>
                </a:r>
                <a14:m>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𝛴</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oMath>
                </a14:m>
                <a:r>
                  <a:rPr lang="en-US" i="1" dirty="0">
                    <a:solidFill>
                      <a:schemeClr val="bg1"/>
                    </a:solidFill>
                  </a:rPr>
                  <a:t> where:</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𝑉</m:t>
                    </m:r>
                  </m:oMath>
                </a14:m>
                <a:r>
                  <a:rPr lang="en-US" i="1" dirty="0">
                    <a:solidFill>
                      <a:schemeClr val="bg1"/>
                    </a:solidFill>
                  </a:rPr>
                  <a:t> is a finite set called the </a:t>
                </a:r>
                <a:r>
                  <a:rPr lang="en-US" b="1" i="1" dirty="0">
                    <a:solidFill>
                      <a:schemeClr val="bg1"/>
                    </a:solidFill>
                  </a:rPr>
                  <a:t>variables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𝛴</m:t>
                    </m:r>
                  </m:oMath>
                </a14:m>
                <a:r>
                  <a:rPr lang="en-US" i="1" dirty="0">
                    <a:solidFill>
                      <a:schemeClr val="bg1"/>
                    </a:solidFill>
                  </a:rPr>
                  <a:t> is a finite set, disjoint from </a:t>
                </a:r>
                <a14:m>
                  <m:oMath xmlns:m="http://schemas.openxmlformats.org/officeDocument/2006/math">
                    <m:r>
                      <a:rPr lang="en-US" b="0" i="1" smtClean="0">
                        <a:solidFill>
                          <a:schemeClr val="bg1"/>
                        </a:solidFill>
                        <a:latin typeface="Cambria Math" panose="02040503050406030204" pitchFamily="18" charset="0"/>
                      </a:rPr>
                      <m:t>𝑉</m:t>
                    </m:r>
                  </m:oMath>
                </a14:m>
                <a:r>
                  <a:rPr lang="en-US" i="1" dirty="0">
                    <a:solidFill>
                      <a:schemeClr val="bg1"/>
                    </a:solidFill>
                  </a:rPr>
                  <a:t>, called the </a:t>
                </a:r>
                <a:r>
                  <a:rPr lang="en-US" b="1" i="1" dirty="0">
                    <a:solidFill>
                      <a:schemeClr val="bg1"/>
                    </a:solidFill>
                  </a:rPr>
                  <a:t>terminals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𝑅</m:t>
                    </m:r>
                  </m:oMath>
                </a14:m>
                <a:r>
                  <a:rPr lang="en-US" i="1" dirty="0">
                    <a:solidFill>
                      <a:schemeClr val="bg1"/>
                    </a:solidFill>
                  </a:rPr>
                  <a:t> is a finite set of </a:t>
                </a:r>
                <a:r>
                  <a:rPr lang="en-US" b="1" i="1" dirty="0">
                    <a:solidFill>
                      <a:schemeClr val="bg1"/>
                    </a:solidFill>
                  </a:rPr>
                  <a:t>rules</a:t>
                </a:r>
                <a:r>
                  <a:rPr lang="en-US" i="1" dirty="0">
                    <a:solidFill>
                      <a:schemeClr val="bg1"/>
                    </a:solidFill>
                  </a:rPr>
                  <a:t>, with each rule being a variable and a string of variables and terminals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𝑉</m:t>
                    </m:r>
                  </m:oMath>
                </a14:m>
                <a:r>
                  <a:rPr lang="en-US" i="1" dirty="0">
                    <a:solidFill>
                      <a:schemeClr val="bg1"/>
                    </a:solidFill>
                  </a:rPr>
                  <a:t> is the start variable</a:t>
                </a:r>
              </a:p>
              <a:p>
                <a:pPr marL="457200" indent="-457200">
                  <a:buFont typeface="Arial" panose="020B0604020202020204" pitchFamily="34" charset="0"/>
                  <a:buAutoNum type="arabicPeriod"/>
                </a:pPr>
                <a:endParaRPr lang="en-US" i="1" dirty="0">
                  <a:solidFill>
                    <a:schemeClr val="bg1"/>
                  </a:solidFill>
                </a:endParaRPr>
              </a:p>
            </p:txBody>
          </p:sp>
        </mc:Choice>
        <mc:Fallback xmlns="">
          <p:sp>
            <p:nvSpPr>
              <p:cNvPr id="4" name="Content Placeholder 2">
                <a:extLst>
                  <a:ext uri="{FF2B5EF4-FFF2-40B4-BE49-F238E27FC236}">
                    <a16:creationId xmlns:a16="http://schemas.microsoft.com/office/drawing/2014/main" id="{2C35AB6E-A45F-984E-BF5B-944E0D9FD54C}"/>
                  </a:ext>
                </a:extLst>
              </p:cNvPr>
              <p:cNvSpPr txBox="1">
                <a:spLocks noRot="1" noChangeAspect="1" noMove="1" noResize="1" noEditPoints="1" noAdjustHandles="1" noChangeArrowheads="1" noChangeShapeType="1" noTextEdit="1"/>
              </p:cNvSpPr>
              <p:nvPr/>
            </p:nvSpPr>
            <p:spPr>
              <a:xfrm>
                <a:off x="2201284" y="2098962"/>
                <a:ext cx="7992198" cy="3086100"/>
              </a:xfrm>
              <a:prstGeom prst="rect">
                <a:avLst/>
              </a:prstGeom>
              <a:blipFill>
                <a:blip r:embed="rId2"/>
                <a:stretch>
                  <a:fillRect l="-1109"/>
                </a:stretch>
              </a:blipFill>
            </p:spPr>
            <p:txBody>
              <a:bodyPr/>
              <a:lstStyle/>
              <a:p>
                <a:r>
                  <a:rPr lang="en-US">
                    <a:noFill/>
                  </a:rPr>
                  <a:t> </a:t>
                </a:r>
              </a:p>
            </p:txBody>
          </p:sp>
        </mc:Fallback>
      </mc:AlternateContent>
    </p:spTree>
    <p:extLst>
      <p:ext uri="{BB962C8B-B14F-4D97-AF65-F5344CB8AC3E}">
        <p14:creationId xmlns:p14="http://schemas.microsoft.com/office/powerpoint/2010/main" val="1993343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Challenge</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201285" y="1569857"/>
            <a:ext cx="7992198" cy="581060"/>
          </a:xfrm>
        </p:spPr>
        <p:txBody>
          <a:bodyPr/>
          <a:lstStyle/>
          <a:p>
            <a:pPr marL="0" indent="0" algn="ctr">
              <a:buNone/>
            </a:pPr>
            <a:r>
              <a:rPr lang="en-US" dirty="0"/>
              <a:t>Can you generate the following grammar on your own:</a:t>
            </a:r>
          </a:p>
        </p:txBody>
      </p:sp>
      <p:sp>
        <p:nvSpPr>
          <p:cNvPr id="4" name="Content Placeholder 2">
            <a:extLst>
              <a:ext uri="{FF2B5EF4-FFF2-40B4-BE49-F238E27FC236}">
                <a16:creationId xmlns:a16="http://schemas.microsoft.com/office/drawing/2014/main" id="{2C35AB6E-A45F-984E-BF5B-944E0D9FD54C}"/>
              </a:ext>
            </a:extLst>
          </p:cNvPr>
          <p:cNvSpPr txBox="1">
            <a:spLocks/>
          </p:cNvSpPr>
          <p:nvPr/>
        </p:nvSpPr>
        <p:spPr>
          <a:xfrm>
            <a:off x="2201284" y="2098962"/>
            <a:ext cx="7992198" cy="308610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bg1"/>
                </a:solidFill>
              </a:rPr>
              <a:t>The grammar of all well formed arithmetic expressions containing at most two variables (x and y), parentheses, and two operators (+ and *).</a:t>
            </a:r>
          </a:p>
          <a:p>
            <a:pPr marL="0" indent="0">
              <a:buFont typeface="Arial" panose="020B0604020202020204" pitchFamily="34" charset="0"/>
              <a:buNone/>
            </a:pPr>
            <a:endParaRPr lang="en-US" i="1" dirty="0">
              <a:solidFill>
                <a:schemeClr val="bg1"/>
              </a:solidFill>
            </a:endParaRPr>
          </a:p>
          <a:p>
            <a:pPr marL="0" indent="0">
              <a:buFont typeface="Arial" panose="020B0604020202020204" pitchFamily="34" charset="0"/>
              <a:buNone/>
            </a:pPr>
            <a:r>
              <a:rPr lang="en-US" i="1" dirty="0">
                <a:solidFill>
                  <a:schemeClr val="bg1"/>
                </a:solidFill>
              </a:rPr>
              <a:t>Example string: (</a:t>
            </a:r>
            <a:r>
              <a:rPr lang="en-US" i="1" dirty="0" err="1">
                <a:solidFill>
                  <a:schemeClr val="bg1"/>
                </a:solidFill>
              </a:rPr>
              <a:t>x+y</a:t>
            </a:r>
            <a:r>
              <a:rPr lang="en-US" i="1" dirty="0">
                <a:solidFill>
                  <a:schemeClr val="bg1"/>
                </a:solidFill>
              </a:rPr>
              <a:t>)*(x*x)</a:t>
            </a:r>
          </a:p>
        </p:txBody>
      </p:sp>
    </p:spTree>
    <p:extLst>
      <p:ext uri="{BB962C8B-B14F-4D97-AF65-F5344CB8AC3E}">
        <p14:creationId xmlns:p14="http://schemas.microsoft.com/office/powerpoint/2010/main" val="3166299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Chomsky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032414" y="1569855"/>
                <a:ext cx="10123996" cy="2534551"/>
              </a:xfrm>
              <a:solidFill>
                <a:schemeClr val="tx1">
                  <a:lumMod val="95000"/>
                </a:schemeClr>
              </a:solidFill>
            </p:spPr>
            <p:txBody>
              <a:bodyPr/>
              <a:lstStyle/>
              <a:p>
                <a:pPr marL="0" indent="0">
                  <a:buNone/>
                </a:pPr>
                <a:r>
                  <a:rPr lang="en-US" dirty="0">
                    <a:solidFill>
                      <a:schemeClr val="bg1"/>
                    </a:solidFill>
                  </a:rPr>
                  <a:t>A context-free grammar is in Chomsky normal form if every rule is of the form</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𝐵𝐶</m:t>
                      </m:r>
                    </m:oMath>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𝛼</m:t>
                      </m:r>
                    </m:oMath>
                  </m:oMathPara>
                </a14:m>
                <a:endParaRPr lang="en-US" dirty="0">
                  <a:solidFill>
                    <a:schemeClr val="bg1"/>
                  </a:solidFill>
                </a:endParaRPr>
              </a:p>
              <a:p>
                <a:pPr marL="0" indent="0">
                  <a:buNone/>
                </a:pPr>
                <a:r>
                  <a:rPr lang="en-US" dirty="0">
                    <a:solidFill>
                      <a:schemeClr val="bg1"/>
                    </a:solidFill>
                  </a:rPr>
                  <a:t>Where </a:t>
                </a:r>
                <a14:m>
                  <m:oMath xmlns:m="http://schemas.openxmlformats.org/officeDocument/2006/math">
                    <m:r>
                      <a:rPr lang="en-US" b="0" i="1" smtClean="0">
                        <a:solidFill>
                          <a:schemeClr val="bg1"/>
                        </a:solidFill>
                        <a:latin typeface="Cambria Math" panose="02040503050406030204" pitchFamily="18" charset="0"/>
                      </a:rPr>
                      <m:t>𝛼</m:t>
                    </m:r>
                  </m:oMath>
                </a14:m>
                <a:r>
                  <a:rPr lang="en-US" dirty="0">
                    <a:solidFill>
                      <a:schemeClr val="bg1"/>
                    </a:solidFill>
                  </a:rPr>
                  <a:t> is any terminal and </a:t>
                </a:r>
                <a14:m>
                  <m:oMath xmlns:m="http://schemas.openxmlformats.org/officeDocument/2006/math">
                    <m:r>
                      <a:rPr lang="en-US" i="1">
                        <a:solidFill>
                          <a:schemeClr val="bg1"/>
                        </a:solidFill>
                        <a:latin typeface="Cambria Math" panose="02040503050406030204" pitchFamily="18" charset="0"/>
                      </a:rPr>
                      <m:t>𝐴</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are any variables.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may not be the start variable. In addition we allow the rule </a:t>
                </a: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𝜖</m:t>
                    </m:r>
                  </m:oMath>
                </a14:m>
                <a:r>
                  <a:rPr lang="en-US" dirty="0">
                    <a:solidFill>
                      <a:schemeClr val="bg1"/>
                    </a:solidFill>
                  </a:rPr>
                  <a:t> for the start variable </a:t>
                </a:r>
                <a14:m>
                  <m:oMath xmlns:m="http://schemas.openxmlformats.org/officeDocument/2006/math">
                    <m:r>
                      <a:rPr lang="en-US" b="0" i="1" smtClean="0">
                        <a:solidFill>
                          <a:schemeClr val="bg1"/>
                        </a:solidFill>
                        <a:latin typeface="Cambria Math" panose="02040503050406030204" pitchFamily="18" charset="0"/>
                      </a:rPr>
                      <m:t>𝑆</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032414" y="1569855"/>
                <a:ext cx="10123996" cy="2534551"/>
              </a:xfrm>
              <a:blipFill>
                <a:blip r:embed="rId2"/>
                <a:stretch>
                  <a:fillRect l="-877" t="-500"/>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43907458-EAC7-2144-9198-8351B698B137}"/>
              </a:ext>
            </a:extLst>
          </p:cNvPr>
          <p:cNvSpPr txBox="1">
            <a:spLocks/>
          </p:cNvSpPr>
          <p:nvPr/>
        </p:nvSpPr>
        <p:spPr>
          <a:xfrm>
            <a:off x="1141413" y="5164281"/>
            <a:ext cx="5186652" cy="14019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t>Why is this useful? Well, it is easier to do proofs about grammars if you can assume the grammar is always in a simplified form (fewer cases to handle).</a:t>
            </a:r>
          </a:p>
        </p:txBody>
      </p:sp>
      <p:cxnSp>
        <p:nvCxnSpPr>
          <p:cNvPr id="6" name="Straight Connector 5">
            <a:extLst>
              <a:ext uri="{FF2B5EF4-FFF2-40B4-BE49-F238E27FC236}">
                <a16:creationId xmlns:a16="http://schemas.microsoft.com/office/drawing/2014/main" id="{C5011901-E751-1C4E-B4E4-BE70C862E814}"/>
              </a:ext>
            </a:extLst>
          </p:cNvPr>
          <p:cNvCxnSpPr/>
          <p:nvPr/>
        </p:nvCxnSpPr>
        <p:spPr>
          <a:xfrm flipV="1">
            <a:off x="3886199" y="4353792"/>
            <a:ext cx="311728" cy="8520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48F3466C-CC50-BA4B-9E81-99B9281A8D93}"/>
              </a:ext>
            </a:extLst>
          </p:cNvPr>
          <p:cNvSpPr txBox="1">
            <a:spLocks/>
          </p:cNvSpPr>
          <p:nvPr/>
        </p:nvSpPr>
        <p:spPr>
          <a:xfrm>
            <a:off x="8714544" y="5455232"/>
            <a:ext cx="2441866" cy="111099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t>But can any context-free grammar be in Chomsky normal form?</a:t>
            </a:r>
          </a:p>
        </p:txBody>
      </p:sp>
      <p:cxnSp>
        <p:nvCxnSpPr>
          <p:cNvPr id="8" name="Straight Connector 7">
            <a:extLst>
              <a:ext uri="{FF2B5EF4-FFF2-40B4-BE49-F238E27FC236}">
                <a16:creationId xmlns:a16="http://schemas.microsoft.com/office/drawing/2014/main" id="{D7AB50A7-7922-3649-9BF7-EF1F5BC6C1C0}"/>
              </a:ext>
            </a:extLst>
          </p:cNvPr>
          <p:cNvCxnSpPr>
            <a:cxnSpLocks/>
          </p:cNvCxnSpPr>
          <p:nvPr/>
        </p:nvCxnSpPr>
        <p:spPr>
          <a:xfrm flipH="1" flipV="1">
            <a:off x="8364682" y="4270664"/>
            <a:ext cx="1264227" cy="11845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61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Chomsky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032414" y="1341254"/>
                <a:ext cx="10123996" cy="2534551"/>
              </a:xfrm>
              <a:solidFill>
                <a:schemeClr val="tx1">
                  <a:lumMod val="95000"/>
                </a:schemeClr>
              </a:solidFill>
            </p:spPr>
            <p:txBody>
              <a:bodyPr/>
              <a:lstStyle/>
              <a:p>
                <a:pPr marL="0" indent="0">
                  <a:buNone/>
                </a:pPr>
                <a:r>
                  <a:rPr lang="en-US" dirty="0">
                    <a:solidFill>
                      <a:schemeClr val="bg1"/>
                    </a:solidFill>
                  </a:rPr>
                  <a:t>A context-free grammar is in Chomsky normal form if every rule is of the form</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𝐵𝐶</m:t>
                      </m:r>
                    </m:oMath>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𝛼</m:t>
                      </m:r>
                    </m:oMath>
                  </m:oMathPara>
                </a14:m>
                <a:endParaRPr lang="en-US" dirty="0">
                  <a:solidFill>
                    <a:schemeClr val="bg1"/>
                  </a:solidFill>
                </a:endParaRPr>
              </a:p>
              <a:p>
                <a:pPr marL="0" indent="0">
                  <a:buNone/>
                </a:pPr>
                <a:r>
                  <a:rPr lang="en-US" dirty="0">
                    <a:solidFill>
                      <a:schemeClr val="bg1"/>
                    </a:solidFill>
                  </a:rPr>
                  <a:t>Where </a:t>
                </a:r>
                <a14:m>
                  <m:oMath xmlns:m="http://schemas.openxmlformats.org/officeDocument/2006/math">
                    <m:r>
                      <a:rPr lang="en-US" b="0" i="1" smtClean="0">
                        <a:solidFill>
                          <a:schemeClr val="bg1"/>
                        </a:solidFill>
                        <a:latin typeface="Cambria Math" panose="02040503050406030204" pitchFamily="18" charset="0"/>
                      </a:rPr>
                      <m:t>𝛼</m:t>
                    </m:r>
                  </m:oMath>
                </a14:m>
                <a:r>
                  <a:rPr lang="en-US" dirty="0">
                    <a:solidFill>
                      <a:schemeClr val="bg1"/>
                    </a:solidFill>
                  </a:rPr>
                  <a:t> is any terminal and </a:t>
                </a:r>
                <a14:m>
                  <m:oMath xmlns:m="http://schemas.openxmlformats.org/officeDocument/2006/math">
                    <m:r>
                      <a:rPr lang="en-US" i="1">
                        <a:solidFill>
                          <a:schemeClr val="bg1"/>
                        </a:solidFill>
                        <a:latin typeface="Cambria Math" panose="02040503050406030204" pitchFamily="18" charset="0"/>
                      </a:rPr>
                      <m:t>𝐴</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are any variables.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may not be the start variable. In addition we allow the rule </a:t>
                </a: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𝜖</m:t>
                    </m:r>
                  </m:oMath>
                </a14:m>
                <a:r>
                  <a:rPr lang="en-US" dirty="0">
                    <a:solidFill>
                      <a:schemeClr val="bg1"/>
                    </a:solidFill>
                  </a:rPr>
                  <a:t> for the start variable </a:t>
                </a:r>
                <a14:m>
                  <m:oMath xmlns:m="http://schemas.openxmlformats.org/officeDocument/2006/math">
                    <m:r>
                      <a:rPr lang="en-US" b="0" i="1" smtClean="0">
                        <a:solidFill>
                          <a:schemeClr val="bg1"/>
                        </a:solidFill>
                        <a:latin typeface="Cambria Math" panose="02040503050406030204" pitchFamily="18" charset="0"/>
                      </a:rPr>
                      <m:t>𝑆</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032414" y="1341254"/>
                <a:ext cx="10123996" cy="2534551"/>
              </a:xfrm>
              <a:blipFill>
                <a:blip r:embed="rId2"/>
                <a:stretch>
                  <a:fillRect l="-877" t="-500"/>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FBFA1F8B-C738-F244-ABC9-8B0B5ED92625}"/>
              </a:ext>
            </a:extLst>
          </p:cNvPr>
          <p:cNvSpPr txBox="1">
            <a:spLocks/>
          </p:cNvSpPr>
          <p:nvPr/>
        </p:nvSpPr>
        <p:spPr>
          <a:xfrm>
            <a:off x="1032414" y="4330374"/>
            <a:ext cx="10123996" cy="1072903"/>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u="sng" dirty="0">
                <a:solidFill>
                  <a:schemeClr val="bg1"/>
                </a:solidFill>
              </a:rPr>
              <a:t>Theorem</a:t>
            </a:r>
            <a:r>
              <a:rPr lang="en-US" dirty="0">
                <a:solidFill>
                  <a:schemeClr val="bg1"/>
                </a:solidFill>
              </a:rPr>
              <a:t>: Any context-free language is generated by a context-free grammar in Chomsky normal form.</a:t>
            </a:r>
          </a:p>
        </p:txBody>
      </p:sp>
      <p:sp>
        <p:nvSpPr>
          <p:cNvPr id="10" name="Content Placeholder 2">
            <a:extLst>
              <a:ext uri="{FF2B5EF4-FFF2-40B4-BE49-F238E27FC236}">
                <a16:creationId xmlns:a16="http://schemas.microsoft.com/office/drawing/2014/main" id="{59F08D33-6F66-9B4E-8EA1-5B9B280D6A0C}"/>
              </a:ext>
            </a:extLst>
          </p:cNvPr>
          <p:cNvSpPr txBox="1">
            <a:spLocks/>
          </p:cNvSpPr>
          <p:nvPr/>
        </p:nvSpPr>
        <p:spPr>
          <a:xfrm>
            <a:off x="7564581" y="5501083"/>
            <a:ext cx="3581437" cy="10729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We are NOT going to prove this one. Just trust me (proof is in the book on pg. 107/108 if you are interested).</a:t>
            </a:r>
          </a:p>
        </p:txBody>
      </p:sp>
    </p:spTree>
    <p:extLst>
      <p:ext uri="{BB962C8B-B14F-4D97-AF65-F5344CB8AC3E}">
        <p14:creationId xmlns:p14="http://schemas.microsoft.com/office/powerpoint/2010/main" val="23542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2: Pushdown Automata</a:t>
            </a:r>
          </a:p>
        </p:txBody>
      </p:sp>
    </p:spTree>
    <p:extLst>
      <p:ext uri="{BB962C8B-B14F-4D97-AF65-F5344CB8AC3E}">
        <p14:creationId xmlns:p14="http://schemas.microsoft.com/office/powerpoint/2010/main" val="1051515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p:sp>
        <p:nvSpPr>
          <p:cNvPr id="4" name="TextBox 3">
            <a:extLst>
              <a:ext uri="{FF2B5EF4-FFF2-40B4-BE49-F238E27FC236}">
                <a16:creationId xmlns:a16="http://schemas.microsoft.com/office/drawing/2014/main" id="{367FB61D-C209-EA48-956C-7423B7E2A949}"/>
              </a:ext>
            </a:extLst>
          </p:cNvPr>
          <p:cNvSpPr txBox="1"/>
          <p:nvPr/>
        </p:nvSpPr>
        <p:spPr>
          <a:xfrm>
            <a:off x="1411575" y="2900216"/>
            <a:ext cx="3482542" cy="1477328"/>
          </a:xfrm>
          <a:prstGeom prst="rect">
            <a:avLst/>
          </a:prstGeom>
          <a:noFill/>
          <a:ln>
            <a:solidFill>
              <a:schemeClr val="tx1">
                <a:lumMod val="95000"/>
              </a:schemeClr>
            </a:solidFill>
          </a:ln>
        </p:spPr>
        <p:txBody>
          <a:bodyPr wrap="square" rtlCol="0">
            <a:spAutoFit/>
          </a:bodyPr>
          <a:lstStyle/>
          <a:p>
            <a:r>
              <a:rPr lang="en-US" b="1" i="1" u="sng" dirty="0"/>
              <a:t>Pushdown Automata</a:t>
            </a:r>
            <a:r>
              <a:rPr lang="en-US" i="1" dirty="0"/>
              <a:t>: Informally, is a machine that combines a DFA/NFA (state control) but adds a stack. The machine can push and pop to the stack</a:t>
            </a:r>
          </a:p>
        </p:txBody>
      </p:sp>
      <p:pic>
        <p:nvPicPr>
          <p:cNvPr id="6" name="Picture 5">
            <a:extLst>
              <a:ext uri="{FF2B5EF4-FFF2-40B4-BE49-F238E27FC236}">
                <a16:creationId xmlns:a16="http://schemas.microsoft.com/office/drawing/2014/main" id="{ACD73383-7FDD-CC4C-8233-6895AB0C7B10}"/>
              </a:ext>
            </a:extLst>
          </p:cNvPr>
          <p:cNvPicPr>
            <a:picLocks noChangeAspect="1"/>
          </p:cNvPicPr>
          <p:nvPr/>
        </p:nvPicPr>
        <p:blipFill>
          <a:blip r:embed="rId2"/>
          <a:stretch>
            <a:fillRect/>
          </a:stretch>
        </p:blipFill>
        <p:spPr>
          <a:xfrm>
            <a:off x="5628511" y="2213266"/>
            <a:ext cx="4936983" cy="2839026"/>
          </a:xfrm>
          <a:prstGeom prst="rect">
            <a:avLst/>
          </a:prstGeom>
        </p:spPr>
      </p:pic>
      <p:sp>
        <p:nvSpPr>
          <p:cNvPr id="7" name="Content Placeholder 2">
            <a:extLst>
              <a:ext uri="{FF2B5EF4-FFF2-40B4-BE49-F238E27FC236}">
                <a16:creationId xmlns:a16="http://schemas.microsoft.com/office/drawing/2014/main" id="{1EDBFCA6-AA82-ED49-80CD-ECC249BA4276}"/>
              </a:ext>
            </a:extLst>
          </p:cNvPr>
          <p:cNvSpPr txBox="1">
            <a:spLocks/>
          </p:cNvSpPr>
          <p:nvPr/>
        </p:nvSpPr>
        <p:spPr>
          <a:xfrm>
            <a:off x="1411575" y="1031954"/>
            <a:ext cx="3581437" cy="7345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state control is just a DFA/NFA just like before!</a:t>
            </a:r>
          </a:p>
        </p:txBody>
      </p:sp>
      <p:cxnSp>
        <p:nvCxnSpPr>
          <p:cNvPr id="8" name="Straight Connector 7">
            <a:extLst>
              <a:ext uri="{FF2B5EF4-FFF2-40B4-BE49-F238E27FC236}">
                <a16:creationId xmlns:a16="http://schemas.microsoft.com/office/drawing/2014/main" id="{25C4E9F1-EC0F-954A-B503-3134732543BC}"/>
              </a:ext>
            </a:extLst>
          </p:cNvPr>
          <p:cNvCxnSpPr>
            <a:cxnSpLocks/>
          </p:cNvCxnSpPr>
          <p:nvPr/>
        </p:nvCxnSpPr>
        <p:spPr>
          <a:xfrm flipH="1" flipV="1">
            <a:off x="4613564" y="1399205"/>
            <a:ext cx="748146" cy="8140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5BB49B6-694E-664F-90EA-5635DB840ED5}"/>
              </a:ext>
            </a:extLst>
          </p:cNvPr>
          <p:cNvSpPr txBox="1">
            <a:spLocks/>
          </p:cNvSpPr>
          <p:nvPr/>
        </p:nvSpPr>
        <p:spPr>
          <a:xfrm>
            <a:off x="8097002" y="923544"/>
            <a:ext cx="3330429" cy="7345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dirty="0">
                <a:solidFill>
                  <a:schemeClr val="tx1">
                    <a:lumMod val="95000"/>
                  </a:schemeClr>
                </a:solidFill>
              </a:rPr>
              <a:t>Input is read in character by character (same as DFA / NFA)</a:t>
            </a:r>
          </a:p>
        </p:txBody>
      </p:sp>
      <p:cxnSp>
        <p:nvCxnSpPr>
          <p:cNvPr id="12" name="Straight Connector 11">
            <a:extLst>
              <a:ext uri="{FF2B5EF4-FFF2-40B4-BE49-F238E27FC236}">
                <a16:creationId xmlns:a16="http://schemas.microsoft.com/office/drawing/2014/main" id="{5B725D97-454C-DA4C-80A0-49F0FE6A2601}"/>
              </a:ext>
            </a:extLst>
          </p:cNvPr>
          <p:cNvCxnSpPr>
            <a:cxnSpLocks/>
          </p:cNvCxnSpPr>
          <p:nvPr/>
        </p:nvCxnSpPr>
        <p:spPr>
          <a:xfrm flipV="1">
            <a:off x="9092045" y="1399205"/>
            <a:ext cx="311728" cy="64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EAFDAFF-1152-F542-8996-C6F49438C13A}"/>
              </a:ext>
            </a:extLst>
          </p:cNvPr>
          <p:cNvSpPr txBox="1">
            <a:spLocks/>
          </p:cNvSpPr>
          <p:nvPr/>
        </p:nvSpPr>
        <p:spPr>
          <a:xfrm>
            <a:off x="5747067" y="5760023"/>
            <a:ext cx="5300344" cy="85898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dirty="0">
                <a:solidFill>
                  <a:schemeClr val="tx1">
                    <a:lumMod val="95000"/>
                  </a:schemeClr>
                </a:solidFill>
              </a:rPr>
              <a:t>The </a:t>
            </a:r>
            <a:r>
              <a:rPr lang="en-US" sz="1600" b="1" dirty="0">
                <a:solidFill>
                  <a:schemeClr val="tx1">
                    <a:lumMod val="95000"/>
                  </a:schemeClr>
                </a:solidFill>
              </a:rPr>
              <a:t>stack</a:t>
            </a:r>
            <a:r>
              <a:rPr lang="en-US" sz="1600" dirty="0">
                <a:solidFill>
                  <a:schemeClr val="tx1">
                    <a:lumMod val="95000"/>
                  </a:schemeClr>
                </a:solidFill>
              </a:rPr>
              <a:t> provides the machine with memory. The machine can </a:t>
            </a:r>
            <a:r>
              <a:rPr lang="en-US" sz="1600" b="1" dirty="0">
                <a:solidFill>
                  <a:schemeClr val="tx1">
                    <a:lumMod val="95000"/>
                  </a:schemeClr>
                </a:solidFill>
              </a:rPr>
              <a:t>push</a:t>
            </a:r>
            <a:r>
              <a:rPr lang="en-US" sz="1600" dirty="0">
                <a:solidFill>
                  <a:schemeClr val="tx1">
                    <a:lumMod val="95000"/>
                  </a:schemeClr>
                </a:solidFill>
              </a:rPr>
              <a:t> or </a:t>
            </a:r>
            <a:r>
              <a:rPr lang="en-US" sz="1600" b="1" dirty="0">
                <a:solidFill>
                  <a:schemeClr val="tx1">
                    <a:lumMod val="95000"/>
                  </a:schemeClr>
                </a:solidFill>
              </a:rPr>
              <a:t>pop</a:t>
            </a:r>
            <a:r>
              <a:rPr lang="en-US" sz="1600" dirty="0">
                <a:solidFill>
                  <a:schemeClr val="tx1">
                    <a:lumMod val="95000"/>
                  </a:schemeClr>
                </a:solidFill>
              </a:rPr>
              <a:t> from the top of the stack only during any state transition (one push or pop per transition)</a:t>
            </a:r>
          </a:p>
        </p:txBody>
      </p:sp>
      <p:cxnSp>
        <p:nvCxnSpPr>
          <p:cNvPr id="16" name="Straight Connector 15">
            <a:extLst>
              <a:ext uri="{FF2B5EF4-FFF2-40B4-BE49-F238E27FC236}">
                <a16:creationId xmlns:a16="http://schemas.microsoft.com/office/drawing/2014/main" id="{402ED088-547E-9743-B353-332651C5D3A1}"/>
              </a:ext>
            </a:extLst>
          </p:cNvPr>
          <p:cNvCxnSpPr>
            <a:cxnSpLocks/>
          </p:cNvCxnSpPr>
          <p:nvPr/>
        </p:nvCxnSpPr>
        <p:spPr>
          <a:xfrm flipH="1" flipV="1">
            <a:off x="7658100" y="5218549"/>
            <a:ext cx="197427" cy="54147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66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Very quick review of the Chomsky Hierarchy (overall picture).</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Our second model of computation, the pushdown automata!! Let’s add memory to that finite state machine!!</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languages can this new model of computation now recognize? Can we find languages it cannot recognize now?</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76534ED-777A-204F-94EA-6C032A005603}"/>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276534ED-777A-204F-94EA-6C032A005603}"/>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14C01A16-1EFA-5E49-B39B-3627F9CB3F12}"/>
                  </a:ext>
                </a:extLst>
              </p:cNvPr>
              <p:cNvSpPr txBox="1">
                <a:spLocks/>
              </p:cNvSpPr>
              <p:nvPr/>
            </p:nvSpPr>
            <p:spPr>
              <a:xfrm>
                <a:off x="8909554" y="3140868"/>
                <a:ext cx="2656118" cy="258119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Make sure you know how to read these transitions.</a:t>
                </a:r>
              </a:p>
              <a:p>
                <a:pPr marL="0" indent="0">
                  <a:buFont typeface="Arial" panose="020B0604020202020204" pitchFamily="34" charset="0"/>
                  <a:buNone/>
                </a:pPr>
                <a14:m>
                  <m:oMath xmlns:m="http://schemas.openxmlformats.org/officeDocument/2006/math">
                    <m:r>
                      <a:rPr lang="en-US" sz="1600" b="0" i="1" smtClean="0">
                        <a:solidFill>
                          <a:schemeClr val="tx1">
                            <a:lumMod val="95000"/>
                          </a:schemeClr>
                        </a:solidFill>
                        <a:latin typeface="Cambria Math" panose="02040503050406030204" pitchFamily="18" charset="0"/>
                      </a:rPr>
                      <m:t>1,0→</m:t>
                    </m:r>
                    <m:r>
                      <a:rPr lang="en-US" sz="1600" b="0" i="1" smtClean="0">
                        <a:solidFill>
                          <a:schemeClr val="tx1">
                            <a:lumMod val="95000"/>
                          </a:schemeClr>
                        </a:solidFill>
                        <a:latin typeface="Cambria Math" panose="02040503050406030204" pitchFamily="18" charset="0"/>
                      </a:rPr>
                      <m:t>𝜖</m:t>
                    </m:r>
                  </m:oMath>
                </a14:m>
                <a:r>
                  <a:rPr lang="en-US" sz="1600" dirty="0">
                    <a:solidFill>
                      <a:schemeClr val="tx1">
                        <a:lumMod val="95000"/>
                      </a:schemeClr>
                    </a:solidFill>
                  </a:rPr>
                  <a:t> </a:t>
                </a:r>
              </a:p>
              <a:p>
                <a:pPr marL="0" indent="0">
                  <a:buFont typeface="Arial" panose="020B0604020202020204" pitchFamily="34" charset="0"/>
                  <a:buNone/>
                </a:pPr>
                <a:r>
                  <a:rPr lang="en-US" sz="1600" dirty="0">
                    <a:solidFill>
                      <a:schemeClr val="tx1">
                        <a:lumMod val="95000"/>
                      </a:schemeClr>
                    </a:solidFill>
                  </a:rPr>
                  <a:t>means if you read a 1 from input and a 0 is on top of stack (pop it), and don’t push (epsilon) anything</a:t>
                </a:r>
              </a:p>
            </p:txBody>
          </p:sp>
        </mc:Choice>
        <mc:Fallback xmlns="">
          <p:sp>
            <p:nvSpPr>
              <p:cNvPr id="37" name="Content Placeholder 2">
                <a:extLst>
                  <a:ext uri="{FF2B5EF4-FFF2-40B4-BE49-F238E27FC236}">
                    <a16:creationId xmlns:a16="http://schemas.microsoft.com/office/drawing/2014/main" id="{14C01A16-1EFA-5E49-B39B-3627F9CB3F12}"/>
                  </a:ext>
                </a:extLst>
              </p:cNvPr>
              <p:cNvSpPr txBox="1">
                <a:spLocks noRot="1" noChangeAspect="1" noMove="1" noResize="1" noEditPoints="1" noAdjustHandles="1" noChangeArrowheads="1" noChangeShapeType="1" noTextEdit="1"/>
              </p:cNvSpPr>
              <p:nvPr/>
            </p:nvSpPr>
            <p:spPr>
              <a:xfrm>
                <a:off x="8909554" y="3140868"/>
                <a:ext cx="2656118" cy="2581194"/>
              </a:xfrm>
              <a:prstGeom prst="rect">
                <a:avLst/>
              </a:prstGeom>
              <a:blipFill>
                <a:blip r:embed="rId3"/>
                <a:stretch>
                  <a:fillRect l="-1429"/>
                </a:stretch>
              </a:blipFill>
            </p:spPr>
            <p:txBody>
              <a:bodyPr/>
              <a:lstStyle/>
              <a:p>
                <a:r>
                  <a:rPr lang="en-US">
                    <a:noFill/>
                  </a:rPr>
                  <a:t> </a:t>
                </a:r>
              </a:p>
            </p:txBody>
          </p:sp>
        </mc:Fallback>
      </mc:AlternateContent>
      <p:grpSp>
        <p:nvGrpSpPr>
          <p:cNvPr id="40" name="Group 39">
            <a:extLst>
              <a:ext uri="{FF2B5EF4-FFF2-40B4-BE49-F238E27FC236}">
                <a16:creationId xmlns:a16="http://schemas.microsoft.com/office/drawing/2014/main" id="{DE85C5CC-88E2-2D42-A17C-859501C57446}"/>
              </a:ext>
            </a:extLst>
          </p:cNvPr>
          <p:cNvGrpSpPr/>
          <p:nvPr/>
        </p:nvGrpSpPr>
        <p:grpSpPr>
          <a:xfrm>
            <a:off x="1288473" y="2743199"/>
            <a:ext cx="7250468" cy="3501736"/>
            <a:chOff x="1288473" y="2743199"/>
            <a:chExt cx="7250468" cy="3501736"/>
          </a:xfrm>
        </p:grpSpPr>
        <p:sp>
          <p:nvSpPr>
            <p:cNvPr id="35" name="Rectangle 34">
              <a:extLst>
                <a:ext uri="{FF2B5EF4-FFF2-40B4-BE49-F238E27FC236}">
                  <a16:creationId xmlns:a16="http://schemas.microsoft.com/office/drawing/2014/main" id="{CE7A51F4-96A7-3944-882E-4A8C21CEC928}"/>
                </a:ext>
              </a:extLst>
            </p:cNvPr>
            <p:cNvSpPr/>
            <p:nvPr/>
          </p:nvSpPr>
          <p:spPr>
            <a:xfrm>
              <a:off x="1288473" y="2743199"/>
              <a:ext cx="7003473" cy="3501736"/>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F223572-8246-C44E-95F5-DF1D2A14AFAC}"/>
                </a:ext>
              </a:extLst>
            </p:cNvPr>
            <p:cNvSpPr/>
            <p:nvPr/>
          </p:nvSpPr>
          <p:spPr>
            <a:xfrm>
              <a:off x="1906081"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6" name="Oval 5">
              <a:extLst>
                <a:ext uri="{FF2B5EF4-FFF2-40B4-BE49-F238E27FC236}">
                  <a16:creationId xmlns:a16="http://schemas.microsoft.com/office/drawing/2014/main" id="{1C792860-0430-7743-A9DD-2E4C88E132B9}"/>
                </a:ext>
              </a:extLst>
            </p:cNvPr>
            <p:cNvSpPr/>
            <p:nvPr/>
          </p:nvSpPr>
          <p:spPr>
            <a:xfrm>
              <a:off x="5279662"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7" name="Oval 6">
              <a:extLst>
                <a:ext uri="{FF2B5EF4-FFF2-40B4-BE49-F238E27FC236}">
                  <a16:creationId xmlns:a16="http://schemas.microsoft.com/office/drawing/2014/main" id="{E2E9E367-C6D6-DC47-8ACB-3B177B4A8910}"/>
                </a:ext>
              </a:extLst>
            </p:cNvPr>
            <p:cNvSpPr/>
            <p:nvPr/>
          </p:nvSpPr>
          <p:spPr>
            <a:xfrm>
              <a:off x="5279662"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8" name="Oval 7">
              <a:extLst>
                <a:ext uri="{FF2B5EF4-FFF2-40B4-BE49-F238E27FC236}">
                  <a16:creationId xmlns:a16="http://schemas.microsoft.com/office/drawing/2014/main" id="{A88C7305-F15F-254D-9B2C-39EBEB26A8AD}"/>
                </a:ext>
              </a:extLst>
            </p:cNvPr>
            <p:cNvSpPr/>
            <p:nvPr/>
          </p:nvSpPr>
          <p:spPr>
            <a:xfrm>
              <a:off x="1913007"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cxnSp>
          <p:nvCxnSpPr>
            <p:cNvPr id="10" name="Straight Arrow Connector 9">
              <a:extLst>
                <a:ext uri="{FF2B5EF4-FFF2-40B4-BE49-F238E27FC236}">
                  <a16:creationId xmlns:a16="http://schemas.microsoft.com/office/drawing/2014/main" id="{B0A7E8BF-EDD0-944A-809A-CBAE61890A89}"/>
                </a:ext>
              </a:extLst>
            </p:cNvPr>
            <p:cNvCxnSpPr>
              <a:cxnSpLocks/>
              <a:endCxn id="5" idx="2"/>
            </p:cNvCxnSpPr>
            <p:nvPr/>
          </p:nvCxnSpPr>
          <p:spPr>
            <a:xfrm>
              <a:off x="1428099" y="3530636"/>
              <a:ext cx="477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1F92598-A5BE-6345-A0C0-5BDE80447F9D}"/>
                </a:ext>
              </a:extLst>
            </p:cNvPr>
            <p:cNvCxnSpPr>
              <a:cxnSpLocks/>
              <a:stCxn id="5" idx="6"/>
              <a:endCxn id="6" idx="2"/>
            </p:cNvCxnSpPr>
            <p:nvPr/>
          </p:nvCxnSpPr>
          <p:spPr>
            <a:xfrm>
              <a:off x="2878282" y="3530636"/>
              <a:ext cx="2401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5560F51-6C18-1646-8C44-BCBC9D212ADB}"/>
                </a:ext>
              </a:extLst>
            </p:cNvPr>
            <p:cNvCxnSpPr>
              <a:cxnSpLocks/>
              <a:stCxn id="7" idx="2"/>
              <a:endCxn id="8" idx="6"/>
            </p:cNvCxnSpPr>
            <p:nvPr/>
          </p:nvCxnSpPr>
          <p:spPr>
            <a:xfrm flipH="1">
              <a:off x="2885208" y="5459881"/>
              <a:ext cx="2394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0B9FBD-4E0A-A646-965C-A9F7370514C1}"/>
                </a:ext>
              </a:extLst>
            </p:cNvPr>
            <p:cNvCxnSpPr>
              <a:cxnSpLocks/>
              <a:stCxn id="6" idx="4"/>
              <a:endCxn id="7" idx="0"/>
            </p:cNvCxnSpPr>
            <p:nvPr/>
          </p:nvCxnSpPr>
          <p:spPr>
            <a:xfrm>
              <a:off x="5765763" y="4016736"/>
              <a:ext cx="0" cy="957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2E93EECA-B8D4-6B42-AB82-06C5A42AB2E8}"/>
                </a:ext>
              </a:extLst>
            </p:cNvPr>
            <p:cNvCxnSpPr>
              <a:cxnSpLocks/>
              <a:stCxn id="6" idx="7"/>
              <a:endCxn id="6" idx="5"/>
            </p:cNvCxnSpPr>
            <p:nvPr/>
          </p:nvCxnSpPr>
          <p:spPr>
            <a:xfrm rot="16200000" flipH="1">
              <a:off x="5765762" y="3530635"/>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C1624D1F-FB84-7542-9B9D-392186A659ED}"/>
                </a:ext>
              </a:extLst>
            </p:cNvPr>
            <p:cNvCxnSpPr>
              <a:cxnSpLocks/>
              <a:stCxn id="7" idx="7"/>
              <a:endCxn id="7" idx="5"/>
            </p:cNvCxnSpPr>
            <p:nvPr/>
          </p:nvCxnSpPr>
          <p:spPr>
            <a:xfrm rot="16200000" flipH="1">
              <a:off x="5765762" y="5459880"/>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B434FC5E-18FF-9E49-8CC7-EFD7333B7CE6}"/>
                    </a:ext>
                  </a:extLst>
                </p:cNvPr>
                <p:cNvSpPr txBox="1">
                  <a:spLocks/>
                </p:cNvSpPr>
                <p:nvPr/>
              </p:nvSpPr>
              <p:spPr>
                <a:xfrm>
                  <a:off x="2971801" y="3114999"/>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oMath>
                    </m:oMathPara>
                  </a14:m>
                  <a:endParaRPr lang="en-US" sz="2000" dirty="0">
                    <a:solidFill>
                      <a:schemeClr val="tx1">
                        <a:lumMod val="95000"/>
                      </a:schemeClr>
                    </a:solidFill>
                  </a:endParaRPr>
                </a:p>
              </p:txBody>
            </p:sp>
          </mc:Choice>
          <mc:Fallback xmlns="">
            <p:sp>
              <p:nvSpPr>
                <p:cNvPr id="30" name="Content Placeholder 2">
                  <a:extLst>
                    <a:ext uri="{FF2B5EF4-FFF2-40B4-BE49-F238E27FC236}">
                      <a16:creationId xmlns:a16="http://schemas.microsoft.com/office/drawing/2014/main" id="{B434FC5E-18FF-9E49-8CC7-EFD7333B7CE6}"/>
                    </a:ext>
                  </a:extLst>
                </p:cNvPr>
                <p:cNvSpPr txBox="1">
                  <a:spLocks noRot="1" noChangeAspect="1" noMove="1" noResize="1" noEditPoints="1" noAdjustHandles="1" noChangeArrowheads="1" noChangeShapeType="1" noTextEdit="1"/>
                </p:cNvSpPr>
                <p:nvPr/>
              </p:nvSpPr>
              <p:spPr>
                <a:xfrm>
                  <a:off x="2971801" y="3114999"/>
                  <a:ext cx="2171836" cy="481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Content Placeholder 2">
                  <a:extLst>
                    <a:ext uri="{FF2B5EF4-FFF2-40B4-BE49-F238E27FC236}">
                      <a16:creationId xmlns:a16="http://schemas.microsoft.com/office/drawing/2014/main" id="{480A1288-F359-A84B-AC1A-02C5814E8A8C}"/>
                    </a:ext>
                  </a:extLst>
                </p:cNvPr>
                <p:cNvSpPr txBox="1">
                  <a:spLocks/>
                </p:cNvSpPr>
                <p:nvPr/>
              </p:nvSpPr>
              <p:spPr>
                <a:xfrm>
                  <a:off x="2996517" y="5041972"/>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1" name="Content Placeholder 2">
                  <a:extLst>
                    <a:ext uri="{FF2B5EF4-FFF2-40B4-BE49-F238E27FC236}">
                      <a16:creationId xmlns:a16="http://schemas.microsoft.com/office/drawing/2014/main" id="{480A1288-F359-A84B-AC1A-02C5814E8A8C}"/>
                    </a:ext>
                  </a:extLst>
                </p:cNvPr>
                <p:cNvSpPr txBox="1">
                  <a:spLocks noRot="1" noChangeAspect="1" noMove="1" noResize="1" noEditPoints="1" noAdjustHandles="1" noChangeArrowheads="1" noChangeShapeType="1" noTextEdit="1"/>
                </p:cNvSpPr>
                <p:nvPr/>
              </p:nvSpPr>
              <p:spPr>
                <a:xfrm>
                  <a:off x="2996517" y="5041972"/>
                  <a:ext cx="2171836" cy="4810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A9AA5662-3ADD-6C4F-9F5F-B1FA4C036C7A}"/>
                    </a:ext>
                  </a:extLst>
                </p:cNvPr>
                <p:cNvSpPr txBox="1">
                  <a:spLocks/>
                </p:cNvSpPr>
                <p:nvPr/>
              </p:nvSpPr>
              <p:spPr>
                <a:xfrm>
                  <a:off x="6785754" y="3257442"/>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→0</m:t>
                        </m:r>
                      </m:oMath>
                    </m:oMathPara>
                  </a14:m>
                  <a:endParaRPr lang="en-US" sz="20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A9AA5662-3ADD-6C4F-9F5F-B1FA4C036C7A}"/>
                    </a:ext>
                  </a:extLst>
                </p:cNvPr>
                <p:cNvSpPr txBox="1">
                  <a:spLocks noRot="1" noChangeAspect="1" noMove="1" noResize="1" noEditPoints="1" noAdjustHandles="1" noChangeArrowheads="1" noChangeShapeType="1" noTextEdit="1"/>
                </p:cNvSpPr>
                <p:nvPr/>
              </p:nvSpPr>
              <p:spPr>
                <a:xfrm>
                  <a:off x="6785754" y="3257442"/>
                  <a:ext cx="1722015" cy="48101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AF738371-1CB3-F145-A0A5-648BD262F8E2}"/>
                    </a:ext>
                  </a:extLst>
                </p:cNvPr>
                <p:cNvSpPr txBox="1">
                  <a:spLocks/>
                </p:cNvSpPr>
                <p:nvPr/>
              </p:nvSpPr>
              <p:spPr>
                <a:xfrm>
                  <a:off x="6816926" y="5225723"/>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3" name="Content Placeholder 2">
                  <a:extLst>
                    <a:ext uri="{FF2B5EF4-FFF2-40B4-BE49-F238E27FC236}">
                      <a16:creationId xmlns:a16="http://schemas.microsoft.com/office/drawing/2014/main" id="{AF738371-1CB3-F145-A0A5-648BD262F8E2}"/>
                    </a:ext>
                  </a:extLst>
                </p:cNvPr>
                <p:cNvSpPr txBox="1">
                  <a:spLocks noRot="1" noChangeAspect="1" noMove="1" noResize="1" noEditPoints="1" noAdjustHandles="1" noChangeArrowheads="1" noChangeShapeType="1" noTextEdit="1"/>
                </p:cNvSpPr>
                <p:nvPr/>
              </p:nvSpPr>
              <p:spPr>
                <a:xfrm>
                  <a:off x="6816926" y="5225723"/>
                  <a:ext cx="1722015" cy="48101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8B416D4F-0F99-AF4D-9F82-BE5E24A2EBEE}"/>
                    </a:ext>
                  </a:extLst>
                </p:cNvPr>
                <p:cNvSpPr txBox="1">
                  <a:spLocks/>
                </p:cNvSpPr>
                <p:nvPr/>
              </p:nvSpPr>
              <p:spPr>
                <a:xfrm>
                  <a:off x="4381121" y="4227151"/>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4" name="Content Placeholder 2">
                  <a:extLst>
                    <a:ext uri="{FF2B5EF4-FFF2-40B4-BE49-F238E27FC236}">
                      <a16:creationId xmlns:a16="http://schemas.microsoft.com/office/drawing/2014/main" id="{8B416D4F-0F99-AF4D-9F82-BE5E24A2EBEE}"/>
                    </a:ext>
                  </a:extLst>
                </p:cNvPr>
                <p:cNvSpPr txBox="1">
                  <a:spLocks noRot="1" noChangeAspect="1" noMove="1" noResize="1" noEditPoints="1" noAdjustHandles="1" noChangeArrowheads="1" noChangeShapeType="1" noTextEdit="1"/>
                </p:cNvSpPr>
                <p:nvPr/>
              </p:nvSpPr>
              <p:spPr>
                <a:xfrm>
                  <a:off x="4381121" y="4227151"/>
                  <a:ext cx="1722015" cy="481013"/>
                </a:xfrm>
                <a:prstGeom prst="rect">
                  <a:avLst/>
                </a:prstGeom>
                <a:blipFill>
                  <a:blip r:embed="rId8"/>
                  <a:stretch>
                    <a:fillRect/>
                  </a:stretch>
                </a:blipFill>
              </p:spPr>
              <p:txBody>
                <a:bodyPr/>
                <a:lstStyle/>
                <a:p>
                  <a:r>
                    <a:rPr lang="en-US">
                      <a:noFill/>
                    </a:rPr>
                    <a:t> </a:t>
                  </a:r>
                </a:p>
              </p:txBody>
            </p:sp>
          </mc:Fallback>
        </mc:AlternateContent>
        <p:sp>
          <p:nvSpPr>
            <p:cNvPr id="38" name="Oval 37">
              <a:extLst>
                <a:ext uri="{FF2B5EF4-FFF2-40B4-BE49-F238E27FC236}">
                  <a16:creationId xmlns:a16="http://schemas.microsoft.com/office/drawing/2014/main" id="{0649DE25-AC31-3143-BA26-498906B83AAA}"/>
                </a:ext>
              </a:extLst>
            </p:cNvPr>
            <p:cNvSpPr/>
            <p:nvPr/>
          </p:nvSpPr>
          <p:spPr>
            <a:xfrm>
              <a:off x="1975353" y="3124198"/>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39" name="Oval 38">
              <a:extLst>
                <a:ext uri="{FF2B5EF4-FFF2-40B4-BE49-F238E27FC236}">
                  <a16:creationId xmlns:a16="http://schemas.microsoft.com/office/drawing/2014/main" id="{6A3D3921-E20D-2D4D-B423-00069F632EE0}"/>
                </a:ext>
              </a:extLst>
            </p:cNvPr>
            <p:cNvSpPr/>
            <p:nvPr/>
          </p:nvSpPr>
          <p:spPr>
            <a:xfrm>
              <a:off x="1985743" y="5052363"/>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grpSp>
    </p:spTree>
    <p:extLst>
      <p:ext uri="{BB962C8B-B14F-4D97-AF65-F5344CB8AC3E}">
        <p14:creationId xmlns:p14="http://schemas.microsoft.com/office/powerpoint/2010/main" val="181318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76534ED-777A-204F-94EA-6C032A005603}"/>
                  </a:ext>
                </a:extLst>
              </p:cNvPr>
              <p:cNvSpPr txBox="1">
                <a:spLocks/>
              </p:cNvSpPr>
              <p:nvPr/>
            </p:nvSpPr>
            <p:spPr>
              <a:xfrm>
                <a:off x="1003874" y="1022539"/>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276534ED-777A-204F-94EA-6C032A005603}"/>
                  </a:ext>
                </a:extLst>
              </p:cNvPr>
              <p:cNvSpPr txBox="1">
                <a:spLocks noRot="1" noChangeAspect="1" noMove="1" noResize="1" noEditPoints="1" noAdjustHandles="1" noChangeArrowheads="1" noChangeShapeType="1" noTextEdit="1"/>
              </p:cNvSpPr>
              <p:nvPr/>
            </p:nvSpPr>
            <p:spPr>
              <a:xfrm>
                <a:off x="1003874" y="1022539"/>
                <a:ext cx="7545389" cy="1097425"/>
              </a:xfrm>
              <a:prstGeom prst="rect">
                <a:avLst/>
              </a:prstGeom>
              <a:blipFill>
                <a:blip r:embed="rId2"/>
                <a:stretch>
                  <a:fillRect l="-1176" t="-1149"/>
                </a:stretch>
              </a:blipFill>
            </p:spPr>
            <p:txBody>
              <a:bodyPr/>
              <a:lstStyle/>
              <a:p>
                <a:r>
                  <a:rPr lang="en-US">
                    <a:noFill/>
                  </a:rPr>
                  <a:t> </a:t>
                </a:r>
              </a:p>
            </p:txBody>
          </p:sp>
        </mc:Fallback>
      </mc:AlternateContent>
      <p:sp>
        <p:nvSpPr>
          <p:cNvPr id="37" name="Content Placeholder 2">
            <a:extLst>
              <a:ext uri="{FF2B5EF4-FFF2-40B4-BE49-F238E27FC236}">
                <a16:creationId xmlns:a16="http://schemas.microsoft.com/office/drawing/2014/main" id="{14C01A16-1EFA-5E49-B39B-3627F9CB3F12}"/>
              </a:ext>
            </a:extLst>
          </p:cNvPr>
          <p:cNvSpPr txBox="1">
            <a:spLocks/>
          </p:cNvSpPr>
          <p:nvPr/>
        </p:nvSpPr>
        <p:spPr>
          <a:xfrm>
            <a:off x="8502148" y="2246361"/>
            <a:ext cx="2656118" cy="90603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Let’s step through w/ input:</a:t>
            </a:r>
          </a:p>
          <a:p>
            <a:pPr marL="0" indent="0">
              <a:buFont typeface="Arial" panose="020B0604020202020204" pitchFamily="34" charset="0"/>
              <a:buNone/>
            </a:pPr>
            <a:r>
              <a:rPr lang="en-US" sz="1600" dirty="0">
                <a:solidFill>
                  <a:schemeClr val="tx1">
                    <a:lumMod val="95000"/>
                  </a:schemeClr>
                </a:solidFill>
              </a:rPr>
              <a:t>000111</a:t>
            </a:r>
          </a:p>
        </p:txBody>
      </p:sp>
      <p:grpSp>
        <p:nvGrpSpPr>
          <p:cNvPr id="40" name="Group 39">
            <a:extLst>
              <a:ext uri="{FF2B5EF4-FFF2-40B4-BE49-F238E27FC236}">
                <a16:creationId xmlns:a16="http://schemas.microsoft.com/office/drawing/2014/main" id="{DE85C5CC-88E2-2D42-A17C-859501C57446}"/>
              </a:ext>
            </a:extLst>
          </p:cNvPr>
          <p:cNvGrpSpPr/>
          <p:nvPr/>
        </p:nvGrpSpPr>
        <p:grpSpPr>
          <a:xfrm>
            <a:off x="881067" y="2299579"/>
            <a:ext cx="7250468" cy="3501736"/>
            <a:chOff x="1288473" y="2743199"/>
            <a:chExt cx="7250468" cy="3501736"/>
          </a:xfrm>
        </p:grpSpPr>
        <p:sp>
          <p:nvSpPr>
            <p:cNvPr id="35" name="Rectangle 34">
              <a:extLst>
                <a:ext uri="{FF2B5EF4-FFF2-40B4-BE49-F238E27FC236}">
                  <a16:creationId xmlns:a16="http://schemas.microsoft.com/office/drawing/2014/main" id="{CE7A51F4-96A7-3944-882E-4A8C21CEC928}"/>
                </a:ext>
              </a:extLst>
            </p:cNvPr>
            <p:cNvSpPr/>
            <p:nvPr/>
          </p:nvSpPr>
          <p:spPr>
            <a:xfrm>
              <a:off x="1288473" y="2743199"/>
              <a:ext cx="7003473" cy="3501736"/>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F223572-8246-C44E-95F5-DF1D2A14AFAC}"/>
                </a:ext>
              </a:extLst>
            </p:cNvPr>
            <p:cNvSpPr/>
            <p:nvPr/>
          </p:nvSpPr>
          <p:spPr>
            <a:xfrm>
              <a:off x="1906081"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6" name="Oval 5">
              <a:extLst>
                <a:ext uri="{FF2B5EF4-FFF2-40B4-BE49-F238E27FC236}">
                  <a16:creationId xmlns:a16="http://schemas.microsoft.com/office/drawing/2014/main" id="{1C792860-0430-7743-A9DD-2E4C88E132B9}"/>
                </a:ext>
              </a:extLst>
            </p:cNvPr>
            <p:cNvSpPr/>
            <p:nvPr/>
          </p:nvSpPr>
          <p:spPr>
            <a:xfrm>
              <a:off x="5279662"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7" name="Oval 6">
              <a:extLst>
                <a:ext uri="{FF2B5EF4-FFF2-40B4-BE49-F238E27FC236}">
                  <a16:creationId xmlns:a16="http://schemas.microsoft.com/office/drawing/2014/main" id="{E2E9E367-C6D6-DC47-8ACB-3B177B4A8910}"/>
                </a:ext>
              </a:extLst>
            </p:cNvPr>
            <p:cNvSpPr/>
            <p:nvPr/>
          </p:nvSpPr>
          <p:spPr>
            <a:xfrm>
              <a:off x="5279662"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8" name="Oval 7">
              <a:extLst>
                <a:ext uri="{FF2B5EF4-FFF2-40B4-BE49-F238E27FC236}">
                  <a16:creationId xmlns:a16="http://schemas.microsoft.com/office/drawing/2014/main" id="{A88C7305-F15F-254D-9B2C-39EBEB26A8AD}"/>
                </a:ext>
              </a:extLst>
            </p:cNvPr>
            <p:cNvSpPr/>
            <p:nvPr/>
          </p:nvSpPr>
          <p:spPr>
            <a:xfrm>
              <a:off x="1913007"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cxnSp>
          <p:nvCxnSpPr>
            <p:cNvPr id="10" name="Straight Arrow Connector 9">
              <a:extLst>
                <a:ext uri="{FF2B5EF4-FFF2-40B4-BE49-F238E27FC236}">
                  <a16:creationId xmlns:a16="http://schemas.microsoft.com/office/drawing/2014/main" id="{B0A7E8BF-EDD0-944A-809A-CBAE61890A89}"/>
                </a:ext>
              </a:extLst>
            </p:cNvPr>
            <p:cNvCxnSpPr>
              <a:cxnSpLocks/>
              <a:endCxn id="5" idx="2"/>
            </p:cNvCxnSpPr>
            <p:nvPr/>
          </p:nvCxnSpPr>
          <p:spPr>
            <a:xfrm>
              <a:off x="1428099" y="3530636"/>
              <a:ext cx="477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1F92598-A5BE-6345-A0C0-5BDE80447F9D}"/>
                </a:ext>
              </a:extLst>
            </p:cNvPr>
            <p:cNvCxnSpPr>
              <a:cxnSpLocks/>
              <a:stCxn id="5" idx="6"/>
              <a:endCxn id="6" idx="2"/>
            </p:cNvCxnSpPr>
            <p:nvPr/>
          </p:nvCxnSpPr>
          <p:spPr>
            <a:xfrm>
              <a:off x="2878282" y="3530636"/>
              <a:ext cx="2401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5560F51-6C18-1646-8C44-BCBC9D212ADB}"/>
                </a:ext>
              </a:extLst>
            </p:cNvPr>
            <p:cNvCxnSpPr>
              <a:cxnSpLocks/>
              <a:stCxn id="7" idx="2"/>
              <a:endCxn id="8" idx="6"/>
            </p:cNvCxnSpPr>
            <p:nvPr/>
          </p:nvCxnSpPr>
          <p:spPr>
            <a:xfrm flipH="1">
              <a:off x="2885208" y="5459881"/>
              <a:ext cx="2394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0B9FBD-4E0A-A646-965C-A9F7370514C1}"/>
                </a:ext>
              </a:extLst>
            </p:cNvPr>
            <p:cNvCxnSpPr>
              <a:cxnSpLocks/>
              <a:stCxn id="6" idx="4"/>
              <a:endCxn id="7" idx="0"/>
            </p:cNvCxnSpPr>
            <p:nvPr/>
          </p:nvCxnSpPr>
          <p:spPr>
            <a:xfrm>
              <a:off x="5765763" y="4016736"/>
              <a:ext cx="0" cy="957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2E93EECA-B8D4-6B42-AB82-06C5A42AB2E8}"/>
                </a:ext>
              </a:extLst>
            </p:cNvPr>
            <p:cNvCxnSpPr>
              <a:cxnSpLocks/>
              <a:stCxn id="6" idx="7"/>
              <a:endCxn id="6" idx="5"/>
            </p:cNvCxnSpPr>
            <p:nvPr/>
          </p:nvCxnSpPr>
          <p:spPr>
            <a:xfrm rot="16200000" flipH="1">
              <a:off x="5765762" y="3530635"/>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C1624D1F-FB84-7542-9B9D-392186A659ED}"/>
                </a:ext>
              </a:extLst>
            </p:cNvPr>
            <p:cNvCxnSpPr>
              <a:cxnSpLocks/>
              <a:stCxn id="7" idx="7"/>
              <a:endCxn id="7" idx="5"/>
            </p:cNvCxnSpPr>
            <p:nvPr/>
          </p:nvCxnSpPr>
          <p:spPr>
            <a:xfrm rot="16200000" flipH="1">
              <a:off x="5765762" y="5459880"/>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B434FC5E-18FF-9E49-8CC7-EFD7333B7CE6}"/>
                    </a:ext>
                  </a:extLst>
                </p:cNvPr>
                <p:cNvSpPr txBox="1">
                  <a:spLocks/>
                </p:cNvSpPr>
                <p:nvPr/>
              </p:nvSpPr>
              <p:spPr>
                <a:xfrm>
                  <a:off x="2971801" y="3114999"/>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oMath>
                    </m:oMathPara>
                  </a14:m>
                  <a:endParaRPr lang="en-US" sz="2000" dirty="0">
                    <a:solidFill>
                      <a:schemeClr val="tx1">
                        <a:lumMod val="95000"/>
                      </a:schemeClr>
                    </a:solidFill>
                  </a:endParaRPr>
                </a:p>
              </p:txBody>
            </p:sp>
          </mc:Choice>
          <mc:Fallback xmlns="">
            <p:sp>
              <p:nvSpPr>
                <p:cNvPr id="30" name="Content Placeholder 2">
                  <a:extLst>
                    <a:ext uri="{FF2B5EF4-FFF2-40B4-BE49-F238E27FC236}">
                      <a16:creationId xmlns:a16="http://schemas.microsoft.com/office/drawing/2014/main" id="{B434FC5E-18FF-9E49-8CC7-EFD7333B7CE6}"/>
                    </a:ext>
                  </a:extLst>
                </p:cNvPr>
                <p:cNvSpPr txBox="1">
                  <a:spLocks noRot="1" noChangeAspect="1" noMove="1" noResize="1" noEditPoints="1" noAdjustHandles="1" noChangeArrowheads="1" noChangeShapeType="1" noTextEdit="1"/>
                </p:cNvSpPr>
                <p:nvPr/>
              </p:nvSpPr>
              <p:spPr>
                <a:xfrm>
                  <a:off x="2971801" y="3114999"/>
                  <a:ext cx="2171836" cy="481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Content Placeholder 2">
                  <a:extLst>
                    <a:ext uri="{FF2B5EF4-FFF2-40B4-BE49-F238E27FC236}">
                      <a16:creationId xmlns:a16="http://schemas.microsoft.com/office/drawing/2014/main" id="{480A1288-F359-A84B-AC1A-02C5814E8A8C}"/>
                    </a:ext>
                  </a:extLst>
                </p:cNvPr>
                <p:cNvSpPr txBox="1">
                  <a:spLocks/>
                </p:cNvSpPr>
                <p:nvPr/>
              </p:nvSpPr>
              <p:spPr>
                <a:xfrm>
                  <a:off x="2996517" y="5041972"/>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1" name="Content Placeholder 2">
                  <a:extLst>
                    <a:ext uri="{FF2B5EF4-FFF2-40B4-BE49-F238E27FC236}">
                      <a16:creationId xmlns:a16="http://schemas.microsoft.com/office/drawing/2014/main" id="{480A1288-F359-A84B-AC1A-02C5814E8A8C}"/>
                    </a:ext>
                  </a:extLst>
                </p:cNvPr>
                <p:cNvSpPr txBox="1">
                  <a:spLocks noRot="1" noChangeAspect="1" noMove="1" noResize="1" noEditPoints="1" noAdjustHandles="1" noChangeArrowheads="1" noChangeShapeType="1" noTextEdit="1"/>
                </p:cNvSpPr>
                <p:nvPr/>
              </p:nvSpPr>
              <p:spPr>
                <a:xfrm>
                  <a:off x="2996517" y="5041972"/>
                  <a:ext cx="2171836" cy="4810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A9AA5662-3ADD-6C4F-9F5F-B1FA4C036C7A}"/>
                    </a:ext>
                  </a:extLst>
                </p:cNvPr>
                <p:cNvSpPr txBox="1">
                  <a:spLocks/>
                </p:cNvSpPr>
                <p:nvPr/>
              </p:nvSpPr>
              <p:spPr>
                <a:xfrm>
                  <a:off x="6785754" y="3257442"/>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→0</m:t>
                        </m:r>
                      </m:oMath>
                    </m:oMathPara>
                  </a14:m>
                  <a:endParaRPr lang="en-US" sz="20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A9AA5662-3ADD-6C4F-9F5F-B1FA4C036C7A}"/>
                    </a:ext>
                  </a:extLst>
                </p:cNvPr>
                <p:cNvSpPr txBox="1">
                  <a:spLocks noRot="1" noChangeAspect="1" noMove="1" noResize="1" noEditPoints="1" noAdjustHandles="1" noChangeArrowheads="1" noChangeShapeType="1" noTextEdit="1"/>
                </p:cNvSpPr>
                <p:nvPr/>
              </p:nvSpPr>
              <p:spPr>
                <a:xfrm>
                  <a:off x="6785754" y="3257442"/>
                  <a:ext cx="1722015" cy="48101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AF738371-1CB3-F145-A0A5-648BD262F8E2}"/>
                    </a:ext>
                  </a:extLst>
                </p:cNvPr>
                <p:cNvSpPr txBox="1">
                  <a:spLocks/>
                </p:cNvSpPr>
                <p:nvPr/>
              </p:nvSpPr>
              <p:spPr>
                <a:xfrm>
                  <a:off x="6816926" y="5225723"/>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3" name="Content Placeholder 2">
                  <a:extLst>
                    <a:ext uri="{FF2B5EF4-FFF2-40B4-BE49-F238E27FC236}">
                      <a16:creationId xmlns:a16="http://schemas.microsoft.com/office/drawing/2014/main" id="{AF738371-1CB3-F145-A0A5-648BD262F8E2}"/>
                    </a:ext>
                  </a:extLst>
                </p:cNvPr>
                <p:cNvSpPr txBox="1">
                  <a:spLocks noRot="1" noChangeAspect="1" noMove="1" noResize="1" noEditPoints="1" noAdjustHandles="1" noChangeArrowheads="1" noChangeShapeType="1" noTextEdit="1"/>
                </p:cNvSpPr>
                <p:nvPr/>
              </p:nvSpPr>
              <p:spPr>
                <a:xfrm>
                  <a:off x="6816926" y="5225723"/>
                  <a:ext cx="1722015" cy="48101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8B416D4F-0F99-AF4D-9F82-BE5E24A2EBEE}"/>
                    </a:ext>
                  </a:extLst>
                </p:cNvPr>
                <p:cNvSpPr txBox="1">
                  <a:spLocks/>
                </p:cNvSpPr>
                <p:nvPr/>
              </p:nvSpPr>
              <p:spPr>
                <a:xfrm>
                  <a:off x="4381121" y="4227151"/>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4" name="Content Placeholder 2">
                  <a:extLst>
                    <a:ext uri="{FF2B5EF4-FFF2-40B4-BE49-F238E27FC236}">
                      <a16:creationId xmlns:a16="http://schemas.microsoft.com/office/drawing/2014/main" id="{8B416D4F-0F99-AF4D-9F82-BE5E24A2EBEE}"/>
                    </a:ext>
                  </a:extLst>
                </p:cNvPr>
                <p:cNvSpPr txBox="1">
                  <a:spLocks noRot="1" noChangeAspect="1" noMove="1" noResize="1" noEditPoints="1" noAdjustHandles="1" noChangeArrowheads="1" noChangeShapeType="1" noTextEdit="1"/>
                </p:cNvSpPr>
                <p:nvPr/>
              </p:nvSpPr>
              <p:spPr>
                <a:xfrm>
                  <a:off x="4381121" y="4227151"/>
                  <a:ext cx="1722015" cy="481013"/>
                </a:xfrm>
                <a:prstGeom prst="rect">
                  <a:avLst/>
                </a:prstGeom>
                <a:blipFill>
                  <a:blip r:embed="rId8"/>
                  <a:stretch>
                    <a:fillRect/>
                  </a:stretch>
                </a:blipFill>
              </p:spPr>
              <p:txBody>
                <a:bodyPr/>
                <a:lstStyle/>
                <a:p>
                  <a:r>
                    <a:rPr lang="en-US">
                      <a:noFill/>
                    </a:rPr>
                    <a:t> </a:t>
                  </a:r>
                </a:p>
              </p:txBody>
            </p:sp>
          </mc:Fallback>
        </mc:AlternateContent>
        <p:sp>
          <p:nvSpPr>
            <p:cNvPr id="38" name="Oval 37">
              <a:extLst>
                <a:ext uri="{FF2B5EF4-FFF2-40B4-BE49-F238E27FC236}">
                  <a16:creationId xmlns:a16="http://schemas.microsoft.com/office/drawing/2014/main" id="{0649DE25-AC31-3143-BA26-498906B83AAA}"/>
                </a:ext>
              </a:extLst>
            </p:cNvPr>
            <p:cNvSpPr/>
            <p:nvPr/>
          </p:nvSpPr>
          <p:spPr>
            <a:xfrm>
              <a:off x="1975353" y="3124198"/>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39" name="Oval 38">
              <a:extLst>
                <a:ext uri="{FF2B5EF4-FFF2-40B4-BE49-F238E27FC236}">
                  <a16:creationId xmlns:a16="http://schemas.microsoft.com/office/drawing/2014/main" id="{6A3D3921-E20D-2D4D-B423-00069F632EE0}"/>
                </a:ext>
              </a:extLst>
            </p:cNvPr>
            <p:cNvSpPr/>
            <p:nvPr/>
          </p:nvSpPr>
          <p:spPr>
            <a:xfrm>
              <a:off x="1985743" y="5052363"/>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grpSp>
    </p:spTree>
    <p:extLst>
      <p:ext uri="{BB962C8B-B14F-4D97-AF65-F5344CB8AC3E}">
        <p14:creationId xmlns:p14="http://schemas.microsoft.com/office/powerpoint/2010/main" val="3803878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≥0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473712E0-8642-3444-8947-7EDCBF6B8533}"/>
              </a:ext>
            </a:extLst>
          </p:cNvPr>
          <p:cNvSpPr txBox="1">
            <a:spLocks/>
          </p:cNvSpPr>
          <p:nvPr/>
        </p:nvSpPr>
        <p:spPr>
          <a:xfrm>
            <a:off x="6121140" y="4098905"/>
            <a:ext cx="5300344" cy="144984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2000" dirty="0">
                <a:solidFill>
                  <a:schemeClr val="tx1">
                    <a:lumMod val="95000"/>
                  </a:schemeClr>
                </a:solidFill>
              </a:rPr>
              <a:t>Do not be afraid to use non-determinism here. We don’t really know whether to match the number of a’s with the b’s or the c’s. Can we try both?</a:t>
            </a:r>
          </a:p>
        </p:txBody>
      </p:sp>
      <p:cxnSp>
        <p:nvCxnSpPr>
          <p:cNvPr id="8" name="Straight Connector 7">
            <a:extLst>
              <a:ext uri="{FF2B5EF4-FFF2-40B4-BE49-F238E27FC236}">
                <a16:creationId xmlns:a16="http://schemas.microsoft.com/office/drawing/2014/main" id="{CCFE9BA2-2A58-2947-8841-F2AEBD8B3BFE}"/>
              </a:ext>
            </a:extLst>
          </p:cNvPr>
          <p:cNvCxnSpPr>
            <a:cxnSpLocks/>
          </p:cNvCxnSpPr>
          <p:nvPr/>
        </p:nvCxnSpPr>
        <p:spPr>
          <a:xfrm flipH="1" flipV="1">
            <a:off x="7439893" y="2528733"/>
            <a:ext cx="644234" cy="157017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6BFBAA49-CF4A-D24A-B46F-31268365F9B3}"/>
              </a:ext>
            </a:extLst>
          </p:cNvPr>
          <p:cNvSpPr txBox="1">
            <a:spLocks/>
          </p:cNvSpPr>
          <p:nvPr/>
        </p:nvSpPr>
        <p:spPr>
          <a:xfrm>
            <a:off x="1141413" y="3305729"/>
            <a:ext cx="3410788" cy="1526041"/>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95000"/>
                  </a:schemeClr>
                </a:solidFill>
              </a:rPr>
              <a:t>Basic Idea: Push the a’s to the stack and then read them off to match them to either the b’s or the c’s</a:t>
            </a:r>
          </a:p>
        </p:txBody>
      </p:sp>
      <p:cxnSp>
        <p:nvCxnSpPr>
          <p:cNvPr id="12" name="Straight Connector 11">
            <a:extLst>
              <a:ext uri="{FF2B5EF4-FFF2-40B4-BE49-F238E27FC236}">
                <a16:creationId xmlns:a16="http://schemas.microsoft.com/office/drawing/2014/main" id="{8ECE4D8F-BA21-0247-83EA-6736CABA9BC2}"/>
              </a:ext>
            </a:extLst>
          </p:cNvPr>
          <p:cNvCxnSpPr>
            <a:cxnSpLocks/>
          </p:cNvCxnSpPr>
          <p:nvPr/>
        </p:nvCxnSpPr>
        <p:spPr>
          <a:xfrm flipV="1">
            <a:off x="3512127" y="2528732"/>
            <a:ext cx="590409" cy="75479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290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886477"/>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≥0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886477"/>
                <a:ext cx="7545389" cy="1097425"/>
              </a:xfrm>
              <a:prstGeom prst="rect">
                <a:avLst/>
              </a:prstGeom>
              <a:blipFill>
                <a:blip r:embed="rId2"/>
                <a:stretch>
                  <a:fillRect l="-1176"/>
                </a:stretch>
              </a:blipFill>
            </p:spPr>
            <p:txBody>
              <a:bodyPr/>
              <a:lstStyle/>
              <a:p>
                <a:r>
                  <a:rPr lang="en-US">
                    <a:noFill/>
                  </a:rPr>
                  <a:t> </a:t>
                </a:r>
              </a:p>
            </p:txBody>
          </p:sp>
        </mc:Fallback>
      </mc:AlternateContent>
      <p:grpSp>
        <p:nvGrpSpPr>
          <p:cNvPr id="71" name="Group 70">
            <a:extLst>
              <a:ext uri="{FF2B5EF4-FFF2-40B4-BE49-F238E27FC236}">
                <a16:creationId xmlns:a16="http://schemas.microsoft.com/office/drawing/2014/main" id="{F2FDCFAA-13B6-7348-B54E-370908145170}"/>
              </a:ext>
            </a:extLst>
          </p:cNvPr>
          <p:cNvGrpSpPr/>
          <p:nvPr/>
        </p:nvGrpSpPr>
        <p:grpSpPr>
          <a:xfrm>
            <a:off x="1818552" y="2202872"/>
            <a:ext cx="8551718" cy="4384963"/>
            <a:chOff x="353292" y="2306781"/>
            <a:chExt cx="8551718" cy="4384963"/>
          </a:xfrm>
        </p:grpSpPr>
        <p:sp>
          <p:nvSpPr>
            <p:cNvPr id="10" name="Rectangle 9">
              <a:extLst>
                <a:ext uri="{FF2B5EF4-FFF2-40B4-BE49-F238E27FC236}">
                  <a16:creationId xmlns:a16="http://schemas.microsoft.com/office/drawing/2014/main" id="{CC39B40C-9E01-0D4A-8215-4929C2A6736B}"/>
                </a:ext>
              </a:extLst>
            </p:cNvPr>
            <p:cNvSpPr/>
            <p:nvPr/>
          </p:nvSpPr>
          <p:spPr>
            <a:xfrm>
              <a:off x="353292" y="2306781"/>
              <a:ext cx="8551718" cy="438496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41F3679-0227-CD4A-9ED4-7397BAC5DD7D}"/>
                </a:ext>
              </a:extLst>
            </p:cNvPr>
            <p:cNvSpPr/>
            <p:nvPr/>
          </p:nvSpPr>
          <p:spPr>
            <a:xfrm>
              <a:off x="3975858" y="290858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15" name="Oval 14">
              <a:extLst>
                <a:ext uri="{FF2B5EF4-FFF2-40B4-BE49-F238E27FC236}">
                  <a16:creationId xmlns:a16="http://schemas.microsoft.com/office/drawing/2014/main" id="{1CF62AD8-41F8-8B4C-8D1C-6B6F67A57B26}"/>
                </a:ext>
              </a:extLst>
            </p:cNvPr>
            <p:cNvSpPr/>
            <p:nvPr/>
          </p:nvSpPr>
          <p:spPr>
            <a:xfrm>
              <a:off x="3975858" y="4854933"/>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Q5</a:t>
              </a:r>
            </a:p>
          </p:txBody>
        </p:sp>
        <p:cxnSp>
          <p:nvCxnSpPr>
            <p:cNvPr id="17" name="Straight Arrow Connector 16">
              <a:extLst>
                <a:ext uri="{FF2B5EF4-FFF2-40B4-BE49-F238E27FC236}">
                  <a16:creationId xmlns:a16="http://schemas.microsoft.com/office/drawing/2014/main" id="{D85D1348-D6A0-7A42-B4B1-D5658058657F}"/>
                </a:ext>
              </a:extLst>
            </p:cNvPr>
            <p:cNvCxnSpPr>
              <a:cxnSpLocks/>
              <a:endCxn id="30" idx="2"/>
            </p:cNvCxnSpPr>
            <p:nvPr/>
          </p:nvCxnSpPr>
          <p:spPr>
            <a:xfrm>
              <a:off x="513703" y="3392411"/>
              <a:ext cx="588422" cy="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995CA6-8D31-C24A-B884-91B120AFFB4B}"/>
                </a:ext>
              </a:extLst>
            </p:cNvPr>
            <p:cNvCxnSpPr>
              <a:cxnSpLocks/>
              <a:stCxn id="30" idx="4"/>
              <a:endCxn id="31" idx="1"/>
            </p:cNvCxnSpPr>
            <p:nvPr/>
          </p:nvCxnSpPr>
          <p:spPr>
            <a:xfrm>
              <a:off x="1588226" y="3880786"/>
              <a:ext cx="497051" cy="111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DC6335A-3382-0648-A63C-8067F58C311C}"/>
                </a:ext>
              </a:extLst>
            </p:cNvPr>
            <p:cNvCxnSpPr>
              <a:cxnSpLocks/>
              <a:stCxn id="31" idx="7"/>
              <a:endCxn id="14" idx="3"/>
            </p:cNvCxnSpPr>
            <p:nvPr/>
          </p:nvCxnSpPr>
          <p:spPr>
            <a:xfrm flipV="1">
              <a:off x="2772726" y="3738410"/>
              <a:ext cx="1345508" cy="125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F7CB4449-FAB9-3D4B-BFAF-37F9C7D6EDB9}"/>
                </a:ext>
              </a:extLst>
            </p:cNvPr>
            <p:cNvCxnSpPr>
              <a:cxnSpLocks/>
              <a:stCxn id="31" idx="5"/>
              <a:endCxn id="31" idx="3"/>
            </p:cNvCxnSpPr>
            <p:nvPr/>
          </p:nvCxnSpPr>
          <p:spPr>
            <a:xfrm rot="5400000">
              <a:off x="2429002" y="5341035"/>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77413E43-ECAD-5C48-9309-1BEDF5FD9538}"/>
                </a:ext>
              </a:extLst>
            </p:cNvPr>
            <p:cNvCxnSpPr>
              <a:cxnSpLocks/>
              <a:stCxn id="13" idx="7"/>
              <a:endCxn id="13" idx="6"/>
            </p:cNvCxnSpPr>
            <p:nvPr/>
          </p:nvCxnSpPr>
          <p:spPr>
            <a:xfrm rot="16200000" flipH="1">
              <a:off x="6603769" y="3151635"/>
              <a:ext cx="343725" cy="142376"/>
            </a:xfrm>
            <a:prstGeom prst="bentConnector4">
              <a:avLst>
                <a:gd name="adj1" fmla="val -107928"/>
                <a:gd name="adj2" fmla="val 2605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B88C00C3-B77A-5349-9026-B627898E25D4}"/>
                    </a:ext>
                  </a:extLst>
                </p:cNvPr>
                <p:cNvSpPr txBox="1">
                  <a:spLocks/>
                </p:cNvSpPr>
                <p:nvPr/>
              </p:nvSpPr>
              <p:spPr>
                <a:xfrm>
                  <a:off x="668268" y="4127353"/>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oMath>
                    </m:oMathPara>
                  </a14:m>
                  <a:endParaRPr lang="en-US" sz="2000" dirty="0">
                    <a:solidFill>
                      <a:schemeClr val="tx1">
                        <a:lumMod val="95000"/>
                      </a:schemeClr>
                    </a:solidFill>
                  </a:endParaRPr>
                </a:p>
              </p:txBody>
            </p:sp>
          </mc:Choice>
          <mc:Fallback xmlns="">
            <p:sp>
              <p:nvSpPr>
                <p:cNvPr id="23" name="Content Placeholder 2">
                  <a:extLst>
                    <a:ext uri="{FF2B5EF4-FFF2-40B4-BE49-F238E27FC236}">
                      <a16:creationId xmlns:a16="http://schemas.microsoft.com/office/drawing/2014/main" id="{B88C00C3-B77A-5349-9026-B627898E25D4}"/>
                    </a:ext>
                  </a:extLst>
                </p:cNvPr>
                <p:cNvSpPr txBox="1">
                  <a:spLocks noRot="1" noChangeAspect="1" noMove="1" noResize="1" noEditPoints="1" noAdjustHandles="1" noChangeArrowheads="1" noChangeShapeType="1" noTextEdit="1"/>
                </p:cNvSpPr>
                <p:nvPr/>
              </p:nvSpPr>
              <p:spPr>
                <a:xfrm>
                  <a:off x="668268" y="4127353"/>
                  <a:ext cx="1216456" cy="48101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68831F12-B200-1743-BEA5-508F2AB7AB89}"/>
                    </a:ext>
                  </a:extLst>
                </p:cNvPr>
                <p:cNvSpPr txBox="1">
                  <a:spLocks/>
                </p:cNvSpPr>
                <p:nvPr/>
              </p:nvSpPr>
              <p:spPr>
                <a:xfrm rot="18986527">
                  <a:off x="2694423" y="4055103"/>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24" name="Content Placeholder 2">
                  <a:extLst>
                    <a:ext uri="{FF2B5EF4-FFF2-40B4-BE49-F238E27FC236}">
                      <a16:creationId xmlns:a16="http://schemas.microsoft.com/office/drawing/2014/main" id="{68831F12-B200-1743-BEA5-508F2AB7AB89}"/>
                    </a:ext>
                  </a:extLst>
                </p:cNvPr>
                <p:cNvSpPr txBox="1">
                  <a:spLocks noRot="1" noChangeAspect="1" noMove="1" noResize="1" noEditPoints="1" noAdjustHandles="1" noChangeArrowheads="1" noChangeShapeType="1" noTextEdit="1"/>
                </p:cNvSpPr>
                <p:nvPr/>
              </p:nvSpPr>
              <p:spPr>
                <a:xfrm rot="18986527">
                  <a:off x="2694423" y="4055103"/>
                  <a:ext cx="1089568" cy="481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CE243B9D-F407-A744-9697-9011995B3F3D}"/>
                    </a:ext>
                  </a:extLst>
                </p:cNvPr>
                <p:cNvSpPr txBox="1">
                  <a:spLocks/>
                </p:cNvSpPr>
                <p:nvPr/>
              </p:nvSpPr>
              <p:spPr>
                <a:xfrm>
                  <a:off x="7037061" y="2747741"/>
                  <a:ext cx="105473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n-US" sz="2000" i="1">
                            <a:solidFill>
                              <a:schemeClr val="tx1">
                                <a:lumMod val="95000"/>
                              </a:schemeClr>
                            </a:solidFill>
                            <a:latin typeface="Cambria Math" panose="02040503050406030204" pitchFamily="18" charset="0"/>
                          </a:rPr>
                          <m:t>c</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25" name="Content Placeholder 2">
                  <a:extLst>
                    <a:ext uri="{FF2B5EF4-FFF2-40B4-BE49-F238E27FC236}">
                      <a16:creationId xmlns:a16="http://schemas.microsoft.com/office/drawing/2014/main" id="{CE243B9D-F407-A744-9697-9011995B3F3D}"/>
                    </a:ext>
                  </a:extLst>
                </p:cNvPr>
                <p:cNvSpPr txBox="1">
                  <a:spLocks noRot="1" noChangeAspect="1" noMove="1" noResize="1" noEditPoints="1" noAdjustHandles="1" noChangeArrowheads="1" noChangeShapeType="1" noTextEdit="1"/>
                </p:cNvSpPr>
                <p:nvPr/>
              </p:nvSpPr>
              <p:spPr>
                <a:xfrm>
                  <a:off x="7037061" y="2747741"/>
                  <a:ext cx="1054735" cy="4810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Content Placeholder 2">
                  <a:extLst>
                    <a:ext uri="{FF2B5EF4-FFF2-40B4-BE49-F238E27FC236}">
                      <a16:creationId xmlns:a16="http://schemas.microsoft.com/office/drawing/2014/main" id="{64016A6E-A66F-264C-92F0-D0AC69FE2FBB}"/>
                    </a:ext>
                  </a:extLst>
                </p:cNvPr>
                <p:cNvSpPr txBox="1">
                  <a:spLocks/>
                </p:cNvSpPr>
                <p:nvPr/>
              </p:nvSpPr>
              <p:spPr>
                <a:xfrm>
                  <a:off x="3872468" y="2309127"/>
                  <a:ext cx="116171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𝑏</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27" name="Content Placeholder 2">
                  <a:extLst>
                    <a:ext uri="{FF2B5EF4-FFF2-40B4-BE49-F238E27FC236}">
                      <a16:creationId xmlns:a16="http://schemas.microsoft.com/office/drawing/2014/main" id="{64016A6E-A66F-264C-92F0-D0AC69FE2FBB}"/>
                    </a:ext>
                  </a:extLst>
                </p:cNvPr>
                <p:cNvSpPr txBox="1">
                  <a:spLocks noRot="1" noChangeAspect="1" noMove="1" noResize="1" noEditPoints="1" noAdjustHandles="1" noChangeArrowheads="1" noChangeShapeType="1" noTextEdit="1"/>
                </p:cNvSpPr>
                <p:nvPr/>
              </p:nvSpPr>
              <p:spPr>
                <a:xfrm>
                  <a:off x="3872468" y="2309127"/>
                  <a:ext cx="1161718" cy="481013"/>
                </a:xfrm>
                <a:prstGeom prst="rect">
                  <a:avLst/>
                </a:prstGeom>
                <a:blipFill>
                  <a:blip r:embed="rId6"/>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56B4D402-4F81-4D45-929D-FF59131FE99D}"/>
                </a:ext>
              </a:extLst>
            </p:cNvPr>
            <p:cNvGrpSpPr/>
            <p:nvPr/>
          </p:nvGrpSpPr>
          <p:grpSpPr>
            <a:xfrm>
              <a:off x="5874619" y="2908585"/>
              <a:ext cx="972201" cy="972201"/>
              <a:chOff x="6062126" y="2927094"/>
              <a:chExt cx="972201" cy="972201"/>
            </a:xfrm>
          </p:grpSpPr>
          <p:sp>
            <p:nvSpPr>
              <p:cNvPr id="13" name="Oval 12">
                <a:extLst>
                  <a:ext uri="{FF2B5EF4-FFF2-40B4-BE49-F238E27FC236}">
                    <a16:creationId xmlns:a16="http://schemas.microsoft.com/office/drawing/2014/main" id="{C77B1FA2-A1FF-8742-A6A7-38359688AB76}"/>
                  </a:ext>
                </a:extLst>
              </p:cNvPr>
              <p:cNvSpPr/>
              <p:nvPr/>
            </p:nvSpPr>
            <p:spPr>
              <a:xfrm>
                <a:off x="6062126" y="2927094"/>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28" name="Oval 27">
                <a:extLst>
                  <a:ext uri="{FF2B5EF4-FFF2-40B4-BE49-F238E27FC236}">
                    <a16:creationId xmlns:a16="http://schemas.microsoft.com/office/drawing/2014/main" id="{DD166164-6E0A-EA4B-BE7C-DE93DF71F055}"/>
                  </a:ext>
                </a:extLst>
              </p:cNvPr>
              <p:cNvSpPr/>
              <p:nvPr/>
            </p:nvSpPr>
            <p:spPr>
              <a:xfrm>
                <a:off x="6131398" y="3006757"/>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grpSp>
        <p:grpSp>
          <p:nvGrpSpPr>
            <p:cNvPr id="6" name="Group 5">
              <a:extLst>
                <a:ext uri="{FF2B5EF4-FFF2-40B4-BE49-F238E27FC236}">
                  <a16:creationId xmlns:a16="http://schemas.microsoft.com/office/drawing/2014/main" id="{A57535F1-1947-4B44-B2EC-2A44C15985AD}"/>
                </a:ext>
              </a:extLst>
            </p:cNvPr>
            <p:cNvGrpSpPr/>
            <p:nvPr/>
          </p:nvGrpSpPr>
          <p:grpSpPr>
            <a:xfrm>
              <a:off x="7773378" y="4854933"/>
              <a:ext cx="972201" cy="972201"/>
              <a:chOff x="10068684" y="4934597"/>
              <a:chExt cx="972201" cy="972201"/>
            </a:xfrm>
          </p:grpSpPr>
          <p:sp>
            <p:nvSpPr>
              <p:cNvPr id="16" name="Oval 15">
                <a:extLst>
                  <a:ext uri="{FF2B5EF4-FFF2-40B4-BE49-F238E27FC236}">
                    <a16:creationId xmlns:a16="http://schemas.microsoft.com/office/drawing/2014/main" id="{35589740-1E16-2241-952B-474EC6E06BE6}"/>
                  </a:ext>
                </a:extLst>
              </p:cNvPr>
              <p:cNvSpPr/>
              <p:nvPr/>
            </p:nvSpPr>
            <p:spPr>
              <a:xfrm>
                <a:off x="10068684" y="4934597"/>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
            <p:nvSpPr>
              <p:cNvPr id="29" name="Oval 28">
                <a:extLst>
                  <a:ext uri="{FF2B5EF4-FFF2-40B4-BE49-F238E27FC236}">
                    <a16:creationId xmlns:a16="http://schemas.microsoft.com/office/drawing/2014/main" id="{4DFF571F-160A-454A-ACBF-0E53FC56CD0F}"/>
                  </a:ext>
                </a:extLst>
              </p:cNvPr>
              <p:cNvSpPr/>
              <p:nvPr/>
            </p:nvSpPr>
            <p:spPr>
              <a:xfrm>
                <a:off x="10141420" y="5013180"/>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Q7</a:t>
                </a:r>
              </a:p>
            </p:txBody>
          </p:sp>
        </p:grpSp>
        <p:sp>
          <p:nvSpPr>
            <p:cNvPr id="30" name="Oval 29">
              <a:extLst>
                <a:ext uri="{FF2B5EF4-FFF2-40B4-BE49-F238E27FC236}">
                  <a16:creationId xmlns:a16="http://schemas.microsoft.com/office/drawing/2014/main" id="{9A66D950-70DD-8E4F-BBD1-5BE1D377BCF4}"/>
                </a:ext>
              </a:extLst>
            </p:cNvPr>
            <p:cNvSpPr/>
            <p:nvPr/>
          </p:nvSpPr>
          <p:spPr>
            <a:xfrm>
              <a:off x="1102125" y="290858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31" name="Oval 30">
              <a:extLst>
                <a:ext uri="{FF2B5EF4-FFF2-40B4-BE49-F238E27FC236}">
                  <a16:creationId xmlns:a16="http://schemas.microsoft.com/office/drawing/2014/main" id="{4E834958-10D4-F342-800F-043E11E327A2}"/>
                </a:ext>
              </a:extLst>
            </p:cNvPr>
            <p:cNvSpPr/>
            <p:nvPr/>
          </p:nvSpPr>
          <p:spPr>
            <a:xfrm>
              <a:off x="1942901" y="4854934"/>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32" name="Oval 31">
              <a:extLst>
                <a:ext uri="{FF2B5EF4-FFF2-40B4-BE49-F238E27FC236}">
                  <a16:creationId xmlns:a16="http://schemas.microsoft.com/office/drawing/2014/main" id="{71A2AB0E-2243-D44C-8C2E-4BBFA03F0C76}"/>
                </a:ext>
              </a:extLst>
            </p:cNvPr>
            <p:cNvSpPr/>
            <p:nvPr/>
          </p:nvSpPr>
          <p:spPr>
            <a:xfrm>
              <a:off x="5874618" y="4860426"/>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Q6</a:t>
              </a:r>
            </a:p>
          </p:txBody>
        </p:sp>
        <p:cxnSp>
          <p:nvCxnSpPr>
            <p:cNvPr id="38" name="Straight Arrow Connector 37">
              <a:extLst>
                <a:ext uri="{FF2B5EF4-FFF2-40B4-BE49-F238E27FC236}">
                  <a16:creationId xmlns:a16="http://schemas.microsoft.com/office/drawing/2014/main" id="{E998075B-293C-5C48-8DC8-C0193207B10D}"/>
                </a:ext>
              </a:extLst>
            </p:cNvPr>
            <p:cNvCxnSpPr>
              <a:cxnSpLocks/>
              <a:stCxn id="31" idx="6"/>
              <a:endCxn id="15" idx="2"/>
            </p:cNvCxnSpPr>
            <p:nvPr/>
          </p:nvCxnSpPr>
          <p:spPr>
            <a:xfrm flipV="1">
              <a:off x="2915102" y="5341034"/>
              <a:ext cx="10607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30EE7FE-6E5A-7340-94DF-1A065FF47657}"/>
                </a:ext>
              </a:extLst>
            </p:cNvPr>
            <p:cNvCxnSpPr>
              <a:cxnSpLocks/>
              <a:stCxn id="15" idx="6"/>
              <a:endCxn id="32" idx="2"/>
            </p:cNvCxnSpPr>
            <p:nvPr/>
          </p:nvCxnSpPr>
          <p:spPr>
            <a:xfrm>
              <a:off x="4948059" y="5341034"/>
              <a:ext cx="926559" cy="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DBA5EB1-9D50-4F47-B74E-815BA169CE3A}"/>
                </a:ext>
              </a:extLst>
            </p:cNvPr>
            <p:cNvCxnSpPr>
              <a:cxnSpLocks/>
              <a:stCxn id="32" idx="6"/>
              <a:endCxn id="16" idx="2"/>
            </p:cNvCxnSpPr>
            <p:nvPr/>
          </p:nvCxnSpPr>
          <p:spPr>
            <a:xfrm flipV="1">
              <a:off x="6846819" y="5341034"/>
              <a:ext cx="926559" cy="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B0CC358-8187-B044-B3EF-BB4C40FF513F}"/>
                </a:ext>
              </a:extLst>
            </p:cNvPr>
            <p:cNvCxnSpPr>
              <a:cxnSpLocks/>
              <a:stCxn id="14" idx="6"/>
              <a:endCxn id="13" idx="2"/>
            </p:cNvCxnSpPr>
            <p:nvPr/>
          </p:nvCxnSpPr>
          <p:spPr>
            <a:xfrm>
              <a:off x="4948059" y="3394686"/>
              <a:ext cx="926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51C77D76-4047-9047-A460-6F321763B3D0}"/>
                </a:ext>
              </a:extLst>
            </p:cNvPr>
            <p:cNvCxnSpPr>
              <a:cxnSpLocks/>
              <a:stCxn id="15" idx="5"/>
              <a:endCxn id="15" idx="3"/>
            </p:cNvCxnSpPr>
            <p:nvPr/>
          </p:nvCxnSpPr>
          <p:spPr>
            <a:xfrm rot="5400000">
              <a:off x="4461959" y="5341034"/>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DAF5893-5DA0-E54A-9A23-79E3B776739F}"/>
                </a:ext>
              </a:extLst>
            </p:cNvPr>
            <p:cNvCxnSpPr>
              <a:cxnSpLocks/>
              <a:stCxn id="32" idx="5"/>
              <a:endCxn id="32" idx="3"/>
            </p:cNvCxnSpPr>
            <p:nvPr/>
          </p:nvCxnSpPr>
          <p:spPr>
            <a:xfrm rot="5400000">
              <a:off x="6360719" y="5346527"/>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3B03FA3B-3779-1741-9657-251761254EB0}"/>
                </a:ext>
              </a:extLst>
            </p:cNvPr>
            <p:cNvCxnSpPr>
              <a:cxnSpLocks/>
              <a:stCxn id="14" idx="7"/>
              <a:endCxn id="14" idx="1"/>
            </p:cNvCxnSpPr>
            <p:nvPr/>
          </p:nvCxnSpPr>
          <p:spPr>
            <a:xfrm rot="16200000" flipV="1">
              <a:off x="4461959" y="2707236"/>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Content Placeholder 2">
                  <a:extLst>
                    <a:ext uri="{FF2B5EF4-FFF2-40B4-BE49-F238E27FC236}">
                      <a16:creationId xmlns:a16="http://schemas.microsoft.com/office/drawing/2014/main" id="{67253079-34AC-A746-9270-4F5F071E97D7}"/>
                    </a:ext>
                  </a:extLst>
                </p:cNvPr>
                <p:cNvSpPr txBox="1">
                  <a:spLocks/>
                </p:cNvSpPr>
                <p:nvPr/>
              </p:nvSpPr>
              <p:spPr>
                <a:xfrm>
                  <a:off x="1816013" y="5959985"/>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𝑎</m:t>
                        </m:r>
                      </m:oMath>
                    </m:oMathPara>
                  </a14:m>
                  <a:endParaRPr lang="en-US" sz="2000" dirty="0">
                    <a:solidFill>
                      <a:schemeClr val="tx1">
                        <a:lumMod val="95000"/>
                      </a:schemeClr>
                    </a:solidFill>
                  </a:endParaRPr>
                </a:p>
              </p:txBody>
            </p:sp>
          </mc:Choice>
          <mc:Fallback xmlns="">
            <p:sp>
              <p:nvSpPr>
                <p:cNvPr id="62" name="Content Placeholder 2">
                  <a:extLst>
                    <a:ext uri="{FF2B5EF4-FFF2-40B4-BE49-F238E27FC236}">
                      <a16:creationId xmlns:a16="http://schemas.microsoft.com/office/drawing/2014/main" id="{67253079-34AC-A746-9270-4F5F071E97D7}"/>
                    </a:ext>
                  </a:extLst>
                </p:cNvPr>
                <p:cNvSpPr txBox="1">
                  <a:spLocks noRot="1" noChangeAspect="1" noMove="1" noResize="1" noEditPoints="1" noAdjustHandles="1" noChangeArrowheads="1" noChangeShapeType="1" noTextEdit="1"/>
                </p:cNvSpPr>
                <p:nvPr/>
              </p:nvSpPr>
              <p:spPr>
                <a:xfrm>
                  <a:off x="1816013" y="5959985"/>
                  <a:ext cx="1216456" cy="48101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Content Placeholder 2">
                  <a:extLst>
                    <a:ext uri="{FF2B5EF4-FFF2-40B4-BE49-F238E27FC236}">
                      <a16:creationId xmlns:a16="http://schemas.microsoft.com/office/drawing/2014/main" id="{04F6E773-5FE7-A24E-BEA7-F205BF54F974}"/>
                    </a:ext>
                  </a:extLst>
                </p:cNvPr>
                <p:cNvSpPr txBox="1">
                  <a:spLocks/>
                </p:cNvSpPr>
                <p:nvPr/>
              </p:nvSpPr>
              <p:spPr>
                <a:xfrm>
                  <a:off x="2887592" y="4957372"/>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3" name="Content Placeholder 2">
                  <a:extLst>
                    <a:ext uri="{FF2B5EF4-FFF2-40B4-BE49-F238E27FC236}">
                      <a16:creationId xmlns:a16="http://schemas.microsoft.com/office/drawing/2014/main" id="{04F6E773-5FE7-A24E-BEA7-F205BF54F974}"/>
                    </a:ext>
                  </a:extLst>
                </p:cNvPr>
                <p:cNvSpPr txBox="1">
                  <a:spLocks noRot="1" noChangeAspect="1" noMove="1" noResize="1" noEditPoints="1" noAdjustHandles="1" noChangeArrowheads="1" noChangeShapeType="1" noTextEdit="1"/>
                </p:cNvSpPr>
                <p:nvPr/>
              </p:nvSpPr>
              <p:spPr>
                <a:xfrm>
                  <a:off x="2887592" y="4957372"/>
                  <a:ext cx="1089568" cy="48101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Content Placeholder 2">
                  <a:extLst>
                    <a:ext uri="{FF2B5EF4-FFF2-40B4-BE49-F238E27FC236}">
                      <a16:creationId xmlns:a16="http://schemas.microsoft.com/office/drawing/2014/main" id="{0B0B7E5B-1C74-A34F-91F3-F73FC702B4DE}"/>
                    </a:ext>
                  </a:extLst>
                </p:cNvPr>
                <p:cNvSpPr txBox="1">
                  <a:spLocks/>
                </p:cNvSpPr>
                <p:nvPr/>
              </p:nvSpPr>
              <p:spPr>
                <a:xfrm>
                  <a:off x="4876457" y="4914442"/>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4" name="Content Placeholder 2">
                  <a:extLst>
                    <a:ext uri="{FF2B5EF4-FFF2-40B4-BE49-F238E27FC236}">
                      <a16:creationId xmlns:a16="http://schemas.microsoft.com/office/drawing/2014/main" id="{0B0B7E5B-1C74-A34F-91F3-F73FC702B4DE}"/>
                    </a:ext>
                  </a:extLst>
                </p:cNvPr>
                <p:cNvSpPr txBox="1">
                  <a:spLocks noRot="1" noChangeAspect="1" noMove="1" noResize="1" noEditPoints="1" noAdjustHandles="1" noChangeArrowheads="1" noChangeShapeType="1" noTextEdit="1"/>
                </p:cNvSpPr>
                <p:nvPr/>
              </p:nvSpPr>
              <p:spPr>
                <a:xfrm>
                  <a:off x="4876457" y="4914442"/>
                  <a:ext cx="1089568" cy="48101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Content Placeholder 2">
                  <a:extLst>
                    <a:ext uri="{FF2B5EF4-FFF2-40B4-BE49-F238E27FC236}">
                      <a16:creationId xmlns:a16="http://schemas.microsoft.com/office/drawing/2014/main" id="{2C938D67-C091-0C4D-9143-17C4B1ED106D}"/>
                    </a:ext>
                  </a:extLst>
                </p:cNvPr>
                <p:cNvSpPr txBox="1">
                  <a:spLocks/>
                </p:cNvSpPr>
                <p:nvPr/>
              </p:nvSpPr>
              <p:spPr>
                <a:xfrm>
                  <a:off x="4850412" y="3305439"/>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5" name="Content Placeholder 2">
                  <a:extLst>
                    <a:ext uri="{FF2B5EF4-FFF2-40B4-BE49-F238E27FC236}">
                      <a16:creationId xmlns:a16="http://schemas.microsoft.com/office/drawing/2014/main" id="{2C938D67-C091-0C4D-9143-17C4B1ED106D}"/>
                    </a:ext>
                  </a:extLst>
                </p:cNvPr>
                <p:cNvSpPr txBox="1">
                  <a:spLocks noRot="1" noChangeAspect="1" noMove="1" noResize="1" noEditPoints="1" noAdjustHandles="1" noChangeArrowheads="1" noChangeShapeType="1" noTextEdit="1"/>
                </p:cNvSpPr>
                <p:nvPr/>
              </p:nvSpPr>
              <p:spPr>
                <a:xfrm>
                  <a:off x="4850412" y="3305439"/>
                  <a:ext cx="1089568" cy="48101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77B7A43B-B4FE-D446-A14C-69AF4468E2CE}"/>
                    </a:ext>
                  </a:extLst>
                </p:cNvPr>
                <p:cNvSpPr txBox="1">
                  <a:spLocks/>
                </p:cNvSpPr>
                <p:nvPr/>
              </p:nvSpPr>
              <p:spPr>
                <a:xfrm>
                  <a:off x="6758977" y="4911084"/>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6" name="Content Placeholder 2">
                  <a:extLst>
                    <a:ext uri="{FF2B5EF4-FFF2-40B4-BE49-F238E27FC236}">
                      <a16:creationId xmlns:a16="http://schemas.microsoft.com/office/drawing/2014/main" id="{77B7A43B-B4FE-D446-A14C-69AF4468E2CE}"/>
                    </a:ext>
                  </a:extLst>
                </p:cNvPr>
                <p:cNvSpPr txBox="1">
                  <a:spLocks noRot="1" noChangeAspect="1" noMove="1" noResize="1" noEditPoints="1" noAdjustHandles="1" noChangeArrowheads="1" noChangeShapeType="1" noTextEdit="1"/>
                </p:cNvSpPr>
                <p:nvPr/>
              </p:nvSpPr>
              <p:spPr>
                <a:xfrm>
                  <a:off x="6758977" y="4911084"/>
                  <a:ext cx="1089568" cy="48101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A82417A2-50A4-7F4C-ABBA-2433ED44375A}"/>
                    </a:ext>
                  </a:extLst>
                </p:cNvPr>
                <p:cNvSpPr txBox="1">
                  <a:spLocks/>
                </p:cNvSpPr>
                <p:nvPr/>
              </p:nvSpPr>
              <p:spPr>
                <a:xfrm>
                  <a:off x="3955076" y="5953684"/>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0" dirty="0">
                      <a:solidFill>
                        <a:schemeClr val="tx1">
                          <a:lumMod val="95000"/>
                        </a:schemeClr>
                      </a:solidFill>
                    </a:rPr>
                    <a:t>b</a:t>
                  </a:r>
                  <a14:m>
                    <m:oMath xmlns:m="http://schemas.openxmlformats.org/officeDocument/2006/math">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a14:m>
                  <a:endParaRPr lang="en-US" sz="2000" dirty="0">
                    <a:solidFill>
                      <a:schemeClr val="tx1">
                        <a:lumMod val="95000"/>
                      </a:schemeClr>
                    </a:solidFill>
                  </a:endParaRPr>
                </a:p>
              </p:txBody>
            </p:sp>
          </mc:Choice>
          <mc:Fallback xmlns="">
            <p:sp>
              <p:nvSpPr>
                <p:cNvPr id="67" name="Content Placeholder 2">
                  <a:extLst>
                    <a:ext uri="{FF2B5EF4-FFF2-40B4-BE49-F238E27FC236}">
                      <a16:creationId xmlns:a16="http://schemas.microsoft.com/office/drawing/2014/main" id="{A82417A2-50A4-7F4C-ABBA-2433ED44375A}"/>
                    </a:ext>
                  </a:extLst>
                </p:cNvPr>
                <p:cNvSpPr txBox="1">
                  <a:spLocks noRot="1" noChangeAspect="1" noMove="1" noResize="1" noEditPoints="1" noAdjustHandles="1" noChangeArrowheads="1" noChangeShapeType="1" noTextEdit="1"/>
                </p:cNvSpPr>
                <p:nvPr/>
              </p:nvSpPr>
              <p:spPr>
                <a:xfrm>
                  <a:off x="3955076" y="5953684"/>
                  <a:ext cx="1216456" cy="481013"/>
                </a:xfrm>
                <a:prstGeom prst="rect">
                  <a:avLst/>
                </a:prstGeom>
                <a:blipFill>
                  <a:blip r:embed="rId12"/>
                  <a:stretch>
                    <a:fillRect l="-5155"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ontent Placeholder 2">
                  <a:extLst>
                    <a:ext uri="{FF2B5EF4-FFF2-40B4-BE49-F238E27FC236}">
                      <a16:creationId xmlns:a16="http://schemas.microsoft.com/office/drawing/2014/main" id="{B40CB62F-BECF-D74C-B77E-E6DB1CC57EE2}"/>
                    </a:ext>
                  </a:extLst>
                </p:cNvPr>
                <p:cNvSpPr txBox="1">
                  <a:spLocks/>
                </p:cNvSpPr>
                <p:nvPr/>
              </p:nvSpPr>
              <p:spPr>
                <a:xfrm>
                  <a:off x="5885009" y="5968162"/>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c</a:t>
                  </a:r>
                  <a14:m>
                    <m:oMath xmlns:m="http://schemas.openxmlformats.org/officeDocument/2006/math">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a14:m>
                  <a:endParaRPr lang="en-US" sz="2000" dirty="0">
                    <a:solidFill>
                      <a:schemeClr val="tx1">
                        <a:lumMod val="95000"/>
                      </a:schemeClr>
                    </a:solidFill>
                  </a:endParaRPr>
                </a:p>
              </p:txBody>
            </p:sp>
          </mc:Choice>
          <mc:Fallback xmlns="">
            <p:sp>
              <p:nvSpPr>
                <p:cNvPr id="68" name="Content Placeholder 2">
                  <a:extLst>
                    <a:ext uri="{FF2B5EF4-FFF2-40B4-BE49-F238E27FC236}">
                      <a16:creationId xmlns:a16="http://schemas.microsoft.com/office/drawing/2014/main" id="{B40CB62F-BECF-D74C-B77E-E6DB1CC57EE2}"/>
                    </a:ext>
                  </a:extLst>
                </p:cNvPr>
                <p:cNvSpPr txBox="1">
                  <a:spLocks noRot="1" noChangeAspect="1" noMove="1" noResize="1" noEditPoints="1" noAdjustHandles="1" noChangeArrowheads="1" noChangeShapeType="1" noTextEdit="1"/>
                </p:cNvSpPr>
                <p:nvPr/>
              </p:nvSpPr>
              <p:spPr>
                <a:xfrm>
                  <a:off x="5885009" y="5968162"/>
                  <a:ext cx="1216456" cy="481013"/>
                </a:xfrm>
                <a:prstGeom prst="rect">
                  <a:avLst/>
                </a:prstGeom>
                <a:blipFill>
                  <a:blip r:embed="rId13"/>
                  <a:stretch>
                    <a:fillRect l="-5155" b="-10256"/>
                  </a:stretch>
                </a:blipFill>
              </p:spPr>
              <p:txBody>
                <a:bodyPr/>
                <a:lstStyle/>
                <a:p>
                  <a:r>
                    <a:rPr lang="en-US">
                      <a:noFill/>
                    </a:rPr>
                    <a:t> </a:t>
                  </a:r>
                </a:p>
              </p:txBody>
            </p:sp>
          </mc:Fallback>
        </mc:AlternateContent>
      </p:grpSp>
    </p:spTree>
    <p:extLst>
      <p:ext uri="{BB962C8B-B14F-4D97-AF65-F5344CB8AC3E}">
        <p14:creationId xmlns:p14="http://schemas.microsoft.com/office/powerpoint/2010/main" val="3590494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Formal Definition Pushdown Automata</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108704" y="1278909"/>
            <a:ext cx="7971415" cy="560278"/>
          </a:xfrm>
        </p:spPr>
        <p:txBody>
          <a:bodyPr/>
          <a:lstStyle/>
          <a:p>
            <a:pPr marL="0" indent="0">
              <a:buNone/>
            </a:pPr>
            <a:r>
              <a:rPr lang="en-US" u="sng" dirty="0"/>
              <a:t>A </a:t>
            </a:r>
            <a:r>
              <a:rPr lang="en-US" b="1" u="sng" dirty="0"/>
              <a:t>pushdown automata</a:t>
            </a:r>
            <a:r>
              <a:rPr lang="en-US" u="sng" dirty="0"/>
              <a:t> is</a:t>
            </a:r>
            <a:r>
              <a:rPr lang="en-US" dirty="0"/>
              <a:t>:</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CA0C4D0-4E58-264B-A066-50931F225A3D}"/>
                  </a:ext>
                </a:extLst>
              </p:cNvPr>
              <p:cNvSpPr txBox="1">
                <a:spLocks/>
              </p:cNvSpPr>
              <p:nvPr/>
            </p:nvSpPr>
            <p:spPr>
              <a:xfrm>
                <a:off x="2108703" y="1815770"/>
                <a:ext cx="7971415" cy="363945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A 6-tuple </a:t>
                </a:r>
                <a14:m>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Σ</m:t>
                    </m:r>
                    <m:r>
                      <a:rPr lang="en-US" b="0" i="1"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Γ</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𝑞</m:t>
                        </m:r>
                      </m:e>
                      <m:sub>
                        <m:r>
                          <a:rPr lang="en-US" b="0" i="1" smtClean="0">
                            <a:solidFill>
                              <a:schemeClr val="bg1"/>
                            </a:solidFill>
                            <a:latin typeface="Cambria Math" panose="02040503050406030204" pitchFamily="18" charset="0"/>
                          </a:rPr>
                          <m:t>0</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𝐹</m:t>
                    </m:r>
                    <m:r>
                      <a:rPr lang="en-US" b="0" i="1" smtClean="0">
                        <a:solidFill>
                          <a:schemeClr val="bg1"/>
                        </a:solidFill>
                        <a:latin typeface="Cambria Math" panose="02040503050406030204" pitchFamily="18" charset="0"/>
                      </a:rPr>
                      <m:t>)</m:t>
                    </m:r>
                  </m:oMath>
                </a14:m>
                <a:r>
                  <a:rPr lang="en-US" dirty="0">
                    <a:solidFill>
                      <a:schemeClr val="bg1"/>
                    </a:solidFill>
                  </a:rPr>
                  <a:t> where </a:t>
                </a:r>
                <a14:m>
                  <m:oMath xmlns:m="http://schemas.openxmlformats.org/officeDocument/2006/math">
                    <m:r>
                      <a:rPr lang="en-US" i="1">
                        <a:solidFill>
                          <a:schemeClr val="bg1"/>
                        </a:solidFill>
                        <a:latin typeface="Cambria Math" panose="02040503050406030204" pitchFamily="18" charset="0"/>
                      </a:rPr>
                      <m:t>𝑄</m:t>
                    </m:r>
                  </m:oMath>
                </a14:m>
                <a:r>
                  <a:rPr lang="en-US" dirty="0">
                    <a:solidFill>
                      <a:schemeClr val="bg1"/>
                    </a:solidFill>
                  </a:rPr>
                  <a:t>, </a:t>
                </a:r>
                <a14:m>
                  <m:oMath xmlns:m="http://schemas.openxmlformats.org/officeDocument/2006/math">
                    <m:r>
                      <m:rPr>
                        <m:sty m:val="p"/>
                      </m:rPr>
                      <a:rPr lang="en-US" b="0" i="0" smtClean="0">
                        <a:solidFill>
                          <a:schemeClr val="bg1"/>
                        </a:solidFill>
                        <a:latin typeface="Cambria Math" panose="02040503050406030204" pitchFamily="18" charset="0"/>
                      </a:rPr>
                      <m:t>Σ</m:t>
                    </m:r>
                  </m:oMath>
                </a14:m>
                <a:r>
                  <a:rPr lang="en-US" dirty="0">
                    <a:solidFill>
                      <a:schemeClr val="bg1"/>
                    </a:solidFill>
                  </a:rPr>
                  <a:t>, </a:t>
                </a:r>
                <a14:m>
                  <m:oMath xmlns:m="http://schemas.openxmlformats.org/officeDocument/2006/math">
                    <m:r>
                      <m:rPr>
                        <m:sty m:val="p"/>
                      </m:rPr>
                      <a:rPr lang="en-US" b="0" i="0" smtClean="0">
                        <a:solidFill>
                          <a:schemeClr val="bg1"/>
                        </a:solidFill>
                        <a:latin typeface="Cambria Math" panose="02040503050406030204" pitchFamily="18" charset="0"/>
                      </a:rPr>
                      <m:t>Γ</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𝐹</m:t>
                    </m:r>
                  </m:oMath>
                </a14:m>
                <a:r>
                  <a:rPr lang="en-US" dirty="0">
                    <a:solidFill>
                      <a:schemeClr val="bg1"/>
                    </a:solidFill>
                  </a:rPr>
                  <a:t> are all finite sets and:</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𝑄</m:t>
                    </m:r>
                  </m:oMath>
                </a14:m>
                <a:r>
                  <a:rPr lang="en-US" dirty="0">
                    <a:solidFill>
                      <a:schemeClr val="bg1"/>
                    </a:solidFill>
                  </a:rPr>
                  <a:t> is the set of states</a:t>
                </a:r>
              </a:p>
              <a:p>
                <a:pPr marL="914400" lvl="1" indent="-457200">
                  <a:buAutoNum type="arabicPeriod"/>
                </a:pPr>
                <a14:m>
                  <m:oMath xmlns:m="http://schemas.openxmlformats.org/officeDocument/2006/math">
                    <m:r>
                      <m:rPr>
                        <m:sty m:val="p"/>
                      </m:rPr>
                      <a:rPr lang="en-US" b="0" i="0" smtClean="0">
                        <a:solidFill>
                          <a:schemeClr val="bg1"/>
                        </a:solidFill>
                        <a:latin typeface="Cambria Math" panose="02040503050406030204" pitchFamily="18" charset="0"/>
                      </a:rPr>
                      <m:t>Σ</m:t>
                    </m:r>
                  </m:oMath>
                </a14:m>
                <a:r>
                  <a:rPr lang="en-US" dirty="0">
                    <a:solidFill>
                      <a:schemeClr val="bg1"/>
                    </a:solidFill>
                  </a:rPr>
                  <a:t> is the input alphabet</a:t>
                </a:r>
              </a:p>
              <a:p>
                <a:pPr marL="914400" lvl="1" indent="-457200">
                  <a:buAutoNum type="arabicPeriod"/>
                </a:pPr>
                <a14:m>
                  <m:oMath xmlns:m="http://schemas.openxmlformats.org/officeDocument/2006/math">
                    <m:r>
                      <m:rPr>
                        <m:sty m:val="p"/>
                      </m:rPr>
                      <a:rPr lang="en-US" b="0" i="0" smtClean="0">
                        <a:solidFill>
                          <a:schemeClr val="bg1"/>
                        </a:solidFill>
                        <a:latin typeface="Cambria Math" panose="02040503050406030204" pitchFamily="18" charset="0"/>
                      </a:rPr>
                      <m:t>Γ</m:t>
                    </m:r>
                  </m:oMath>
                </a14:m>
                <a:r>
                  <a:rPr lang="en-US" dirty="0">
                    <a:solidFill>
                      <a:schemeClr val="bg1"/>
                    </a:solidFill>
                  </a:rPr>
                  <a:t> is the stack alphabet</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Σ</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Γ</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𝑃</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Γ</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m:t>
                    </m:r>
                  </m:oMath>
                </a14:m>
                <a:r>
                  <a:rPr lang="en-US" dirty="0">
                    <a:solidFill>
                      <a:schemeClr val="bg1"/>
                    </a:solidFill>
                  </a:rPr>
                  <a:t> is the transition function</a:t>
                </a:r>
              </a:p>
              <a:p>
                <a:pPr marL="914400" lvl="1" indent="-457200">
                  <a:buAutoNum type="arabicPeriod"/>
                </a:pP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𝑞</m:t>
                        </m:r>
                      </m:e>
                      <m:sub>
                        <m:r>
                          <a:rPr lang="en-US" b="0" i="1" smtClean="0">
                            <a:solidFill>
                              <a:schemeClr val="bg1"/>
                            </a:solidFill>
                            <a:latin typeface="Cambria Math" panose="02040503050406030204" pitchFamily="18" charset="0"/>
                          </a:rPr>
                          <m:t>0</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a14:m>
                <a:r>
                  <a:rPr lang="en-US" dirty="0">
                    <a:solidFill>
                      <a:schemeClr val="bg1"/>
                    </a:solidFill>
                  </a:rPr>
                  <a:t> is the start state</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𝐹</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a14:m>
                <a:r>
                  <a:rPr lang="en-US" dirty="0">
                    <a:solidFill>
                      <a:schemeClr val="bg1"/>
                    </a:solidFill>
                  </a:rPr>
                  <a:t> is the set of accept states</a:t>
                </a:r>
              </a:p>
            </p:txBody>
          </p:sp>
        </mc:Choice>
        <mc:Fallback xmlns="">
          <p:sp>
            <p:nvSpPr>
              <p:cNvPr id="4" name="Content Placeholder 2">
                <a:extLst>
                  <a:ext uri="{FF2B5EF4-FFF2-40B4-BE49-F238E27FC236}">
                    <a16:creationId xmlns:a16="http://schemas.microsoft.com/office/drawing/2014/main" id="{CCA0C4D0-4E58-264B-A066-50931F225A3D}"/>
                  </a:ext>
                </a:extLst>
              </p:cNvPr>
              <p:cNvSpPr txBox="1">
                <a:spLocks noRot="1" noChangeAspect="1" noMove="1" noResize="1" noEditPoints="1" noAdjustHandles="1" noChangeArrowheads="1" noChangeShapeType="1" noTextEdit="1"/>
              </p:cNvSpPr>
              <p:nvPr/>
            </p:nvSpPr>
            <p:spPr>
              <a:xfrm>
                <a:off x="2108703" y="1815770"/>
                <a:ext cx="7971415" cy="3639455"/>
              </a:xfrm>
              <a:prstGeom prst="rect">
                <a:avLst/>
              </a:prstGeom>
              <a:blipFill>
                <a:blip r:embed="rId2"/>
                <a:stretch>
                  <a:fillRect l="-1113"/>
                </a:stretch>
              </a:blipFill>
            </p:spPr>
            <p:txBody>
              <a:bodyPr/>
              <a:lstStyle/>
              <a:p>
                <a:r>
                  <a:rPr lang="en-US">
                    <a:noFill/>
                  </a:rPr>
                  <a:t> </a:t>
                </a:r>
              </a:p>
            </p:txBody>
          </p:sp>
        </mc:Fallback>
      </mc:AlternateContent>
    </p:spTree>
    <p:extLst>
      <p:ext uri="{BB962C8B-B14F-4D97-AF65-F5344CB8AC3E}">
        <p14:creationId xmlns:p14="http://schemas.microsoft.com/office/powerpoint/2010/main" val="2581958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Try it on your own!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Can you create PD that recognizes: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𝑤</m:t>
                          </m:r>
                        </m:e>
                        <m:sup>
                          <m:r>
                            <a:rPr lang="en-US" b="0" i="1" smtClean="0">
                              <a:solidFill>
                                <a:schemeClr val="bg1"/>
                              </a:solidFill>
                              <a:latin typeface="Cambria Math" panose="02040503050406030204" pitchFamily="18" charset="0"/>
                            </a:rPr>
                            <m:t>𝑅</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𝑤h𝑒𝑟𝑒</m:t>
                      </m:r>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𝑤</m:t>
                          </m:r>
                        </m:e>
                        <m:sup>
                          <m:r>
                            <a:rPr lang="en-US" b="0" i="1" smtClean="0">
                              <a:solidFill>
                                <a:schemeClr val="bg1"/>
                              </a:solidFill>
                              <a:latin typeface="Cambria Math" panose="02040503050406030204" pitchFamily="18" charset="0"/>
                            </a:rPr>
                            <m:t>𝑅</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𝑡h𝑒</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𝑠𝑡𝑟𝑖𝑛𝑔</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𝑟𝑒𝑣𝑒𝑟𝑠𝑒𝑑</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p:spTree>
    <p:extLst>
      <p:ext uri="{BB962C8B-B14F-4D97-AF65-F5344CB8AC3E}">
        <p14:creationId xmlns:p14="http://schemas.microsoft.com/office/powerpoint/2010/main" val="1031663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Equivalence with Context-Free Grammars</a:t>
            </a:r>
          </a:p>
        </p:txBody>
      </p:sp>
    </p:spTree>
    <p:extLst>
      <p:ext uri="{BB962C8B-B14F-4D97-AF65-F5344CB8AC3E}">
        <p14:creationId xmlns:p14="http://schemas.microsoft.com/office/powerpoint/2010/main" val="510966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20979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7" name="Content Placeholder 2">
            <a:extLst>
              <a:ext uri="{FF2B5EF4-FFF2-40B4-BE49-F238E27FC236}">
                <a16:creationId xmlns:a16="http://schemas.microsoft.com/office/drawing/2014/main" id="{8EA1670A-75F2-BF44-94EF-0578D1803250}"/>
              </a:ext>
            </a:extLst>
          </p:cNvPr>
          <p:cNvSpPr txBox="1">
            <a:spLocks/>
          </p:cNvSpPr>
          <p:nvPr/>
        </p:nvSpPr>
        <p:spPr>
          <a:xfrm>
            <a:off x="1141413" y="2948230"/>
            <a:ext cx="1553235" cy="45042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How to prove:</a:t>
            </a:r>
            <a:endParaRPr lang="en-US" sz="1800" dirty="0"/>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3358192"/>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4133679"/>
            <a:ext cx="9977045" cy="77009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context-free grammar that describes it.</a:t>
            </a:r>
          </a:p>
        </p:txBody>
      </p:sp>
    </p:spTree>
    <p:extLst>
      <p:ext uri="{BB962C8B-B14F-4D97-AF65-F5344CB8AC3E}">
        <p14:creationId xmlns:p14="http://schemas.microsoft.com/office/powerpoint/2010/main" val="2068585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Tree>
    <p:extLst>
      <p:ext uri="{BB962C8B-B14F-4D97-AF65-F5344CB8AC3E}">
        <p14:creationId xmlns:p14="http://schemas.microsoft.com/office/powerpoint/2010/main" val="3018431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
        <p:nvSpPr>
          <p:cNvPr id="5" name="Content Placeholder 2">
            <a:extLst>
              <a:ext uri="{FF2B5EF4-FFF2-40B4-BE49-F238E27FC236}">
                <a16:creationId xmlns:a16="http://schemas.microsoft.com/office/drawing/2014/main" id="{04983036-3060-8C4E-9E51-CD63B8244FB1}"/>
              </a:ext>
            </a:extLst>
          </p:cNvPr>
          <p:cNvSpPr txBox="1">
            <a:spLocks/>
          </p:cNvSpPr>
          <p:nvPr/>
        </p:nvSpPr>
        <p:spPr>
          <a:xfrm>
            <a:off x="1141412" y="3000800"/>
            <a:ext cx="9977045" cy="32948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High level idea of proof</a:t>
            </a:r>
            <a:r>
              <a:rPr lang="en-US" sz="1800" dirty="0"/>
              <a:t>:</a:t>
            </a:r>
          </a:p>
          <a:p>
            <a:pPr marL="0" indent="0">
              <a:buFont typeface="Arial" panose="020B0604020202020204" pitchFamily="34" charset="0"/>
              <a:buNone/>
            </a:pPr>
            <a:r>
              <a:rPr lang="en-US" sz="1800" dirty="0"/>
              <a:t>Let L be a context-free grammar, this means it can be described by a set of substitutions of variables / terminals (see formal definition of CFG)</a:t>
            </a:r>
          </a:p>
          <a:p>
            <a:pPr marL="0" indent="0">
              <a:buFont typeface="Arial" panose="020B0604020202020204" pitchFamily="34" charset="0"/>
              <a:buNone/>
            </a:pPr>
            <a:r>
              <a:rPr lang="en-US" sz="1800" dirty="0"/>
              <a:t>To construct the PDA that recognizes it:</a:t>
            </a:r>
          </a:p>
          <a:p>
            <a:pPr marL="800100" lvl="1" indent="-342900">
              <a:buFont typeface="+mj-lt"/>
              <a:buAutoNum type="arabicPeriod"/>
            </a:pPr>
            <a:r>
              <a:rPr lang="en-US" sz="1400" dirty="0"/>
              <a:t>Put the start variable on the stack</a:t>
            </a:r>
          </a:p>
          <a:p>
            <a:pPr marL="800100" lvl="1" indent="-342900">
              <a:buFont typeface="+mj-lt"/>
              <a:buAutoNum type="arabicPeriod"/>
            </a:pPr>
            <a:r>
              <a:rPr lang="en-US" sz="1400" dirty="0"/>
              <a:t>Loop: Pop a variable off the stack, look at rules that can be substituted for, non-deterministically branch off for each one and put new symbol on the stack.</a:t>
            </a:r>
          </a:p>
          <a:p>
            <a:pPr marL="800100" lvl="1" indent="-342900">
              <a:buFont typeface="+mj-lt"/>
              <a:buAutoNum type="arabicPeriod"/>
            </a:pPr>
            <a:r>
              <a:rPr lang="en-US" sz="1400" dirty="0"/>
              <a:t>If terminal is on the stack, pop it and check. it against the next character of input.</a:t>
            </a:r>
          </a:p>
        </p:txBody>
      </p:sp>
    </p:spTree>
    <p:extLst>
      <p:ext uri="{BB962C8B-B14F-4D97-AF65-F5344CB8AC3E}">
        <p14:creationId xmlns:p14="http://schemas.microsoft.com/office/powerpoint/2010/main" val="400311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Reminder of where we are / Chomsky Hierarchy</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pic>
        <p:nvPicPr>
          <p:cNvPr id="6" name="Picture 5">
            <a:extLst>
              <a:ext uri="{FF2B5EF4-FFF2-40B4-BE49-F238E27FC236}">
                <a16:creationId xmlns:a16="http://schemas.microsoft.com/office/drawing/2014/main" id="{8B5AED03-7A53-E649-9733-CE46C6BA05B3}"/>
              </a:ext>
            </a:extLst>
          </p:cNvPr>
          <p:cNvPicPr>
            <a:picLocks noChangeAspect="1"/>
          </p:cNvPicPr>
          <p:nvPr/>
        </p:nvPicPr>
        <p:blipFill>
          <a:blip r:embed="rId2"/>
          <a:stretch>
            <a:fillRect/>
          </a:stretch>
        </p:blipFill>
        <p:spPr>
          <a:xfrm>
            <a:off x="3155892" y="3048736"/>
            <a:ext cx="5293974" cy="3234020"/>
          </a:xfrm>
          <a:prstGeom prst="rect">
            <a:avLst/>
          </a:prstGeom>
        </p:spPr>
      </p:pic>
      <p:sp>
        <p:nvSpPr>
          <p:cNvPr id="9" name="Content Placeholder 2">
            <a:extLst>
              <a:ext uri="{FF2B5EF4-FFF2-40B4-BE49-F238E27FC236}">
                <a16:creationId xmlns:a16="http://schemas.microsoft.com/office/drawing/2014/main" id="{341207CA-2B31-EE4C-9442-1486183E126A}"/>
              </a:ext>
            </a:extLst>
          </p:cNvPr>
          <p:cNvSpPr txBox="1">
            <a:spLocks/>
          </p:cNvSpPr>
          <p:nvPr/>
        </p:nvSpPr>
        <p:spPr>
          <a:xfrm>
            <a:off x="720684" y="3071061"/>
            <a:ext cx="1828364" cy="121772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Start by pushing $ onto the stack following by start variable S</a:t>
            </a:r>
          </a:p>
        </p:txBody>
      </p:sp>
      <p:cxnSp>
        <p:nvCxnSpPr>
          <p:cNvPr id="10" name="Straight Connector 9">
            <a:extLst>
              <a:ext uri="{FF2B5EF4-FFF2-40B4-BE49-F238E27FC236}">
                <a16:creationId xmlns:a16="http://schemas.microsoft.com/office/drawing/2014/main" id="{6B656FEA-AEC5-6749-AC20-9DDE32AB028A}"/>
              </a:ext>
            </a:extLst>
          </p:cNvPr>
          <p:cNvCxnSpPr>
            <a:cxnSpLocks/>
          </p:cNvCxnSpPr>
          <p:nvPr/>
        </p:nvCxnSpPr>
        <p:spPr>
          <a:xfrm>
            <a:off x="2128388" y="3514221"/>
            <a:ext cx="889940" cy="7864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736B359B-407F-BC4B-8181-9C04D4B030DD}"/>
              </a:ext>
            </a:extLst>
          </p:cNvPr>
          <p:cNvSpPr txBox="1">
            <a:spLocks/>
          </p:cNvSpPr>
          <p:nvPr/>
        </p:nvSpPr>
        <p:spPr>
          <a:xfrm>
            <a:off x="801113" y="4948573"/>
            <a:ext cx="2112019" cy="129372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This main loop has a non-deterministic condition for every possible rule substitution </a:t>
            </a:r>
          </a:p>
        </p:txBody>
      </p:sp>
      <p:sp>
        <p:nvSpPr>
          <p:cNvPr id="14" name="Content Placeholder 2">
            <a:extLst>
              <a:ext uri="{FF2B5EF4-FFF2-40B4-BE49-F238E27FC236}">
                <a16:creationId xmlns:a16="http://schemas.microsoft.com/office/drawing/2014/main" id="{1F24D1CB-CC5E-0442-B1AE-6DE63475CF04}"/>
              </a:ext>
            </a:extLst>
          </p:cNvPr>
          <p:cNvSpPr txBox="1">
            <a:spLocks/>
          </p:cNvSpPr>
          <p:nvPr/>
        </p:nvSpPr>
        <p:spPr>
          <a:xfrm>
            <a:off x="9183606" y="2936380"/>
            <a:ext cx="2816882" cy="11662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if we see a variable A on top of stack (e.g., ), pop A off and push the things it can be substituted with onto stack one character at a time</a:t>
            </a:r>
          </a:p>
        </p:txBody>
      </p:sp>
      <p:sp>
        <p:nvSpPr>
          <p:cNvPr id="15" name="Content Placeholder 2">
            <a:extLst>
              <a:ext uri="{FF2B5EF4-FFF2-40B4-BE49-F238E27FC236}">
                <a16:creationId xmlns:a16="http://schemas.microsoft.com/office/drawing/2014/main" id="{5D8E6FF4-EF18-6446-A705-AFC501183ABC}"/>
              </a:ext>
            </a:extLst>
          </p:cNvPr>
          <p:cNvSpPr txBox="1">
            <a:spLocks/>
          </p:cNvSpPr>
          <p:nvPr/>
        </p:nvSpPr>
        <p:spPr>
          <a:xfrm>
            <a:off x="9386760" y="5185964"/>
            <a:ext cx="2037843" cy="142388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If we see a terminal a on top of stack, pop it off and check it against the next character of input</a:t>
            </a:r>
          </a:p>
        </p:txBody>
      </p:sp>
      <p:cxnSp>
        <p:nvCxnSpPr>
          <p:cNvPr id="16" name="Straight Connector 15">
            <a:extLst>
              <a:ext uri="{FF2B5EF4-FFF2-40B4-BE49-F238E27FC236}">
                <a16:creationId xmlns:a16="http://schemas.microsoft.com/office/drawing/2014/main" id="{9B9D735D-5979-9B48-808D-C944E0E605EA}"/>
              </a:ext>
            </a:extLst>
          </p:cNvPr>
          <p:cNvCxnSpPr>
            <a:cxnSpLocks/>
          </p:cNvCxnSpPr>
          <p:nvPr/>
        </p:nvCxnSpPr>
        <p:spPr>
          <a:xfrm flipV="1">
            <a:off x="2354782" y="4948573"/>
            <a:ext cx="695914" cy="46499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E84FC99-E9C6-944D-893A-79E46005A334}"/>
              </a:ext>
            </a:extLst>
          </p:cNvPr>
          <p:cNvCxnSpPr>
            <a:cxnSpLocks/>
          </p:cNvCxnSpPr>
          <p:nvPr/>
        </p:nvCxnSpPr>
        <p:spPr>
          <a:xfrm flipV="1">
            <a:off x="8555062" y="3281722"/>
            <a:ext cx="628544" cy="8209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AFC7DD7-D5A0-F34A-9941-BEF0F832FE0B}"/>
              </a:ext>
            </a:extLst>
          </p:cNvPr>
          <p:cNvCxnSpPr>
            <a:cxnSpLocks/>
          </p:cNvCxnSpPr>
          <p:nvPr/>
        </p:nvCxnSpPr>
        <p:spPr>
          <a:xfrm>
            <a:off x="8502464" y="4948573"/>
            <a:ext cx="884296" cy="46499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142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D4759AC-5088-8A4A-A3DA-A869FCBCC381}"/>
                  </a:ext>
                </a:extLst>
              </p:cNvPr>
              <p:cNvSpPr txBox="1">
                <a:spLocks/>
              </p:cNvSpPr>
              <p:nvPr/>
            </p:nvSpPr>
            <p:spPr>
              <a:xfrm>
                <a:off x="1941177" y="3366288"/>
                <a:ext cx="2347604" cy="192620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EXAMPLE:</a:t>
                </a:r>
                <a:br>
                  <a:rPr lang="en-US" sz="1800" dirty="0"/>
                </a:br>
                <a:r>
                  <a:rPr lang="en-US" sz="1800" dirty="0"/>
                  <a:t>Consider the grammar:</a:t>
                </a:r>
              </a:p>
              <a:p>
                <a:pPr marL="0" indent="0">
                  <a:buFont typeface="Arial" panose="020B0604020202020204" pitchFamily="34" charset="0"/>
                  <a:buNone/>
                </a:pPr>
                <a:endParaRPr lang="en-US" sz="18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m:t>
                      </m:r>
                      <m:r>
                        <a:rPr lang="en-US" sz="1800" b="0" i="1" smtClean="0">
                          <a:latin typeface="Cambria Math" panose="02040503050406030204" pitchFamily="18" charset="0"/>
                        </a:rPr>
                        <m:t>→</m:t>
                      </m:r>
                      <m:r>
                        <a:rPr lang="en-US" sz="1800" b="0" i="1" smtClean="0">
                          <a:latin typeface="Cambria Math" panose="02040503050406030204" pitchFamily="18" charset="0"/>
                        </a:rPr>
                        <m:t>𝑎𝑇𝑏</m:t>
                      </m:r>
                      <m:r>
                        <a:rPr lang="en-US" sz="1800" b="0" i="1" smtClean="0">
                          <a:latin typeface="Cambria Math" panose="02040503050406030204" pitchFamily="18" charset="0"/>
                        </a:rPr>
                        <m:t> | </m:t>
                      </m:r>
                      <m:r>
                        <a:rPr lang="en-US" sz="1800" b="0" i="1" smtClean="0">
                          <a:latin typeface="Cambria Math" panose="02040503050406030204" pitchFamily="18" charset="0"/>
                        </a:rPr>
                        <m:t>𝑏</m:t>
                      </m:r>
                    </m:oMath>
                    <m:oMath xmlns:m="http://schemas.openxmlformats.org/officeDocument/2006/math">
                      <m:r>
                        <a:rPr lang="en-US" sz="1800" b="0" i="1" smtClean="0">
                          <a:latin typeface="Cambria Math" panose="02040503050406030204" pitchFamily="18" charset="0"/>
                        </a:rPr>
                        <m:t>𝑇</m:t>
                      </m:r>
                      <m:r>
                        <a:rPr lang="en-US" sz="1800" b="0" i="1" smtClean="0">
                          <a:latin typeface="Cambria Math" panose="02040503050406030204" pitchFamily="18" charset="0"/>
                        </a:rPr>
                        <m:t>→</m:t>
                      </m:r>
                      <m:r>
                        <a:rPr lang="en-US" sz="1800" b="0" i="1" smtClean="0">
                          <a:latin typeface="Cambria Math" panose="02040503050406030204" pitchFamily="18" charset="0"/>
                        </a:rPr>
                        <m:t>𝑇𝑎</m:t>
                      </m:r>
                      <m:r>
                        <a:rPr lang="en-US" sz="1800" b="0" i="1" smtClean="0">
                          <a:latin typeface="Cambria Math" panose="02040503050406030204" pitchFamily="18" charset="0"/>
                        </a:rPr>
                        <m:t> | </m:t>
                      </m:r>
                      <m:r>
                        <a:rPr lang="en-US" sz="1800" b="0" i="1" smtClean="0">
                          <a:latin typeface="Cambria Math" panose="02040503050406030204" pitchFamily="18" charset="0"/>
                        </a:rPr>
                        <m:t>𝜖</m:t>
                      </m:r>
                    </m:oMath>
                  </m:oMathPara>
                </a14:m>
                <a:endParaRPr lang="en-US" sz="1800" dirty="0"/>
              </a:p>
            </p:txBody>
          </p:sp>
        </mc:Choice>
        <mc:Fallback xmlns="">
          <p:sp>
            <p:nvSpPr>
              <p:cNvPr id="6" name="Content Placeholder 2">
                <a:extLst>
                  <a:ext uri="{FF2B5EF4-FFF2-40B4-BE49-F238E27FC236}">
                    <a16:creationId xmlns:a16="http://schemas.microsoft.com/office/drawing/2014/main" id="{4D4759AC-5088-8A4A-A3DA-A869FCBCC381}"/>
                  </a:ext>
                </a:extLst>
              </p:cNvPr>
              <p:cNvSpPr txBox="1">
                <a:spLocks noRot="1" noChangeAspect="1" noMove="1" noResize="1" noEditPoints="1" noAdjustHandles="1" noChangeArrowheads="1" noChangeShapeType="1" noTextEdit="1"/>
              </p:cNvSpPr>
              <p:nvPr/>
            </p:nvSpPr>
            <p:spPr>
              <a:xfrm>
                <a:off x="1941177" y="3366288"/>
                <a:ext cx="2347604" cy="1926206"/>
              </a:xfrm>
              <a:prstGeom prst="rect">
                <a:avLst/>
              </a:prstGeom>
              <a:blipFill>
                <a:blip r:embed="rId2"/>
                <a:stretch>
                  <a:fillRect l="-2151"/>
                </a:stretch>
              </a:blipFill>
              <a:ln>
                <a:noFill/>
              </a:ln>
            </p:spPr>
            <p:txBody>
              <a:bodyPr/>
              <a:lstStyle/>
              <a:p>
                <a:r>
                  <a:rPr lang="en-US">
                    <a:noFill/>
                  </a:rPr>
                  <a:t> </a:t>
                </a:r>
              </a:p>
            </p:txBody>
          </p:sp>
        </mc:Fallback>
      </mc:AlternateContent>
      <p:pic>
        <p:nvPicPr>
          <p:cNvPr id="7" name="Picture 6">
            <a:extLst>
              <a:ext uri="{FF2B5EF4-FFF2-40B4-BE49-F238E27FC236}">
                <a16:creationId xmlns:a16="http://schemas.microsoft.com/office/drawing/2014/main" id="{0258B483-EBBB-3041-832C-9E2A76C927DD}"/>
              </a:ext>
            </a:extLst>
          </p:cNvPr>
          <p:cNvPicPr>
            <a:picLocks noChangeAspect="1"/>
          </p:cNvPicPr>
          <p:nvPr/>
        </p:nvPicPr>
        <p:blipFill>
          <a:blip r:embed="rId3"/>
          <a:stretch>
            <a:fillRect/>
          </a:stretch>
        </p:blipFill>
        <p:spPr>
          <a:xfrm>
            <a:off x="4507263" y="2775568"/>
            <a:ext cx="6214819" cy="3933797"/>
          </a:xfrm>
          <a:prstGeom prst="rect">
            <a:avLst/>
          </a:prstGeom>
        </p:spPr>
      </p:pic>
    </p:spTree>
    <p:extLst>
      <p:ext uri="{BB962C8B-B14F-4D97-AF65-F5344CB8AC3E}">
        <p14:creationId xmlns:p14="http://schemas.microsoft.com/office/powerpoint/2010/main" val="950381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9977045" cy="77009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context-free grammar that describes it.</a:t>
            </a:r>
          </a:p>
        </p:txBody>
      </p:sp>
    </p:spTree>
    <p:extLst>
      <p:ext uri="{BB962C8B-B14F-4D97-AF65-F5344CB8AC3E}">
        <p14:creationId xmlns:p14="http://schemas.microsoft.com/office/powerpoint/2010/main" val="681918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5" name="Picture 4">
            <a:extLst>
              <a:ext uri="{FF2B5EF4-FFF2-40B4-BE49-F238E27FC236}">
                <a16:creationId xmlns:a16="http://schemas.microsoft.com/office/drawing/2014/main" id="{FFB73E81-20D1-B94E-AB40-2189D20111E7}"/>
              </a:ext>
            </a:extLst>
          </p:cNvPr>
          <p:cNvPicPr>
            <a:picLocks noChangeAspect="1"/>
          </p:cNvPicPr>
          <p:nvPr/>
        </p:nvPicPr>
        <p:blipFill>
          <a:blip r:embed="rId2"/>
          <a:stretch>
            <a:fillRect/>
          </a:stretch>
        </p:blipFill>
        <p:spPr>
          <a:xfrm>
            <a:off x="2014916" y="3702200"/>
            <a:ext cx="3312701" cy="1904978"/>
          </a:xfrm>
          <a:prstGeom prst="rect">
            <a:avLst/>
          </a:prstGeom>
        </p:spPr>
      </p:pic>
      <p:sp>
        <p:nvSpPr>
          <p:cNvPr id="6" name="Content Placeholder 2">
            <a:extLst>
              <a:ext uri="{FF2B5EF4-FFF2-40B4-BE49-F238E27FC236}">
                <a16:creationId xmlns:a16="http://schemas.microsoft.com/office/drawing/2014/main" id="{DEBAB838-4192-CD43-AA70-C05C7FB69242}"/>
              </a:ext>
            </a:extLst>
          </p:cNvPr>
          <p:cNvSpPr txBox="1">
            <a:spLocks/>
          </p:cNvSpPr>
          <p:nvPr/>
        </p:nvSpPr>
        <p:spPr>
          <a:xfrm>
            <a:off x="2014916" y="3272932"/>
            <a:ext cx="3312701" cy="3761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Start with an arbitrary PDA, called P</a:t>
            </a:r>
          </a:p>
        </p:txBody>
      </p:sp>
      <p:sp>
        <p:nvSpPr>
          <p:cNvPr id="8" name="Right Arrow 7">
            <a:extLst>
              <a:ext uri="{FF2B5EF4-FFF2-40B4-BE49-F238E27FC236}">
                <a16:creationId xmlns:a16="http://schemas.microsoft.com/office/drawing/2014/main" id="{7BB8F65D-46E1-F345-8D70-9DB46D4545ED}"/>
              </a:ext>
            </a:extLst>
          </p:cNvPr>
          <p:cNvSpPr/>
          <p:nvPr/>
        </p:nvSpPr>
        <p:spPr>
          <a:xfrm>
            <a:off x="5615874" y="4256410"/>
            <a:ext cx="1440382" cy="364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A636BC59-6E2B-EC4C-A0EA-38BB9183907E}"/>
              </a:ext>
            </a:extLst>
          </p:cNvPr>
          <p:cNvSpPr txBox="1">
            <a:spLocks/>
          </p:cNvSpPr>
          <p:nvPr/>
        </p:nvSpPr>
        <p:spPr>
          <a:xfrm>
            <a:off x="5574062" y="4620552"/>
            <a:ext cx="1514561" cy="3803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Convert into</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C592D9C-C000-AB4F-A308-BB84EE4ADE40}"/>
                  </a:ext>
                </a:extLst>
              </p:cNvPr>
              <p:cNvSpPr txBox="1">
                <a:spLocks/>
              </p:cNvSpPr>
              <p:nvPr/>
            </p:nvSpPr>
            <p:spPr>
              <a:xfrm>
                <a:off x="7145267" y="3649507"/>
                <a:ext cx="3552404" cy="19339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solidFill>
                      <a:schemeClr val="tx1">
                        <a:lumMod val="95000"/>
                      </a:schemeClr>
                    </a:solidFill>
                  </a:rPr>
                  <a:t>A grammar that is equivalent to P</a:t>
                </a:r>
                <a:r>
                  <a:rPr lang="en-US" sz="1600" i="1" dirty="0">
                    <a:solidFill>
                      <a:schemeClr val="tx1">
                        <a:lumMod val="95000"/>
                      </a:schemeClr>
                    </a:solidFill>
                  </a:rPr>
                  <a:t>:</a:t>
                </a:r>
              </a:p>
              <a:p>
                <a:pPr marL="0" indent="0" algn="ctr">
                  <a:buFont typeface="Arial" panose="020B0604020202020204" pitchFamily="34" charset="0"/>
                  <a:buNone/>
                </a:pPr>
                <a:endParaRPr lang="en-US" sz="1600" i="1" dirty="0">
                  <a:solidFill>
                    <a:schemeClr val="tx1">
                      <a:lumMod val="95000"/>
                    </a:schemeClr>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solidFill>
                            <a:schemeClr val="tx1">
                              <a:lumMod val="95000"/>
                            </a:schemeClr>
                          </a:solidFill>
                          <a:latin typeface="Cambria Math" panose="02040503050406030204" pitchFamily="18" charset="0"/>
                        </a:rPr>
                        <m:t>𝑆</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𝑟𝑠</m:t>
                          </m:r>
                        </m:sub>
                      </m:sSub>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𝑠𝑞</m:t>
                          </m:r>
                        </m:sub>
                      </m:sSub>
                    </m:oMath>
                    <m:oMath xmlns:m="http://schemas.openxmlformats.org/officeDocument/2006/math">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𝑟𝑠</m:t>
                          </m:r>
                        </m:sub>
                      </m:sSub>
                      <m:r>
                        <a:rPr lang="en-US" sz="1600" b="0" i="1" smtClean="0">
                          <a:solidFill>
                            <a:schemeClr val="tx1">
                              <a:lumMod val="95000"/>
                            </a:schemeClr>
                          </a:solidFill>
                          <a:latin typeface="Cambria Math" panose="02040503050406030204" pitchFamily="18" charset="0"/>
                        </a:rPr>
                        <m:t>→</m:t>
                      </m:r>
                      <m:r>
                        <a:rPr lang="en-US" sz="1600" b="0" i="1" smtClean="0">
                          <a:solidFill>
                            <a:schemeClr val="tx1">
                              <a:lumMod val="95000"/>
                            </a:schemeClr>
                          </a:solidFill>
                          <a:latin typeface="Cambria Math" panose="02040503050406030204" pitchFamily="18" charset="0"/>
                        </a:rPr>
                        <m:t>𝜖</m:t>
                      </m:r>
                    </m:oMath>
                    <m:oMath xmlns:m="http://schemas.openxmlformats.org/officeDocument/2006/math">
                      <m:r>
                        <a:rPr lang="en-US" sz="1600" b="0" i="1" smtClean="0">
                          <a:solidFill>
                            <a:schemeClr val="tx1">
                              <a:lumMod val="95000"/>
                            </a:schemeClr>
                          </a:solidFill>
                          <a:latin typeface="Cambria Math" panose="02040503050406030204" pitchFamily="18" charset="0"/>
                        </a:rPr>
                        <m:t>…</m:t>
                      </m:r>
                    </m:oMath>
                  </m:oMathPara>
                </a14:m>
                <a:endParaRPr lang="en-US" sz="1600" i="1" dirty="0">
                  <a:solidFill>
                    <a:schemeClr val="tx1">
                      <a:lumMod val="95000"/>
                    </a:schemeClr>
                  </a:solidFill>
                </a:endParaRPr>
              </a:p>
            </p:txBody>
          </p:sp>
        </mc:Choice>
        <mc:Fallback xmlns="">
          <p:sp>
            <p:nvSpPr>
              <p:cNvPr id="11" name="Content Placeholder 2">
                <a:extLst>
                  <a:ext uri="{FF2B5EF4-FFF2-40B4-BE49-F238E27FC236}">
                    <a16:creationId xmlns:a16="http://schemas.microsoft.com/office/drawing/2014/main" id="{5C592D9C-C000-AB4F-A308-BB84EE4ADE40}"/>
                  </a:ext>
                </a:extLst>
              </p:cNvPr>
              <p:cNvSpPr txBox="1">
                <a:spLocks noRot="1" noChangeAspect="1" noMove="1" noResize="1" noEditPoints="1" noAdjustHandles="1" noChangeArrowheads="1" noChangeShapeType="1" noTextEdit="1"/>
              </p:cNvSpPr>
              <p:nvPr/>
            </p:nvSpPr>
            <p:spPr>
              <a:xfrm>
                <a:off x="7145267" y="3649507"/>
                <a:ext cx="3552404" cy="1933996"/>
              </a:xfrm>
              <a:prstGeom prst="rect">
                <a:avLst/>
              </a:prstGeom>
              <a:blipFill>
                <a:blip r:embed="rId3"/>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3588D97-43B2-C246-BB8A-552FDF9CF6E9}"/>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1342617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5" name="Picture 4">
            <a:extLst>
              <a:ext uri="{FF2B5EF4-FFF2-40B4-BE49-F238E27FC236}">
                <a16:creationId xmlns:a16="http://schemas.microsoft.com/office/drawing/2014/main" id="{FFB73E81-20D1-B94E-AB40-2189D20111E7}"/>
              </a:ext>
            </a:extLst>
          </p:cNvPr>
          <p:cNvPicPr>
            <a:picLocks noChangeAspect="1"/>
          </p:cNvPicPr>
          <p:nvPr/>
        </p:nvPicPr>
        <p:blipFill>
          <a:blip r:embed="rId2"/>
          <a:stretch>
            <a:fillRect/>
          </a:stretch>
        </p:blipFill>
        <p:spPr>
          <a:xfrm>
            <a:off x="1141412" y="3499900"/>
            <a:ext cx="3312701" cy="1904978"/>
          </a:xfrm>
          <a:prstGeom prst="rect">
            <a:avLst/>
          </a:prstGeom>
        </p:spPr>
      </p:pic>
      <p:sp>
        <p:nvSpPr>
          <p:cNvPr id="6" name="Content Placeholder 2">
            <a:extLst>
              <a:ext uri="{FF2B5EF4-FFF2-40B4-BE49-F238E27FC236}">
                <a16:creationId xmlns:a16="http://schemas.microsoft.com/office/drawing/2014/main" id="{DEBAB838-4192-CD43-AA70-C05C7FB69242}"/>
              </a:ext>
            </a:extLst>
          </p:cNvPr>
          <p:cNvSpPr txBox="1">
            <a:spLocks/>
          </p:cNvSpPr>
          <p:nvPr/>
        </p:nvSpPr>
        <p:spPr>
          <a:xfrm>
            <a:off x="1141412" y="3070632"/>
            <a:ext cx="3312701" cy="3761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Start with an arbitrary PDA, called P</a:t>
            </a:r>
          </a:p>
        </p:txBody>
      </p:sp>
      <p:sp>
        <p:nvSpPr>
          <p:cNvPr id="12" name="Content Placeholder 2">
            <a:extLst>
              <a:ext uri="{FF2B5EF4-FFF2-40B4-BE49-F238E27FC236}">
                <a16:creationId xmlns:a16="http://schemas.microsoft.com/office/drawing/2014/main" id="{5378F942-F2D4-9443-B6C3-3996B701B0A4}"/>
              </a:ext>
            </a:extLst>
          </p:cNvPr>
          <p:cNvSpPr txBox="1">
            <a:spLocks/>
          </p:cNvSpPr>
          <p:nvPr/>
        </p:nvSpPr>
        <p:spPr>
          <a:xfrm>
            <a:off x="4862400" y="3074381"/>
            <a:ext cx="6320793" cy="42708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solidFill>
                  <a:schemeClr val="tx1">
                    <a:lumMod val="95000"/>
                  </a:schemeClr>
                </a:solidFill>
              </a:rPr>
              <a:t>Step 1</a:t>
            </a:r>
            <a:r>
              <a:rPr lang="en-US" sz="1600" i="1" dirty="0">
                <a:solidFill>
                  <a:schemeClr val="tx1">
                    <a:lumMod val="95000"/>
                  </a:schemeClr>
                </a:solidFill>
              </a:rPr>
              <a:t>: Let’s simplify P a little bit so we know SOMETHING about it’s structure.</a:t>
            </a:r>
          </a:p>
          <a:p>
            <a:pPr marL="0" indent="0">
              <a:buFont typeface="Arial" panose="020B0604020202020204" pitchFamily="34" charset="0"/>
              <a:buNone/>
            </a:pPr>
            <a:endParaRPr lang="en-US" sz="1600" i="1" dirty="0">
              <a:solidFill>
                <a:schemeClr val="tx1">
                  <a:lumMod val="95000"/>
                </a:schemeClr>
              </a:solidFill>
            </a:endParaRPr>
          </a:p>
          <a:p>
            <a:pPr marL="0" indent="0">
              <a:buFont typeface="Arial" panose="020B0604020202020204" pitchFamily="34" charset="0"/>
              <a:buNone/>
            </a:pPr>
            <a:endParaRPr lang="en-US" sz="1600" i="1" dirty="0">
              <a:solidFill>
                <a:schemeClr val="tx1">
                  <a:lumMod val="95000"/>
                </a:schemeClr>
              </a:solidFill>
            </a:endParaRPr>
          </a:p>
        </p:txBody>
      </p:sp>
      <p:sp>
        <p:nvSpPr>
          <p:cNvPr id="13" name="Content Placeholder 2">
            <a:extLst>
              <a:ext uri="{FF2B5EF4-FFF2-40B4-BE49-F238E27FC236}">
                <a16:creationId xmlns:a16="http://schemas.microsoft.com/office/drawing/2014/main" id="{B1C1629C-A259-1645-B4EF-0139A55B7411}"/>
              </a:ext>
            </a:extLst>
          </p:cNvPr>
          <p:cNvSpPr txBox="1">
            <a:spLocks/>
          </p:cNvSpPr>
          <p:nvPr/>
        </p:nvSpPr>
        <p:spPr>
          <a:xfrm>
            <a:off x="4862400" y="3495948"/>
            <a:ext cx="6320793" cy="145221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We make the following changes to P:</a:t>
            </a:r>
          </a:p>
          <a:p>
            <a:pPr marL="0" indent="0">
              <a:buFont typeface="Arial" panose="020B0604020202020204" pitchFamily="34" charset="0"/>
              <a:buNone/>
            </a:pPr>
            <a:r>
              <a:rPr lang="en-US" sz="1600" i="1" dirty="0">
                <a:solidFill>
                  <a:schemeClr val="tx1">
                    <a:lumMod val="95000"/>
                  </a:schemeClr>
                </a:solidFill>
              </a:rPr>
              <a:t>1. If P has multiple accept states, change it to have only one</a:t>
            </a:r>
            <a:br>
              <a:rPr lang="en-US" sz="1600" i="1" dirty="0">
                <a:solidFill>
                  <a:schemeClr val="tx1">
                    <a:lumMod val="95000"/>
                  </a:schemeClr>
                </a:solidFill>
              </a:rPr>
            </a:br>
            <a:r>
              <a:rPr lang="en-US" sz="1600" i="1" dirty="0">
                <a:solidFill>
                  <a:schemeClr val="tx1">
                    <a:lumMod val="95000"/>
                  </a:schemeClr>
                </a:solidFill>
              </a:rPr>
              <a:t>2. If P has elements on the stack before accepting, empty the stack first</a:t>
            </a:r>
            <a:br>
              <a:rPr lang="en-US" sz="1600" i="1" dirty="0">
                <a:solidFill>
                  <a:schemeClr val="tx1">
                    <a:lumMod val="95000"/>
                  </a:schemeClr>
                </a:solidFill>
              </a:rPr>
            </a:br>
            <a:r>
              <a:rPr lang="en-US" sz="1600" i="1" dirty="0">
                <a:solidFill>
                  <a:schemeClr val="tx1">
                    <a:lumMod val="95000"/>
                  </a:schemeClr>
                </a:solidFill>
              </a:rPr>
              <a:t>3. Every transition either pushes a symbol, or pops a symbol, but not both</a:t>
            </a:r>
          </a:p>
        </p:txBody>
      </p:sp>
      <p:sp>
        <p:nvSpPr>
          <p:cNvPr id="14" name="Content Placeholder 2">
            <a:extLst>
              <a:ext uri="{FF2B5EF4-FFF2-40B4-BE49-F238E27FC236}">
                <a16:creationId xmlns:a16="http://schemas.microsoft.com/office/drawing/2014/main" id="{39DBAECC-21EF-D54F-A070-27D32BEF19D7}"/>
              </a:ext>
            </a:extLst>
          </p:cNvPr>
          <p:cNvSpPr txBox="1">
            <a:spLocks/>
          </p:cNvSpPr>
          <p:nvPr/>
        </p:nvSpPr>
        <p:spPr>
          <a:xfrm>
            <a:off x="7517502" y="5882910"/>
            <a:ext cx="3665691" cy="87393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These changes are not too difficult to make. I will verbally describe how to do all 3 of these.</a:t>
            </a:r>
          </a:p>
        </p:txBody>
      </p:sp>
      <p:cxnSp>
        <p:nvCxnSpPr>
          <p:cNvPr id="15" name="Straight Connector 14">
            <a:extLst>
              <a:ext uri="{FF2B5EF4-FFF2-40B4-BE49-F238E27FC236}">
                <a16:creationId xmlns:a16="http://schemas.microsoft.com/office/drawing/2014/main" id="{3CC5C696-5BB8-9248-BA24-89B92ABCDF44}"/>
              </a:ext>
            </a:extLst>
          </p:cNvPr>
          <p:cNvCxnSpPr>
            <a:cxnSpLocks/>
          </p:cNvCxnSpPr>
          <p:nvPr/>
        </p:nvCxnSpPr>
        <p:spPr>
          <a:xfrm>
            <a:off x="7517502" y="5069953"/>
            <a:ext cx="505294" cy="8129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349B8A78-380C-3840-B391-37B3E9F7A61C}"/>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3582129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9977045" cy="42212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pic>
        <p:nvPicPr>
          <p:cNvPr id="7" name="Picture 6">
            <a:extLst>
              <a:ext uri="{FF2B5EF4-FFF2-40B4-BE49-F238E27FC236}">
                <a16:creationId xmlns:a16="http://schemas.microsoft.com/office/drawing/2014/main" id="{866867FF-60D9-B34D-8A53-D0D0940F9C66}"/>
              </a:ext>
            </a:extLst>
          </p:cNvPr>
          <p:cNvPicPr>
            <a:picLocks noChangeAspect="1"/>
          </p:cNvPicPr>
          <p:nvPr/>
        </p:nvPicPr>
        <p:blipFill>
          <a:blip r:embed="rId2"/>
          <a:stretch>
            <a:fillRect/>
          </a:stretch>
        </p:blipFill>
        <p:spPr>
          <a:xfrm>
            <a:off x="1141412" y="3019180"/>
            <a:ext cx="6811527" cy="2948528"/>
          </a:xfrm>
          <a:prstGeom prst="rect">
            <a:avLst/>
          </a:prstGeom>
        </p:spPr>
      </p:pic>
      <p:sp>
        <p:nvSpPr>
          <p:cNvPr id="16" name="Content Placeholder 2">
            <a:extLst>
              <a:ext uri="{FF2B5EF4-FFF2-40B4-BE49-F238E27FC236}">
                <a16:creationId xmlns:a16="http://schemas.microsoft.com/office/drawing/2014/main" id="{F1228B82-B4BF-8B44-9E1C-8FAE07786B5E}"/>
              </a:ext>
            </a:extLst>
          </p:cNvPr>
          <p:cNvSpPr txBox="1">
            <a:spLocks/>
          </p:cNvSpPr>
          <p:nvPr/>
        </p:nvSpPr>
        <p:spPr>
          <a:xfrm>
            <a:off x="1222096" y="2651230"/>
            <a:ext cx="6612106" cy="4165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Overall idea: We need to get from start state (empty stack) to accept state (empty stack)</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2E43E552-72F3-6046-89B4-4920FB37B149}"/>
                  </a:ext>
                </a:extLst>
              </p:cNvPr>
              <p:cNvSpPr txBox="1">
                <a:spLocks/>
              </p:cNvSpPr>
              <p:nvPr/>
            </p:nvSpPr>
            <p:spPr>
              <a:xfrm>
                <a:off x="8572080" y="2886465"/>
                <a:ext cx="3412224" cy="803503"/>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Variable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𝑝𝑞</m:t>
                        </m:r>
                      </m:sub>
                    </m:sSub>
                  </m:oMath>
                </a14:m>
                <a:r>
                  <a:rPr lang="en-US" sz="1400" dirty="0"/>
                  <a:t> represents moving from state p to state q without changing the state of the stack</a:t>
                </a:r>
              </a:p>
            </p:txBody>
          </p:sp>
        </mc:Choice>
        <mc:Fallback xmlns="">
          <p:sp>
            <p:nvSpPr>
              <p:cNvPr id="17" name="Content Placeholder 2">
                <a:extLst>
                  <a:ext uri="{FF2B5EF4-FFF2-40B4-BE49-F238E27FC236}">
                    <a16:creationId xmlns:a16="http://schemas.microsoft.com/office/drawing/2014/main" id="{2E43E552-72F3-6046-89B4-4920FB37B149}"/>
                  </a:ext>
                </a:extLst>
              </p:cNvPr>
              <p:cNvSpPr txBox="1">
                <a:spLocks noRot="1" noChangeAspect="1" noMove="1" noResize="1" noEditPoints="1" noAdjustHandles="1" noChangeArrowheads="1" noChangeShapeType="1" noTextEdit="1"/>
              </p:cNvSpPr>
              <p:nvPr/>
            </p:nvSpPr>
            <p:spPr>
              <a:xfrm>
                <a:off x="8572080" y="2886465"/>
                <a:ext cx="3412224" cy="803503"/>
              </a:xfrm>
              <a:prstGeom prst="rect">
                <a:avLst/>
              </a:prstGeom>
              <a:blipFill>
                <a:blip r:embed="rId3"/>
                <a:stretch>
                  <a:fillRect l="-370" r="-370" b="-6154"/>
                </a:stretch>
              </a:blipFill>
              <a:ln>
                <a:noFill/>
              </a:ln>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1ED8EF70-3C76-AD41-9DD1-69A45452FDC6}"/>
              </a:ext>
            </a:extLst>
          </p:cNvPr>
          <p:cNvCxnSpPr>
            <a:cxnSpLocks/>
            <a:stCxn id="17" idx="1"/>
          </p:cNvCxnSpPr>
          <p:nvPr/>
        </p:nvCxnSpPr>
        <p:spPr>
          <a:xfrm flipH="1">
            <a:off x="8033624" y="3288217"/>
            <a:ext cx="538456" cy="8891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CE51C8EF-271C-AF4C-A49C-18136D87C310}"/>
              </a:ext>
            </a:extLst>
          </p:cNvPr>
          <p:cNvSpPr txBox="1">
            <a:spLocks/>
          </p:cNvSpPr>
          <p:nvPr/>
        </p:nvSpPr>
        <p:spPr>
          <a:xfrm>
            <a:off x="8692112" y="5410199"/>
            <a:ext cx="2677198" cy="128528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Notice that in this case, we move from state p to r (without altering stack) and then again from r to q (without altering stack)</a:t>
            </a:r>
          </a:p>
        </p:txBody>
      </p:sp>
      <p:cxnSp>
        <p:nvCxnSpPr>
          <p:cNvPr id="20" name="Straight Connector 19">
            <a:extLst>
              <a:ext uri="{FF2B5EF4-FFF2-40B4-BE49-F238E27FC236}">
                <a16:creationId xmlns:a16="http://schemas.microsoft.com/office/drawing/2014/main" id="{3E0C494C-95F5-0C47-93F5-4877ABC2103E}"/>
              </a:ext>
            </a:extLst>
          </p:cNvPr>
          <p:cNvCxnSpPr>
            <a:cxnSpLocks/>
          </p:cNvCxnSpPr>
          <p:nvPr/>
        </p:nvCxnSpPr>
        <p:spPr>
          <a:xfrm flipH="1" flipV="1">
            <a:off x="5923371" y="6044750"/>
            <a:ext cx="2768741" cy="29090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782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7" name="Picture 6">
            <a:extLst>
              <a:ext uri="{FF2B5EF4-FFF2-40B4-BE49-F238E27FC236}">
                <a16:creationId xmlns:a16="http://schemas.microsoft.com/office/drawing/2014/main" id="{866867FF-60D9-B34D-8A53-D0D0940F9C66}"/>
              </a:ext>
            </a:extLst>
          </p:cNvPr>
          <p:cNvPicPr>
            <a:picLocks noChangeAspect="1"/>
          </p:cNvPicPr>
          <p:nvPr/>
        </p:nvPicPr>
        <p:blipFill rotWithShape="1">
          <a:blip r:embed="rId2"/>
          <a:srcRect l="4461" t="5303" r="4154" b="4272"/>
          <a:stretch/>
        </p:blipFill>
        <p:spPr>
          <a:xfrm>
            <a:off x="752994" y="2929317"/>
            <a:ext cx="5138632" cy="2201033"/>
          </a:xfrm>
          <a:prstGeom prst="rect">
            <a:avLst/>
          </a:prstGeom>
        </p:spPr>
      </p:pic>
      <p:pic>
        <p:nvPicPr>
          <p:cNvPr id="5" name="Picture 4">
            <a:extLst>
              <a:ext uri="{FF2B5EF4-FFF2-40B4-BE49-F238E27FC236}">
                <a16:creationId xmlns:a16="http://schemas.microsoft.com/office/drawing/2014/main" id="{C0FD1CD4-7EAE-434B-B41F-259CF95A556A}"/>
              </a:ext>
            </a:extLst>
          </p:cNvPr>
          <p:cNvPicPr>
            <a:picLocks noChangeAspect="1"/>
          </p:cNvPicPr>
          <p:nvPr/>
        </p:nvPicPr>
        <p:blipFill>
          <a:blip r:embed="rId3"/>
          <a:stretch>
            <a:fillRect/>
          </a:stretch>
        </p:blipFill>
        <p:spPr>
          <a:xfrm>
            <a:off x="5976186" y="4381499"/>
            <a:ext cx="5375472" cy="2292688"/>
          </a:xfrm>
          <a:prstGeom prst="rect">
            <a:avLst/>
          </a:prstGeom>
        </p:spPr>
      </p:pic>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6609410" y="2929317"/>
            <a:ext cx="5180686" cy="803503"/>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Situation can also look like this. Stack moves up and down but eventually comes back to being empty. The first symbol that is pushed (a in this case) must match the last symbol popped (a again).</a:t>
            </a:r>
          </a:p>
        </p:txBody>
      </p:sp>
      <p:cxnSp>
        <p:nvCxnSpPr>
          <p:cNvPr id="10" name="Straight Connector 9">
            <a:extLst>
              <a:ext uri="{FF2B5EF4-FFF2-40B4-BE49-F238E27FC236}">
                <a16:creationId xmlns:a16="http://schemas.microsoft.com/office/drawing/2014/main" id="{7448FBA5-C95A-2943-833E-8893C4D9F78E}"/>
              </a:ext>
            </a:extLst>
          </p:cNvPr>
          <p:cNvCxnSpPr>
            <a:cxnSpLocks/>
          </p:cNvCxnSpPr>
          <p:nvPr/>
        </p:nvCxnSpPr>
        <p:spPr>
          <a:xfrm flipH="1" flipV="1">
            <a:off x="8666570" y="3732820"/>
            <a:ext cx="178025" cy="5559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00C2C7DD-053B-1542-898E-526403C7EC29}"/>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997593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3309641"/>
            <a:ext cx="3956570" cy="263800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Let’s start constructing the grammar from the PDA. The variables represent moving from each pair of states </a:t>
            </a:r>
            <a:r>
              <a:rPr lang="en-US" sz="1400" dirty="0" err="1"/>
              <a:t>p,q</a:t>
            </a:r>
            <a:r>
              <a:rPr lang="en-US" sz="1400" dirty="0"/>
              <a:t> by using, but not altering the stack (empty stack to empty stack).</a:t>
            </a:r>
          </a:p>
          <a:p>
            <a:pPr marL="0" indent="0">
              <a:buFont typeface="Arial" panose="020B0604020202020204" pitchFamily="34" charset="0"/>
              <a:buNone/>
            </a:pPr>
            <a:r>
              <a:rPr lang="en-US" sz="1400" dirty="0"/>
              <a:t>start variable will simply be a dummy variable that represents getting from the start state to the accept state </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89344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3965097"/>
            <a:ext cx="3956570" cy="1982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next rule covers every pair of states the push and pop the same symbol (e.g., first step is to push a symbol a, then a bunch of stuff happens, then eventually we pop off the a).</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b="1" i="1" smtClean="0">
                            <a:solidFill>
                              <a:schemeClr val="bg1"/>
                            </a:solidFill>
                            <a:latin typeface="Cambria Math" panose="02040503050406030204" pitchFamily="18" charset="0"/>
                          </a:rPr>
                        </m:ctrlPr>
                      </m:sSubPr>
                      <m:e>
                        <m:r>
                          <a:rPr lang="en-US" sz="1400" b="1" i="1" smtClean="0">
                            <a:solidFill>
                              <a:schemeClr val="bg1"/>
                            </a:solidFill>
                            <a:latin typeface="Cambria Math" panose="02040503050406030204" pitchFamily="18" charset="0"/>
                          </a:rPr>
                          <m:t>𝑨</m:t>
                        </m:r>
                      </m:e>
                      <m:sub>
                        <m:r>
                          <a:rPr lang="en-US" sz="1400" b="1" i="1" smtClean="0">
                            <a:solidFill>
                              <a:schemeClr val="bg1"/>
                            </a:solidFill>
                            <a:latin typeface="Cambria Math" panose="02040503050406030204" pitchFamily="18" charset="0"/>
                          </a:rPr>
                          <m:t>𝒑𝒒</m:t>
                        </m:r>
                      </m:sub>
                    </m:sSub>
                    <m:r>
                      <a:rPr lang="en-US" sz="1400" b="1" i="1" smtClean="0">
                        <a:solidFill>
                          <a:schemeClr val="bg1"/>
                        </a:solidFill>
                        <a:latin typeface="Cambria Math" panose="02040503050406030204" pitchFamily="18" charset="0"/>
                      </a:rPr>
                      <m:t>→</m:t>
                    </m:r>
                    <m:r>
                      <a:rPr lang="en-US" sz="1400" b="1" i="1" smtClean="0">
                        <a:solidFill>
                          <a:schemeClr val="bg1"/>
                        </a:solidFill>
                        <a:latin typeface="Cambria Math" panose="02040503050406030204" pitchFamily="18" charset="0"/>
                      </a:rPr>
                      <m:t>𝒂</m:t>
                    </m:r>
                    <m:sSub>
                      <m:sSubPr>
                        <m:ctrlPr>
                          <a:rPr lang="en-US" sz="1400" b="1" i="1" smtClean="0">
                            <a:solidFill>
                              <a:schemeClr val="bg1"/>
                            </a:solidFill>
                            <a:latin typeface="Cambria Math" panose="02040503050406030204" pitchFamily="18" charset="0"/>
                          </a:rPr>
                        </m:ctrlPr>
                      </m:sSubPr>
                      <m:e>
                        <m:r>
                          <a:rPr lang="en-US" sz="1400" b="1" i="1" smtClean="0">
                            <a:solidFill>
                              <a:schemeClr val="bg1"/>
                            </a:solidFill>
                            <a:latin typeface="Cambria Math" panose="02040503050406030204" pitchFamily="18" charset="0"/>
                          </a:rPr>
                          <m:t>𝑨</m:t>
                        </m:r>
                      </m:e>
                      <m:sub>
                        <m:r>
                          <a:rPr lang="en-US" sz="1400" b="1" i="1" smtClean="0">
                            <a:solidFill>
                              <a:schemeClr val="bg1"/>
                            </a:solidFill>
                            <a:latin typeface="Cambria Math" panose="02040503050406030204" pitchFamily="18" charset="0"/>
                          </a:rPr>
                          <m:t>𝒓𝒔</m:t>
                        </m:r>
                      </m:sub>
                    </m:sSub>
                    <m:r>
                      <a:rPr lang="en-US" sz="1400" b="1" i="1" smtClean="0">
                        <a:solidFill>
                          <a:schemeClr val="bg1"/>
                        </a:solidFill>
                        <a:latin typeface="Cambria Math" panose="02040503050406030204" pitchFamily="18" charset="0"/>
                      </a:rPr>
                      <m:t>𝒃</m:t>
                    </m:r>
                  </m:oMath>
                </a14:m>
                <a:r>
                  <a:rPr lang="en-US" sz="1400" b="1" dirty="0">
                    <a:solidFill>
                      <a:schemeClr val="bg1"/>
                    </a:solidFill>
                  </a:rPr>
                  <a:t> into </a:t>
                </a:r>
                <a14:m>
                  <m:oMath xmlns:m="http://schemas.openxmlformats.org/officeDocument/2006/math">
                    <m:r>
                      <a:rPr lang="en-US" sz="1400" b="1" i="1" smtClean="0">
                        <a:solidFill>
                          <a:schemeClr val="bg1"/>
                        </a:solidFill>
                        <a:latin typeface="Cambria Math" panose="02040503050406030204" pitchFamily="18" charset="0"/>
                      </a:rPr>
                      <m:t>𝑮</m:t>
                    </m:r>
                  </m:oMath>
                </a14:m>
                <a:endParaRPr lang="en-US" sz="1400" b="1" dirty="0">
                  <a:solidFill>
                    <a:schemeClr val="bg1"/>
                  </a:solidFill>
                </a:endParaRPr>
              </a:p>
              <a:p>
                <a:pPr marL="0" indent="0">
                  <a:buNone/>
                </a:pPr>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935405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4628644"/>
            <a:ext cx="3956570" cy="13190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rule covers all cases where you empty the stack twice (at least). Once from state p to r and again from state r to q.</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05479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Types of Problems</a:t>
            </a:r>
          </a:p>
        </p:txBody>
      </p:sp>
      <p:sp>
        <p:nvSpPr>
          <p:cNvPr id="3" name="Content Placeholder 2">
            <a:extLst>
              <a:ext uri="{FF2B5EF4-FFF2-40B4-BE49-F238E27FC236}">
                <a16:creationId xmlns:a16="http://schemas.microsoft.com/office/drawing/2014/main" id="{D9CF054C-33FC-A64B-8542-BEAFE510EFC9}"/>
              </a:ext>
            </a:extLst>
          </p:cNvPr>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graphicFrame>
            <p:nvGraphicFramePr>
              <p:cNvPr id="4" name="Content Placeholder 4">
                <a:extLst>
                  <a:ext uri="{FF2B5EF4-FFF2-40B4-BE49-F238E27FC236}">
                    <a16:creationId xmlns:a16="http://schemas.microsoft.com/office/drawing/2014/main" id="{744993AE-F321-E34D-A66F-50378FE92264}"/>
                  </a:ext>
                </a:extLst>
              </p:cNvPr>
              <p:cNvGraphicFramePr>
                <a:graphicFrameLocks/>
              </p:cNvGraphicFramePr>
              <p:nvPr>
                <p:extLst>
                  <p:ext uri="{D42A27DB-BD31-4B8C-83A1-F6EECF244321}">
                    <p14:modId xmlns:p14="http://schemas.microsoft.com/office/powerpoint/2010/main" val="3702788926"/>
                  </p:ext>
                </p:extLst>
              </p:nvPr>
            </p:nvGraphicFramePr>
            <p:xfrm>
              <a:off x="152430" y="1517904"/>
              <a:ext cx="11883962" cy="4343400"/>
            </p:xfrm>
            <a:graphic>
              <a:graphicData uri="http://schemas.openxmlformats.org/drawingml/2006/table">
                <a:tbl>
                  <a:tblPr firstRow="1" bandRow="1">
                    <a:tableStyleId>{073A0DAA-6AF3-43AB-8588-CEC1D06C72B9}</a:tableStyleId>
                  </a:tblPr>
                  <a:tblGrid>
                    <a:gridCol w="1715516">
                      <a:extLst>
                        <a:ext uri="{9D8B030D-6E8A-4147-A177-3AD203B41FA5}">
                          <a16:colId xmlns:a16="http://schemas.microsoft.com/office/drawing/2014/main" val="20000"/>
                        </a:ext>
                      </a:extLst>
                    </a:gridCol>
                    <a:gridCol w="2193925">
                      <a:extLst>
                        <a:ext uri="{9D8B030D-6E8A-4147-A177-3AD203B41FA5}">
                          <a16:colId xmlns:a16="http://schemas.microsoft.com/office/drawing/2014/main" val="20001"/>
                        </a:ext>
                      </a:extLst>
                    </a:gridCol>
                    <a:gridCol w="3983828">
                      <a:extLst>
                        <a:ext uri="{9D8B030D-6E8A-4147-A177-3AD203B41FA5}">
                          <a16:colId xmlns:a16="http://schemas.microsoft.com/office/drawing/2014/main" val="20002"/>
                        </a:ext>
                      </a:extLst>
                    </a:gridCol>
                    <a:gridCol w="3990693">
                      <a:extLst>
                        <a:ext uri="{9D8B030D-6E8A-4147-A177-3AD203B41FA5}">
                          <a16:colId xmlns:a16="http://schemas.microsoft.com/office/drawing/2014/main" val="20003"/>
                        </a:ext>
                      </a:extLst>
                    </a:gridCol>
                  </a:tblGrid>
                  <a:tr h="370840">
                    <a:tc>
                      <a:txBody>
                        <a:bodyPr/>
                        <a:lstStyle/>
                        <a:p>
                          <a:r>
                            <a:rPr lang="en-US" sz="2000"/>
                            <a:t>Name</a:t>
                          </a:r>
                        </a:p>
                      </a:txBody>
                      <a:tcPr/>
                    </a:tc>
                    <a:tc>
                      <a:txBody>
                        <a:bodyPr/>
                        <a:lstStyle/>
                        <a:p>
                          <a:r>
                            <a:rPr lang="en-US" sz="2000" dirty="0"/>
                            <a:t>Decision Problem</a:t>
                          </a:r>
                        </a:p>
                      </a:txBody>
                      <a:tcPr/>
                    </a:tc>
                    <a:tc>
                      <a:txBody>
                        <a:bodyPr/>
                        <a:lstStyle/>
                        <a:p>
                          <a:r>
                            <a:rPr lang="en-US" sz="2000"/>
                            <a:t>Function</a:t>
                          </a:r>
                        </a:p>
                      </a:txBody>
                      <a:tcPr/>
                    </a:tc>
                    <a:tc>
                      <a:txBody>
                        <a:bodyPr/>
                        <a:lstStyle/>
                        <a:p>
                          <a:r>
                            <a:rPr lang="en-US" sz="2000" dirty="0"/>
                            <a:t>Language</a:t>
                          </a:r>
                        </a:p>
                      </a:txBody>
                      <a:tcPr/>
                    </a:tc>
                    <a:extLst>
                      <a:ext uri="{0D108BD9-81ED-4DB2-BD59-A6C34878D82A}">
                        <a16:rowId xmlns:a16="http://schemas.microsoft.com/office/drawing/2014/main" val="10000"/>
                      </a:ext>
                    </a:extLst>
                  </a:tr>
                  <a:tr h="370840">
                    <a:tc>
                      <a:txBody>
                        <a:bodyPr/>
                        <a:lstStyle/>
                        <a:p>
                          <a:r>
                            <a:rPr lang="en-US" sz="2000" baseline="0" dirty="0"/>
                            <a:t>XOR</a:t>
                          </a:r>
                          <a:endParaRPr lang="en-US" sz="2000" dirty="0"/>
                        </a:p>
                      </a:txBody>
                      <a:tcPr/>
                    </a:tc>
                    <a:tc>
                      <a:txBody>
                        <a:bodyPr/>
                        <a:lstStyle/>
                        <a:p>
                          <a:r>
                            <a:rPr lang="en-US" sz="2000" dirty="0"/>
                            <a:t>Are there an odd number of 1’s?</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m:t>
                                </m:r>
                                <m:d>
                                  <m:dPr>
                                    <m:begChr m:val="{"/>
                                    <m:endChr m:val=""/>
                                    <m:ctrlPr>
                                      <a:rPr lang="en-US" sz="2000" i="1" smtClean="0">
                                        <a:latin typeface="Cambria Math" panose="02040503050406030204" pitchFamily="18" charset="0"/>
                                      </a:rPr>
                                    </m:ctrlPr>
                                  </m:dPr>
                                  <m:e>
                                    <m:eqArr>
                                      <m:eqArrPr>
                                        <m:ctrlPr>
                                          <a:rPr lang="en-US" sz="2000" i="1" smtClean="0">
                                            <a:latin typeface="Cambria Math" panose="02040503050406030204" pitchFamily="18" charset="0"/>
                                          </a:rPr>
                                        </m:ctrlPr>
                                      </m:eqArrPr>
                                      <m:e>
                                        <m:r>
                                          <a:rPr lang="en-US" sz="2000" smtClean="0">
                                            <a:latin typeface="Cambria Math" panose="02040503050406030204" pitchFamily="18" charset="0"/>
                                          </a:rPr>
                                          <m:t>0  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is</m:t>
                                        </m:r>
                                        <m:r>
                                          <a:rPr lang="en-US" sz="2000" smtClean="0">
                                            <a:latin typeface="Cambria Math" panose="02040503050406030204" pitchFamily="18" charset="0"/>
                                          </a:rPr>
                                          <m:t> </m:t>
                                        </m:r>
                                        <m:r>
                                          <m:rPr>
                                            <m:sty m:val="p"/>
                                          </m:rPr>
                                          <a:rPr lang="en-US" sz="2000" smtClean="0">
                                            <a:latin typeface="Cambria Math" panose="02040503050406030204" pitchFamily="18" charset="0"/>
                                          </a:rPr>
                                          <m:t>even</m:t>
                                        </m:r>
                                      </m:e>
                                      <m:e>
                                        <m:r>
                                          <a:rPr lang="en-US" sz="2000" smtClean="0">
                                            <a:latin typeface="Cambria Math" panose="02040503050406030204" pitchFamily="18" charset="0"/>
                                          </a:rPr>
                                          <m:t>1   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is</m:t>
                                        </m:r>
                                        <m:r>
                                          <a:rPr lang="en-US" sz="2000" smtClean="0">
                                            <a:latin typeface="Cambria Math" panose="02040503050406030204" pitchFamily="18" charset="0"/>
                                          </a:rPr>
                                          <m:t> </m:t>
                                        </m:r>
                                        <m:r>
                                          <a:rPr lang="en-US" sz="2000" smtClean="0">
                                            <a:latin typeface="Cambria Math" panose="02040503050406030204" pitchFamily="18" charset="0"/>
                                          </a:rPr>
                                          <m:t>𝑜𝑑𝑑</m:t>
                                        </m:r>
                                      </m:e>
                                    </m:eqArr>
                                  </m:e>
                                </m:d>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e>
                                </m:d>
                                <m:r>
                                  <a:rPr lang="en-US" sz="2000" smtClean="0">
                                    <a:latin typeface="Cambria Math" panose="02040503050406030204" pitchFamily="18" charset="0"/>
                                  </a:rPr>
                                  <m:t>𝑏</m:t>
                                </m:r>
                                <m:r>
                                  <a:rPr lang="en-US" sz="2000" smtClean="0">
                                    <a:latin typeface="Cambria Math" panose="02040503050406030204" pitchFamily="18" charset="0"/>
                                  </a:rPr>
                                  <m:t> </m:t>
                                </m:r>
                                <m:r>
                                  <m:rPr>
                                    <m:sty m:val="p"/>
                                  </m:rPr>
                                  <a:rPr lang="en-US" sz="2000" smtClean="0">
                                    <a:latin typeface="Cambria Math" panose="02040503050406030204" pitchFamily="18" charset="0"/>
                                  </a:rPr>
                                  <m:t>has</m:t>
                                </m:r>
                                <m:r>
                                  <a:rPr lang="en-US" sz="2000" smtClean="0">
                                    <a:latin typeface="Cambria Math" panose="02040503050406030204" pitchFamily="18" charset="0"/>
                                  </a:rPr>
                                  <m:t> </m:t>
                                </m:r>
                                <m:r>
                                  <m:rPr>
                                    <m:sty m:val="p"/>
                                  </m:rPr>
                                  <a:rPr lang="en-US" sz="2000" smtClean="0">
                                    <a:latin typeface="Cambria Math" panose="02040503050406030204" pitchFamily="18" charset="0"/>
                                  </a:rPr>
                                  <m:t>and</m:t>
                                </m:r>
                                <m:r>
                                  <a:rPr lang="en-US" sz="2000" smtClean="0">
                                    <a:latin typeface="Cambria Math" panose="02040503050406030204" pitchFamily="18" charset="0"/>
                                  </a:rPr>
                                  <m:t> </m:t>
                                </m:r>
                                <m:r>
                                  <m:rPr>
                                    <m:sty m:val="p"/>
                                  </m:rPr>
                                  <a:rPr lang="en-US" sz="2000" smtClean="0">
                                    <a:latin typeface="Cambria Math" panose="02040503050406030204" pitchFamily="18" charset="0"/>
                                  </a:rPr>
                                  <m:t>odd</m:t>
                                </m:r>
                                <m:r>
                                  <a:rPr lang="en-US" sz="2000" smtClean="0">
                                    <a:latin typeface="Cambria Math" panose="02040503050406030204" pitchFamily="18" charset="0"/>
                                  </a:rPr>
                                  <m:t>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0001"/>
                      </a:ext>
                    </a:extLst>
                  </a:tr>
                  <a:tr h="370840">
                    <a:tc>
                      <a:txBody>
                        <a:bodyPr/>
                        <a:lstStyle/>
                        <a:p>
                          <a:r>
                            <a:rPr lang="en-US" sz="2000"/>
                            <a:t>Majority</a:t>
                          </a:r>
                        </a:p>
                      </a:txBody>
                      <a:tcPr/>
                    </a:tc>
                    <a:tc>
                      <a:txBody>
                        <a:bodyPr/>
                        <a:lstStyle/>
                        <a:p>
                          <a:r>
                            <a:rPr lang="en-US" sz="2000" dirty="0"/>
                            <a:t>Are there</a:t>
                          </a:r>
                          <a:r>
                            <a:rPr lang="en-US" sz="2000" baseline="0" dirty="0"/>
                            <a:t> more 1s than 0s?</a:t>
                          </a:r>
                          <a:endParaRPr lang="en-US" sz="2000"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u="none" smtClean="0">
                                    <a:latin typeface="Cambria Math" panose="02040503050406030204" pitchFamily="18" charset="0"/>
                                  </a:rPr>
                                  <m:t>𝑓</m:t>
                                </m:r>
                                <m:d>
                                  <m:dPr>
                                    <m:ctrlPr>
                                      <a:rPr lang="en-US" sz="2000" i="1" u="none" smtClean="0">
                                        <a:latin typeface="Cambria Math" panose="02040503050406030204" pitchFamily="18" charset="0"/>
                                      </a:rPr>
                                    </m:ctrlPr>
                                  </m:dPr>
                                  <m:e>
                                    <m:r>
                                      <a:rPr lang="en-US" sz="2000" u="none" smtClean="0">
                                        <a:latin typeface="Cambria Math" panose="02040503050406030204" pitchFamily="18" charset="0"/>
                                      </a:rPr>
                                      <m:t>𝑏</m:t>
                                    </m:r>
                                  </m:e>
                                </m:d>
                                <m:r>
                                  <a:rPr lang="en-US" sz="2000" u="none" smtClean="0">
                                    <a:latin typeface="Cambria Math" panose="02040503050406030204" pitchFamily="18" charset="0"/>
                                  </a:rPr>
                                  <m:t>=</m:t>
                                </m:r>
                                <m:d>
                                  <m:dPr>
                                    <m:begChr m:val="{"/>
                                    <m:endChr m:val=""/>
                                    <m:ctrlPr>
                                      <a:rPr lang="en-US" sz="2000" i="1" u="none" smtClean="0">
                                        <a:latin typeface="Cambria Math" panose="02040503050406030204" pitchFamily="18" charset="0"/>
                                      </a:rPr>
                                    </m:ctrlPr>
                                  </m:dPr>
                                  <m:e>
                                    <m:eqArr>
                                      <m:eqArrPr>
                                        <m:ctrlPr>
                                          <a:rPr lang="en-US" sz="2000" i="1" u="none" smtClean="0">
                                            <a:latin typeface="Cambria Math" panose="02040503050406030204" pitchFamily="18" charset="0"/>
                                          </a:rPr>
                                        </m:ctrlPr>
                                      </m:eqArrPr>
                                      <m:e>
                                        <m:r>
                                          <a:rPr lang="en-US" sz="2000" u="none" smtClean="0">
                                            <a:latin typeface="Cambria Math" panose="02040503050406030204" pitchFamily="18" charset="0"/>
                                          </a:rPr>
                                          <m:t>0 </m:t>
                                        </m:r>
                                        <m:r>
                                          <m:rPr>
                                            <m:sty m:val="p"/>
                                          </m:rPr>
                                          <a:rPr lang="en-US" sz="2000" u="none" smtClean="0">
                                            <a:latin typeface="Cambria Math" panose="02040503050406030204" pitchFamily="18" charset="0"/>
                                          </a:rPr>
                                          <m:t>more</m:t>
                                        </m:r>
                                        <m:r>
                                          <a:rPr lang="en-US" sz="2000" u="none" smtClean="0">
                                            <a:latin typeface="Cambria Math" panose="02040503050406030204" pitchFamily="18" charset="0"/>
                                          </a:rPr>
                                          <m:t> 0</m:t>
                                        </m:r>
                                        <m:r>
                                          <m:rPr>
                                            <m:sty m:val="p"/>
                                          </m:rPr>
                                          <a:rPr lang="en-US" sz="2000" u="none" smtClean="0">
                                            <a:latin typeface="Cambria Math" panose="02040503050406030204" pitchFamily="18" charset="0"/>
                                          </a:rPr>
                                          <m:t>s</m:t>
                                        </m:r>
                                        <m:r>
                                          <a:rPr lang="en-US" sz="2000" u="none" smtClean="0">
                                            <a:latin typeface="Cambria Math" panose="02040503050406030204" pitchFamily="18" charset="0"/>
                                          </a:rPr>
                                          <m:t> </m:t>
                                        </m:r>
                                        <m:r>
                                          <m:rPr>
                                            <m:sty m:val="p"/>
                                          </m:rPr>
                                          <a:rPr lang="en-US" sz="2000" u="none" smtClean="0">
                                            <a:latin typeface="Cambria Math" panose="02040503050406030204" pitchFamily="18" charset="0"/>
                                          </a:rPr>
                                          <m:t>than</m:t>
                                        </m:r>
                                        <m:r>
                                          <a:rPr lang="en-US" sz="2000" u="none" smtClean="0">
                                            <a:latin typeface="Cambria Math" panose="02040503050406030204" pitchFamily="18" charset="0"/>
                                          </a:rPr>
                                          <m:t> 1</m:t>
                                        </m:r>
                                        <m:r>
                                          <m:rPr>
                                            <m:sty m:val="p"/>
                                          </m:rPr>
                                          <a:rPr lang="en-US" sz="2000" u="none" smtClean="0">
                                            <a:latin typeface="Cambria Math" panose="02040503050406030204" pitchFamily="18" charset="0"/>
                                          </a:rPr>
                                          <m:t>s</m:t>
                                        </m:r>
                                      </m:e>
                                      <m:e>
                                        <m:r>
                                          <a:rPr lang="en-US" sz="2000" u="none" smtClean="0">
                                            <a:latin typeface="Cambria Math" panose="02040503050406030204" pitchFamily="18" charset="0"/>
                                          </a:rPr>
                                          <m:t>1 </m:t>
                                        </m:r>
                                        <m:r>
                                          <m:rPr>
                                            <m:sty m:val="p"/>
                                          </m:rPr>
                                          <a:rPr lang="en-US" sz="2000" u="none" smtClean="0">
                                            <a:latin typeface="Cambria Math" panose="02040503050406030204" pitchFamily="18" charset="0"/>
                                          </a:rPr>
                                          <m:t>more</m:t>
                                        </m:r>
                                        <m:r>
                                          <a:rPr lang="en-US" sz="2000" u="none" smtClean="0">
                                            <a:latin typeface="Cambria Math" panose="02040503050406030204" pitchFamily="18" charset="0"/>
                                          </a:rPr>
                                          <m:t> 1</m:t>
                                        </m:r>
                                        <m:r>
                                          <m:rPr>
                                            <m:sty m:val="p"/>
                                          </m:rPr>
                                          <a:rPr lang="en-US" sz="2000" u="none" smtClean="0">
                                            <a:latin typeface="Cambria Math" panose="02040503050406030204" pitchFamily="18" charset="0"/>
                                          </a:rPr>
                                          <m:t>s</m:t>
                                        </m:r>
                                        <m:r>
                                          <a:rPr lang="en-US" sz="2000" u="none" smtClean="0">
                                            <a:latin typeface="Cambria Math" panose="02040503050406030204" pitchFamily="18" charset="0"/>
                                          </a:rPr>
                                          <m:t> </m:t>
                                        </m:r>
                                        <m:r>
                                          <m:rPr>
                                            <m:sty m:val="p"/>
                                          </m:rPr>
                                          <a:rPr lang="en-US" sz="2000" u="none" smtClean="0">
                                            <a:latin typeface="Cambria Math" panose="02040503050406030204" pitchFamily="18" charset="0"/>
                                          </a:rPr>
                                          <m:t>than</m:t>
                                        </m:r>
                                        <m:r>
                                          <a:rPr lang="en-US" sz="2000" u="none" smtClean="0">
                                            <a:latin typeface="Cambria Math" panose="02040503050406030204" pitchFamily="18" charset="0"/>
                                          </a:rPr>
                                          <m:t> 0</m:t>
                                        </m:r>
                                        <m:r>
                                          <m:rPr>
                                            <m:sty m:val="p"/>
                                          </m:rPr>
                                          <a:rPr lang="en-US" sz="2000" u="none" smtClean="0">
                                            <a:latin typeface="Cambria Math" panose="02040503050406030204" pitchFamily="18" charset="0"/>
                                          </a:rPr>
                                          <m:t>s</m:t>
                                        </m:r>
                                      </m:e>
                                    </m:eqArr>
                                  </m:e>
                                </m:d>
                              </m:oMath>
                            </m:oMathPara>
                          </a14:m>
                          <a:endParaRPr lang="en-US" sz="2000" u="none"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e>
                                </m:d>
                                <m:r>
                                  <a:rPr lang="en-US" sz="2000" smtClean="0">
                                    <a:latin typeface="Cambria Math" panose="02040503050406030204" pitchFamily="18" charset="0"/>
                                  </a:rPr>
                                  <m:t>𝑏</m:t>
                                </m:r>
                                <m:r>
                                  <a:rPr lang="en-US" sz="2000" smtClean="0">
                                    <a:latin typeface="Cambria Math" panose="02040503050406030204" pitchFamily="18" charset="0"/>
                                  </a:rPr>
                                  <m:t> </m:t>
                                </m:r>
                                <m:r>
                                  <m:rPr>
                                    <m:sty m:val="p"/>
                                  </m:rPr>
                                  <a:rPr lang="en-US" sz="2000" smtClean="0">
                                    <a:latin typeface="Cambria Math" panose="02040503050406030204" pitchFamily="18" charset="0"/>
                                  </a:rPr>
                                  <m:t>has</m:t>
                                </m:r>
                                <m:r>
                                  <a:rPr lang="en-US" sz="2000" smtClean="0">
                                    <a:latin typeface="Cambria Math" panose="02040503050406030204" pitchFamily="18" charset="0"/>
                                  </a:rPr>
                                  <m:t> </m:t>
                                </m:r>
                                <m:r>
                                  <m:rPr>
                                    <m:sty m:val="p"/>
                                  </m:rPr>
                                  <a:rPr lang="en-US" sz="2000" smtClean="0">
                                    <a:latin typeface="Cambria Math" panose="02040503050406030204" pitchFamily="18" charset="0"/>
                                  </a:rPr>
                                  <m:t>more</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than</m:t>
                                </m:r>
                                <m:r>
                                  <a:rPr lang="en-US" sz="2000" smtClean="0">
                                    <a:latin typeface="Cambria Math" panose="02040503050406030204" pitchFamily="18" charset="0"/>
                                  </a:rPr>
                                  <m:t> 0</m:t>
                                </m:r>
                                <m:r>
                                  <m:rPr>
                                    <m:sty m:val="p"/>
                                  </m:rPr>
                                  <a:rPr lang="en-US" sz="2000" smtClean="0">
                                    <a:latin typeface="Cambria Math" panose="02040503050406030204" pitchFamily="18" charset="0"/>
                                  </a:rPr>
                                  <m:t>s</m:t>
                                </m:r>
                                <m:r>
                                  <a:rPr lang="en-US" sz="2000" smtClean="0">
                                    <a:latin typeface="Cambria Math" panose="02040503050406030204" pitchFamily="18" charset="0"/>
                                  </a:rPr>
                                  <m:t>}</m:t>
                                </m:r>
                              </m:oMath>
                            </m:oMathPara>
                          </a14:m>
                          <a:endParaRPr lang="en-US" sz="2000" dirty="0"/>
                        </a:p>
                        <a:p>
                          <a:endParaRPr lang="en-US" sz="2000" dirty="0"/>
                        </a:p>
                      </a:txBody>
                      <a:tcPr/>
                    </a:tc>
                    <a:extLst>
                      <a:ext uri="{0D108BD9-81ED-4DB2-BD59-A6C34878D82A}">
                        <a16:rowId xmlns:a16="http://schemas.microsoft.com/office/drawing/2014/main" val="10002"/>
                      </a:ext>
                    </a:extLst>
                  </a:tr>
                  <a:tr h="728090">
                    <a:tc>
                      <a:txBody>
                        <a:bodyPr/>
                        <a:lstStyle/>
                        <a:p>
                          <a:r>
                            <a:rPr lang="en-US" sz="2000" dirty="0"/>
                            <a:t>Thing you want to compute</a:t>
                          </a:r>
                        </a:p>
                      </a:txBody>
                      <a:tcPr/>
                    </a:tc>
                    <a:tc>
                      <a:txBody>
                        <a:bodyPr/>
                        <a:lstStyle/>
                        <a:p>
                          <a:r>
                            <a:rPr lang="en-US" sz="2000" dirty="0"/>
                            <a:t>Does it have </a:t>
                          </a:r>
                          <a:r>
                            <a:rPr lang="en-US" sz="2000" dirty="0" err="1"/>
                            <a:t>have</a:t>
                          </a:r>
                          <a:r>
                            <a:rPr lang="en-US" sz="2000" dirty="0"/>
                            <a:t> a property?</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=1 </m:t>
                                </m:r>
                                <m:r>
                                  <a:rPr lang="en-US" sz="2000" smtClean="0">
                                    <a:latin typeface="Cambria Math" panose="02040503050406030204" pitchFamily="18" charset="0"/>
                                  </a:rPr>
                                  <m:t>𝑖𝑓</m:t>
                                </m:r>
                                <m:r>
                                  <a:rPr lang="en-US" sz="2000" smtClean="0">
                                    <a:latin typeface="Cambria Math" panose="02040503050406030204" pitchFamily="18" charset="0"/>
                                  </a:rPr>
                                  <m:t> </m:t>
                                </m:r>
                                <m:r>
                                  <a:rPr lang="en-US" sz="2000" smtClean="0">
                                    <a:latin typeface="Cambria Math" panose="02040503050406030204" pitchFamily="18" charset="0"/>
                                  </a:rPr>
                                  <m:t>𝑖𝑡</m:t>
                                </m:r>
                                <m:r>
                                  <a:rPr lang="en-US" sz="2000" smtClean="0">
                                    <a:latin typeface="Cambria Math" panose="02040503050406030204" pitchFamily="18" charset="0"/>
                                  </a:rPr>
                                  <m:t> </m:t>
                                </m:r>
                                <m:r>
                                  <a:rPr lang="en-US" sz="2000" smtClean="0">
                                    <a:latin typeface="Cambria Math" panose="02040503050406030204" pitchFamily="18" charset="0"/>
                                  </a:rPr>
                                  <m:t>𝑑𝑜𝑒𝑠</m:t>
                                </m:r>
                                <m:r>
                                  <a:rPr lang="en-US" sz="2000" smtClean="0">
                                    <a:latin typeface="Cambria Math" panose="02040503050406030204" pitchFamily="18" charset="0"/>
                                  </a:rPr>
                                  <m:t> </m:t>
                                </m:r>
                                <m:r>
                                  <a:rPr lang="en-US" sz="2000" smtClean="0">
                                    <a:latin typeface="Cambria Math" panose="02040503050406030204" pitchFamily="18" charset="0"/>
                                  </a:rPr>
                                  <m:t>h𝑎𝑣𝑒</m:t>
                                </m:r>
                                <m:r>
                                  <a:rPr lang="en-US" sz="2000" smtClean="0">
                                    <a:latin typeface="Cambria Math" panose="02040503050406030204" pitchFamily="18" charset="0"/>
                                  </a:rPr>
                                  <m:t> </m:t>
                                </m:r>
                                <m:r>
                                  <a:rPr lang="en-US" sz="2000" smtClean="0">
                                    <a:latin typeface="Cambria Math" panose="02040503050406030204" pitchFamily="18" charset="0"/>
                                  </a:rPr>
                                  <m:t>𝑡h𝑒</m:t>
                                </m:r>
                                <m:r>
                                  <a:rPr lang="en-US" sz="2000" smtClean="0">
                                    <a:latin typeface="Cambria Math" panose="02040503050406030204" pitchFamily="18" charset="0"/>
                                  </a:rPr>
                                  <m:t> </m:t>
                                </m:r>
                                <m:r>
                                  <a:rPr lang="en-US" sz="2000" smtClean="0">
                                    <a:latin typeface="Cambria Math" panose="02040503050406030204" pitchFamily="18" charset="0"/>
                                  </a:rPr>
                                  <m:t>𝑝𝑟𝑜𝑝𝑒𝑟𝑡𝑦</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m:t>
                                </m:r>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r>
                                  <a:rPr lang="en-US" sz="2000" smtClean="0">
                                    <a:latin typeface="Cambria Math" panose="02040503050406030204" pitchFamily="18" charset="0"/>
                                  </a:rPr>
                                  <m:t>|</m:t>
                                </m:r>
                                <m:r>
                                  <a:rPr lang="en-US" sz="2000" smtClean="0">
                                    <a:latin typeface="Cambria Math" panose="02040503050406030204" pitchFamily="18" charset="0"/>
                                  </a:rPr>
                                  <m:t>𝑏</m:t>
                                </m:r>
                                <m:r>
                                  <a:rPr lang="en-US" sz="2000" smtClean="0">
                                    <a:latin typeface="Cambria Math" panose="02040503050406030204" pitchFamily="18" charset="0"/>
                                  </a:rPr>
                                  <m:t> </m:t>
                                </m:r>
                                <m:r>
                                  <a:rPr lang="en-US" sz="2000" smtClean="0">
                                    <a:latin typeface="Cambria Math" panose="02040503050406030204" pitchFamily="18" charset="0"/>
                                  </a:rPr>
                                  <m:t>h𝑎𝑠</m:t>
                                </m:r>
                                <m:r>
                                  <a:rPr lang="en-US" sz="2000" smtClean="0">
                                    <a:latin typeface="Cambria Math" panose="02040503050406030204" pitchFamily="18" charset="0"/>
                                  </a:rPr>
                                  <m:t> </m:t>
                                </m:r>
                                <m:r>
                                  <a:rPr lang="en-US" sz="2000" smtClean="0">
                                    <a:latin typeface="Cambria Math" panose="02040503050406030204" pitchFamily="18" charset="0"/>
                                  </a:rPr>
                                  <m:t>𝑡h𝑒</m:t>
                                </m:r>
                                <m:r>
                                  <a:rPr lang="en-US" sz="2000" smtClean="0">
                                    <a:latin typeface="Cambria Math" panose="02040503050406030204" pitchFamily="18" charset="0"/>
                                  </a:rPr>
                                  <m:t> </m:t>
                                </m:r>
                                <m:r>
                                  <a:rPr lang="en-US" sz="2000" smtClean="0">
                                    <a:latin typeface="Cambria Math" panose="02040503050406030204" pitchFamily="18" charset="0"/>
                                  </a:rPr>
                                  <m:t>𝑝𝑟𝑜𝑝𝑒𝑟𝑡𝑦</m:t>
                                </m:r>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0003"/>
                      </a:ext>
                    </a:extLst>
                  </a:tr>
                  <a:tr h="838200">
                    <a:tc>
                      <a:txBody>
                        <a:bodyPr/>
                        <a:lstStyle/>
                        <a:p>
                          <a:r>
                            <a:rPr lang="en-US" sz="2000" dirty="0"/>
                            <a:t>Is1</a:t>
                          </a:r>
                        </a:p>
                      </a:txBody>
                      <a:tcPr/>
                    </a:tc>
                    <a:tc>
                      <a:txBody>
                        <a:bodyPr/>
                        <a:lstStyle/>
                        <a:p>
                          <a:r>
                            <a:rPr lang="en-US" sz="2000" dirty="0"/>
                            <a:t>Is the string exactly “1”?</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=1 </m:t>
                                </m:r>
                                <m:r>
                                  <a:rPr lang="en-US" sz="2000" smtClean="0">
                                    <a:latin typeface="Cambria Math" panose="02040503050406030204" pitchFamily="18" charset="0"/>
                                  </a:rPr>
                                  <m:t>𝑖𝑓</m:t>
                                </m:r>
                                <m:r>
                                  <a:rPr lang="en-US" sz="2000" smtClean="0">
                                    <a:latin typeface="Cambria Math" panose="02040503050406030204" pitchFamily="18" charset="0"/>
                                  </a:rPr>
                                  <m:t> </m:t>
                                </m:r>
                                <m:r>
                                  <a:rPr lang="en-US" sz="2000" smtClean="0">
                                    <a:latin typeface="Cambria Math" panose="02040503050406030204" pitchFamily="18" charset="0"/>
                                  </a:rPr>
                                  <m:t>𝑏</m:t>
                                </m:r>
                                <m:r>
                                  <a:rPr lang="en-US" sz="2000" smtClean="0">
                                    <a:latin typeface="Cambria Math" panose="02040503050406030204" pitchFamily="18" charset="0"/>
                                  </a:rPr>
                                  <m:t>==1</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{1}</m:t>
                                </m:r>
                              </m:oMath>
                            </m:oMathPara>
                          </a14:m>
                          <a:endParaRPr lang="en-US" sz="2000" dirty="0"/>
                        </a:p>
                      </a:txBody>
                      <a:tcPr/>
                    </a:tc>
                    <a:extLst>
                      <a:ext uri="{0D108BD9-81ED-4DB2-BD59-A6C34878D82A}">
                        <a16:rowId xmlns:a16="http://schemas.microsoft.com/office/drawing/2014/main" val="1705036017"/>
                      </a:ext>
                    </a:extLst>
                  </a:tr>
                  <a:tr h="838200">
                    <a:tc>
                      <a:txBody>
                        <a:bodyPr/>
                        <a:lstStyle/>
                        <a:p>
                          <a:r>
                            <a:rPr lang="en-US" sz="2000" dirty="0" err="1"/>
                            <a:t>Is_infinite</a:t>
                          </a:r>
                          <a:endParaRPr lang="en-US" sz="2000" dirty="0"/>
                        </a:p>
                      </a:txBody>
                      <a:tcPr/>
                    </a:tc>
                    <a:tc>
                      <a:txBody>
                        <a:bodyPr/>
                        <a:lstStyle/>
                        <a:p>
                          <a:r>
                            <a:rPr lang="en-US" sz="2000" dirty="0"/>
                            <a:t>Is the length of the string infinite?</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=0</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2619578809"/>
                      </a:ext>
                    </a:extLst>
                  </a:tr>
                </a:tbl>
              </a:graphicData>
            </a:graphic>
          </p:graphicFrame>
        </mc:Choice>
        <mc:Fallback xmlns="">
          <p:graphicFrame>
            <p:nvGraphicFramePr>
              <p:cNvPr id="4" name="Content Placeholder 4">
                <a:extLst>
                  <a:ext uri="{FF2B5EF4-FFF2-40B4-BE49-F238E27FC236}">
                    <a16:creationId xmlns:a16="http://schemas.microsoft.com/office/drawing/2014/main" id="{744993AE-F321-E34D-A66F-50378FE92264}"/>
                  </a:ext>
                </a:extLst>
              </p:cNvPr>
              <p:cNvGraphicFramePr>
                <a:graphicFrameLocks/>
              </p:cNvGraphicFramePr>
              <p:nvPr>
                <p:extLst>
                  <p:ext uri="{D42A27DB-BD31-4B8C-83A1-F6EECF244321}">
                    <p14:modId xmlns:p14="http://schemas.microsoft.com/office/powerpoint/2010/main" val="3702788926"/>
                  </p:ext>
                </p:extLst>
              </p:nvPr>
            </p:nvGraphicFramePr>
            <p:xfrm>
              <a:off x="152430" y="1517904"/>
              <a:ext cx="11883962" cy="4343400"/>
            </p:xfrm>
            <a:graphic>
              <a:graphicData uri="http://schemas.openxmlformats.org/drawingml/2006/table">
                <a:tbl>
                  <a:tblPr firstRow="1" bandRow="1">
                    <a:tableStyleId>{073A0DAA-6AF3-43AB-8588-CEC1D06C72B9}</a:tableStyleId>
                  </a:tblPr>
                  <a:tblGrid>
                    <a:gridCol w="1715516">
                      <a:extLst>
                        <a:ext uri="{9D8B030D-6E8A-4147-A177-3AD203B41FA5}">
                          <a16:colId xmlns:a16="http://schemas.microsoft.com/office/drawing/2014/main" val="20000"/>
                        </a:ext>
                      </a:extLst>
                    </a:gridCol>
                    <a:gridCol w="2193925">
                      <a:extLst>
                        <a:ext uri="{9D8B030D-6E8A-4147-A177-3AD203B41FA5}">
                          <a16:colId xmlns:a16="http://schemas.microsoft.com/office/drawing/2014/main" val="20001"/>
                        </a:ext>
                      </a:extLst>
                    </a:gridCol>
                    <a:gridCol w="3983828">
                      <a:extLst>
                        <a:ext uri="{9D8B030D-6E8A-4147-A177-3AD203B41FA5}">
                          <a16:colId xmlns:a16="http://schemas.microsoft.com/office/drawing/2014/main" val="20002"/>
                        </a:ext>
                      </a:extLst>
                    </a:gridCol>
                    <a:gridCol w="3990693">
                      <a:extLst>
                        <a:ext uri="{9D8B030D-6E8A-4147-A177-3AD203B41FA5}">
                          <a16:colId xmlns:a16="http://schemas.microsoft.com/office/drawing/2014/main" val="20003"/>
                        </a:ext>
                      </a:extLst>
                    </a:gridCol>
                  </a:tblGrid>
                  <a:tr h="396240">
                    <a:tc>
                      <a:txBody>
                        <a:bodyPr/>
                        <a:lstStyle/>
                        <a:p>
                          <a:r>
                            <a:rPr lang="en-US" sz="2000"/>
                            <a:t>Name</a:t>
                          </a:r>
                        </a:p>
                      </a:txBody>
                      <a:tcPr/>
                    </a:tc>
                    <a:tc>
                      <a:txBody>
                        <a:bodyPr/>
                        <a:lstStyle/>
                        <a:p>
                          <a:r>
                            <a:rPr lang="en-US" sz="2000" dirty="0"/>
                            <a:t>Decision Problem</a:t>
                          </a:r>
                        </a:p>
                      </a:txBody>
                      <a:tcPr/>
                    </a:tc>
                    <a:tc>
                      <a:txBody>
                        <a:bodyPr/>
                        <a:lstStyle/>
                        <a:p>
                          <a:r>
                            <a:rPr lang="en-US" sz="2000"/>
                            <a:t>Function</a:t>
                          </a:r>
                        </a:p>
                      </a:txBody>
                      <a:tcPr/>
                    </a:tc>
                    <a:tc>
                      <a:txBody>
                        <a:bodyPr/>
                        <a:lstStyle/>
                        <a:p>
                          <a:r>
                            <a:rPr lang="en-US" sz="2000" dirty="0"/>
                            <a:t>Language</a:t>
                          </a:r>
                        </a:p>
                      </a:txBody>
                      <a:tcPr/>
                    </a:tc>
                    <a:extLst>
                      <a:ext uri="{0D108BD9-81ED-4DB2-BD59-A6C34878D82A}">
                        <a16:rowId xmlns:a16="http://schemas.microsoft.com/office/drawing/2014/main" val="10000"/>
                      </a:ext>
                    </a:extLst>
                  </a:tr>
                  <a:tr h="771335">
                    <a:tc>
                      <a:txBody>
                        <a:bodyPr/>
                        <a:lstStyle/>
                        <a:p>
                          <a:r>
                            <a:rPr lang="en-US" sz="2000" baseline="0" dirty="0"/>
                            <a:t>XOR</a:t>
                          </a:r>
                          <a:endParaRPr lang="en-US" sz="2000" dirty="0"/>
                        </a:p>
                      </a:txBody>
                      <a:tcPr/>
                    </a:tc>
                    <a:tc>
                      <a:txBody>
                        <a:bodyPr/>
                        <a:lstStyle/>
                        <a:p>
                          <a:r>
                            <a:rPr lang="en-US" sz="2000" dirty="0"/>
                            <a:t>Are there an odd number of 1’s?</a:t>
                          </a:r>
                        </a:p>
                      </a:txBody>
                      <a:tcPr/>
                    </a:tc>
                    <a:tc>
                      <a:txBody>
                        <a:bodyPr/>
                        <a:lstStyle/>
                        <a:p>
                          <a:endParaRPr lang="en-US"/>
                        </a:p>
                      </a:txBody>
                      <a:tcPr>
                        <a:blipFill>
                          <a:blip r:embed="rId2"/>
                          <a:stretch>
                            <a:fillRect l="-98408" t="-196721" r="-100318" b="-411475"/>
                          </a:stretch>
                        </a:blipFill>
                      </a:tcPr>
                    </a:tc>
                    <a:tc>
                      <a:txBody>
                        <a:bodyPr/>
                        <a:lstStyle/>
                        <a:p>
                          <a:endParaRPr lang="en-US"/>
                        </a:p>
                      </a:txBody>
                      <a:tcPr>
                        <a:blipFill>
                          <a:blip r:embed="rId2"/>
                          <a:stretch>
                            <a:fillRect l="-198408" t="-196721" r="-318" b="-411475"/>
                          </a:stretch>
                        </a:blipFill>
                      </a:tcPr>
                    </a:tc>
                    <a:extLst>
                      <a:ext uri="{0D108BD9-81ED-4DB2-BD59-A6C34878D82A}">
                        <a16:rowId xmlns:a16="http://schemas.microsoft.com/office/drawing/2014/main" val="10001"/>
                      </a:ext>
                    </a:extLst>
                  </a:tr>
                  <a:tr h="771335">
                    <a:tc>
                      <a:txBody>
                        <a:bodyPr/>
                        <a:lstStyle/>
                        <a:p>
                          <a:r>
                            <a:rPr lang="en-US" sz="2000"/>
                            <a:t>Majority</a:t>
                          </a:r>
                        </a:p>
                      </a:txBody>
                      <a:tcPr/>
                    </a:tc>
                    <a:tc>
                      <a:txBody>
                        <a:bodyPr/>
                        <a:lstStyle/>
                        <a:p>
                          <a:r>
                            <a:rPr lang="en-US" sz="2000" dirty="0"/>
                            <a:t>Are there</a:t>
                          </a:r>
                          <a:r>
                            <a:rPr lang="en-US" sz="2000" baseline="0" dirty="0"/>
                            <a:t> more 1s than 0s?</a:t>
                          </a:r>
                          <a:endParaRPr lang="en-US" sz="2000" dirty="0"/>
                        </a:p>
                      </a:txBody>
                      <a:tcPr/>
                    </a:tc>
                    <a:tc>
                      <a:txBody>
                        <a:bodyPr/>
                        <a:lstStyle/>
                        <a:p>
                          <a:endParaRPr lang="en-US"/>
                        </a:p>
                      </a:txBody>
                      <a:tcPr>
                        <a:blipFill>
                          <a:blip r:embed="rId2"/>
                          <a:stretch>
                            <a:fillRect l="-98408" t="-296721" r="-100318" b="-311475"/>
                          </a:stretch>
                        </a:blipFill>
                      </a:tcPr>
                    </a:tc>
                    <a:tc>
                      <a:txBody>
                        <a:bodyPr/>
                        <a:lstStyle/>
                        <a:p>
                          <a:endParaRPr lang="en-US"/>
                        </a:p>
                      </a:txBody>
                      <a:tcPr>
                        <a:blipFill>
                          <a:blip r:embed="rId2"/>
                          <a:stretch>
                            <a:fillRect l="-198408" t="-296721" r="-318" b="-311475"/>
                          </a:stretch>
                        </a:blipFill>
                      </a:tcPr>
                    </a:tc>
                    <a:extLst>
                      <a:ext uri="{0D108BD9-81ED-4DB2-BD59-A6C34878D82A}">
                        <a16:rowId xmlns:a16="http://schemas.microsoft.com/office/drawing/2014/main" val="10002"/>
                      </a:ext>
                    </a:extLst>
                  </a:tr>
                  <a:tr h="728090">
                    <a:tc>
                      <a:txBody>
                        <a:bodyPr/>
                        <a:lstStyle/>
                        <a:p>
                          <a:r>
                            <a:rPr lang="en-US" sz="2000" dirty="0"/>
                            <a:t>Thing you want to compute</a:t>
                          </a:r>
                        </a:p>
                      </a:txBody>
                      <a:tcPr/>
                    </a:tc>
                    <a:tc>
                      <a:txBody>
                        <a:bodyPr/>
                        <a:lstStyle/>
                        <a:p>
                          <a:r>
                            <a:rPr lang="en-US" sz="2000" dirty="0"/>
                            <a:t>Does it have </a:t>
                          </a:r>
                          <a:r>
                            <a:rPr lang="en-US" sz="2000" dirty="0" err="1"/>
                            <a:t>have</a:t>
                          </a:r>
                          <a:r>
                            <a:rPr lang="en-US" sz="2000" dirty="0"/>
                            <a:t> a property?</a:t>
                          </a:r>
                        </a:p>
                      </a:txBody>
                      <a:tcPr/>
                    </a:tc>
                    <a:tc>
                      <a:txBody>
                        <a:bodyPr/>
                        <a:lstStyle/>
                        <a:p>
                          <a:endParaRPr lang="en-US"/>
                        </a:p>
                      </a:txBody>
                      <a:tcPr>
                        <a:blipFill>
                          <a:blip r:embed="rId2"/>
                          <a:stretch>
                            <a:fillRect l="-98408" t="-417241" r="-100318" b="-227586"/>
                          </a:stretch>
                        </a:blipFill>
                      </a:tcPr>
                    </a:tc>
                    <a:tc>
                      <a:txBody>
                        <a:bodyPr/>
                        <a:lstStyle/>
                        <a:p>
                          <a:endParaRPr lang="en-US"/>
                        </a:p>
                      </a:txBody>
                      <a:tcPr>
                        <a:blipFill>
                          <a:blip r:embed="rId2"/>
                          <a:stretch>
                            <a:fillRect l="-198408" t="-417241" r="-318" b="-227586"/>
                          </a:stretch>
                        </a:blipFill>
                      </a:tcPr>
                    </a:tc>
                    <a:extLst>
                      <a:ext uri="{0D108BD9-81ED-4DB2-BD59-A6C34878D82A}">
                        <a16:rowId xmlns:a16="http://schemas.microsoft.com/office/drawing/2014/main" val="10003"/>
                      </a:ext>
                    </a:extLst>
                  </a:tr>
                  <a:tr h="838200">
                    <a:tc>
                      <a:txBody>
                        <a:bodyPr/>
                        <a:lstStyle/>
                        <a:p>
                          <a:r>
                            <a:rPr lang="en-US" sz="2000" dirty="0"/>
                            <a:t>Is1</a:t>
                          </a:r>
                        </a:p>
                      </a:txBody>
                      <a:tcPr/>
                    </a:tc>
                    <a:tc>
                      <a:txBody>
                        <a:bodyPr/>
                        <a:lstStyle/>
                        <a:p>
                          <a:r>
                            <a:rPr lang="en-US" sz="2000" dirty="0"/>
                            <a:t>Is the string exactly “1”?</a:t>
                          </a:r>
                        </a:p>
                      </a:txBody>
                      <a:tcPr/>
                    </a:tc>
                    <a:tc>
                      <a:txBody>
                        <a:bodyPr/>
                        <a:lstStyle/>
                        <a:p>
                          <a:endParaRPr lang="en-US"/>
                        </a:p>
                      </a:txBody>
                      <a:tcPr>
                        <a:blipFill>
                          <a:blip r:embed="rId2"/>
                          <a:stretch>
                            <a:fillRect l="-98408" t="-454545" r="-100318" b="-100000"/>
                          </a:stretch>
                        </a:blipFill>
                      </a:tcPr>
                    </a:tc>
                    <a:tc>
                      <a:txBody>
                        <a:bodyPr/>
                        <a:lstStyle/>
                        <a:p>
                          <a:endParaRPr lang="en-US"/>
                        </a:p>
                      </a:txBody>
                      <a:tcPr>
                        <a:blipFill>
                          <a:blip r:embed="rId2"/>
                          <a:stretch>
                            <a:fillRect l="-198408" t="-454545" r="-318" b="-100000"/>
                          </a:stretch>
                        </a:blipFill>
                      </a:tcPr>
                    </a:tc>
                    <a:extLst>
                      <a:ext uri="{0D108BD9-81ED-4DB2-BD59-A6C34878D82A}">
                        <a16:rowId xmlns:a16="http://schemas.microsoft.com/office/drawing/2014/main" val="1705036017"/>
                      </a:ext>
                    </a:extLst>
                  </a:tr>
                  <a:tr h="838200">
                    <a:tc>
                      <a:txBody>
                        <a:bodyPr/>
                        <a:lstStyle/>
                        <a:p>
                          <a:r>
                            <a:rPr lang="en-US" sz="2000" dirty="0" err="1"/>
                            <a:t>Is_infinite</a:t>
                          </a:r>
                          <a:endParaRPr lang="en-US" sz="2000" dirty="0"/>
                        </a:p>
                      </a:txBody>
                      <a:tcPr/>
                    </a:tc>
                    <a:tc>
                      <a:txBody>
                        <a:bodyPr/>
                        <a:lstStyle/>
                        <a:p>
                          <a:r>
                            <a:rPr lang="en-US" sz="2000" dirty="0"/>
                            <a:t>Is the length of the string infinite?</a:t>
                          </a:r>
                        </a:p>
                      </a:txBody>
                      <a:tcPr/>
                    </a:tc>
                    <a:tc>
                      <a:txBody>
                        <a:bodyPr/>
                        <a:lstStyle/>
                        <a:p>
                          <a:endParaRPr lang="en-US"/>
                        </a:p>
                      </a:txBody>
                      <a:tcPr>
                        <a:blipFill>
                          <a:blip r:embed="rId2"/>
                          <a:stretch>
                            <a:fillRect l="-98408" t="-554545" r="-100318"/>
                          </a:stretch>
                        </a:blipFill>
                      </a:tcPr>
                    </a:tc>
                    <a:tc>
                      <a:txBody>
                        <a:bodyPr/>
                        <a:lstStyle/>
                        <a:p>
                          <a:endParaRPr lang="en-US"/>
                        </a:p>
                      </a:txBody>
                      <a:tcPr>
                        <a:blipFill>
                          <a:blip r:embed="rId2"/>
                          <a:stretch>
                            <a:fillRect l="-198408" t="-554545" r="-318"/>
                          </a:stretch>
                        </a:blipFill>
                      </a:tcPr>
                    </a:tc>
                    <a:extLst>
                      <a:ext uri="{0D108BD9-81ED-4DB2-BD59-A6C34878D82A}">
                        <a16:rowId xmlns:a16="http://schemas.microsoft.com/office/drawing/2014/main" val="2619578809"/>
                      </a:ext>
                    </a:extLst>
                  </a:tr>
                </a:tbl>
              </a:graphicData>
            </a:graphic>
          </p:graphicFrame>
        </mc:Fallback>
      </mc:AlternateContent>
    </p:spTree>
    <p:extLst>
      <p:ext uri="{BB962C8B-B14F-4D97-AF65-F5344CB8AC3E}">
        <p14:creationId xmlns:p14="http://schemas.microsoft.com/office/powerpoint/2010/main" val="3534439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230425" y="5025154"/>
            <a:ext cx="3956570" cy="13190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Last rule, base case! Nothing needs to happen when going from a state p to itself.</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Finally, 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𝑝𝑝</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59234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230425" y="3091158"/>
            <a:ext cx="3956570" cy="3180170"/>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So, is it the case that if a string X accepts in the original automata P, then this grammar will definition accept it (and similarly for rejection)?</a:t>
            </a:r>
          </a:p>
          <a:p>
            <a:pPr marL="0" indent="0">
              <a:buFont typeface="Arial" panose="020B0604020202020204" pitchFamily="34" charset="0"/>
              <a:buNone/>
            </a:pPr>
            <a:r>
              <a:rPr lang="en-US" sz="1800" dirty="0"/>
              <a:t>Yes, let’s verbally describe why.</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Finally, 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𝑝𝑝</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110660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We did it!</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10" name="Content Placeholder 2">
            <a:extLst>
              <a:ext uri="{FF2B5EF4-FFF2-40B4-BE49-F238E27FC236}">
                <a16:creationId xmlns:a16="http://schemas.microsoft.com/office/drawing/2014/main" id="{DFDED13F-3EE9-B846-955C-446F847CAC43}"/>
              </a:ext>
            </a:extLst>
          </p:cNvPr>
          <p:cNvSpPr txBox="1">
            <a:spLocks/>
          </p:cNvSpPr>
          <p:nvPr/>
        </p:nvSpPr>
        <p:spPr>
          <a:xfrm>
            <a:off x="1959817" y="3180170"/>
            <a:ext cx="8276608" cy="110051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Great! So, pushdown automata and context-free grammars are equivalent in their descriptive power, and they are MORE powerful than regular languages / NFAs</a:t>
            </a:r>
          </a:p>
        </p:txBody>
      </p:sp>
    </p:spTree>
    <p:extLst>
      <p:ext uri="{BB962C8B-B14F-4D97-AF65-F5344CB8AC3E}">
        <p14:creationId xmlns:p14="http://schemas.microsoft.com/office/powerpoint/2010/main" val="2152958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3: Non-Context-Free Languages</a:t>
            </a:r>
          </a:p>
        </p:txBody>
      </p:sp>
    </p:spTree>
    <p:extLst>
      <p:ext uri="{BB962C8B-B14F-4D97-AF65-F5344CB8AC3E}">
        <p14:creationId xmlns:p14="http://schemas.microsoft.com/office/powerpoint/2010/main" val="3794284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1D26B1A-848A-644D-A721-C841CBE4A26C}"/>
                  </a:ext>
                </a:extLst>
              </p:cNvPr>
              <p:cNvSpPr txBox="1">
                <a:spLocks/>
              </p:cNvSpPr>
              <p:nvPr/>
            </p:nvSpPr>
            <p:spPr>
              <a:xfrm>
                <a:off x="2743200" y="2281954"/>
                <a:ext cx="6619285" cy="282412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0" dirty="0">
                    <a:solidFill>
                      <a:schemeClr val="bg1"/>
                    </a:solidFill>
                  </a:rPr>
                  <a:t>If </a:t>
                </a:r>
                <a14:m>
                  <m:oMath xmlns:m="http://schemas.openxmlformats.org/officeDocument/2006/math">
                    <m:r>
                      <a:rPr lang="en-US" sz="1800" b="0" i="1" smtClean="0">
                        <a:solidFill>
                          <a:schemeClr val="bg1"/>
                        </a:solidFill>
                        <a:latin typeface="Cambria Math" panose="02040503050406030204" pitchFamily="18" charset="0"/>
                      </a:rPr>
                      <m:t>𝐴</m:t>
                    </m:r>
                  </m:oMath>
                </a14:m>
                <a:r>
                  <a:rPr lang="en-US" sz="1800" b="0" dirty="0">
                    <a:solidFill>
                      <a:schemeClr val="bg1"/>
                    </a:solidFill>
                  </a:rPr>
                  <a:t> is a context-free language, then there is a number </a:t>
                </a:r>
                <a14:m>
                  <m:oMath xmlns:m="http://schemas.openxmlformats.org/officeDocument/2006/math">
                    <m:r>
                      <a:rPr lang="en-US" sz="1800" b="0" i="1" smtClean="0">
                        <a:solidFill>
                          <a:schemeClr val="bg1"/>
                        </a:solidFill>
                        <a:latin typeface="Cambria Math" panose="02040503050406030204" pitchFamily="18" charset="0"/>
                      </a:rPr>
                      <m:t>𝑝</m:t>
                    </m:r>
                  </m:oMath>
                </a14:m>
                <a:r>
                  <a:rPr lang="en-US" sz="1800" b="0" dirty="0">
                    <a:solidFill>
                      <a:schemeClr val="bg1"/>
                    </a:solidFill>
                  </a:rPr>
                  <a:t> (the pumping length) where, if </a:t>
                </a:r>
                <a14:m>
                  <m:oMath xmlns:m="http://schemas.openxmlformats.org/officeDocument/2006/math">
                    <m:r>
                      <a:rPr lang="en-US" sz="1800" b="0" i="1" smtClean="0">
                        <a:solidFill>
                          <a:schemeClr val="bg1"/>
                        </a:solidFill>
                        <a:latin typeface="Cambria Math" panose="02040503050406030204" pitchFamily="18" charset="0"/>
                      </a:rPr>
                      <m:t>𝑠</m:t>
                    </m:r>
                  </m:oMath>
                </a14:m>
                <a:r>
                  <a:rPr lang="en-US" sz="1800" b="0" dirty="0">
                    <a:solidFill>
                      <a:schemeClr val="bg1"/>
                    </a:solidFill>
                  </a:rPr>
                  <a:t> is any string such that </a:t>
                </a:r>
                <a14:m>
                  <m:oMath xmlns:m="http://schemas.openxmlformats.org/officeDocument/2006/math">
                    <m:r>
                      <a:rPr lang="en-US" sz="1800" b="0" i="1" smtClean="0">
                        <a:solidFill>
                          <a:schemeClr val="bg1"/>
                        </a:solidFill>
                        <a:latin typeface="Cambria Math" panose="02040503050406030204" pitchFamily="18" charset="0"/>
                      </a:rPr>
                      <m:t>𝑠</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oMath>
                </a14:m>
                <a:r>
                  <a:rPr lang="en-US" sz="1800" b="0" dirty="0">
                    <a:solidFill>
                      <a:schemeClr val="bg1"/>
                    </a:solidFill>
                  </a:rPr>
                  <a:t> and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𝑠</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𝑝</m:t>
                    </m:r>
                  </m:oMath>
                </a14:m>
                <a:r>
                  <a:rPr lang="en-US" sz="1800" b="0" dirty="0">
                    <a:solidFill>
                      <a:schemeClr val="bg1"/>
                    </a:solidFill>
                  </a:rPr>
                  <a:t>, then </a:t>
                </a:r>
                <a14:m>
                  <m:oMath xmlns:m="http://schemas.openxmlformats.org/officeDocument/2006/math">
                    <m:r>
                      <a:rPr lang="en-US" sz="1800" b="0" i="1" smtClean="0">
                        <a:solidFill>
                          <a:schemeClr val="bg1"/>
                        </a:solidFill>
                        <a:latin typeface="Cambria Math" panose="02040503050406030204" pitchFamily="18" charset="0"/>
                      </a:rPr>
                      <m:t>𝑠</m:t>
                    </m:r>
                  </m:oMath>
                </a14:m>
                <a:r>
                  <a:rPr lang="en-US" sz="1800" b="0" dirty="0">
                    <a:solidFill>
                      <a:schemeClr val="bg1"/>
                    </a:solidFill>
                  </a:rPr>
                  <a:t> may be divided into five pieces </a:t>
                </a:r>
                <a14:m>
                  <m:oMath xmlns:m="http://schemas.openxmlformats.org/officeDocument/2006/math">
                    <m:r>
                      <a:rPr lang="en-US" sz="1800" b="0" i="1" smtClean="0">
                        <a:solidFill>
                          <a:schemeClr val="bg1"/>
                        </a:solidFill>
                        <a:latin typeface="Cambria Math" panose="02040503050406030204" pitchFamily="18" charset="0"/>
                      </a:rPr>
                      <m:t>𝑠</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𝑢𝑣𝑥𝑦𝑧</m:t>
                    </m:r>
                  </m:oMath>
                </a14:m>
                <a:r>
                  <a:rPr lang="en-US" sz="1800" b="0" dirty="0">
                    <a:solidFill>
                      <a:schemeClr val="bg1"/>
                    </a:solidFill>
                  </a:rPr>
                  <a:t> satisfying the following:</a:t>
                </a:r>
              </a:p>
              <a:p>
                <a:pPr marL="0" indent="0">
                  <a:buNone/>
                </a:pPr>
                <a:r>
                  <a:rPr lang="en-US" sz="1800" dirty="0">
                    <a:solidFill>
                      <a:schemeClr val="bg1"/>
                    </a:solidFill>
                  </a:rPr>
                  <a:t>1. for each </a:t>
                </a:r>
                <a14:m>
                  <m:oMath xmlns:m="http://schemas.openxmlformats.org/officeDocument/2006/math">
                    <m: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≥0</m:t>
                    </m:r>
                  </m:oMath>
                </a14:m>
                <a:r>
                  <a:rPr lang="en-US" sz="1800" dirty="0">
                    <a:solidFill>
                      <a:schemeClr val="bg1"/>
                    </a:solidFill>
                  </a:rPr>
                  <a:t>, </a:t>
                </a:r>
                <a14:m>
                  <m:oMath xmlns:m="http://schemas.openxmlformats.org/officeDocument/2006/math">
                    <m:r>
                      <a:rPr lang="en-US" sz="1800" b="0" i="1" smtClean="0">
                        <a:solidFill>
                          <a:schemeClr val="bg1"/>
                        </a:solidFill>
                        <a:latin typeface="Cambria Math" panose="02040503050406030204" pitchFamily="18" charset="0"/>
                      </a:rPr>
                      <m:t>𝑢</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𝑣</m:t>
                        </m:r>
                      </m:e>
                      <m:sup>
                        <m:r>
                          <a:rPr lang="en-US" sz="1800" b="0" i="1" smtClean="0">
                            <a:solidFill>
                              <a:schemeClr val="bg1"/>
                            </a:solidFill>
                            <a:latin typeface="Cambria Math" panose="02040503050406030204" pitchFamily="18" charset="0"/>
                          </a:rPr>
                          <m:t>𝑖</m:t>
                        </m:r>
                      </m:sup>
                    </m:sSup>
                    <m:r>
                      <a:rPr lang="en-US" sz="1800" b="0" i="1" smtClean="0">
                        <a:solidFill>
                          <a:schemeClr val="bg1"/>
                        </a:solidFill>
                        <a:latin typeface="Cambria Math" panose="02040503050406030204" pitchFamily="18" charset="0"/>
                      </a:rPr>
                      <m:t>𝑥</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𝑦</m:t>
                        </m:r>
                      </m:e>
                      <m:sup>
                        <m:r>
                          <a:rPr lang="en-US" sz="1800" b="0" i="1" smtClean="0">
                            <a:solidFill>
                              <a:schemeClr val="bg1"/>
                            </a:solidFill>
                            <a:latin typeface="Cambria Math" panose="02040503050406030204" pitchFamily="18" charset="0"/>
                          </a:rPr>
                          <m:t>𝑖</m:t>
                        </m:r>
                      </m:sup>
                    </m:sSup>
                    <m:r>
                      <a:rPr lang="en-US" sz="1800" b="0" i="1" smtClean="0">
                        <a:solidFill>
                          <a:schemeClr val="bg1"/>
                        </a:solidFill>
                        <a:latin typeface="Cambria Math" panose="02040503050406030204" pitchFamily="18" charset="0"/>
                      </a:rPr>
                      <m:t>𝑧</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 </m:t>
                    </m:r>
                  </m:oMath>
                </a14:m>
                <a:endParaRPr lang="en-US" sz="1800" dirty="0">
                  <a:solidFill>
                    <a:schemeClr val="bg1"/>
                  </a:solidFill>
                </a:endParaRPr>
              </a:p>
              <a:p>
                <a:pPr marL="0" indent="0">
                  <a:buNone/>
                </a:pPr>
                <a:r>
                  <a:rPr lang="en-US" sz="1800" dirty="0">
                    <a:solidFill>
                      <a:schemeClr val="bg1"/>
                    </a:solidFill>
                  </a:rPr>
                  <a:t>2.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𝑣𝑦</m:t>
                        </m:r>
                      </m:e>
                    </m:d>
                    <m:r>
                      <a:rPr lang="en-US" sz="1800" b="0" i="1" smtClean="0">
                        <a:solidFill>
                          <a:schemeClr val="bg1"/>
                        </a:solidFill>
                        <a:latin typeface="Cambria Math" panose="02040503050406030204" pitchFamily="18" charset="0"/>
                      </a:rPr>
                      <m:t>&gt;0</m:t>
                    </m:r>
                  </m:oMath>
                </a14:m>
                <a:endParaRPr lang="en-US" sz="1800" dirty="0">
                  <a:solidFill>
                    <a:schemeClr val="bg1"/>
                  </a:solidFill>
                </a:endParaRPr>
              </a:p>
              <a:p>
                <a:pPr marL="0" indent="0">
                  <a:buNone/>
                </a:pPr>
                <a:r>
                  <a:rPr lang="en-US" sz="1800" dirty="0">
                    <a:solidFill>
                      <a:schemeClr val="bg1"/>
                    </a:solidFill>
                  </a:rPr>
                  <a:t>3.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𝑣𝑥𝑦</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𝑝</m:t>
                    </m:r>
                  </m:oMath>
                </a14:m>
                <a:endParaRPr lang="en-US" sz="1800" dirty="0">
                  <a:solidFill>
                    <a:schemeClr val="bg1"/>
                  </a:solidFill>
                </a:endParaRPr>
              </a:p>
            </p:txBody>
          </p:sp>
        </mc:Choice>
        <mc:Fallback xmlns="">
          <p:sp>
            <p:nvSpPr>
              <p:cNvPr id="6" name="Content Placeholder 2">
                <a:extLst>
                  <a:ext uri="{FF2B5EF4-FFF2-40B4-BE49-F238E27FC236}">
                    <a16:creationId xmlns:a16="http://schemas.microsoft.com/office/drawing/2014/main" id="{41D26B1A-848A-644D-A721-C841CBE4A26C}"/>
                  </a:ext>
                </a:extLst>
              </p:cNvPr>
              <p:cNvSpPr txBox="1">
                <a:spLocks noRot="1" noChangeAspect="1" noMove="1" noResize="1" noEditPoints="1" noAdjustHandles="1" noChangeArrowheads="1" noChangeShapeType="1" noTextEdit="1"/>
              </p:cNvSpPr>
              <p:nvPr/>
            </p:nvSpPr>
            <p:spPr>
              <a:xfrm>
                <a:off x="2743200" y="2281954"/>
                <a:ext cx="6619285" cy="2824121"/>
              </a:xfrm>
              <a:prstGeom prst="rect">
                <a:avLst/>
              </a:prstGeom>
              <a:blipFill>
                <a:blip r:embed="rId2"/>
                <a:stretch>
                  <a:fillRect l="-768" t="-450" r="-768"/>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F2E419C-1812-6644-A671-8626CE99E5FA}"/>
              </a:ext>
            </a:extLst>
          </p:cNvPr>
          <p:cNvSpPr txBox="1">
            <a:spLocks/>
          </p:cNvSpPr>
          <p:nvPr/>
        </p:nvSpPr>
        <p:spPr>
          <a:xfrm>
            <a:off x="2743200" y="1885443"/>
            <a:ext cx="6619285"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b="1" dirty="0">
                <a:solidFill>
                  <a:schemeClr val="tx1">
                    <a:lumMod val="95000"/>
                  </a:schemeClr>
                </a:solidFill>
              </a:rPr>
              <a:t>The pumping lemma for context-free languages:</a:t>
            </a:r>
          </a:p>
        </p:txBody>
      </p:sp>
    </p:spTree>
    <p:extLst>
      <p:ext uri="{BB962C8B-B14F-4D97-AF65-F5344CB8AC3E}">
        <p14:creationId xmlns:p14="http://schemas.microsoft.com/office/powerpoint/2010/main" val="82768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A1F732D-3998-3F4A-9664-7431E674A903}"/>
                  </a:ext>
                </a:extLst>
              </p:cNvPr>
              <p:cNvSpPr txBox="1">
                <a:spLocks/>
              </p:cNvSpPr>
              <p:nvPr/>
            </p:nvSpPr>
            <p:spPr>
              <a:xfrm>
                <a:off x="2435703" y="1175263"/>
                <a:ext cx="7533685" cy="178834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If </a:t>
                </a:r>
                <a14:m>
                  <m:oMath xmlns:m="http://schemas.openxmlformats.org/officeDocument/2006/math">
                    <m:r>
                      <a:rPr lang="en-US" sz="1400" b="0" i="1" smtClean="0">
                        <a:solidFill>
                          <a:schemeClr val="bg1"/>
                        </a:solidFill>
                        <a:latin typeface="Cambria Math" panose="02040503050406030204" pitchFamily="18" charset="0"/>
                      </a:rPr>
                      <m:t>𝐴</m:t>
                    </m:r>
                  </m:oMath>
                </a14:m>
                <a:r>
                  <a:rPr lang="en-US" sz="1400" b="0" dirty="0">
                    <a:solidFill>
                      <a:schemeClr val="bg1"/>
                    </a:solidFill>
                  </a:rPr>
                  <a:t> is a context-free language, then there is a number </a:t>
                </a:r>
                <a14:m>
                  <m:oMath xmlns:m="http://schemas.openxmlformats.org/officeDocument/2006/math">
                    <m:r>
                      <a:rPr lang="en-US" sz="1400" b="0" i="1" smtClean="0">
                        <a:solidFill>
                          <a:schemeClr val="bg1"/>
                        </a:solidFill>
                        <a:latin typeface="Cambria Math" panose="02040503050406030204" pitchFamily="18" charset="0"/>
                      </a:rPr>
                      <m:t>𝑝</m:t>
                    </m:r>
                  </m:oMath>
                </a14:m>
                <a:r>
                  <a:rPr lang="en-US" sz="1400" b="0" dirty="0">
                    <a:solidFill>
                      <a:schemeClr val="bg1"/>
                    </a:solidFill>
                  </a:rPr>
                  <a:t> (the pumping length) where, if </a:t>
                </a:r>
                <a14:m>
                  <m:oMath xmlns:m="http://schemas.openxmlformats.org/officeDocument/2006/math">
                    <m:r>
                      <a:rPr lang="en-US" sz="1400" b="0" i="1" smtClean="0">
                        <a:solidFill>
                          <a:schemeClr val="bg1"/>
                        </a:solidFill>
                        <a:latin typeface="Cambria Math" panose="02040503050406030204" pitchFamily="18" charset="0"/>
                      </a:rPr>
                      <m:t>𝑠</m:t>
                    </m:r>
                  </m:oMath>
                </a14:m>
                <a:r>
                  <a:rPr lang="en-US" sz="1400" b="0" dirty="0">
                    <a:solidFill>
                      <a:schemeClr val="bg1"/>
                    </a:solidFill>
                  </a:rPr>
                  <a:t> is any string such that </a:t>
                </a:r>
                <a14:m>
                  <m:oMath xmlns:m="http://schemas.openxmlformats.org/officeDocument/2006/math">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𝐴</m:t>
                    </m:r>
                  </m:oMath>
                </a14:m>
                <a:r>
                  <a:rPr lang="en-US" sz="1400" b="0" dirty="0">
                    <a:solidFill>
                      <a:schemeClr val="bg1"/>
                    </a:solidFill>
                  </a:rPr>
                  <a:t> and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e>
                    </m:d>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𝑝</m:t>
                    </m:r>
                  </m:oMath>
                </a14:m>
                <a:r>
                  <a:rPr lang="en-US" sz="1400" b="0" dirty="0">
                    <a:solidFill>
                      <a:schemeClr val="bg1"/>
                    </a:solidFill>
                  </a:rPr>
                  <a:t>, then </a:t>
                </a:r>
                <a14:m>
                  <m:oMath xmlns:m="http://schemas.openxmlformats.org/officeDocument/2006/math">
                    <m:r>
                      <a:rPr lang="en-US" sz="1400" b="0" i="1" smtClean="0">
                        <a:solidFill>
                          <a:schemeClr val="bg1"/>
                        </a:solidFill>
                        <a:latin typeface="Cambria Math" panose="02040503050406030204" pitchFamily="18" charset="0"/>
                      </a:rPr>
                      <m:t>𝑠</m:t>
                    </m:r>
                  </m:oMath>
                </a14:m>
                <a:r>
                  <a:rPr lang="en-US" sz="1400" b="0" dirty="0">
                    <a:solidFill>
                      <a:schemeClr val="bg1"/>
                    </a:solidFill>
                  </a:rPr>
                  <a:t> may be divided into five pieces </a:t>
                </a:r>
                <a14:m>
                  <m:oMath xmlns:m="http://schemas.openxmlformats.org/officeDocument/2006/math">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𝑢𝑣𝑥𝑦𝑧</m:t>
                    </m:r>
                  </m:oMath>
                </a14:m>
                <a:r>
                  <a:rPr lang="en-US" sz="1400" b="0" dirty="0">
                    <a:solidFill>
                      <a:schemeClr val="bg1"/>
                    </a:solidFill>
                  </a:rPr>
                  <a:t> satisfying the following:</a:t>
                </a:r>
              </a:p>
              <a:p>
                <a:pPr marL="0" indent="0">
                  <a:buNone/>
                </a:pPr>
                <a:r>
                  <a:rPr lang="en-US" sz="1400" dirty="0">
                    <a:solidFill>
                      <a:schemeClr val="bg1"/>
                    </a:solidFill>
                  </a:rPr>
                  <a:t>1. for each </a:t>
                </a:r>
                <a14:m>
                  <m:oMath xmlns:m="http://schemas.openxmlformats.org/officeDocument/2006/math">
                    <m:r>
                      <a:rPr lang="en-US" sz="1400" b="0" i="1" smtClean="0">
                        <a:solidFill>
                          <a:schemeClr val="bg1"/>
                        </a:solidFill>
                        <a:latin typeface="Cambria Math" panose="02040503050406030204" pitchFamily="18" charset="0"/>
                      </a:rPr>
                      <m:t>𝑖</m:t>
                    </m:r>
                    <m:r>
                      <a:rPr lang="en-US" sz="1400" b="0" i="1" smtClean="0">
                        <a:solidFill>
                          <a:schemeClr val="bg1"/>
                        </a:solidFill>
                        <a:latin typeface="Cambria Math" panose="02040503050406030204" pitchFamily="18" charset="0"/>
                      </a:rPr>
                      <m:t>≥0</m:t>
                    </m:r>
                  </m:oMath>
                </a14:m>
                <a:r>
                  <a:rPr lang="en-US" sz="1400" dirty="0">
                    <a:solidFill>
                      <a:schemeClr val="bg1"/>
                    </a:solidFill>
                  </a:rPr>
                  <a:t>, </a:t>
                </a:r>
                <a14:m>
                  <m:oMath xmlns:m="http://schemas.openxmlformats.org/officeDocument/2006/math">
                    <m:r>
                      <a:rPr lang="en-US" sz="1400" b="0" i="1" smtClean="0">
                        <a:solidFill>
                          <a:schemeClr val="bg1"/>
                        </a:solidFill>
                        <a:latin typeface="Cambria Math" panose="02040503050406030204" pitchFamily="18" charset="0"/>
                      </a:rPr>
                      <m:t>𝑢</m:t>
                    </m:r>
                    <m:sSup>
                      <m:sSupPr>
                        <m:ctrlPr>
                          <a:rPr lang="en-US" sz="1400" b="0" i="1" smtClean="0">
                            <a:solidFill>
                              <a:schemeClr val="bg1"/>
                            </a:solidFill>
                            <a:latin typeface="Cambria Math" panose="02040503050406030204" pitchFamily="18" charset="0"/>
                          </a:rPr>
                        </m:ctrlPr>
                      </m:sSupPr>
                      <m:e>
                        <m:r>
                          <a:rPr lang="en-US" sz="1400" b="0" i="1" smtClean="0">
                            <a:solidFill>
                              <a:schemeClr val="bg1"/>
                            </a:solidFill>
                            <a:latin typeface="Cambria Math" panose="02040503050406030204" pitchFamily="18" charset="0"/>
                          </a:rPr>
                          <m:t>𝑣</m:t>
                        </m:r>
                      </m:e>
                      <m:sup>
                        <m:r>
                          <a:rPr lang="en-US" sz="1400" b="0" i="1" smtClean="0">
                            <a:solidFill>
                              <a:schemeClr val="bg1"/>
                            </a:solidFill>
                            <a:latin typeface="Cambria Math" panose="02040503050406030204" pitchFamily="18" charset="0"/>
                          </a:rPr>
                          <m:t>𝑖</m:t>
                        </m:r>
                      </m:sup>
                    </m:sSup>
                    <m:r>
                      <a:rPr lang="en-US" sz="1400" b="0" i="1" smtClean="0">
                        <a:solidFill>
                          <a:schemeClr val="bg1"/>
                        </a:solidFill>
                        <a:latin typeface="Cambria Math" panose="02040503050406030204" pitchFamily="18" charset="0"/>
                      </a:rPr>
                      <m:t>𝑥</m:t>
                    </m:r>
                    <m:sSup>
                      <m:sSupPr>
                        <m:ctrlPr>
                          <a:rPr lang="en-US" sz="1400" b="0" i="1" smtClean="0">
                            <a:solidFill>
                              <a:schemeClr val="bg1"/>
                            </a:solidFill>
                            <a:latin typeface="Cambria Math" panose="02040503050406030204" pitchFamily="18" charset="0"/>
                          </a:rPr>
                        </m:ctrlPr>
                      </m:sSupPr>
                      <m:e>
                        <m:r>
                          <a:rPr lang="en-US" sz="1400" b="0" i="1" smtClean="0">
                            <a:solidFill>
                              <a:schemeClr val="bg1"/>
                            </a:solidFill>
                            <a:latin typeface="Cambria Math" panose="02040503050406030204" pitchFamily="18" charset="0"/>
                          </a:rPr>
                          <m:t>𝑦</m:t>
                        </m:r>
                      </m:e>
                      <m:sup>
                        <m:r>
                          <a:rPr lang="en-US" sz="1400" b="0" i="1" smtClean="0">
                            <a:solidFill>
                              <a:schemeClr val="bg1"/>
                            </a:solidFill>
                            <a:latin typeface="Cambria Math" panose="02040503050406030204" pitchFamily="18" charset="0"/>
                          </a:rPr>
                          <m:t>𝑖</m:t>
                        </m:r>
                      </m:sup>
                    </m:sSup>
                    <m:r>
                      <a:rPr lang="en-US" sz="1400" b="0" i="1" smtClean="0">
                        <a:solidFill>
                          <a:schemeClr val="bg1"/>
                        </a:solidFill>
                        <a:latin typeface="Cambria Math" panose="02040503050406030204" pitchFamily="18" charset="0"/>
                      </a:rPr>
                      <m:t>𝑧</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𝐴</m:t>
                    </m:r>
                    <m:r>
                      <a:rPr lang="en-US" sz="1400" b="0" i="1" smtClean="0">
                        <a:solidFill>
                          <a:schemeClr val="bg1"/>
                        </a:solidFill>
                        <a:latin typeface="Cambria Math" panose="02040503050406030204" pitchFamily="18" charset="0"/>
                      </a:rPr>
                      <m:t> </m:t>
                    </m:r>
                  </m:oMath>
                </a14:m>
                <a:endParaRPr lang="en-US" sz="1400" dirty="0">
                  <a:solidFill>
                    <a:schemeClr val="bg1"/>
                  </a:solidFill>
                </a:endParaRPr>
              </a:p>
              <a:p>
                <a:pPr marL="0" indent="0">
                  <a:buNone/>
                </a:pPr>
                <a:r>
                  <a:rPr lang="en-US" sz="1400" dirty="0">
                    <a:solidFill>
                      <a:schemeClr val="bg1"/>
                    </a:solidFill>
                  </a:rPr>
                  <a:t>2.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𝑣𝑦</m:t>
                        </m:r>
                      </m:e>
                    </m:d>
                    <m:r>
                      <a:rPr lang="en-US" sz="1400" b="0" i="1" smtClean="0">
                        <a:solidFill>
                          <a:schemeClr val="bg1"/>
                        </a:solidFill>
                        <a:latin typeface="Cambria Math" panose="02040503050406030204" pitchFamily="18" charset="0"/>
                      </a:rPr>
                      <m:t>&gt;0</m:t>
                    </m:r>
                  </m:oMath>
                </a14:m>
                <a:endParaRPr lang="en-US" sz="1400" dirty="0">
                  <a:solidFill>
                    <a:schemeClr val="bg1"/>
                  </a:solidFill>
                </a:endParaRPr>
              </a:p>
              <a:p>
                <a:pPr marL="0" indent="0">
                  <a:buNone/>
                </a:pPr>
                <a:r>
                  <a:rPr lang="en-US" sz="1400" dirty="0">
                    <a:solidFill>
                      <a:schemeClr val="bg1"/>
                    </a:solidFill>
                  </a:rPr>
                  <a:t>3.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𝑣𝑥𝑦</m:t>
                        </m:r>
                      </m:e>
                    </m:d>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𝑝</m:t>
                    </m:r>
                  </m:oMath>
                </a14:m>
                <a:endParaRPr lang="en-US" sz="1400" dirty="0">
                  <a:solidFill>
                    <a:schemeClr val="bg1"/>
                  </a:solidFill>
                </a:endParaRPr>
              </a:p>
            </p:txBody>
          </p:sp>
        </mc:Choice>
        <mc:Fallback xmlns="">
          <p:sp>
            <p:nvSpPr>
              <p:cNvPr id="6" name="Content Placeholder 2">
                <a:extLst>
                  <a:ext uri="{FF2B5EF4-FFF2-40B4-BE49-F238E27FC236}">
                    <a16:creationId xmlns:a16="http://schemas.microsoft.com/office/drawing/2014/main" id="{AA1F732D-3998-3F4A-9664-7431E674A903}"/>
                  </a:ext>
                </a:extLst>
              </p:cNvPr>
              <p:cNvSpPr txBox="1">
                <a:spLocks noRot="1" noChangeAspect="1" noMove="1" noResize="1" noEditPoints="1" noAdjustHandles="1" noChangeArrowheads="1" noChangeShapeType="1" noTextEdit="1"/>
              </p:cNvSpPr>
              <p:nvPr/>
            </p:nvSpPr>
            <p:spPr>
              <a:xfrm>
                <a:off x="2435703" y="1175263"/>
                <a:ext cx="7533685" cy="1788340"/>
              </a:xfrm>
              <a:prstGeom prst="rect">
                <a:avLst/>
              </a:prstGeom>
              <a:blipFill>
                <a:blip r:embed="rId2"/>
                <a:stretch>
                  <a:fillRect l="-337" b="-709"/>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3879B8ED-4BE3-2B45-8703-8D574A354668}"/>
              </a:ext>
            </a:extLst>
          </p:cNvPr>
          <p:cNvSpPr txBox="1">
            <a:spLocks/>
          </p:cNvSpPr>
          <p:nvPr/>
        </p:nvSpPr>
        <p:spPr>
          <a:xfrm>
            <a:off x="2435702" y="850529"/>
            <a:ext cx="7533685"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The pumping lemma for context-free languages:</a:t>
            </a:r>
          </a:p>
        </p:txBody>
      </p:sp>
      <p:pic>
        <p:nvPicPr>
          <p:cNvPr id="9" name="Picture 8">
            <a:extLst>
              <a:ext uri="{FF2B5EF4-FFF2-40B4-BE49-F238E27FC236}">
                <a16:creationId xmlns:a16="http://schemas.microsoft.com/office/drawing/2014/main" id="{B429319A-B065-5547-A264-7950FAE001A0}"/>
              </a:ext>
            </a:extLst>
          </p:cNvPr>
          <p:cNvPicPr>
            <a:picLocks noChangeAspect="1"/>
          </p:cNvPicPr>
          <p:nvPr/>
        </p:nvPicPr>
        <p:blipFill>
          <a:blip r:embed="rId3"/>
          <a:stretch>
            <a:fillRect/>
          </a:stretch>
        </p:blipFill>
        <p:spPr>
          <a:xfrm>
            <a:off x="4146942" y="3395130"/>
            <a:ext cx="3606800" cy="2628900"/>
          </a:xfrm>
          <a:prstGeom prst="rect">
            <a:avLst/>
          </a:prstGeom>
        </p:spPr>
      </p:pic>
      <p:pic>
        <p:nvPicPr>
          <p:cNvPr id="11" name="Picture 10">
            <a:extLst>
              <a:ext uri="{FF2B5EF4-FFF2-40B4-BE49-F238E27FC236}">
                <a16:creationId xmlns:a16="http://schemas.microsoft.com/office/drawing/2014/main" id="{D2B729D7-CD4F-E64F-BA8A-0EAE850473C6}"/>
              </a:ext>
            </a:extLst>
          </p:cNvPr>
          <p:cNvPicPr>
            <a:picLocks noChangeAspect="1"/>
          </p:cNvPicPr>
          <p:nvPr/>
        </p:nvPicPr>
        <p:blipFill>
          <a:blip r:embed="rId4"/>
          <a:stretch>
            <a:fillRect/>
          </a:stretch>
        </p:blipFill>
        <p:spPr>
          <a:xfrm>
            <a:off x="8027735" y="3236380"/>
            <a:ext cx="3949700" cy="2946400"/>
          </a:xfrm>
          <a:prstGeom prst="rect">
            <a:avLst/>
          </a:prstGeom>
        </p:spPr>
      </p:pic>
      <p:pic>
        <p:nvPicPr>
          <p:cNvPr id="13" name="Picture 12">
            <a:extLst>
              <a:ext uri="{FF2B5EF4-FFF2-40B4-BE49-F238E27FC236}">
                <a16:creationId xmlns:a16="http://schemas.microsoft.com/office/drawing/2014/main" id="{8C9E28D1-115A-384C-B7ED-94BA7E82C162}"/>
              </a:ext>
            </a:extLst>
          </p:cNvPr>
          <p:cNvPicPr>
            <a:picLocks noChangeAspect="1"/>
          </p:cNvPicPr>
          <p:nvPr/>
        </p:nvPicPr>
        <p:blipFill>
          <a:blip r:embed="rId5"/>
          <a:stretch>
            <a:fillRect/>
          </a:stretch>
        </p:blipFill>
        <p:spPr>
          <a:xfrm>
            <a:off x="169157" y="3395130"/>
            <a:ext cx="3695700" cy="2667000"/>
          </a:xfrm>
          <a:prstGeom prst="rect">
            <a:avLst/>
          </a:prstGeom>
        </p:spPr>
      </p:pic>
      <p:sp>
        <p:nvSpPr>
          <p:cNvPr id="14" name="Content Placeholder 2">
            <a:extLst>
              <a:ext uri="{FF2B5EF4-FFF2-40B4-BE49-F238E27FC236}">
                <a16:creationId xmlns:a16="http://schemas.microsoft.com/office/drawing/2014/main" id="{C5982B92-CC92-FA4E-A96E-AB660C7D04A3}"/>
              </a:ext>
            </a:extLst>
          </p:cNvPr>
          <p:cNvSpPr txBox="1">
            <a:spLocks/>
          </p:cNvSpPr>
          <p:nvPr/>
        </p:nvSpPr>
        <p:spPr>
          <a:xfrm>
            <a:off x="4560417" y="618278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Here, R is a variable that is “re-used”</a:t>
            </a:r>
          </a:p>
        </p:txBody>
      </p:sp>
      <p:sp>
        <p:nvSpPr>
          <p:cNvPr id="15" name="Content Placeholder 2">
            <a:extLst>
              <a:ext uri="{FF2B5EF4-FFF2-40B4-BE49-F238E27FC236}">
                <a16:creationId xmlns:a16="http://schemas.microsoft.com/office/drawing/2014/main" id="{0DFAB2D9-4826-824C-80E6-D67D14B5763B}"/>
              </a:ext>
            </a:extLst>
          </p:cNvPr>
          <p:cNvSpPr txBox="1">
            <a:spLocks/>
          </p:cNvSpPr>
          <p:nvPr/>
        </p:nvSpPr>
        <p:spPr>
          <a:xfrm>
            <a:off x="483012" y="618278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Pump down to remove v and y</a:t>
            </a:r>
          </a:p>
        </p:txBody>
      </p:sp>
      <p:sp>
        <p:nvSpPr>
          <p:cNvPr id="16" name="Content Placeholder 2">
            <a:extLst>
              <a:ext uri="{FF2B5EF4-FFF2-40B4-BE49-F238E27FC236}">
                <a16:creationId xmlns:a16="http://schemas.microsoft.com/office/drawing/2014/main" id="{0FC3FB60-B319-D042-A416-FCA8E613F02C}"/>
              </a:ext>
            </a:extLst>
          </p:cNvPr>
          <p:cNvSpPr txBox="1">
            <a:spLocks/>
          </p:cNvSpPr>
          <p:nvPr/>
        </p:nvSpPr>
        <p:spPr>
          <a:xfrm>
            <a:off x="8468590" y="628929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Pump up to add v and y</a:t>
            </a:r>
          </a:p>
        </p:txBody>
      </p:sp>
    </p:spTree>
    <p:extLst>
      <p:ext uri="{BB962C8B-B14F-4D97-AF65-F5344CB8AC3E}">
        <p14:creationId xmlns:p14="http://schemas.microsoft.com/office/powerpoint/2010/main" val="2016195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p:sp>
        <p:nvSpPr>
          <p:cNvPr id="7" name="Content Placeholder 2">
            <a:extLst>
              <a:ext uri="{FF2B5EF4-FFF2-40B4-BE49-F238E27FC236}">
                <a16:creationId xmlns:a16="http://schemas.microsoft.com/office/drawing/2014/main" id="{3879B8ED-4BE3-2B45-8703-8D574A354668}"/>
              </a:ext>
            </a:extLst>
          </p:cNvPr>
          <p:cNvSpPr txBox="1">
            <a:spLocks/>
          </p:cNvSpPr>
          <p:nvPr/>
        </p:nvSpPr>
        <p:spPr>
          <a:xfrm>
            <a:off x="2327569" y="1311774"/>
            <a:ext cx="7533685"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Regarding the pumping length p</a:t>
            </a:r>
          </a:p>
        </p:txBody>
      </p:sp>
      <p:pic>
        <p:nvPicPr>
          <p:cNvPr id="9" name="Picture 8">
            <a:extLst>
              <a:ext uri="{FF2B5EF4-FFF2-40B4-BE49-F238E27FC236}">
                <a16:creationId xmlns:a16="http://schemas.microsoft.com/office/drawing/2014/main" id="{B429319A-B065-5547-A264-7950FAE001A0}"/>
              </a:ext>
            </a:extLst>
          </p:cNvPr>
          <p:cNvPicPr>
            <a:picLocks noChangeAspect="1"/>
          </p:cNvPicPr>
          <p:nvPr/>
        </p:nvPicPr>
        <p:blipFill>
          <a:blip r:embed="rId2"/>
          <a:stretch>
            <a:fillRect/>
          </a:stretch>
        </p:blipFill>
        <p:spPr>
          <a:xfrm>
            <a:off x="3713867" y="1818509"/>
            <a:ext cx="4754723" cy="3465590"/>
          </a:xfrm>
          <a:prstGeom prst="rect">
            <a:avLst/>
          </a:prstGeom>
        </p:spPr>
      </p:pic>
      <p:sp>
        <p:nvSpPr>
          <p:cNvPr id="15" name="Content Placeholder 2">
            <a:extLst>
              <a:ext uri="{FF2B5EF4-FFF2-40B4-BE49-F238E27FC236}">
                <a16:creationId xmlns:a16="http://schemas.microsoft.com/office/drawing/2014/main" id="{0DFAB2D9-4826-824C-80E6-D67D14B5763B}"/>
              </a:ext>
            </a:extLst>
          </p:cNvPr>
          <p:cNvSpPr txBox="1">
            <a:spLocks/>
          </p:cNvSpPr>
          <p:nvPr/>
        </p:nvSpPr>
        <p:spPr>
          <a:xfrm>
            <a:off x="337355" y="2281954"/>
            <a:ext cx="2462489"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 needs to be set so that the length of </a:t>
            </a:r>
            <a:r>
              <a:rPr lang="en-US" sz="1400" b="1" dirty="0" err="1">
                <a:solidFill>
                  <a:schemeClr val="tx1">
                    <a:lumMod val="95000"/>
                  </a:schemeClr>
                </a:solidFill>
              </a:rPr>
              <a:t>uvxyz</a:t>
            </a:r>
            <a:r>
              <a:rPr lang="en-US" sz="1400" b="1" dirty="0">
                <a:solidFill>
                  <a:schemeClr val="tx1">
                    <a:lumMod val="95000"/>
                  </a:schemeClr>
                </a:solidFill>
              </a:rPr>
              <a:t> is long enough to guarantee that some variable R is “re-used”.</a:t>
            </a:r>
          </a:p>
        </p:txBody>
      </p:sp>
      <p:sp>
        <p:nvSpPr>
          <p:cNvPr id="16" name="Content Placeholder 2">
            <a:extLst>
              <a:ext uri="{FF2B5EF4-FFF2-40B4-BE49-F238E27FC236}">
                <a16:creationId xmlns:a16="http://schemas.microsoft.com/office/drawing/2014/main" id="{0FC3FB60-B319-D042-A416-FCA8E613F02C}"/>
              </a:ext>
            </a:extLst>
          </p:cNvPr>
          <p:cNvSpPr txBox="1">
            <a:spLocks/>
          </p:cNvSpPr>
          <p:nvPr/>
        </p:nvSpPr>
        <p:spPr>
          <a:xfrm>
            <a:off x="8909331" y="1818509"/>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How to choose p? Given the number of variables and the number of characters that can be substituted for each, we can calculate a tree height that guarantees some variable occurs twice (pigeonhole principle). </a:t>
            </a:r>
          </a:p>
        </p:txBody>
      </p:sp>
      <p:cxnSp>
        <p:nvCxnSpPr>
          <p:cNvPr id="12" name="Straight Connector 11">
            <a:extLst>
              <a:ext uri="{FF2B5EF4-FFF2-40B4-BE49-F238E27FC236}">
                <a16:creationId xmlns:a16="http://schemas.microsoft.com/office/drawing/2014/main" id="{EE036128-8F44-2F49-821E-70318CF9A10A}"/>
              </a:ext>
            </a:extLst>
          </p:cNvPr>
          <p:cNvCxnSpPr>
            <a:cxnSpLocks/>
          </p:cNvCxnSpPr>
          <p:nvPr/>
        </p:nvCxnSpPr>
        <p:spPr>
          <a:xfrm flipH="1" flipV="1">
            <a:off x="2621820" y="2872672"/>
            <a:ext cx="930584" cy="35605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3B8AEA88-9CC3-D741-9956-83B74E34ABC9}"/>
              </a:ext>
            </a:extLst>
          </p:cNvPr>
          <p:cNvSpPr txBox="1">
            <a:spLocks/>
          </p:cNvSpPr>
          <p:nvPr/>
        </p:nvSpPr>
        <p:spPr>
          <a:xfrm>
            <a:off x="8809860" y="4859767"/>
            <a:ext cx="3074973" cy="1435838"/>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Then, find a length for </a:t>
            </a:r>
            <a:r>
              <a:rPr lang="en-US" sz="1400" b="1" dirty="0" err="1">
                <a:solidFill>
                  <a:schemeClr val="tx1">
                    <a:lumMod val="95000"/>
                  </a:schemeClr>
                </a:solidFill>
              </a:rPr>
              <a:t>uvxyz</a:t>
            </a:r>
            <a:r>
              <a:rPr lang="en-US" sz="1400" b="1" dirty="0">
                <a:solidFill>
                  <a:schemeClr val="tx1">
                    <a:lumMod val="95000"/>
                  </a:schemeClr>
                </a:solidFill>
              </a:rPr>
              <a:t> that guarantees that tree height. Your book shows the exact calculation if you are interested.</a:t>
            </a:r>
          </a:p>
        </p:txBody>
      </p:sp>
      <p:cxnSp>
        <p:nvCxnSpPr>
          <p:cNvPr id="18" name="Straight Connector 17">
            <a:extLst>
              <a:ext uri="{FF2B5EF4-FFF2-40B4-BE49-F238E27FC236}">
                <a16:creationId xmlns:a16="http://schemas.microsoft.com/office/drawing/2014/main" id="{5664C5E8-5E16-DF46-BC25-DAD0E462F31C}"/>
              </a:ext>
            </a:extLst>
          </p:cNvPr>
          <p:cNvCxnSpPr>
            <a:cxnSpLocks/>
          </p:cNvCxnSpPr>
          <p:nvPr/>
        </p:nvCxnSpPr>
        <p:spPr>
          <a:xfrm flipH="1">
            <a:off x="8630053" y="2254590"/>
            <a:ext cx="524200" cy="2768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5C3A5D9-FE08-9F49-9849-D9EE58B38A02}"/>
              </a:ext>
            </a:extLst>
          </p:cNvPr>
          <p:cNvCxnSpPr>
            <a:cxnSpLocks/>
          </p:cNvCxnSpPr>
          <p:nvPr/>
        </p:nvCxnSpPr>
        <p:spPr>
          <a:xfrm>
            <a:off x="8630053" y="4535449"/>
            <a:ext cx="475648" cy="5436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C1912D-1222-DC4C-B87F-B1EFAD1DFD71}"/>
              </a:ext>
            </a:extLst>
          </p:cNvPr>
          <p:cNvSpPr txBox="1">
            <a:spLocks/>
          </p:cNvSpPr>
          <p:nvPr/>
        </p:nvSpPr>
        <p:spPr>
          <a:xfrm>
            <a:off x="1098016" y="5874816"/>
            <a:ext cx="5488901" cy="6401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Condition 3 of the lemma says that it is always possible to choose a string such that </a:t>
            </a:r>
            <a:r>
              <a:rPr lang="en-US" sz="1400" b="1" dirty="0" err="1">
                <a:solidFill>
                  <a:schemeClr val="tx1">
                    <a:lumMod val="95000"/>
                  </a:schemeClr>
                </a:solidFill>
              </a:rPr>
              <a:t>vxy</a:t>
            </a:r>
            <a:r>
              <a:rPr lang="en-US" sz="1400" b="1" dirty="0">
                <a:solidFill>
                  <a:schemeClr val="tx1">
                    <a:lumMod val="95000"/>
                  </a:schemeClr>
                </a:solidFill>
              </a:rPr>
              <a:t> is less than or equal to the pumping length p</a:t>
            </a:r>
          </a:p>
        </p:txBody>
      </p:sp>
      <p:cxnSp>
        <p:nvCxnSpPr>
          <p:cNvPr id="21" name="Straight Connector 20">
            <a:extLst>
              <a:ext uri="{FF2B5EF4-FFF2-40B4-BE49-F238E27FC236}">
                <a16:creationId xmlns:a16="http://schemas.microsoft.com/office/drawing/2014/main" id="{B6B9A481-090F-4644-AE29-D030374B33F5}"/>
              </a:ext>
            </a:extLst>
          </p:cNvPr>
          <p:cNvCxnSpPr>
            <a:cxnSpLocks/>
          </p:cNvCxnSpPr>
          <p:nvPr/>
        </p:nvCxnSpPr>
        <p:spPr>
          <a:xfrm flipH="1">
            <a:off x="4782393" y="5466100"/>
            <a:ext cx="809203" cy="4087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7928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2067551"/>
                <a:ext cx="10057964" cy="942688"/>
              </a:xfrm>
              <a:prstGeom prst="rect">
                <a:avLst/>
              </a:prstGeom>
              <a:blipFill>
                <a:blip r:embed="rId2"/>
                <a:stretch>
                  <a:fillRect l="-883" t="-1333" b="-13333"/>
                </a:stretch>
              </a:blipFill>
            </p:spPr>
            <p:txBody>
              <a:bodyPr/>
              <a:lstStyle/>
              <a:p>
                <a:r>
                  <a:rPr lang="en-US">
                    <a:noFill/>
                  </a:rPr>
                  <a:t> </a:t>
                </a:r>
              </a:p>
            </p:txBody>
          </p:sp>
        </mc:Fallback>
      </mc:AlternateContent>
    </p:spTree>
    <p:extLst>
      <p:ext uri="{BB962C8B-B14F-4D97-AF65-F5344CB8AC3E}">
        <p14:creationId xmlns:p14="http://schemas.microsoft.com/office/powerpoint/2010/main" val="1922867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11269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1112695"/>
                <a:ext cx="10057964" cy="942688"/>
              </a:xfrm>
              <a:prstGeom prst="rect">
                <a:avLst/>
              </a:prstGeom>
              <a:blipFill>
                <a:blip r:embed="rId2"/>
                <a:stretch>
                  <a:fillRect l="-883" t="-133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350385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𝒂</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𝒃</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𝒄</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3503851"/>
              </a:xfrm>
              <a:prstGeom prst="rect">
                <a:avLst/>
              </a:prstGeom>
              <a:blipFill>
                <a:blip r:embed="rId3"/>
                <a:stretch>
                  <a:fillRect l="-63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243256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11269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1112695"/>
                <a:ext cx="10057964" cy="942688"/>
              </a:xfrm>
              <a:prstGeom prst="rect">
                <a:avLst/>
              </a:prstGeom>
              <a:blipFill>
                <a:blip r:embed="rId2"/>
                <a:stretch>
                  <a:fillRect l="-883" t="-133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222530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𝒂</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𝒃</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𝒄</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2225309"/>
              </a:xfrm>
              <a:prstGeom prst="rect">
                <a:avLst/>
              </a:prstGeom>
              <a:blipFill>
                <a:blip r:embed="rId3"/>
                <a:stretch>
                  <a:fillRect l="-631" b="-1136"/>
                </a:stretch>
              </a:blipFill>
              <a:ln>
                <a:no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C629E5C0-5A67-D049-AE65-E7A2FFF1C815}"/>
              </a:ext>
            </a:extLst>
          </p:cNvPr>
          <p:cNvSpPr txBox="1">
            <a:spLocks/>
          </p:cNvSpPr>
          <p:nvPr/>
        </p:nvSpPr>
        <p:spPr>
          <a:xfrm>
            <a:off x="1400357" y="5102028"/>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i="1" u="sng" dirty="0">
                <a:solidFill>
                  <a:schemeClr val="tx1">
                    <a:lumMod val="95000"/>
                  </a:schemeClr>
                </a:solidFill>
              </a:rPr>
              <a:t>Case 1</a:t>
            </a:r>
            <a:r>
              <a:rPr lang="en-US" sz="1400" b="1" dirty="0">
                <a:solidFill>
                  <a:schemeClr val="tx1">
                    <a:lumMod val="95000"/>
                  </a:schemeClr>
                </a:solidFill>
              </a:rPr>
              <a:t>: divide string such that v and y both contain only one character each.</a:t>
            </a:r>
          </a:p>
          <a:p>
            <a:pPr marL="0" indent="0" algn="ctr">
              <a:buNone/>
            </a:pPr>
            <a:r>
              <a:rPr lang="en-US" sz="1400" b="1" i="1" u="sng" dirty="0">
                <a:solidFill>
                  <a:schemeClr val="tx1">
                    <a:lumMod val="95000"/>
                  </a:schemeClr>
                </a:solidFill>
              </a:rPr>
              <a:t>Contradiction</a:t>
            </a:r>
            <a:r>
              <a:rPr lang="en-US" sz="1400" b="1" dirty="0">
                <a:solidFill>
                  <a:schemeClr val="tx1">
                    <a:lumMod val="95000"/>
                  </a:schemeClr>
                </a:solidFill>
              </a:rPr>
              <a:t>: There are 3 different letters so when pumped, there won’t be equal numbers of a, b, and c</a:t>
            </a:r>
          </a:p>
        </p:txBody>
      </p:sp>
      <p:sp>
        <p:nvSpPr>
          <p:cNvPr id="7" name="Content Placeholder 2">
            <a:extLst>
              <a:ext uri="{FF2B5EF4-FFF2-40B4-BE49-F238E27FC236}">
                <a16:creationId xmlns:a16="http://schemas.microsoft.com/office/drawing/2014/main" id="{A2BC5D01-2691-7C4D-A0BB-55DD084943DD}"/>
              </a:ext>
            </a:extLst>
          </p:cNvPr>
          <p:cNvSpPr txBox="1">
            <a:spLocks/>
          </p:cNvSpPr>
          <p:nvPr/>
        </p:nvSpPr>
        <p:spPr>
          <a:xfrm>
            <a:off x="6796397" y="5041326"/>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i="1" u="sng" dirty="0">
                <a:solidFill>
                  <a:schemeClr val="tx1">
                    <a:lumMod val="95000"/>
                  </a:schemeClr>
                </a:solidFill>
              </a:rPr>
              <a:t>Case 2</a:t>
            </a:r>
            <a:r>
              <a:rPr lang="en-US" sz="1400" b="1" dirty="0">
                <a:solidFill>
                  <a:schemeClr val="tx1">
                    <a:lumMod val="95000"/>
                  </a:schemeClr>
                </a:solidFill>
              </a:rPr>
              <a:t>: divide string such that at least one of v and y contain two characters.</a:t>
            </a:r>
          </a:p>
          <a:p>
            <a:pPr marL="0" indent="0" algn="ctr">
              <a:buNone/>
            </a:pPr>
            <a:r>
              <a:rPr lang="en-US" sz="1400" b="1" i="1" u="sng" dirty="0">
                <a:solidFill>
                  <a:schemeClr val="tx1">
                    <a:lumMod val="95000"/>
                  </a:schemeClr>
                </a:solidFill>
              </a:rPr>
              <a:t>Contradiction</a:t>
            </a:r>
            <a:r>
              <a:rPr lang="en-US" sz="1400" b="1" dirty="0">
                <a:solidFill>
                  <a:schemeClr val="tx1">
                    <a:lumMod val="95000"/>
                  </a:schemeClr>
                </a:solidFill>
              </a:rPr>
              <a:t>: When pumped, the letters will be out of order (e.g., </a:t>
            </a:r>
            <a:r>
              <a:rPr lang="en-US" sz="1400" b="1" dirty="0" err="1">
                <a:solidFill>
                  <a:schemeClr val="tx1">
                    <a:lumMod val="95000"/>
                  </a:schemeClr>
                </a:solidFill>
              </a:rPr>
              <a:t>aabb</a:t>
            </a:r>
            <a:r>
              <a:rPr lang="en-US" sz="1400" b="1" dirty="0">
                <a:solidFill>
                  <a:schemeClr val="tx1">
                    <a:lumMod val="95000"/>
                  </a:schemeClr>
                </a:solidFill>
              </a:rPr>
              <a:t> becomes </a:t>
            </a:r>
            <a:r>
              <a:rPr lang="en-US" sz="1400" b="1" dirty="0" err="1">
                <a:solidFill>
                  <a:schemeClr val="tx1">
                    <a:lumMod val="95000"/>
                  </a:schemeClr>
                </a:solidFill>
              </a:rPr>
              <a:t>aabbaabb</a:t>
            </a:r>
            <a:r>
              <a:rPr lang="en-US" sz="1400" b="1" dirty="0">
                <a:solidFill>
                  <a:schemeClr val="tx1">
                    <a:lumMod val="95000"/>
                  </a:schemeClr>
                </a:solidFill>
              </a:rPr>
              <a:t>)</a:t>
            </a:r>
          </a:p>
        </p:txBody>
      </p:sp>
      <p:cxnSp>
        <p:nvCxnSpPr>
          <p:cNvPr id="8" name="Straight Connector 7">
            <a:extLst>
              <a:ext uri="{FF2B5EF4-FFF2-40B4-BE49-F238E27FC236}">
                <a16:creationId xmlns:a16="http://schemas.microsoft.com/office/drawing/2014/main" id="{CA636469-7C33-B545-96C1-B8A8A1F570DC}"/>
              </a:ext>
            </a:extLst>
          </p:cNvPr>
          <p:cNvCxnSpPr>
            <a:cxnSpLocks/>
          </p:cNvCxnSpPr>
          <p:nvPr/>
        </p:nvCxnSpPr>
        <p:spPr>
          <a:xfrm flipH="1">
            <a:off x="4475331" y="4264503"/>
            <a:ext cx="897781" cy="10357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95CF873-D4FA-5341-ACBF-BA3DA7C1C2B4}"/>
              </a:ext>
            </a:extLst>
          </p:cNvPr>
          <p:cNvCxnSpPr>
            <a:cxnSpLocks/>
          </p:cNvCxnSpPr>
          <p:nvPr/>
        </p:nvCxnSpPr>
        <p:spPr>
          <a:xfrm>
            <a:off x="5858634" y="4264503"/>
            <a:ext cx="937763" cy="9386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36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Chomsky Hierarchy</a:t>
            </a:r>
          </a:p>
        </p:txBody>
      </p:sp>
      <p:pic>
        <p:nvPicPr>
          <p:cNvPr id="5" name="Picture 4">
            <a:extLst>
              <a:ext uri="{FF2B5EF4-FFF2-40B4-BE49-F238E27FC236}">
                <a16:creationId xmlns:a16="http://schemas.microsoft.com/office/drawing/2014/main" id="{3ECABE5A-1263-244F-9BE2-45D8644ED12D}"/>
              </a:ext>
            </a:extLst>
          </p:cNvPr>
          <p:cNvPicPr>
            <a:picLocks noChangeAspect="1"/>
          </p:cNvPicPr>
          <p:nvPr/>
        </p:nvPicPr>
        <p:blipFill>
          <a:blip r:embed="rId2"/>
          <a:stretch>
            <a:fillRect/>
          </a:stretch>
        </p:blipFill>
        <p:spPr>
          <a:xfrm>
            <a:off x="3449868" y="1734014"/>
            <a:ext cx="5289086" cy="3808142"/>
          </a:xfrm>
          <a:prstGeom prst="rect">
            <a:avLst/>
          </a:prstGeom>
          <a:solidFill>
            <a:schemeClr val="tx1">
              <a:lumMod val="95000"/>
            </a:schemeClr>
          </a:solidFill>
        </p:spPr>
      </p:pic>
      <p:sp>
        <p:nvSpPr>
          <p:cNvPr id="6" name="Content Placeholder 2">
            <a:extLst>
              <a:ext uri="{FF2B5EF4-FFF2-40B4-BE49-F238E27FC236}">
                <a16:creationId xmlns:a16="http://schemas.microsoft.com/office/drawing/2014/main" id="{BE27FD66-C215-234B-A0F2-933544AD35EE}"/>
              </a:ext>
            </a:extLst>
          </p:cNvPr>
          <p:cNvSpPr txBox="1">
            <a:spLocks/>
          </p:cNvSpPr>
          <p:nvPr/>
        </p:nvSpPr>
        <p:spPr>
          <a:xfrm>
            <a:off x="698396" y="2170734"/>
            <a:ext cx="1960766" cy="12411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 description of languages and their relationship to one another</a:t>
            </a:r>
            <a:endParaRPr lang="en-US" sz="1800" b="1" u="sng" dirty="0"/>
          </a:p>
        </p:txBody>
      </p:sp>
      <p:cxnSp>
        <p:nvCxnSpPr>
          <p:cNvPr id="7" name="Straight Connector 6">
            <a:extLst>
              <a:ext uri="{FF2B5EF4-FFF2-40B4-BE49-F238E27FC236}">
                <a16:creationId xmlns:a16="http://schemas.microsoft.com/office/drawing/2014/main" id="{F4577BB2-C375-184B-A710-698BC15E513C}"/>
              </a:ext>
            </a:extLst>
          </p:cNvPr>
          <p:cNvCxnSpPr>
            <a:cxnSpLocks/>
          </p:cNvCxnSpPr>
          <p:nvPr/>
        </p:nvCxnSpPr>
        <p:spPr>
          <a:xfrm flipH="1" flipV="1">
            <a:off x="2213688" y="3138319"/>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15FF3CF6-B257-1444-B03E-9AA4F49B19FD}"/>
              </a:ext>
            </a:extLst>
          </p:cNvPr>
          <p:cNvSpPr txBox="1">
            <a:spLocks/>
          </p:cNvSpPr>
          <p:nvPr/>
        </p:nvSpPr>
        <p:spPr>
          <a:xfrm>
            <a:off x="9771654" y="2033963"/>
            <a:ext cx="1960766" cy="124112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Each language has a computational model that recognizes it</a:t>
            </a:r>
            <a:endParaRPr lang="en-US" sz="1800" b="1" u="sng" dirty="0"/>
          </a:p>
        </p:txBody>
      </p:sp>
      <p:cxnSp>
        <p:nvCxnSpPr>
          <p:cNvPr id="10" name="Straight Connector 9">
            <a:extLst>
              <a:ext uri="{FF2B5EF4-FFF2-40B4-BE49-F238E27FC236}">
                <a16:creationId xmlns:a16="http://schemas.microsoft.com/office/drawing/2014/main" id="{59A7B9B8-57C5-7341-9DB8-57E3D4EA8317}"/>
              </a:ext>
            </a:extLst>
          </p:cNvPr>
          <p:cNvCxnSpPr>
            <a:cxnSpLocks/>
          </p:cNvCxnSpPr>
          <p:nvPr/>
        </p:nvCxnSpPr>
        <p:spPr>
          <a:xfrm flipH="1" flipV="1">
            <a:off x="8850256" y="1897193"/>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333480E5-C3B1-2D48-BB27-DE195260E0E7}"/>
              </a:ext>
            </a:extLst>
          </p:cNvPr>
          <p:cNvSpPr txBox="1">
            <a:spLocks/>
          </p:cNvSpPr>
          <p:nvPr/>
        </p:nvSpPr>
        <p:spPr>
          <a:xfrm>
            <a:off x="7006676" y="5808617"/>
            <a:ext cx="3896455" cy="88757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In this deck, we will see the context-free languages and the machines that recognize them</a:t>
            </a:r>
            <a:endParaRPr lang="en-US" sz="1800" b="1" u="sng" dirty="0"/>
          </a:p>
        </p:txBody>
      </p:sp>
      <p:cxnSp>
        <p:nvCxnSpPr>
          <p:cNvPr id="12" name="Straight Connector 11">
            <a:extLst>
              <a:ext uri="{FF2B5EF4-FFF2-40B4-BE49-F238E27FC236}">
                <a16:creationId xmlns:a16="http://schemas.microsoft.com/office/drawing/2014/main" id="{E7862FF3-8295-6A4E-8AE0-66E063B03D1E}"/>
              </a:ext>
            </a:extLst>
          </p:cNvPr>
          <p:cNvCxnSpPr>
            <a:cxnSpLocks/>
          </p:cNvCxnSpPr>
          <p:nvPr/>
        </p:nvCxnSpPr>
        <p:spPr>
          <a:xfrm flipH="1" flipV="1">
            <a:off x="6085284" y="5681067"/>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896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D</a:t>
                </a:r>
                <a14:m>
                  <m:oMath xmlns:m="http://schemas.openxmlformats.org/officeDocument/2006/math">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2067551"/>
                <a:ext cx="10057964" cy="942688"/>
              </a:xfrm>
              <a:prstGeom prst="rect">
                <a:avLst/>
              </a:prstGeom>
              <a:blipFill>
                <a:blip r:embed="rId2"/>
                <a:stretch>
                  <a:fillRect l="-883" t="-1333" b="-13333"/>
                </a:stretch>
              </a:blipFill>
            </p:spPr>
            <p:txBody>
              <a:bodyPr/>
              <a:lstStyle/>
              <a:p>
                <a:r>
                  <a:rPr lang="en-US">
                    <a:noFill/>
                  </a:rPr>
                  <a:t> </a:t>
                </a:r>
              </a:p>
            </p:txBody>
          </p:sp>
        </mc:Fallback>
      </mc:AlternateContent>
    </p:spTree>
    <p:extLst>
      <p:ext uri="{BB962C8B-B14F-4D97-AF65-F5344CB8AC3E}">
        <p14:creationId xmlns:p14="http://schemas.microsoft.com/office/powerpoint/2010/main" val="1019323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350385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3503851"/>
              </a:xfrm>
              <a:prstGeom prst="rect">
                <a:avLst/>
              </a:prstGeom>
              <a:blipFill>
                <a:blip r:embed="rId2"/>
                <a:stretch>
                  <a:fillRect l="-63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279A7E9-D4E0-0F4E-8621-DECAC8285F25}"/>
                  </a:ext>
                </a:extLst>
              </p:cNvPr>
              <p:cNvSpPr txBox="1">
                <a:spLocks/>
              </p:cNvSpPr>
              <p:nvPr/>
            </p:nvSpPr>
            <p:spPr>
              <a:xfrm>
                <a:off x="1141413" y="99131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D</a:t>
                </a:r>
                <a14:m>
                  <m:oMath xmlns:m="http://schemas.openxmlformats.org/officeDocument/2006/math">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a14:m>
                <a:r>
                  <a:rPr lang="en-US" dirty="0">
                    <a:solidFill>
                      <a:schemeClr val="bg1"/>
                    </a:solidFill>
                  </a:rPr>
                  <a:t> is NOT context-free</a:t>
                </a:r>
              </a:p>
            </p:txBody>
          </p:sp>
        </mc:Choice>
        <mc:Fallback xmlns="">
          <p:sp>
            <p:nvSpPr>
              <p:cNvPr id="6" name="Content Placeholder 2">
                <a:extLst>
                  <a:ext uri="{FF2B5EF4-FFF2-40B4-BE49-F238E27FC236}">
                    <a16:creationId xmlns:a16="http://schemas.microsoft.com/office/drawing/2014/main" id="{3279A7E9-D4E0-0F4E-8621-DECAC8285F25}"/>
                  </a:ext>
                </a:extLst>
              </p:cNvPr>
              <p:cNvSpPr txBox="1">
                <a:spLocks noRot="1" noChangeAspect="1" noMove="1" noResize="1" noEditPoints="1" noAdjustHandles="1" noChangeArrowheads="1" noChangeShapeType="1" noTextEdit="1"/>
              </p:cNvSpPr>
              <p:nvPr/>
            </p:nvSpPr>
            <p:spPr>
              <a:xfrm>
                <a:off x="1141413" y="991315"/>
                <a:ext cx="10057964" cy="942688"/>
              </a:xfrm>
              <a:prstGeom prst="rect">
                <a:avLst/>
              </a:prstGeom>
              <a:blipFill>
                <a:blip r:embed="rId3"/>
                <a:stretch>
                  <a:fillRect l="-883" b="-13333"/>
                </a:stretch>
              </a:blipFill>
            </p:spPr>
            <p:txBody>
              <a:bodyPr/>
              <a:lstStyle/>
              <a:p>
                <a:r>
                  <a:rPr lang="en-US">
                    <a:noFill/>
                  </a:rPr>
                  <a:t> </a:t>
                </a:r>
              </a:p>
            </p:txBody>
          </p:sp>
        </mc:Fallback>
      </mc:AlternateContent>
    </p:spTree>
    <p:extLst>
      <p:ext uri="{BB962C8B-B14F-4D97-AF65-F5344CB8AC3E}">
        <p14:creationId xmlns:p14="http://schemas.microsoft.com/office/powerpoint/2010/main" val="32788427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About Determinism versus Non-Determinism with Pushdown Automata</a:t>
            </a:r>
          </a:p>
        </p:txBody>
      </p:sp>
    </p:spTree>
    <p:extLst>
      <p:ext uri="{BB962C8B-B14F-4D97-AF65-F5344CB8AC3E}">
        <p14:creationId xmlns:p14="http://schemas.microsoft.com/office/powerpoint/2010/main" val="1779095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What we know about Computation so far</a:t>
            </a:r>
          </a:p>
        </p:txBody>
      </p:sp>
      <p:sp>
        <p:nvSpPr>
          <p:cNvPr id="6" name="Oval 5">
            <a:extLst>
              <a:ext uri="{FF2B5EF4-FFF2-40B4-BE49-F238E27FC236}">
                <a16:creationId xmlns:a16="http://schemas.microsoft.com/office/drawing/2014/main" id="{2FEC7FFB-0DF4-6047-BCD4-D475ACD6274F}"/>
              </a:ext>
            </a:extLst>
          </p:cNvPr>
          <p:cNvSpPr/>
          <p:nvPr/>
        </p:nvSpPr>
        <p:spPr>
          <a:xfrm>
            <a:off x="4466803" y="3503852"/>
            <a:ext cx="2557084" cy="22576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Regular Languages = Regular Expressions = DFA = NFA</a:t>
            </a:r>
          </a:p>
        </p:txBody>
      </p:sp>
      <p:sp>
        <p:nvSpPr>
          <p:cNvPr id="8" name="Oval 7">
            <a:extLst>
              <a:ext uri="{FF2B5EF4-FFF2-40B4-BE49-F238E27FC236}">
                <a16:creationId xmlns:a16="http://schemas.microsoft.com/office/drawing/2014/main" id="{4EF54C78-B7AD-B04E-9E03-59787FBCA7AF}"/>
              </a:ext>
            </a:extLst>
          </p:cNvPr>
          <p:cNvSpPr/>
          <p:nvPr/>
        </p:nvSpPr>
        <p:spPr>
          <a:xfrm>
            <a:off x="4093220" y="1594131"/>
            <a:ext cx="3343359" cy="43521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36B5FB0-A903-9441-BED7-95808CA766C3}"/>
              </a:ext>
            </a:extLst>
          </p:cNvPr>
          <p:cNvSpPr txBox="1"/>
          <p:nvPr/>
        </p:nvSpPr>
        <p:spPr>
          <a:xfrm>
            <a:off x="4612461" y="2350420"/>
            <a:ext cx="2411426" cy="646331"/>
          </a:xfrm>
          <a:prstGeom prst="rect">
            <a:avLst/>
          </a:prstGeom>
          <a:noFill/>
        </p:spPr>
        <p:txBody>
          <a:bodyPr wrap="square" rtlCol="0">
            <a:spAutoFit/>
          </a:bodyPr>
          <a:lstStyle/>
          <a:p>
            <a:r>
              <a:rPr lang="en-US" dirty="0"/>
              <a:t>Context-Free Languages = NPDAs</a:t>
            </a:r>
          </a:p>
        </p:txBody>
      </p:sp>
      <p:sp>
        <p:nvSpPr>
          <p:cNvPr id="10" name="Content Placeholder 2">
            <a:extLst>
              <a:ext uri="{FF2B5EF4-FFF2-40B4-BE49-F238E27FC236}">
                <a16:creationId xmlns:a16="http://schemas.microsoft.com/office/drawing/2014/main" id="{DCC1C7E5-3080-EB4A-8E29-E379E9770BD8}"/>
              </a:ext>
            </a:extLst>
          </p:cNvPr>
          <p:cNvSpPr txBox="1">
            <a:spLocks/>
          </p:cNvSpPr>
          <p:nvPr/>
        </p:nvSpPr>
        <p:spPr>
          <a:xfrm>
            <a:off x="8787950" y="1594131"/>
            <a:ext cx="3002146"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NPDA is non-deterministic pushdown automata. Remember that everything we’ve done so far is allowing non-determinism.</a:t>
            </a:r>
          </a:p>
        </p:txBody>
      </p:sp>
      <p:cxnSp>
        <p:nvCxnSpPr>
          <p:cNvPr id="11" name="Straight Connector 10">
            <a:extLst>
              <a:ext uri="{FF2B5EF4-FFF2-40B4-BE49-F238E27FC236}">
                <a16:creationId xmlns:a16="http://schemas.microsoft.com/office/drawing/2014/main" id="{E3911E9D-885D-9347-9329-1BEB2E14A22C}"/>
              </a:ext>
            </a:extLst>
          </p:cNvPr>
          <p:cNvCxnSpPr>
            <a:cxnSpLocks/>
          </p:cNvCxnSpPr>
          <p:nvPr/>
        </p:nvCxnSpPr>
        <p:spPr>
          <a:xfrm flipH="1">
            <a:off x="7436579" y="2150091"/>
            <a:ext cx="1286637" cy="52349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F3312D7-1FF0-6A46-B991-DB70E0B1738F}"/>
              </a:ext>
            </a:extLst>
          </p:cNvPr>
          <p:cNvSpPr txBox="1">
            <a:spLocks/>
          </p:cNvSpPr>
          <p:nvPr/>
        </p:nvSpPr>
        <p:spPr>
          <a:xfrm>
            <a:off x="8079897" y="5080450"/>
            <a:ext cx="3002146"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With regular languages, determinism and non-determinism models were equivalently descriptive. </a:t>
            </a:r>
          </a:p>
        </p:txBody>
      </p:sp>
      <p:cxnSp>
        <p:nvCxnSpPr>
          <p:cNvPr id="14" name="Straight Connector 13">
            <a:extLst>
              <a:ext uri="{FF2B5EF4-FFF2-40B4-BE49-F238E27FC236}">
                <a16:creationId xmlns:a16="http://schemas.microsoft.com/office/drawing/2014/main" id="{5003B872-DC96-8B47-8865-CB7DC486FE4B}"/>
              </a:ext>
            </a:extLst>
          </p:cNvPr>
          <p:cNvCxnSpPr>
            <a:cxnSpLocks/>
          </p:cNvCxnSpPr>
          <p:nvPr/>
        </p:nvCxnSpPr>
        <p:spPr>
          <a:xfrm flipH="1" flipV="1">
            <a:off x="6756850" y="4906472"/>
            <a:ext cx="1283939" cy="5933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6911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What we know about Computation so far</a:t>
            </a:r>
          </a:p>
        </p:txBody>
      </p:sp>
      <p:sp>
        <p:nvSpPr>
          <p:cNvPr id="6" name="Oval 5">
            <a:extLst>
              <a:ext uri="{FF2B5EF4-FFF2-40B4-BE49-F238E27FC236}">
                <a16:creationId xmlns:a16="http://schemas.microsoft.com/office/drawing/2014/main" id="{2FEC7FFB-0DF4-6047-BCD4-D475ACD6274F}"/>
              </a:ext>
            </a:extLst>
          </p:cNvPr>
          <p:cNvSpPr/>
          <p:nvPr/>
        </p:nvSpPr>
        <p:spPr>
          <a:xfrm>
            <a:off x="4337331" y="3811348"/>
            <a:ext cx="2557084" cy="22576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Regular Languages = Regular Expressions = DFA = NFA</a:t>
            </a:r>
          </a:p>
        </p:txBody>
      </p:sp>
      <p:sp>
        <p:nvSpPr>
          <p:cNvPr id="8" name="Oval 7">
            <a:extLst>
              <a:ext uri="{FF2B5EF4-FFF2-40B4-BE49-F238E27FC236}">
                <a16:creationId xmlns:a16="http://schemas.microsoft.com/office/drawing/2014/main" id="{4EF54C78-B7AD-B04E-9E03-59787FBCA7AF}"/>
              </a:ext>
            </a:extLst>
          </p:cNvPr>
          <p:cNvSpPr/>
          <p:nvPr/>
        </p:nvSpPr>
        <p:spPr>
          <a:xfrm>
            <a:off x="3963748" y="2457587"/>
            <a:ext cx="3343359" cy="3796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36B5FB0-A903-9441-BED7-95808CA766C3}"/>
              </a:ext>
            </a:extLst>
          </p:cNvPr>
          <p:cNvSpPr txBox="1"/>
          <p:nvPr/>
        </p:nvSpPr>
        <p:spPr>
          <a:xfrm>
            <a:off x="4337331" y="3078185"/>
            <a:ext cx="2694647" cy="646331"/>
          </a:xfrm>
          <a:prstGeom prst="rect">
            <a:avLst/>
          </a:prstGeom>
          <a:noFill/>
        </p:spPr>
        <p:txBody>
          <a:bodyPr wrap="square" rtlCol="0">
            <a:spAutoFit/>
          </a:bodyPr>
          <a:lstStyle/>
          <a:p>
            <a:r>
              <a:rPr lang="en-US" dirty="0"/>
              <a:t>Deterministic Context-Free Languages = DPDAs</a:t>
            </a:r>
          </a:p>
        </p:txBody>
      </p:sp>
      <p:sp>
        <p:nvSpPr>
          <p:cNvPr id="10" name="Content Placeholder 2">
            <a:extLst>
              <a:ext uri="{FF2B5EF4-FFF2-40B4-BE49-F238E27FC236}">
                <a16:creationId xmlns:a16="http://schemas.microsoft.com/office/drawing/2014/main" id="{DCC1C7E5-3080-EB4A-8E29-E379E9770BD8}"/>
              </a:ext>
            </a:extLst>
          </p:cNvPr>
          <p:cNvSpPr txBox="1">
            <a:spLocks/>
          </p:cNvSpPr>
          <p:nvPr/>
        </p:nvSpPr>
        <p:spPr>
          <a:xfrm>
            <a:off x="8787950" y="1594131"/>
            <a:ext cx="3002146" cy="148405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Non-determinism is a MORE powerful descriptor within context-free languages. There are some languages that determinism cannot recognize (see book for details)</a:t>
            </a:r>
          </a:p>
        </p:txBody>
      </p:sp>
      <p:cxnSp>
        <p:nvCxnSpPr>
          <p:cNvPr id="11" name="Straight Connector 10">
            <a:extLst>
              <a:ext uri="{FF2B5EF4-FFF2-40B4-BE49-F238E27FC236}">
                <a16:creationId xmlns:a16="http://schemas.microsoft.com/office/drawing/2014/main" id="{E3911E9D-885D-9347-9329-1BEB2E14A22C}"/>
              </a:ext>
            </a:extLst>
          </p:cNvPr>
          <p:cNvCxnSpPr>
            <a:cxnSpLocks/>
          </p:cNvCxnSpPr>
          <p:nvPr/>
        </p:nvCxnSpPr>
        <p:spPr>
          <a:xfrm flipH="1">
            <a:off x="7436579" y="2150091"/>
            <a:ext cx="1286637" cy="52349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F3312D7-1FF0-6A46-B991-DB70E0B1738F}"/>
              </a:ext>
            </a:extLst>
          </p:cNvPr>
          <p:cNvSpPr txBox="1">
            <a:spLocks/>
          </p:cNvSpPr>
          <p:nvPr/>
        </p:nvSpPr>
        <p:spPr>
          <a:xfrm>
            <a:off x="8292994" y="5007622"/>
            <a:ext cx="3002146" cy="146600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means that programming language designers need to be careful because non-deterministic machines cannot currently be built. Need to stay in this middle section here</a:t>
            </a:r>
          </a:p>
        </p:txBody>
      </p:sp>
      <p:cxnSp>
        <p:nvCxnSpPr>
          <p:cNvPr id="14" name="Straight Connector 13">
            <a:extLst>
              <a:ext uri="{FF2B5EF4-FFF2-40B4-BE49-F238E27FC236}">
                <a16:creationId xmlns:a16="http://schemas.microsoft.com/office/drawing/2014/main" id="{5003B872-DC96-8B47-8865-CB7DC486FE4B}"/>
              </a:ext>
            </a:extLst>
          </p:cNvPr>
          <p:cNvCxnSpPr>
            <a:cxnSpLocks/>
          </p:cNvCxnSpPr>
          <p:nvPr/>
        </p:nvCxnSpPr>
        <p:spPr>
          <a:xfrm flipH="1" flipV="1">
            <a:off x="7031978" y="3562655"/>
            <a:ext cx="1765413" cy="137753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136B23B9-72F4-2D47-A264-2A67AAFDB670}"/>
              </a:ext>
            </a:extLst>
          </p:cNvPr>
          <p:cNvSpPr/>
          <p:nvPr/>
        </p:nvSpPr>
        <p:spPr>
          <a:xfrm>
            <a:off x="3422933" y="1408014"/>
            <a:ext cx="4488384" cy="48457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8404F40-A3E3-BB4E-9F90-6E5C64089587}"/>
              </a:ext>
            </a:extLst>
          </p:cNvPr>
          <p:cNvSpPr txBox="1"/>
          <p:nvPr/>
        </p:nvSpPr>
        <p:spPr>
          <a:xfrm>
            <a:off x="4449271" y="1811256"/>
            <a:ext cx="2694647" cy="646331"/>
          </a:xfrm>
          <a:prstGeom prst="rect">
            <a:avLst/>
          </a:prstGeom>
          <a:noFill/>
        </p:spPr>
        <p:txBody>
          <a:bodyPr wrap="square" rtlCol="0">
            <a:spAutoFit/>
          </a:bodyPr>
          <a:lstStyle/>
          <a:p>
            <a:r>
              <a:rPr lang="en-US" dirty="0"/>
              <a:t>Non-Deterministic CFGs = NPDAs</a:t>
            </a:r>
          </a:p>
        </p:txBody>
      </p:sp>
    </p:spTree>
    <p:extLst>
      <p:ext uri="{BB962C8B-B14F-4D97-AF65-F5344CB8AC3E}">
        <p14:creationId xmlns:p14="http://schemas.microsoft.com/office/powerpoint/2010/main" val="3064842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Conclusions</a:t>
            </a:r>
          </a:p>
        </p:txBody>
      </p:sp>
    </p:spTree>
    <p:extLst>
      <p:ext uri="{BB962C8B-B14F-4D97-AF65-F5344CB8AC3E}">
        <p14:creationId xmlns:p14="http://schemas.microsoft.com/office/powerpoint/2010/main" val="3118967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What you Learned in this Deck!</a:t>
            </a:r>
          </a:p>
        </p:txBody>
      </p:sp>
      <p:sp>
        <p:nvSpPr>
          <p:cNvPr id="12" name="Content Placeholder 2">
            <a:extLst>
              <a:ext uri="{FF2B5EF4-FFF2-40B4-BE49-F238E27FC236}">
                <a16:creationId xmlns:a16="http://schemas.microsoft.com/office/drawing/2014/main" id="{F15DFB8A-215C-B04E-9280-9076E6FB3AD5}"/>
              </a:ext>
            </a:extLst>
          </p:cNvPr>
          <p:cNvSpPr txBox="1">
            <a:spLocks/>
          </p:cNvSpPr>
          <p:nvPr/>
        </p:nvSpPr>
        <p:spPr>
          <a:xfrm>
            <a:off x="2942706" y="4051069"/>
            <a:ext cx="6616932" cy="148520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Using another pumping lemma, we can find languages that are non-context free. Next we will see the most general computational model: The Turing Machine!</a:t>
            </a:r>
          </a:p>
        </p:txBody>
      </p:sp>
      <p:sp>
        <p:nvSpPr>
          <p:cNvPr id="11" name="Content Placeholder 2">
            <a:extLst>
              <a:ext uri="{FF2B5EF4-FFF2-40B4-BE49-F238E27FC236}">
                <a16:creationId xmlns:a16="http://schemas.microsoft.com/office/drawing/2014/main" id="{7C0CB66C-44F2-8948-9686-2D6143B97BAB}"/>
              </a:ext>
            </a:extLst>
          </p:cNvPr>
          <p:cNvSpPr txBox="1">
            <a:spLocks/>
          </p:cNvSpPr>
          <p:nvPr/>
        </p:nvSpPr>
        <p:spPr>
          <a:xfrm>
            <a:off x="864651" y="1725823"/>
            <a:ext cx="10557162" cy="205324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These are all equivalent in their expressive power.</a:t>
            </a:r>
          </a:p>
        </p:txBody>
      </p:sp>
      <p:sp>
        <p:nvSpPr>
          <p:cNvPr id="13" name="Content Placeholder 2">
            <a:extLst>
              <a:ext uri="{FF2B5EF4-FFF2-40B4-BE49-F238E27FC236}">
                <a16:creationId xmlns:a16="http://schemas.microsoft.com/office/drawing/2014/main" id="{BD169E62-BA34-C940-B2DC-5DE660ED9EF3}"/>
              </a:ext>
            </a:extLst>
          </p:cNvPr>
          <p:cNvSpPr txBox="1">
            <a:spLocks/>
          </p:cNvSpPr>
          <p:nvPr/>
        </p:nvSpPr>
        <p:spPr>
          <a:xfrm>
            <a:off x="1050099" y="2291089"/>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Pushdown Automata</a:t>
            </a:r>
          </a:p>
          <a:p>
            <a:pPr marL="0" indent="0" algn="ctr">
              <a:buFont typeface="Arial" panose="020B0604020202020204" pitchFamily="34" charset="0"/>
              <a:buNone/>
            </a:pPr>
            <a:r>
              <a:rPr lang="en-US" sz="1400" i="1" dirty="0">
                <a:solidFill>
                  <a:schemeClr val="bg1"/>
                </a:solidFill>
              </a:rPr>
              <a:t>NFA w/ a stack. Can recognize exactly the context-free languages</a:t>
            </a:r>
          </a:p>
        </p:txBody>
      </p:sp>
      <p:sp>
        <p:nvSpPr>
          <p:cNvPr id="14" name="Content Placeholder 2">
            <a:extLst>
              <a:ext uri="{FF2B5EF4-FFF2-40B4-BE49-F238E27FC236}">
                <a16:creationId xmlns:a16="http://schemas.microsoft.com/office/drawing/2014/main" id="{9D76717E-B071-2C46-BF27-330ADEB69119}"/>
              </a:ext>
            </a:extLst>
          </p:cNvPr>
          <p:cNvSpPr txBox="1">
            <a:spLocks/>
          </p:cNvSpPr>
          <p:nvPr/>
        </p:nvSpPr>
        <p:spPr>
          <a:xfrm>
            <a:off x="4610717" y="2291088"/>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Languages:</a:t>
            </a:r>
          </a:p>
          <a:p>
            <a:pPr marL="0" indent="0" algn="ctr">
              <a:buFont typeface="Arial" panose="020B0604020202020204" pitchFamily="34" charset="0"/>
              <a:buNone/>
            </a:pPr>
            <a:r>
              <a:rPr lang="en-US" sz="1400" i="1" dirty="0">
                <a:solidFill>
                  <a:schemeClr val="bg1"/>
                </a:solidFill>
              </a:rPr>
              <a:t>A Class of languages that are more expressive than regular languages</a:t>
            </a:r>
          </a:p>
        </p:txBody>
      </p:sp>
      <p:sp>
        <p:nvSpPr>
          <p:cNvPr id="15" name="Content Placeholder 2">
            <a:extLst>
              <a:ext uri="{FF2B5EF4-FFF2-40B4-BE49-F238E27FC236}">
                <a16:creationId xmlns:a16="http://schemas.microsoft.com/office/drawing/2014/main" id="{EFA2F6EA-050E-CF4C-864B-49472E3ED9DF}"/>
              </a:ext>
            </a:extLst>
          </p:cNvPr>
          <p:cNvSpPr txBox="1">
            <a:spLocks/>
          </p:cNvSpPr>
          <p:nvPr/>
        </p:nvSpPr>
        <p:spPr>
          <a:xfrm>
            <a:off x="8171335" y="2291087"/>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Grammar:</a:t>
            </a:r>
          </a:p>
          <a:p>
            <a:pPr marL="0" indent="0" algn="ctr">
              <a:buFont typeface="Arial" panose="020B0604020202020204" pitchFamily="34" charset="0"/>
              <a:buNone/>
            </a:pPr>
            <a:r>
              <a:rPr lang="en-US" sz="1400" i="1" dirty="0">
                <a:solidFill>
                  <a:schemeClr val="bg1"/>
                </a:solidFill>
              </a:rPr>
              <a:t>A “string” description of a context-free language (by definition)</a:t>
            </a:r>
          </a:p>
        </p:txBody>
      </p:sp>
    </p:spTree>
    <p:extLst>
      <p:ext uri="{BB962C8B-B14F-4D97-AF65-F5344CB8AC3E}">
        <p14:creationId xmlns:p14="http://schemas.microsoft.com/office/powerpoint/2010/main" val="278015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98DD0AD1-A14F-AA46-A554-55EAF2F729AE}"/>
              </a:ext>
            </a:extLst>
          </p:cNvPr>
          <p:cNvSpPr txBox="1">
            <a:spLocks/>
          </p:cNvSpPr>
          <p:nvPr/>
        </p:nvSpPr>
        <p:spPr>
          <a:xfrm>
            <a:off x="864651" y="1572075"/>
            <a:ext cx="10557162" cy="205324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These are all equivalent in their expressive power.</a:t>
            </a:r>
          </a:p>
        </p:txBody>
      </p:sp>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Overview of This Deck</a:t>
            </a:r>
          </a:p>
        </p:txBody>
      </p:sp>
      <p:sp>
        <p:nvSpPr>
          <p:cNvPr id="13" name="Content Placeholder 2">
            <a:extLst>
              <a:ext uri="{FF2B5EF4-FFF2-40B4-BE49-F238E27FC236}">
                <a16:creationId xmlns:a16="http://schemas.microsoft.com/office/drawing/2014/main" id="{9F48F065-BC3C-1D49-8572-EA31859B114B}"/>
              </a:ext>
            </a:extLst>
          </p:cNvPr>
          <p:cNvSpPr txBox="1">
            <a:spLocks/>
          </p:cNvSpPr>
          <p:nvPr/>
        </p:nvSpPr>
        <p:spPr>
          <a:xfrm>
            <a:off x="1050099" y="2137341"/>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Pushdown Automata</a:t>
            </a:r>
          </a:p>
          <a:p>
            <a:pPr marL="0" indent="0" algn="ctr">
              <a:buFont typeface="Arial" panose="020B0604020202020204" pitchFamily="34" charset="0"/>
              <a:buNone/>
            </a:pPr>
            <a:r>
              <a:rPr lang="en-US" sz="1400" i="1" dirty="0">
                <a:solidFill>
                  <a:schemeClr val="bg1"/>
                </a:solidFill>
              </a:rPr>
              <a:t>NFA w/ a stack. Can recognize exactly the context-free languages</a:t>
            </a:r>
          </a:p>
        </p:txBody>
      </p:sp>
      <p:sp>
        <p:nvSpPr>
          <p:cNvPr id="14" name="Content Placeholder 2">
            <a:extLst>
              <a:ext uri="{FF2B5EF4-FFF2-40B4-BE49-F238E27FC236}">
                <a16:creationId xmlns:a16="http://schemas.microsoft.com/office/drawing/2014/main" id="{0D0E6560-AB05-1548-BAFE-E31A3406DEFA}"/>
              </a:ext>
            </a:extLst>
          </p:cNvPr>
          <p:cNvSpPr txBox="1">
            <a:spLocks/>
          </p:cNvSpPr>
          <p:nvPr/>
        </p:nvSpPr>
        <p:spPr>
          <a:xfrm>
            <a:off x="4610717" y="2137340"/>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Languages:</a:t>
            </a:r>
          </a:p>
          <a:p>
            <a:pPr marL="0" indent="0" algn="ctr">
              <a:buFont typeface="Arial" panose="020B0604020202020204" pitchFamily="34" charset="0"/>
              <a:buNone/>
            </a:pPr>
            <a:r>
              <a:rPr lang="en-US" sz="1400" i="1" dirty="0">
                <a:solidFill>
                  <a:schemeClr val="bg1"/>
                </a:solidFill>
              </a:rPr>
              <a:t>A Class of languages that are more expressive than regular languages</a:t>
            </a:r>
          </a:p>
        </p:txBody>
      </p:sp>
      <p:sp>
        <p:nvSpPr>
          <p:cNvPr id="15" name="Content Placeholder 2">
            <a:extLst>
              <a:ext uri="{FF2B5EF4-FFF2-40B4-BE49-F238E27FC236}">
                <a16:creationId xmlns:a16="http://schemas.microsoft.com/office/drawing/2014/main" id="{841C81D4-7389-DE4E-8B85-DA62B52E68FA}"/>
              </a:ext>
            </a:extLst>
          </p:cNvPr>
          <p:cNvSpPr txBox="1">
            <a:spLocks/>
          </p:cNvSpPr>
          <p:nvPr/>
        </p:nvSpPr>
        <p:spPr>
          <a:xfrm>
            <a:off x="8171335" y="2137339"/>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Grammar:</a:t>
            </a:r>
          </a:p>
          <a:p>
            <a:pPr marL="0" indent="0" algn="ctr">
              <a:buFont typeface="Arial" panose="020B0604020202020204" pitchFamily="34" charset="0"/>
              <a:buNone/>
            </a:pPr>
            <a:r>
              <a:rPr lang="en-US" sz="1400" i="1" dirty="0">
                <a:solidFill>
                  <a:schemeClr val="bg1"/>
                </a:solidFill>
              </a:rPr>
              <a:t>A “string” description of a context-free language (by definition)</a:t>
            </a:r>
          </a:p>
        </p:txBody>
      </p:sp>
      <p:sp>
        <p:nvSpPr>
          <p:cNvPr id="17" name="Content Placeholder 2">
            <a:extLst>
              <a:ext uri="{FF2B5EF4-FFF2-40B4-BE49-F238E27FC236}">
                <a16:creationId xmlns:a16="http://schemas.microsoft.com/office/drawing/2014/main" id="{F0AB5AA2-1FE2-E248-BF78-3908AD023239}"/>
              </a:ext>
            </a:extLst>
          </p:cNvPr>
          <p:cNvSpPr txBox="1">
            <a:spLocks/>
          </p:cNvSpPr>
          <p:nvPr/>
        </p:nvSpPr>
        <p:spPr>
          <a:xfrm>
            <a:off x="2843079" y="3835908"/>
            <a:ext cx="6616932" cy="111641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the end of this deck, we will also see that context-free languages have a pumping lemma that can be used to prove some languages are NOT context-free.</a:t>
            </a:r>
          </a:p>
        </p:txBody>
      </p:sp>
      <p:sp>
        <p:nvSpPr>
          <p:cNvPr id="18" name="Content Placeholder 2">
            <a:extLst>
              <a:ext uri="{FF2B5EF4-FFF2-40B4-BE49-F238E27FC236}">
                <a16:creationId xmlns:a16="http://schemas.microsoft.com/office/drawing/2014/main" id="{7B55C61F-4B5B-D14C-A8E6-7A660C7E2E2C}"/>
              </a:ext>
            </a:extLst>
          </p:cNvPr>
          <p:cNvSpPr txBox="1">
            <a:spLocks/>
          </p:cNvSpPr>
          <p:nvPr/>
        </p:nvSpPr>
        <p:spPr>
          <a:xfrm>
            <a:off x="1455901" y="5582826"/>
            <a:ext cx="6441926" cy="10445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For now, we allow non-determinism freely with this computational model. We will discuss (briefly) the ramifications for this later in the deck.</a:t>
            </a:r>
            <a:endParaRPr lang="en-US" sz="1600" b="1" u="sng" dirty="0"/>
          </a:p>
        </p:txBody>
      </p:sp>
      <p:cxnSp>
        <p:nvCxnSpPr>
          <p:cNvPr id="19" name="Straight Connector 18">
            <a:extLst>
              <a:ext uri="{FF2B5EF4-FFF2-40B4-BE49-F238E27FC236}">
                <a16:creationId xmlns:a16="http://schemas.microsoft.com/office/drawing/2014/main" id="{78FEF147-58D5-2B4A-B438-6E4677D08B7A}"/>
              </a:ext>
            </a:extLst>
          </p:cNvPr>
          <p:cNvCxnSpPr>
            <a:cxnSpLocks/>
          </p:cNvCxnSpPr>
          <p:nvPr/>
        </p:nvCxnSpPr>
        <p:spPr>
          <a:xfrm flipH="1" flipV="1">
            <a:off x="1670551" y="3488549"/>
            <a:ext cx="311998" cy="209427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12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2: Context-Free Grammars</a:t>
            </a:r>
          </a:p>
        </p:txBody>
      </p:sp>
    </p:spTree>
    <p:extLst>
      <p:ext uri="{BB962C8B-B14F-4D97-AF65-F5344CB8AC3E}">
        <p14:creationId xmlns:p14="http://schemas.microsoft.com/office/powerpoint/2010/main" val="163234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 What is a Context-Free Grammar</a:t>
            </a:r>
          </a:p>
        </p:txBody>
      </p:sp>
    </p:spTree>
    <p:extLst>
      <p:ext uri="{BB962C8B-B14F-4D97-AF65-F5344CB8AC3E}">
        <p14:creationId xmlns:p14="http://schemas.microsoft.com/office/powerpoint/2010/main" val="377763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Motivating Context-Free Grammars</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673223" y="1476340"/>
            <a:ext cx="9374188" cy="4279392"/>
          </a:xfrm>
        </p:spPr>
        <p:txBody>
          <a:bodyPr/>
          <a:lstStyle/>
          <a:p>
            <a:r>
              <a:rPr lang="en-US" dirty="0"/>
              <a:t>Finite automata cannot recognize everything. Need:</a:t>
            </a:r>
          </a:p>
          <a:p>
            <a:pPr lvl="1"/>
            <a:r>
              <a:rPr lang="en-US" dirty="0"/>
              <a:t>Memory</a:t>
            </a:r>
          </a:p>
          <a:p>
            <a:pPr lvl="1"/>
            <a:r>
              <a:rPr lang="en-US" dirty="0"/>
              <a:t>Ability to handle “recursive” structure of some things</a:t>
            </a:r>
          </a:p>
          <a:p>
            <a:pPr lvl="1"/>
            <a:endParaRPr lang="en-US" dirty="0"/>
          </a:p>
          <a:p>
            <a:r>
              <a:rPr lang="en-US" dirty="0"/>
              <a:t>Why?</a:t>
            </a:r>
          </a:p>
          <a:p>
            <a:pPr lvl="1"/>
            <a:r>
              <a:rPr lang="en-US" dirty="0"/>
              <a:t>Programming languages!! Recursive structures are a natural way to list out the possible valid syntax for a language. CFG will allow us to do this.</a:t>
            </a:r>
          </a:p>
        </p:txBody>
      </p:sp>
    </p:spTree>
    <p:extLst>
      <p:ext uri="{BB962C8B-B14F-4D97-AF65-F5344CB8AC3E}">
        <p14:creationId xmlns:p14="http://schemas.microsoft.com/office/powerpoint/2010/main" val="2928392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44737</TotalTime>
  <Words>4209</Words>
  <Application>Microsoft Macintosh PowerPoint</Application>
  <PresentationFormat>Widescreen</PresentationFormat>
  <Paragraphs>368</Paragraphs>
  <Slides>56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Cambria Math</vt:lpstr>
      <vt:lpstr>Trebuchet MS</vt:lpstr>
      <vt:lpstr>Tw Cen MT</vt:lpstr>
      <vt:lpstr>Wingdings</vt:lpstr>
      <vt:lpstr>Circuit</vt:lpstr>
      <vt:lpstr>Context-Free Languages</vt:lpstr>
      <vt:lpstr>Goals!</vt:lpstr>
      <vt:lpstr>Part 1: Reminder of where we are / Chomsky Hierarchy</vt:lpstr>
      <vt:lpstr>Types of Problems</vt:lpstr>
      <vt:lpstr>Chomsky Hierarchy</vt:lpstr>
      <vt:lpstr>Overview of This Deck</vt:lpstr>
      <vt:lpstr>Part 2: Context-Free Grammars</vt:lpstr>
      <vt:lpstr>Introduction: What is a Context-Free Grammar</vt:lpstr>
      <vt:lpstr>Motivating Context-Free Grammars</vt:lpstr>
      <vt:lpstr>Example Context-Free Grammar</vt:lpstr>
      <vt:lpstr>Example Context-Free Grammar</vt:lpstr>
      <vt:lpstr>Another Example CFG</vt:lpstr>
      <vt:lpstr>Another Example CFG</vt:lpstr>
      <vt:lpstr>Formal Definition of a CFG</vt:lpstr>
      <vt:lpstr>Challenge</vt:lpstr>
      <vt:lpstr>Chomsky Normal Form</vt:lpstr>
      <vt:lpstr>Chomsky Normal Form</vt:lpstr>
      <vt:lpstr>Part 2: Pushdown Automata</vt:lpstr>
      <vt:lpstr>Pushdown Automata</vt:lpstr>
      <vt:lpstr>Pushdown Automata</vt:lpstr>
      <vt:lpstr>Pushdown Automata</vt:lpstr>
      <vt:lpstr>Pushdown Automata</vt:lpstr>
      <vt:lpstr>Pushdown Automata</vt:lpstr>
      <vt:lpstr>Formal Definition Pushdown Automata</vt:lpstr>
      <vt:lpstr>Try it on your own!</vt:lpstr>
      <vt:lpstr>Equivalence with Context-Free Grammars</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We did it!</vt:lpstr>
      <vt:lpstr>Part 3: Non-Context-Free Languages</vt:lpstr>
      <vt:lpstr>Pumping Lemma for CFL</vt:lpstr>
      <vt:lpstr>Pumping Lemma for CFL</vt:lpstr>
      <vt:lpstr>Pumping Lemma for CFL</vt:lpstr>
      <vt:lpstr>Example!</vt:lpstr>
      <vt:lpstr>Example!</vt:lpstr>
      <vt:lpstr>Example!</vt:lpstr>
      <vt:lpstr>Example!</vt:lpstr>
      <vt:lpstr>Example!</vt:lpstr>
      <vt:lpstr>About Determinism versus Non-Determinism with Pushdown Automata</vt:lpstr>
      <vt:lpstr>What we know about Computation so far</vt:lpstr>
      <vt:lpstr>What we know about Computation so far</vt:lpstr>
      <vt:lpstr>Conclusions</vt:lpstr>
      <vt:lpstr>What you Learned in this Deck!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241</cp:revision>
  <dcterms:created xsi:type="dcterms:W3CDTF">2023-02-24T14:15:53Z</dcterms:created>
  <dcterms:modified xsi:type="dcterms:W3CDTF">2023-10-03T14:54:40Z</dcterms:modified>
</cp:coreProperties>
</file>