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39"/>
  </p:notesMasterIdLst>
  <p:sldIdLst>
    <p:sldId id="256" r:id="rId2"/>
    <p:sldId id="272" r:id="rId3"/>
    <p:sldId id="462" r:id="rId4"/>
    <p:sldId id="258" r:id="rId5"/>
    <p:sldId id="464" r:id="rId6"/>
    <p:sldId id="479" r:id="rId7"/>
    <p:sldId id="480" r:id="rId8"/>
    <p:sldId id="465" r:id="rId9"/>
    <p:sldId id="481" r:id="rId10"/>
    <p:sldId id="466" r:id="rId11"/>
    <p:sldId id="362" r:id="rId12"/>
    <p:sldId id="461" r:id="rId13"/>
    <p:sldId id="482" r:id="rId14"/>
    <p:sldId id="467" r:id="rId15"/>
    <p:sldId id="484" r:id="rId16"/>
    <p:sldId id="485" r:id="rId17"/>
    <p:sldId id="486" r:id="rId18"/>
    <p:sldId id="487" r:id="rId19"/>
    <p:sldId id="488" r:id="rId20"/>
    <p:sldId id="489" r:id="rId21"/>
    <p:sldId id="483" r:id="rId22"/>
    <p:sldId id="491" r:id="rId23"/>
    <p:sldId id="490" r:id="rId24"/>
    <p:sldId id="463" r:id="rId25"/>
    <p:sldId id="470" r:id="rId26"/>
    <p:sldId id="493" r:id="rId27"/>
    <p:sldId id="494" r:id="rId28"/>
    <p:sldId id="492" r:id="rId29"/>
    <p:sldId id="495" r:id="rId30"/>
    <p:sldId id="471" r:id="rId31"/>
    <p:sldId id="472" r:id="rId32"/>
    <p:sldId id="473" r:id="rId33"/>
    <p:sldId id="474" r:id="rId34"/>
    <p:sldId id="475" r:id="rId35"/>
    <p:sldId id="476" r:id="rId36"/>
    <p:sldId id="477" r:id="rId37"/>
    <p:sldId id="47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3"/>
    <p:restoredTop sz="94702"/>
  </p:normalViewPr>
  <p:slideViewPr>
    <p:cSldViewPr snapToGrid="0" snapToObjects="1">
      <p:cViewPr varScale="1">
        <p:scale>
          <a:sx n="151" d="100"/>
          <a:sy n="151" d="100"/>
        </p:scale>
        <p:origin x="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Decidability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More 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7623" y="3255343"/>
                <a:ext cx="5033052" cy="504743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𝐷𝐹𝐴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𝐷𝐹𝐴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=∅}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7623" y="3255343"/>
                <a:ext cx="5033052" cy="50474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D462AC-6592-1747-8C9E-8F9073BD2155}"/>
              </a:ext>
            </a:extLst>
          </p:cNvPr>
          <p:cNvSpPr txBox="1">
            <a:spLocks/>
          </p:cNvSpPr>
          <p:nvPr/>
        </p:nvSpPr>
        <p:spPr>
          <a:xfrm>
            <a:off x="1177623" y="1583216"/>
            <a:ext cx="9905999" cy="5624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All of the following languages are similarly decidable: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556B16-AC67-7B43-920C-1CB67A4BB3C7}"/>
              </a:ext>
            </a:extLst>
          </p:cNvPr>
          <p:cNvSpPr txBox="1">
            <a:spLocks/>
          </p:cNvSpPr>
          <p:nvPr/>
        </p:nvSpPr>
        <p:spPr>
          <a:xfrm>
            <a:off x="6391748" y="3255343"/>
            <a:ext cx="4843604" cy="5047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Is language of the DFA empty?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4970EA8-B535-5A41-AB1A-26C5CEFD27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7623" y="2562296"/>
                <a:ext cx="5033052" cy="50474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𝑅𝐸𝑋</m:t>
                          </m:r>
                        </m:sub>
                      </m:sSub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𝑒𝑥𝑝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𝑔𝑒𝑛𝑒𝑟𝑎𝑡𝑒𝑠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4970EA8-B535-5A41-AB1A-26C5CEFD2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623" y="2562296"/>
                <a:ext cx="5033052" cy="5047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00FBB4-6E81-0443-829F-A0A72650E741}"/>
              </a:ext>
            </a:extLst>
          </p:cNvPr>
          <p:cNvSpPr txBox="1">
            <a:spLocks/>
          </p:cNvSpPr>
          <p:nvPr/>
        </p:nvSpPr>
        <p:spPr>
          <a:xfrm>
            <a:off x="6391748" y="2562296"/>
            <a:ext cx="4843604" cy="5047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Does a given expression generate this string?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436B41A-400D-6149-A3E2-64F144E58D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7623" y="3988414"/>
                <a:ext cx="5033052" cy="50474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𝐸𝑄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𝐷𝐹𝐴</m:t>
                          </m:r>
                        </m:sub>
                      </m:sSub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𝐷𝐹𝐴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436B41A-400D-6149-A3E2-64F144E58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623" y="3988414"/>
                <a:ext cx="5033052" cy="5047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2BBD29E-8C03-3D41-A5FD-E53DC96C7C26}"/>
              </a:ext>
            </a:extLst>
          </p:cNvPr>
          <p:cNvSpPr txBox="1">
            <a:spLocks/>
          </p:cNvSpPr>
          <p:nvPr/>
        </p:nvSpPr>
        <p:spPr>
          <a:xfrm>
            <a:off x="6391748" y="3988414"/>
            <a:ext cx="4843604" cy="5047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Does a given expression generate this string?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DA673CF-268D-6D42-9A52-D72B3BE0F728}"/>
              </a:ext>
            </a:extLst>
          </p:cNvPr>
          <p:cNvSpPr txBox="1">
            <a:spLocks/>
          </p:cNvSpPr>
          <p:nvPr/>
        </p:nvSpPr>
        <p:spPr>
          <a:xfrm>
            <a:off x="1177623" y="4820769"/>
            <a:ext cx="8284676" cy="62619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…and analogous languages for Context-Free Grammars (CFGs)</a:t>
            </a:r>
          </a:p>
        </p:txBody>
      </p:sp>
    </p:spTree>
    <p:extLst>
      <p:ext uri="{BB962C8B-B14F-4D97-AF65-F5344CB8AC3E}">
        <p14:creationId xmlns:p14="http://schemas.microsoft.com/office/powerpoint/2010/main" val="181162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Undecidable Languages</a:t>
            </a:r>
          </a:p>
        </p:txBody>
      </p:sp>
    </p:spTree>
    <p:extLst>
      <p:ext uri="{BB962C8B-B14F-4D97-AF65-F5344CB8AC3E}">
        <p14:creationId xmlns:p14="http://schemas.microsoft.com/office/powerpoint/2010/main" val="163234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</a:t>
            </a:r>
            <a:r>
              <a:rPr lang="en-US" dirty="0" err="1"/>
              <a:t>exiSt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28910"/>
            <a:ext cx="9905999" cy="68588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Are there problems that are unsolvable by computers (Turing Machines)? </a:t>
            </a:r>
          </a:p>
        </p:txBody>
      </p:sp>
    </p:spTree>
    <p:extLst>
      <p:ext uri="{BB962C8B-B14F-4D97-AF65-F5344CB8AC3E}">
        <p14:creationId xmlns:p14="http://schemas.microsoft.com/office/powerpoint/2010/main" val="224804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</a:t>
            </a:r>
            <a:r>
              <a:rPr lang="en-US" dirty="0" err="1"/>
              <a:t>exiSt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808740"/>
            <a:ext cx="9905999" cy="68588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Are there problems that are unsolvable by computers (Turing Machines)?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B1E021-F9EB-5747-908C-0F77137635FF}"/>
              </a:ext>
            </a:extLst>
          </p:cNvPr>
          <p:cNvSpPr txBox="1">
            <a:spLocks/>
          </p:cNvSpPr>
          <p:nvPr/>
        </p:nvSpPr>
        <p:spPr>
          <a:xfrm>
            <a:off x="1041824" y="5115205"/>
            <a:ext cx="4010010" cy="9687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Yes! In fact, many simple and common problems are undecidable.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7CFF1B-FFCE-7242-9CFD-43AF46BCF2B2}"/>
              </a:ext>
            </a:extLst>
          </p:cNvPr>
          <p:cNvCxnSpPr>
            <a:cxnSpLocks/>
          </p:cNvCxnSpPr>
          <p:nvPr/>
        </p:nvCxnSpPr>
        <p:spPr>
          <a:xfrm flipH="1">
            <a:off x="2381062" y="3675703"/>
            <a:ext cx="1013988" cy="1520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805703-059C-C84C-86D2-16CBE747D4D1}"/>
              </a:ext>
            </a:extLst>
          </p:cNvPr>
          <p:cNvSpPr txBox="1">
            <a:spLocks/>
          </p:cNvSpPr>
          <p:nvPr/>
        </p:nvSpPr>
        <p:spPr>
          <a:xfrm>
            <a:off x="7042762" y="1188163"/>
            <a:ext cx="3486418" cy="102304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Many of these problems are recognizable, but not decidable.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C15C6A-898E-0144-9DE4-028F680CB5A9}"/>
              </a:ext>
            </a:extLst>
          </p:cNvPr>
          <p:cNvSpPr txBox="1">
            <a:spLocks/>
          </p:cNvSpPr>
          <p:nvPr/>
        </p:nvSpPr>
        <p:spPr>
          <a:xfrm>
            <a:off x="7231374" y="4611235"/>
            <a:ext cx="3904387" cy="21335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This has profound philosophical implications in Computer Science. Some things are fundamental limitations that computers cannot overcome.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57D5B9-71E9-7F45-A801-178636BBD0B1}"/>
              </a:ext>
            </a:extLst>
          </p:cNvPr>
          <p:cNvCxnSpPr>
            <a:cxnSpLocks/>
          </p:cNvCxnSpPr>
          <p:nvPr/>
        </p:nvCxnSpPr>
        <p:spPr>
          <a:xfrm>
            <a:off x="7514376" y="3634963"/>
            <a:ext cx="307818" cy="976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A4F2A9-4145-B047-9FDC-90A4384EC2AF}"/>
              </a:ext>
            </a:extLst>
          </p:cNvPr>
          <p:cNvCxnSpPr>
            <a:cxnSpLocks/>
          </p:cNvCxnSpPr>
          <p:nvPr/>
        </p:nvCxnSpPr>
        <p:spPr>
          <a:xfrm flipV="1">
            <a:off x="6708618" y="2102569"/>
            <a:ext cx="522756" cy="556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362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239174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239174"/>
                <a:ext cx="9905999" cy="1089328"/>
              </a:xfrm>
              <a:blipFill>
                <a:blip r:embed="rId2"/>
                <a:stretch>
                  <a:fillRect l="-896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24A6B9-1572-D642-A654-E4B56D7625FF}"/>
              </a:ext>
            </a:extLst>
          </p:cNvPr>
          <p:cNvSpPr txBox="1">
            <a:spLocks/>
          </p:cNvSpPr>
          <p:nvPr/>
        </p:nvSpPr>
        <p:spPr>
          <a:xfrm>
            <a:off x="2539204" y="2636069"/>
            <a:ext cx="7110411" cy="61879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language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is Turing-Recognizable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though. Here is how: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328480-F8AC-B84E-8634-A51EEAE8125B}"/>
              </a:ext>
            </a:extLst>
          </p:cNvPr>
          <p:cNvSpPr txBox="1">
            <a:spLocks/>
          </p:cNvSpPr>
          <p:nvPr/>
        </p:nvSpPr>
        <p:spPr>
          <a:xfrm>
            <a:off x="3765283" y="3176587"/>
            <a:ext cx="4658255" cy="1886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U = “On input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M,w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Simulate M on input w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M ever accepts, then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M ever reject, then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D977EE-96F8-634F-9432-264414F1D904}"/>
              </a:ext>
            </a:extLst>
          </p:cNvPr>
          <p:cNvSpPr txBox="1">
            <a:spLocks/>
          </p:cNvSpPr>
          <p:nvPr/>
        </p:nvSpPr>
        <p:spPr>
          <a:xfrm>
            <a:off x="8961370" y="5300133"/>
            <a:ext cx="2284411" cy="90593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Note that if M loops forever, then so will U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B45564-895E-D04A-9EE1-28C4A4746C15}"/>
              </a:ext>
            </a:extLst>
          </p:cNvPr>
          <p:cNvCxnSpPr>
            <a:cxnSpLocks/>
          </p:cNvCxnSpPr>
          <p:nvPr/>
        </p:nvCxnSpPr>
        <p:spPr>
          <a:xfrm>
            <a:off x="8585200" y="4580467"/>
            <a:ext cx="752341" cy="719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135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984242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984242"/>
                <a:ext cx="9905999" cy="1089328"/>
              </a:xfrm>
              <a:blipFill>
                <a:blip r:embed="rId2"/>
                <a:stretch>
                  <a:fillRect l="-896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24A6B9-1572-D642-A654-E4B56D7625FF}"/>
              </a:ext>
            </a:extLst>
          </p:cNvPr>
          <p:cNvSpPr txBox="1">
            <a:spLocks/>
          </p:cNvSpPr>
          <p:nvPr/>
        </p:nvSpPr>
        <p:spPr>
          <a:xfrm>
            <a:off x="1573213" y="4368799"/>
            <a:ext cx="2922588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Okay, let’s prove it. Intuitively, what is the potential issue here?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161923-8DAE-6149-BF2F-97DDBC9C9823}"/>
              </a:ext>
            </a:extLst>
          </p:cNvPr>
          <p:cNvSpPr txBox="1">
            <a:spLocks/>
          </p:cNvSpPr>
          <p:nvPr/>
        </p:nvSpPr>
        <p:spPr>
          <a:xfrm>
            <a:off x="7525278" y="4673599"/>
            <a:ext cx="3168121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This is one of the most famous proofs in Computer Science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F813D4-B467-2C46-AE75-FBFF9A7EE6BB}"/>
              </a:ext>
            </a:extLst>
          </p:cNvPr>
          <p:cNvCxnSpPr>
            <a:cxnSpLocks/>
          </p:cNvCxnSpPr>
          <p:nvPr/>
        </p:nvCxnSpPr>
        <p:spPr>
          <a:xfrm flipH="1">
            <a:off x="3234267" y="3200400"/>
            <a:ext cx="1176867" cy="116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0AA95A-3152-3C4C-8A7B-E66E59925E95}"/>
              </a:ext>
            </a:extLst>
          </p:cNvPr>
          <p:cNvCxnSpPr>
            <a:cxnSpLocks/>
          </p:cNvCxnSpPr>
          <p:nvPr/>
        </p:nvCxnSpPr>
        <p:spPr>
          <a:xfrm>
            <a:off x="7586134" y="3200400"/>
            <a:ext cx="897466" cy="1473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553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924A6B9-1572-D642-A654-E4B56D7625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9045" y="2904148"/>
                <a:ext cx="4573588" cy="86360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u="sng" dirty="0">
                    <a:solidFill>
                      <a:schemeClr val="tx1">
                        <a:lumMod val="95000"/>
                      </a:schemeClr>
                    </a:solidFill>
                  </a:rPr>
                  <a:t>Step 1</a:t>
                </a:r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: For the sake of contradiction,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 is decidable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924A6B9-1572-D642-A654-E4B56D762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045" y="2904148"/>
                <a:ext cx="4573588" cy="863602"/>
              </a:xfrm>
              <a:prstGeom prst="rect">
                <a:avLst/>
              </a:prstGeom>
              <a:blipFill>
                <a:blip r:embed="rId3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5161923-8DAE-6149-BF2F-97DDBC9C98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92543" y="3200400"/>
                <a:ext cx="3168121" cy="145626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 is decidable, then there must exist a machine that decides it. Let’s call that machine H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5161923-8DAE-6149-BF2F-97DDBC9C9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543" y="3200400"/>
                <a:ext cx="3168121" cy="1456268"/>
              </a:xfrm>
              <a:prstGeom prst="rect">
                <a:avLst/>
              </a:prstGeom>
              <a:blipFill>
                <a:blip r:embed="rId4"/>
                <a:stretch>
                  <a:fillRect t="-173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0AA95A-3152-3C4C-8A7B-E66E59925E95}"/>
              </a:ext>
            </a:extLst>
          </p:cNvPr>
          <p:cNvCxnSpPr>
            <a:cxnSpLocks/>
          </p:cNvCxnSpPr>
          <p:nvPr/>
        </p:nvCxnSpPr>
        <p:spPr>
          <a:xfrm flipV="1">
            <a:off x="6917267" y="3928534"/>
            <a:ext cx="1261533" cy="296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61D0BCC-A179-D648-B316-6267E1A1B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2" y="3819333"/>
            <a:ext cx="5648855" cy="9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40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24A6B9-1572-D642-A654-E4B56D7625FF}"/>
              </a:ext>
            </a:extLst>
          </p:cNvPr>
          <p:cNvSpPr txBox="1">
            <a:spLocks/>
          </p:cNvSpPr>
          <p:nvPr/>
        </p:nvSpPr>
        <p:spPr>
          <a:xfrm>
            <a:off x="366711" y="3110020"/>
            <a:ext cx="4573588" cy="8636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u="sng" dirty="0">
                <a:solidFill>
                  <a:schemeClr val="tx1">
                    <a:lumMod val="95000"/>
                  </a:schemeClr>
                </a:solidFill>
              </a:rPr>
              <a:t>Step 2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: Construct a new machine D that uses H as a subroutine.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1D0BCC-A179-D648-B316-6267E1A1B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3973622"/>
            <a:ext cx="4471987" cy="786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0E47F2-89F9-AC4B-AB5E-8130812A2E6C}"/>
              </a:ext>
            </a:extLst>
          </p:cNvPr>
          <p:cNvCxnSpPr>
            <a:cxnSpLocks/>
          </p:cNvCxnSpPr>
          <p:nvPr/>
        </p:nvCxnSpPr>
        <p:spPr>
          <a:xfrm flipH="1">
            <a:off x="5232400" y="2497838"/>
            <a:ext cx="1" cy="3902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5308859" y="3427296"/>
            <a:ext cx="6122328" cy="16273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&lt;M&gt;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H(&lt;M, M&gt;)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62803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0"/>
              <a:ext cx="685801" cy="334519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449319"/>
              <a:ext cx="685801" cy="310866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357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Comments on Machine 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2125416" y="1691630"/>
            <a:ext cx="7937991" cy="21099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&lt;M&gt;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H(&lt;M, M&gt;)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10560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0"/>
              <a:ext cx="685801" cy="334519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449319"/>
              <a:ext cx="685801" cy="310866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CB7886C-88A2-D542-A809-DC8E663C5373}"/>
              </a:ext>
            </a:extLst>
          </p:cNvPr>
          <p:cNvSpPr txBox="1">
            <a:spLocks/>
          </p:cNvSpPr>
          <p:nvPr/>
        </p:nvSpPr>
        <p:spPr>
          <a:xfrm>
            <a:off x="1581680" y="5176584"/>
            <a:ext cx="2922588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What does it mean to run a machine with itself as input? Is this even possible?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3C497D-BCC7-5B4A-9ECE-16108998905F}"/>
              </a:ext>
            </a:extLst>
          </p:cNvPr>
          <p:cNvCxnSpPr>
            <a:cxnSpLocks/>
          </p:cNvCxnSpPr>
          <p:nvPr/>
        </p:nvCxnSpPr>
        <p:spPr>
          <a:xfrm flipH="1">
            <a:off x="3242734" y="4008185"/>
            <a:ext cx="1176867" cy="116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4F9A2B4-7C95-8049-95BD-B5B1C63B9B89}"/>
              </a:ext>
            </a:extLst>
          </p:cNvPr>
          <p:cNvSpPr txBox="1">
            <a:spLocks/>
          </p:cNvSpPr>
          <p:nvPr/>
        </p:nvSpPr>
        <p:spPr>
          <a:xfrm>
            <a:off x="8493624" y="4755776"/>
            <a:ext cx="2922588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Notice that we flip the output here. This will be important for creating the contradiction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A1A89E-853C-D745-A75E-53C2DC268B5C}"/>
              </a:ext>
            </a:extLst>
          </p:cNvPr>
          <p:cNvCxnSpPr>
            <a:cxnSpLocks/>
          </p:cNvCxnSpPr>
          <p:nvPr/>
        </p:nvCxnSpPr>
        <p:spPr>
          <a:xfrm>
            <a:off x="9516533" y="3747484"/>
            <a:ext cx="347134" cy="872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175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Comments on Machine 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2125416" y="1691630"/>
            <a:ext cx="7937991" cy="21099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</a:t>
              </a:r>
              <a:r>
                <a:rPr lang="en-US" sz="2400" b="1" u="sng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 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10560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1"/>
              <a:ext cx="685801" cy="281720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396521"/>
              <a:ext cx="685801" cy="363664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CB7886C-88A2-D542-A809-DC8E663C5373}"/>
              </a:ext>
            </a:extLst>
          </p:cNvPr>
          <p:cNvSpPr txBox="1">
            <a:spLocks/>
          </p:cNvSpPr>
          <p:nvPr/>
        </p:nvSpPr>
        <p:spPr>
          <a:xfrm>
            <a:off x="2543395" y="1078100"/>
            <a:ext cx="6690253" cy="5214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Step 3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: Run the machine D with itself (D) as input. What happens?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4F9A2B4-7C95-8049-95BD-B5B1C63B9B89}"/>
              </a:ext>
            </a:extLst>
          </p:cNvPr>
          <p:cNvSpPr txBox="1">
            <a:spLocks/>
          </p:cNvSpPr>
          <p:nvPr/>
        </p:nvSpPr>
        <p:spPr>
          <a:xfrm>
            <a:off x="1141413" y="4730375"/>
            <a:ext cx="3286654" cy="16704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Notice that D is running with itself as input in two places, once overall (green square) and once simulated inside of H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A1A89E-853C-D745-A75E-53C2DC268B5C}"/>
              </a:ext>
            </a:extLst>
          </p:cNvPr>
          <p:cNvCxnSpPr>
            <a:cxnSpLocks/>
          </p:cNvCxnSpPr>
          <p:nvPr/>
        </p:nvCxnSpPr>
        <p:spPr>
          <a:xfrm flipH="1">
            <a:off x="2667001" y="2568110"/>
            <a:ext cx="731407" cy="208009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D999AE-5855-7941-9B77-588715D9D7BA}"/>
              </a:ext>
            </a:extLst>
          </p:cNvPr>
          <p:cNvCxnSpPr>
            <a:cxnSpLocks/>
          </p:cNvCxnSpPr>
          <p:nvPr/>
        </p:nvCxnSpPr>
        <p:spPr>
          <a:xfrm flipH="1">
            <a:off x="2667000" y="3192949"/>
            <a:ext cx="2658533" cy="1455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87C3EF6-5803-7740-BE1B-F7091445E530}"/>
              </a:ext>
            </a:extLst>
          </p:cNvPr>
          <p:cNvSpPr txBox="1">
            <a:spLocks/>
          </p:cNvSpPr>
          <p:nvPr/>
        </p:nvSpPr>
        <p:spPr>
          <a:xfrm>
            <a:off x="6865539" y="4648200"/>
            <a:ext cx="3858387" cy="16704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Which means these outputs should match because they are the output of the exact same thing (D running on D as input)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49E949-0EDD-B644-9363-8AD6004C0C20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071780" y="3544392"/>
            <a:ext cx="722953" cy="11038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7528E9-5CC4-6645-B432-5AB111948DFA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8794733" y="3514094"/>
            <a:ext cx="679322" cy="113410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38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Let’s find some undecidable languages I think…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Comments on Machine 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2125416" y="1691630"/>
            <a:ext cx="7937991" cy="21099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</a:t>
              </a:r>
              <a:r>
                <a:rPr lang="en-US" sz="2400" b="1" u="sng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 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10560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1"/>
              <a:ext cx="685801" cy="281720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396521"/>
              <a:ext cx="685801" cy="363664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CB7886C-88A2-D542-A809-DC8E663C5373}"/>
              </a:ext>
            </a:extLst>
          </p:cNvPr>
          <p:cNvSpPr txBox="1">
            <a:spLocks/>
          </p:cNvSpPr>
          <p:nvPr/>
        </p:nvSpPr>
        <p:spPr>
          <a:xfrm>
            <a:off x="2543395" y="1078100"/>
            <a:ext cx="6690253" cy="5214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Step 3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: Run the machine D with itself (D) as input. What happens?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4F9A2B4-7C95-8049-95BD-B5B1C63B9B89}"/>
              </a:ext>
            </a:extLst>
          </p:cNvPr>
          <p:cNvSpPr txBox="1">
            <a:spLocks/>
          </p:cNvSpPr>
          <p:nvPr/>
        </p:nvSpPr>
        <p:spPr>
          <a:xfrm>
            <a:off x="1652853" y="4489230"/>
            <a:ext cx="8984720" cy="16704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Q.E.D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: This is a contradiction because if H exists (ATM is decidable), then there is at least one set of inputs where H produces the wrong answer (well, it cannot produce the right answer by definition).</a:t>
            </a:r>
          </a:p>
        </p:txBody>
      </p:sp>
    </p:spTree>
    <p:extLst>
      <p:ext uri="{BB962C8B-B14F-4D97-AF65-F5344CB8AC3E}">
        <p14:creationId xmlns:p14="http://schemas.microsoft.com/office/powerpoint/2010/main" val="2115218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1026054"/>
            <a:ext cx="9905999" cy="574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is really a proof by diagonalization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3D01F3-CA6D-BB4E-8056-A11CE2760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99" y="2152668"/>
            <a:ext cx="6434667" cy="331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75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1026054"/>
            <a:ext cx="9905999" cy="574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is really a proof by diagonalization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C49111-D986-FB42-BE2D-3BC7982C0573}"/>
              </a:ext>
            </a:extLst>
          </p:cNvPr>
          <p:cNvSpPr txBox="1">
            <a:spLocks/>
          </p:cNvSpPr>
          <p:nvPr/>
        </p:nvSpPr>
        <p:spPr>
          <a:xfrm>
            <a:off x="222777" y="1836483"/>
            <a:ext cx="2270656" cy="17152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Each entry is a machine’s output when another machine’s description is given as input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2E3D0B-7EF4-BC4C-9348-7619F798B687}"/>
              </a:ext>
            </a:extLst>
          </p:cNvPr>
          <p:cNvSpPr txBox="1">
            <a:spLocks/>
          </p:cNvSpPr>
          <p:nvPr/>
        </p:nvSpPr>
        <p:spPr>
          <a:xfrm>
            <a:off x="2076977" y="5875867"/>
            <a:ext cx="6211890" cy="8342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accent1"/>
                </a:solidFill>
              </a:rPr>
              <a:t>D is defined to be the machine that has the opposite output from the corresponding diagonal (see green outlines)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15B6E7F-06F4-454B-802C-841BFCC6E77E}"/>
              </a:ext>
            </a:extLst>
          </p:cNvPr>
          <p:cNvGrpSpPr/>
          <p:nvPr/>
        </p:nvGrpSpPr>
        <p:grpSpPr>
          <a:xfrm>
            <a:off x="2362197" y="2152668"/>
            <a:ext cx="6866466" cy="3314152"/>
            <a:chOff x="2362200" y="2152668"/>
            <a:chExt cx="6866466" cy="331415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3D01F3-CA6D-BB4E-8056-A11CE2760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3999" y="2152668"/>
              <a:ext cx="6434667" cy="3314152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C0F791A-D53F-DA47-B97A-773F5970EE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2200" y="2607733"/>
              <a:ext cx="262466" cy="1727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07B185-16A1-E643-88A7-8DAD101D8881}"/>
                </a:ext>
              </a:extLst>
            </p:cNvPr>
            <p:cNvSpPr/>
            <p:nvPr/>
          </p:nvSpPr>
          <p:spPr>
            <a:xfrm>
              <a:off x="3496734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5A0151-DA7D-A24D-8E30-AF5BA67BF1CC}"/>
                </a:ext>
              </a:extLst>
            </p:cNvPr>
            <p:cNvSpPr/>
            <p:nvPr/>
          </p:nvSpPr>
          <p:spPr>
            <a:xfrm>
              <a:off x="4385733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5D6ADD-BC19-7C46-8C3B-31597DD60EE6}"/>
                </a:ext>
              </a:extLst>
            </p:cNvPr>
            <p:cNvSpPr/>
            <p:nvPr/>
          </p:nvSpPr>
          <p:spPr>
            <a:xfrm>
              <a:off x="5333999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458BE-2C72-B24D-AE18-4103B019736D}"/>
                </a:ext>
              </a:extLst>
            </p:cNvPr>
            <p:cNvSpPr/>
            <p:nvPr/>
          </p:nvSpPr>
          <p:spPr>
            <a:xfrm>
              <a:off x="6256865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8E8968-CCF3-104D-BC95-C9CDD6E45FB3}"/>
                </a:ext>
              </a:extLst>
            </p:cNvPr>
            <p:cNvSpPr/>
            <p:nvPr/>
          </p:nvSpPr>
          <p:spPr>
            <a:xfrm>
              <a:off x="7742765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4BD289-EEA6-6E46-B97A-4580B5F6497F}"/>
                </a:ext>
              </a:extLst>
            </p:cNvPr>
            <p:cNvSpPr/>
            <p:nvPr/>
          </p:nvSpPr>
          <p:spPr>
            <a:xfrm>
              <a:off x="3496734" y="2530749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08D4BA-14A5-F149-9833-DA205483ADCA}"/>
                </a:ext>
              </a:extLst>
            </p:cNvPr>
            <p:cNvSpPr/>
            <p:nvPr/>
          </p:nvSpPr>
          <p:spPr>
            <a:xfrm>
              <a:off x="4411134" y="282244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E625740-ECAB-DC4E-9196-32D94BAF4FA2}"/>
                </a:ext>
              </a:extLst>
            </p:cNvPr>
            <p:cNvSpPr/>
            <p:nvPr/>
          </p:nvSpPr>
          <p:spPr>
            <a:xfrm>
              <a:off x="5321829" y="3129754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D2EA2E-249D-6748-B9EE-1838BB8E5A4D}"/>
                </a:ext>
              </a:extLst>
            </p:cNvPr>
            <p:cNvSpPr/>
            <p:nvPr/>
          </p:nvSpPr>
          <p:spPr>
            <a:xfrm>
              <a:off x="6256865" y="3460101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F0CD3B5-8CB7-3F41-8149-D30B6E5CF183}"/>
                </a:ext>
              </a:extLst>
            </p:cNvPr>
            <p:cNvCxnSpPr>
              <a:cxnSpLocks/>
              <a:stCxn id="14" idx="2"/>
              <a:endCxn id="4" idx="0"/>
            </p:cNvCxnSpPr>
            <p:nvPr/>
          </p:nvCxnSpPr>
          <p:spPr>
            <a:xfrm>
              <a:off x="3856567" y="2840565"/>
              <a:ext cx="0" cy="1536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5320CE4-7DD1-3E46-98C9-6FADBDF83FAF}"/>
                </a:ext>
              </a:extLst>
            </p:cNvPr>
            <p:cNvCxnSpPr>
              <a:cxnSpLocks/>
              <a:stCxn id="15" idx="2"/>
              <a:endCxn id="10" idx="0"/>
            </p:cNvCxnSpPr>
            <p:nvPr/>
          </p:nvCxnSpPr>
          <p:spPr>
            <a:xfrm flipH="1">
              <a:off x="4745566" y="3132262"/>
              <a:ext cx="25401" cy="1245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C1F1F83-AEF8-4B48-BA49-AE34CDAABAB9}"/>
                </a:ext>
              </a:extLst>
            </p:cNvPr>
            <p:cNvCxnSpPr>
              <a:cxnSpLocks/>
              <a:stCxn id="16" idx="2"/>
              <a:endCxn id="11" idx="0"/>
            </p:cNvCxnSpPr>
            <p:nvPr/>
          </p:nvCxnSpPr>
          <p:spPr>
            <a:xfrm>
              <a:off x="5681662" y="3439570"/>
              <a:ext cx="12170" cy="937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DBBB999-F63B-DC4E-B306-63E465B0AA8C}"/>
                </a:ext>
              </a:extLst>
            </p:cNvPr>
            <p:cNvCxnSpPr>
              <a:cxnSpLocks/>
              <a:stCxn id="17" idx="2"/>
              <a:endCxn id="12" idx="0"/>
            </p:cNvCxnSpPr>
            <p:nvPr/>
          </p:nvCxnSpPr>
          <p:spPr>
            <a:xfrm>
              <a:off x="6616698" y="3769917"/>
              <a:ext cx="0" cy="607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49F181D4-3AA3-F24D-B9A8-874AB33670D5}"/>
                </a:ext>
              </a:extLst>
            </p:cNvPr>
            <p:cNvCxnSpPr>
              <a:cxnSpLocks/>
              <a:stCxn id="13" idx="0"/>
              <a:endCxn id="13" idx="3"/>
            </p:cNvCxnSpPr>
            <p:nvPr/>
          </p:nvCxnSpPr>
          <p:spPr>
            <a:xfrm rot="16200000" flipH="1">
              <a:off x="8205060" y="4274804"/>
              <a:ext cx="154908" cy="359833"/>
            </a:xfrm>
            <a:prstGeom prst="bentConnector4">
              <a:avLst>
                <a:gd name="adj1" fmla="val -306075"/>
                <a:gd name="adj2" fmla="val 60117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105D33D-C935-7D4B-97F9-ACCFB901ECFA}"/>
              </a:ext>
            </a:extLst>
          </p:cNvPr>
          <p:cNvSpPr txBox="1">
            <a:spLocks/>
          </p:cNvSpPr>
          <p:nvPr/>
        </p:nvSpPr>
        <p:spPr>
          <a:xfrm>
            <a:off x="9527645" y="2051183"/>
            <a:ext cx="2274887" cy="19334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accent1"/>
                </a:solidFill>
              </a:rPr>
              <a:t>But this entry has to be both accept and reject at the same time, leading to the contradiction</a:t>
            </a:r>
          </a:p>
        </p:txBody>
      </p:sp>
    </p:spTree>
    <p:extLst>
      <p:ext uri="{BB962C8B-B14F-4D97-AF65-F5344CB8AC3E}">
        <p14:creationId xmlns:p14="http://schemas.microsoft.com/office/powerpoint/2010/main" val="3242976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745642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745642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71807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Thus it is proven, and there is at least one undecidable language</a:t>
            </a:r>
          </a:p>
        </p:txBody>
      </p:sp>
    </p:spTree>
    <p:extLst>
      <p:ext uri="{BB962C8B-B14F-4D97-AF65-F5344CB8AC3E}">
        <p14:creationId xmlns:p14="http://schemas.microsoft.com/office/powerpoint/2010/main" val="3007731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Non-Recognizable Languages?</a:t>
            </a:r>
          </a:p>
        </p:txBody>
      </p:sp>
    </p:spTree>
    <p:extLst>
      <p:ext uri="{BB962C8B-B14F-4D97-AF65-F5344CB8AC3E}">
        <p14:creationId xmlns:p14="http://schemas.microsoft.com/office/powerpoint/2010/main" val="716789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Definition: Complement of a Language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69906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The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complement</a:t>
                </a:r>
                <a:r>
                  <a:rPr lang="en-US" dirty="0">
                    <a:solidFill>
                      <a:schemeClr val="bg1"/>
                    </a:solidFill>
                  </a:rPr>
                  <a:t> of 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set of strings that do NOT belong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 In other words,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69906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443178"/>
            <a:ext cx="5246348" cy="5102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Some Examples: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7D06038-CEB6-DC4F-B1DB-4046CEB2DE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1385" y="3080983"/>
                <a:ext cx="1423988" cy="51024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7D06038-CEB6-DC4F-B1DB-4046CEB2D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385" y="3080983"/>
                <a:ext cx="1423988" cy="510244"/>
              </a:xfrm>
              <a:prstGeom prst="rect">
                <a:avLst/>
              </a:prstGeom>
              <a:blipFill>
                <a:blip r:embed="rId3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60658E9-7555-624A-9364-37C71ACBFE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078" y="3080983"/>
                <a:ext cx="1423988" cy="51024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60658E9-7555-624A-9364-37C71ACBF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078" y="3080983"/>
                <a:ext cx="1423988" cy="510244"/>
              </a:xfrm>
              <a:prstGeom prst="rect">
                <a:avLst/>
              </a:prstGeom>
              <a:blipFill>
                <a:blip r:embed="rId4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62FAAF1-38EA-8147-A3D5-FBD79F475D64}"/>
              </a:ext>
            </a:extLst>
          </p:cNvPr>
          <p:cNvSpPr txBox="1">
            <a:spLocks/>
          </p:cNvSpPr>
          <p:nvPr/>
        </p:nvSpPr>
        <p:spPr>
          <a:xfrm>
            <a:off x="1141412" y="3634121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Strings containing less than ten 1’s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4BD8D14-C749-3A47-91FB-9E6BC61EC702}"/>
              </a:ext>
            </a:extLst>
          </p:cNvPr>
          <p:cNvSpPr txBox="1">
            <a:spLocks/>
          </p:cNvSpPr>
          <p:nvPr/>
        </p:nvSpPr>
        <p:spPr>
          <a:xfrm>
            <a:off x="5958945" y="3634122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Strings containing ten or more 1’s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FC58D8B-1236-AF43-913E-ECC9D94EA5CB}"/>
              </a:ext>
            </a:extLst>
          </p:cNvPr>
          <p:cNvSpPr txBox="1">
            <a:spLocks/>
          </p:cNvSpPr>
          <p:nvPr/>
        </p:nvSpPr>
        <p:spPr>
          <a:xfrm>
            <a:off x="1141412" y="4333596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DFA &lt;A&gt; accepts string &lt;w&gt;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84E35DA-A24D-974A-BC11-665FBB31A7F2}"/>
              </a:ext>
            </a:extLst>
          </p:cNvPr>
          <p:cNvSpPr txBox="1">
            <a:spLocks/>
          </p:cNvSpPr>
          <p:nvPr/>
        </p:nvSpPr>
        <p:spPr>
          <a:xfrm>
            <a:off x="5958945" y="4333597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DFA &lt;A&gt; rejects string &lt;w&gt;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B689D5D-1519-AF40-BFA0-47A37FA733E1}"/>
              </a:ext>
            </a:extLst>
          </p:cNvPr>
          <p:cNvSpPr txBox="1">
            <a:spLocks/>
          </p:cNvSpPr>
          <p:nvPr/>
        </p:nvSpPr>
        <p:spPr>
          <a:xfrm>
            <a:off x="1141412" y="5033071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halts on input &lt;w&gt;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76ADD65-1985-944F-9EB6-24B0C903DD89}"/>
              </a:ext>
            </a:extLst>
          </p:cNvPr>
          <p:cNvSpPr txBox="1">
            <a:spLocks/>
          </p:cNvSpPr>
          <p:nvPr/>
        </p:nvSpPr>
        <p:spPr>
          <a:xfrm>
            <a:off x="5958945" y="5033072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loops forever on input &lt;w&gt;</a:t>
            </a:r>
          </a:p>
        </p:txBody>
      </p:sp>
    </p:spTree>
    <p:extLst>
      <p:ext uri="{BB962C8B-B14F-4D97-AF65-F5344CB8AC3E}">
        <p14:creationId xmlns:p14="http://schemas.microsoft.com/office/powerpoint/2010/main" val="4017062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More on complements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1C36DA-CABD-004A-B03B-891AFD28712B}"/>
              </a:ext>
            </a:extLst>
          </p:cNvPr>
          <p:cNvGrpSpPr/>
          <p:nvPr/>
        </p:nvGrpSpPr>
        <p:grpSpPr>
          <a:xfrm>
            <a:off x="279402" y="2406143"/>
            <a:ext cx="11612880" cy="3206239"/>
            <a:chOff x="457200" y="2609346"/>
            <a:chExt cx="11612880" cy="32062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ABC8F2D-2D8D-AE48-86D4-EA929FF28D3B}"/>
                </a:ext>
              </a:extLst>
            </p:cNvPr>
            <p:cNvSpPr/>
            <p:nvPr/>
          </p:nvSpPr>
          <p:spPr>
            <a:xfrm>
              <a:off x="457200" y="3081528"/>
              <a:ext cx="2779776" cy="1974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Some Turing Machine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Executes on input / tape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B366BFA-E1E7-8C49-B2E6-32E599F3CAB9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3236976" y="2919891"/>
              <a:ext cx="457200" cy="1149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D326D52-1F44-3846-A9A1-1996B4A1AFA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236976" y="4068894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E97FA14-9454-2647-A94E-50F3E1916F49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236976" y="4068894"/>
              <a:ext cx="530352" cy="10440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3714B189-6BDE-7C4C-B32B-6A489BB7CDBC}"/>
                </a:ext>
              </a:extLst>
            </p:cNvPr>
            <p:cNvSpPr txBox="1">
              <a:spLocks/>
            </p:cNvSpPr>
            <p:nvPr/>
          </p:nvSpPr>
          <p:spPr>
            <a:xfrm>
              <a:off x="3666744" y="2609346"/>
              <a:ext cx="4206240" cy="484281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: Input on tape is in language</a:t>
              </a:r>
            </a:p>
          </p:txBody>
        </p: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79B45B96-E9A9-1E46-BE0F-47CFCC045CB5}"/>
                </a:ext>
              </a:extLst>
            </p:cNvPr>
            <p:cNvSpPr txBox="1">
              <a:spLocks/>
            </p:cNvSpPr>
            <p:nvPr/>
          </p:nvSpPr>
          <p:spPr>
            <a:xfrm>
              <a:off x="3703320" y="3826753"/>
              <a:ext cx="4206240" cy="484281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: Input on tape is NOT in language</a:t>
              </a:r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56471E9F-FD78-4B4F-B5A7-77AEE8EBCF3E}"/>
                </a:ext>
              </a:extLst>
            </p:cNvPr>
            <p:cNvSpPr txBox="1">
              <a:spLocks/>
            </p:cNvSpPr>
            <p:nvPr/>
          </p:nvSpPr>
          <p:spPr>
            <a:xfrm>
              <a:off x="3712464" y="5067195"/>
              <a:ext cx="4206240" cy="583797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Loop</a:t>
              </a: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: TM runs forever, never reaching accept or reject state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8786C1-802C-F04A-86FD-DA679166C193}"/>
                </a:ext>
              </a:extLst>
            </p:cNvPr>
            <p:cNvSpPr/>
            <p:nvPr/>
          </p:nvSpPr>
          <p:spPr>
            <a:xfrm>
              <a:off x="3749040" y="2609346"/>
              <a:ext cx="3877056" cy="6793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D3AA05EC-4869-1348-8DBA-536C26FC9B4E}"/>
                </a:ext>
              </a:extLst>
            </p:cNvPr>
            <p:cNvSpPr txBox="1">
              <a:spLocks/>
            </p:cNvSpPr>
            <p:nvPr/>
          </p:nvSpPr>
          <p:spPr>
            <a:xfrm>
              <a:off x="7872984" y="2609347"/>
              <a:ext cx="4087368" cy="679329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In language above, Accepts (Yes) is easy because if machine halts we are sure it is a Yes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5B60A1-9A83-5042-AB5E-36CE7656BEF3}"/>
                </a:ext>
              </a:extLst>
            </p:cNvPr>
            <p:cNvSpPr/>
            <p:nvPr/>
          </p:nvSpPr>
          <p:spPr>
            <a:xfrm>
              <a:off x="3749040" y="3750273"/>
              <a:ext cx="4123944" cy="20653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94831E3E-9F77-E444-94ED-AFE6C3708CFD}"/>
                </a:ext>
              </a:extLst>
            </p:cNvPr>
            <p:cNvSpPr txBox="1">
              <a:spLocks/>
            </p:cNvSpPr>
            <p:nvPr/>
          </p:nvSpPr>
          <p:spPr>
            <a:xfrm>
              <a:off x="7955280" y="3736195"/>
              <a:ext cx="4114800" cy="207939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However, distinguishing between Reject (No) and Looping Forever is difficult to ascertain. Is the machine just taking a long time?</a:t>
              </a:r>
            </a:p>
          </p:txBody>
        </p: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E87F3DD-9F24-754C-A415-829ED11735D6}"/>
              </a:ext>
            </a:extLst>
          </p:cNvPr>
          <p:cNvSpPr txBox="1">
            <a:spLocks/>
          </p:cNvSpPr>
          <p:nvPr/>
        </p:nvSpPr>
        <p:spPr>
          <a:xfrm>
            <a:off x="3644053" y="1109855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halts on input &lt;w&gt;</a:t>
            </a:r>
          </a:p>
        </p:txBody>
      </p:sp>
    </p:spTree>
    <p:extLst>
      <p:ext uri="{BB962C8B-B14F-4D97-AF65-F5344CB8AC3E}">
        <p14:creationId xmlns:p14="http://schemas.microsoft.com/office/powerpoint/2010/main" val="952656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More on complements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BC8F2D-2D8D-AE48-86D4-EA929FF28D3B}"/>
              </a:ext>
            </a:extLst>
          </p:cNvPr>
          <p:cNvSpPr/>
          <p:nvPr/>
        </p:nvSpPr>
        <p:spPr>
          <a:xfrm>
            <a:off x="279402" y="2878325"/>
            <a:ext cx="2779776" cy="197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Some Turing Machine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Executes on input / tape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366BFA-E1E7-8C49-B2E6-32E599F3CAB9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059178" y="2716688"/>
            <a:ext cx="457200" cy="114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326D52-1F44-3846-A9A1-1996B4A1AFA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59178" y="3865691"/>
            <a:ext cx="3375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97FA14-9454-2647-A94E-50F3E1916F4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59178" y="3865691"/>
            <a:ext cx="530352" cy="104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14B189-6BDE-7C4C-B32B-6A489BB7CDBC}"/>
              </a:ext>
            </a:extLst>
          </p:cNvPr>
          <p:cNvSpPr txBox="1">
            <a:spLocks/>
          </p:cNvSpPr>
          <p:nvPr/>
        </p:nvSpPr>
        <p:spPr>
          <a:xfrm>
            <a:off x="3488946" y="2406143"/>
            <a:ext cx="2513921" cy="4842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Input in language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9B45B96-E9A9-1E46-BE0F-47CFCC045CB5}"/>
              </a:ext>
            </a:extLst>
          </p:cNvPr>
          <p:cNvSpPr txBox="1">
            <a:spLocks/>
          </p:cNvSpPr>
          <p:nvPr/>
        </p:nvSpPr>
        <p:spPr>
          <a:xfrm>
            <a:off x="6527799" y="3623550"/>
            <a:ext cx="3066631" cy="4842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Input Not in language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6471E9F-FD78-4B4F-B5A7-77AEE8EBCF3E}"/>
              </a:ext>
            </a:extLst>
          </p:cNvPr>
          <p:cNvSpPr txBox="1">
            <a:spLocks/>
          </p:cNvSpPr>
          <p:nvPr/>
        </p:nvSpPr>
        <p:spPr>
          <a:xfrm>
            <a:off x="3534666" y="4863992"/>
            <a:ext cx="2298867" cy="5837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Loop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TM runs forever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8786C1-802C-F04A-86FD-DA679166C193}"/>
              </a:ext>
            </a:extLst>
          </p:cNvPr>
          <p:cNvSpPr/>
          <p:nvPr/>
        </p:nvSpPr>
        <p:spPr>
          <a:xfrm>
            <a:off x="6527799" y="3532992"/>
            <a:ext cx="2774024" cy="679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3AA05EC-4869-1348-8DBA-536C26FC9B4E}"/>
              </a:ext>
            </a:extLst>
          </p:cNvPr>
          <p:cNvSpPr txBox="1">
            <a:spLocks/>
          </p:cNvSpPr>
          <p:nvPr/>
        </p:nvSpPr>
        <p:spPr>
          <a:xfrm>
            <a:off x="9516534" y="3519164"/>
            <a:ext cx="2584708" cy="67932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Now, Rejecting (No) is easy. If we halt then we output Reject (No).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5B60A1-9A83-5042-AB5E-36CE7656BEF3}"/>
              </a:ext>
            </a:extLst>
          </p:cNvPr>
          <p:cNvSpPr/>
          <p:nvPr/>
        </p:nvSpPr>
        <p:spPr>
          <a:xfrm>
            <a:off x="3395814" y="2401762"/>
            <a:ext cx="2601633" cy="292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4831E3E-9F77-E444-94ED-AFE6C3708CFD}"/>
              </a:ext>
            </a:extLst>
          </p:cNvPr>
          <p:cNvSpPr txBox="1">
            <a:spLocks/>
          </p:cNvSpPr>
          <p:nvPr/>
        </p:nvSpPr>
        <p:spPr>
          <a:xfrm>
            <a:off x="6094411" y="4863992"/>
            <a:ext cx="3938589" cy="179080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Now, distinguishing between Accept (Yes) and Looping Forever is hard. Is the machine just taking a long time and we should really reject or is it actually looping forever?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5B37190-75FC-2B4E-BA23-8CEC1B5743AC}"/>
              </a:ext>
            </a:extLst>
          </p:cNvPr>
          <p:cNvSpPr txBox="1">
            <a:spLocks/>
          </p:cNvSpPr>
          <p:nvPr/>
        </p:nvSpPr>
        <p:spPr>
          <a:xfrm>
            <a:off x="3765284" y="1131780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loops forever on input &lt;w&gt;</a:t>
            </a:r>
          </a:p>
        </p:txBody>
      </p:sp>
    </p:spTree>
    <p:extLst>
      <p:ext uri="{BB962C8B-B14F-4D97-AF65-F5344CB8AC3E}">
        <p14:creationId xmlns:p14="http://schemas.microsoft.com/office/powerpoint/2010/main" val="2850695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Co-Turing Recognizable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co-Turing recognizable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dirty="0">
                    <a:solidFill>
                      <a:schemeClr val="bg1"/>
                    </a:solidFill>
                  </a:rPr>
                  <a:t> the complement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Turing recognizable.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249607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 lot of stuff to unpack here</a:t>
            </a:r>
          </a:p>
        </p:txBody>
      </p:sp>
    </p:spTree>
    <p:extLst>
      <p:ext uri="{BB962C8B-B14F-4D97-AF65-F5344CB8AC3E}">
        <p14:creationId xmlns:p14="http://schemas.microsoft.com/office/powerpoint/2010/main" val="3100654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Quick Reminder(s) from Earlier!!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is decidable </a:t>
            </a:r>
            <a:r>
              <a:rPr lang="en-US" dirty="0" err="1">
                <a:solidFill>
                  <a:schemeClr val="bg1"/>
                </a:solidFill>
              </a:rPr>
              <a:t>iff</a:t>
            </a:r>
            <a:r>
              <a:rPr lang="en-US" dirty="0">
                <a:solidFill>
                  <a:schemeClr val="bg1"/>
                </a:solidFill>
              </a:rPr>
              <a:t> it is Turing-recognizable and it is co-Turing-recognizable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64187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 lot of stuff to unpack here</a:t>
            </a:r>
          </a:p>
        </p:txBody>
      </p:sp>
    </p:spTree>
    <p:extLst>
      <p:ext uri="{BB962C8B-B14F-4D97-AF65-F5344CB8AC3E}">
        <p14:creationId xmlns:p14="http://schemas.microsoft.com/office/powerpoint/2010/main" val="340008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3FB756-DCBF-9A4D-83B2-F657B0A26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703" y="1961420"/>
            <a:ext cx="5069417" cy="326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39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Quick Reminder(s) from Earlier!!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is </a:t>
            </a:r>
            <a:r>
              <a:rPr lang="en-US" dirty="0" err="1">
                <a:solidFill>
                  <a:schemeClr val="bg1"/>
                </a:solidFill>
              </a:rPr>
              <a:t>decideable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iff</a:t>
            </a:r>
            <a:r>
              <a:rPr lang="en-US" dirty="0">
                <a:solidFill>
                  <a:schemeClr val="bg1"/>
                </a:solidFill>
              </a:rPr>
              <a:t> it is Turing-recognizable and it is co-Turing-recognizable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1"/>
            <a:ext cx="9905999" cy="143774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By the theorem above, we can easily show that the complement of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Atm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is not recognizable</a:t>
            </a:r>
          </a:p>
        </p:txBody>
      </p:sp>
    </p:spTree>
    <p:extLst>
      <p:ext uri="{BB962C8B-B14F-4D97-AF65-F5344CB8AC3E}">
        <p14:creationId xmlns:p14="http://schemas.microsoft.com/office/powerpoint/2010/main" val="2662510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4: Reducibility</a:t>
            </a:r>
          </a:p>
        </p:txBody>
      </p:sp>
    </p:spTree>
    <p:extLst>
      <p:ext uri="{BB962C8B-B14F-4D97-AF65-F5344CB8AC3E}">
        <p14:creationId xmlns:p14="http://schemas.microsoft.com/office/powerpoint/2010/main" val="2630216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is Reducibility?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def…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1"/>
            <a:ext cx="9905999" cy="143774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Many examples in real life. Getting to Paris reduces to buying a plane ticket. Solving a system of linear equations reduces to inverting a matrix, etc.</a:t>
            </a:r>
          </a:p>
        </p:txBody>
      </p:sp>
    </p:spTree>
    <p:extLst>
      <p:ext uri="{BB962C8B-B14F-4D97-AF65-F5344CB8AC3E}">
        <p14:creationId xmlns:p14="http://schemas.microsoft.com/office/powerpoint/2010/main" val="14536468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Reduction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Problem A and B. Reduction shows a conversion from A to 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1"/>
            <a:ext cx="9905999" cy="143774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B is decidable, then is A decidable?</a:t>
            </a:r>
          </a:p>
        </p:txBody>
      </p:sp>
    </p:spTree>
    <p:extLst>
      <p:ext uri="{BB962C8B-B14F-4D97-AF65-F5344CB8AC3E}">
        <p14:creationId xmlns:p14="http://schemas.microsoft.com/office/powerpoint/2010/main" val="25697417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Halting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Halting Problem</a:t>
            </a:r>
            <a:r>
              <a:rPr lang="en-US" dirty="0">
                <a:solidFill>
                  <a:schemeClr val="bg1"/>
                </a:solidFill>
              </a:rPr>
              <a:t>: blah blah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1"/>
            <a:ext cx="9905999" cy="143774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We can show halting is undecidable easily by using a reduction proof.</a:t>
            </a:r>
          </a:p>
        </p:txBody>
      </p:sp>
    </p:spTree>
    <p:extLst>
      <p:ext uri="{BB962C8B-B14F-4D97-AF65-F5344CB8AC3E}">
        <p14:creationId xmlns:p14="http://schemas.microsoft.com/office/powerpoint/2010/main" val="33501986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TM Emptiness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Emptiness Test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Etm</a:t>
            </a:r>
            <a:r>
              <a:rPr lang="en-US" dirty="0">
                <a:solidFill>
                  <a:schemeClr val="bg1"/>
                </a:solidFill>
              </a:rPr>
              <a:t> is undecidable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1"/>
            <a:ext cx="9905999" cy="143774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Also through reduction</a:t>
            </a:r>
          </a:p>
        </p:txBody>
      </p:sp>
    </p:spTree>
    <p:extLst>
      <p:ext uri="{BB962C8B-B14F-4D97-AF65-F5344CB8AC3E}">
        <p14:creationId xmlns:p14="http://schemas.microsoft.com/office/powerpoint/2010/main" val="2888472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other Undecidable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Examples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1"/>
            <a:ext cx="9905999" cy="191619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Does a TM recognize a regular language, and thus can be converted to a DFA?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Does a TM recognize a CFG, and thus can be converted to a pushdown automata?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Are the languages of two TMs A and B equivalent to each other?</a:t>
            </a:r>
          </a:p>
        </p:txBody>
      </p:sp>
    </p:spTree>
    <p:extLst>
      <p:ext uri="{BB962C8B-B14F-4D97-AF65-F5344CB8AC3E}">
        <p14:creationId xmlns:p14="http://schemas.microsoft.com/office/powerpoint/2010/main" val="4131628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Rice’s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Rice’s Theorem</a:t>
            </a:r>
            <a:r>
              <a:rPr lang="en-US" dirty="0">
                <a:solidFill>
                  <a:schemeClr val="bg1"/>
                </a:solidFill>
              </a:rPr>
              <a:t>: Any non-trivial property P of a program (e.g., halting) is undecidable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1"/>
            <a:ext cx="9905999" cy="191619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833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Decidable Languages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Recall that a </a:t>
            </a:r>
            <a:r>
              <a:rPr lang="en-US" b="1" i="1" u="sng" dirty="0">
                <a:solidFill>
                  <a:schemeClr val="bg1"/>
                </a:solidFill>
              </a:rPr>
              <a:t>decidable language</a:t>
            </a:r>
            <a:r>
              <a:rPr lang="en-US" dirty="0">
                <a:solidFill>
                  <a:schemeClr val="bg1"/>
                </a:solidFill>
              </a:rPr>
              <a:t> is a language for which a Turing Machine exists that computes it and always halts.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1"/>
            <a:ext cx="9905999" cy="16742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Let’s look at a few more decidable languages and eventually start discovering some undecidable languages.</a:t>
            </a:r>
          </a:p>
        </p:txBody>
      </p:sp>
    </p:spTree>
    <p:extLst>
      <p:ext uri="{BB962C8B-B14F-4D97-AF65-F5344CB8AC3E}">
        <p14:creationId xmlns:p14="http://schemas.microsoft.com/office/powerpoint/2010/main" val="110568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83225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Can you describe a Turing Machine that decides this language?</a:t>
            </a:r>
          </a:p>
        </p:txBody>
      </p:sp>
    </p:spTree>
    <p:extLst>
      <p:ext uri="{BB962C8B-B14F-4D97-AF65-F5344CB8AC3E}">
        <p14:creationId xmlns:p14="http://schemas.microsoft.com/office/powerpoint/2010/main" val="391520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628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M = “On input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B,w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Simulate B on input w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B ends in accept state,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Otherwise,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5C1B72-3DDD-6B4D-BF9E-ECF453AC4BA5}"/>
              </a:ext>
            </a:extLst>
          </p:cNvPr>
          <p:cNvSpPr txBox="1">
            <a:spLocks/>
          </p:cNvSpPr>
          <p:nvPr/>
        </p:nvSpPr>
        <p:spPr>
          <a:xfrm>
            <a:off x="5994069" y="5192831"/>
            <a:ext cx="5132639" cy="12124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w is finite, B is also guaranteed to halt. So the simulation must be possible and it must halt.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84191-74E1-634F-8C81-431F6634FEF6}"/>
              </a:ext>
            </a:extLst>
          </p:cNvPr>
          <p:cNvCxnSpPr>
            <a:cxnSpLocks/>
          </p:cNvCxnSpPr>
          <p:nvPr/>
        </p:nvCxnSpPr>
        <p:spPr>
          <a:xfrm>
            <a:off x="5893806" y="4680642"/>
            <a:ext cx="407406" cy="543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96C8C7-4674-BA42-B75B-488355C0A03A}"/>
              </a:ext>
            </a:extLst>
          </p:cNvPr>
          <p:cNvSpPr txBox="1">
            <a:spLocks/>
          </p:cNvSpPr>
          <p:nvPr/>
        </p:nvSpPr>
        <p:spPr>
          <a:xfrm>
            <a:off x="1323157" y="5576935"/>
            <a:ext cx="2633208" cy="12124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Let’s briefly discuss some of the implementation details involved in this.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8C7B33-F042-674B-975C-DBB8AB91CBC0}"/>
              </a:ext>
            </a:extLst>
          </p:cNvPr>
          <p:cNvCxnSpPr>
            <a:cxnSpLocks/>
          </p:cNvCxnSpPr>
          <p:nvPr/>
        </p:nvCxnSpPr>
        <p:spPr>
          <a:xfrm flipH="1">
            <a:off x="2842788" y="4665133"/>
            <a:ext cx="479834" cy="975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668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How about this one? How would you design the machine this time?</a:t>
            </a:r>
          </a:p>
        </p:txBody>
      </p:sp>
    </p:spTree>
    <p:extLst>
      <p:ext uri="{BB962C8B-B14F-4D97-AF65-F5344CB8AC3E}">
        <p14:creationId xmlns:p14="http://schemas.microsoft.com/office/powerpoint/2010/main" val="370947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A2AA68-8CD7-2247-8791-7B4FA4D95B03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2253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N = “On input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B,w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Convert NFA B into DFA C using procedure given previously.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Run Turing Machine M from previous slide on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M accepts, then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Otherwise,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635178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54167</TotalTime>
  <Words>1586</Words>
  <Application>Microsoft Macintosh PowerPoint</Application>
  <PresentationFormat>Widescreen</PresentationFormat>
  <Paragraphs>175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Cambria Math</vt:lpstr>
      <vt:lpstr>Trebuchet MS</vt:lpstr>
      <vt:lpstr>Tw Cen MT</vt:lpstr>
      <vt:lpstr>Circuit</vt:lpstr>
      <vt:lpstr>Decidability</vt:lpstr>
      <vt:lpstr>Goals!</vt:lpstr>
      <vt:lpstr>Goals!</vt:lpstr>
      <vt:lpstr>Part 1: Decidable Languages</vt:lpstr>
      <vt:lpstr>Decidable Languages</vt:lpstr>
      <vt:lpstr>Decidable Languages</vt:lpstr>
      <vt:lpstr>Decidable Languages</vt:lpstr>
      <vt:lpstr>Decidable Languages</vt:lpstr>
      <vt:lpstr>Decidable Languages</vt:lpstr>
      <vt:lpstr>More Decidable Languages</vt:lpstr>
      <vt:lpstr>Part 2: Undecidable Languages</vt:lpstr>
      <vt:lpstr>Do undecidable languages exiSt?</vt:lpstr>
      <vt:lpstr>Do undecidable languages exiSt?</vt:lpstr>
      <vt:lpstr>Do undecidable languages exist?</vt:lpstr>
      <vt:lpstr>Do undecidable languages exist?</vt:lpstr>
      <vt:lpstr>Do undecidable languages exist?</vt:lpstr>
      <vt:lpstr>Do undecidable languages exist?</vt:lpstr>
      <vt:lpstr>Some Comments on Machine D</vt:lpstr>
      <vt:lpstr>Some Comments on Machine D</vt:lpstr>
      <vt:lpstr>Some Comments on Machine D</vt:lpstr>
      <vt:lpstr>Do undecidable languages exist?</vt:lpstr>
      <vt:lpstr>Do undecidable languages exist?</vt:lpstr>
      <vt:lpstr>Do undecidable languages exist?</vt:lpstr>
      <vt:lpstr>Part 3: Non-Recognizable Languages?</vt:lpstr>
      <vt:lpstr>Definition: Complement of a Language</vt:lpstr>
      <vt:lpstr>More on complements</vt:lpstr>
      <vt:lpstr>More on complements</vt:lpstr>
      <vt:lpstr>Co-Turing Recognizable</vt:lpstr>
      <vt:lpstr>Quick Reminder(s) from Earlier!!</vt:lpstr>
      <vt:lpstr>Quick Reminder(s) from Earlier!!</vt:lpstr>
      <vt:lpstr>Part 4: Reducibility</vt:lpstr>
      <vt:lpstr>What is Reducibility?</vt:lpstr>
      <vt:lpstr>Reduction Process</vt:lpstr>
      <vt:lpstr>The Halting Problem</vt:lpstr>
      <vt:lpstr>TM Emptiness Testing</vt:lpstr>
      <vt:lpstr>Some other Undecidable Problems</vt:lpstr>
      <vt:lpstr>Rice’s Theorem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291</cp:revision>
  <dcterms:created xsi:type="dcterms:W3CDTF">2023-02-24T14:15:53Z</dcterms:created>
  <dcterms:modified xsi:type="dcterms:W3CDTF">2023-09-25T16:43:16Z</dcterms:modified>
</cp:coreProperties>
</file>