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8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366" r:id="rId10"/>
    <p:sldId id="461" r:id="rId11"/>
    <p:sldId id="480" r:id="rId12"/>
    <p:sldId id="462" r:id="rId13"/>
    <p:sldId id="481" r:id="rId14"/>
    <p:sldId id="463" r:id="rId15"/>
    <p:sldId id="482" r:id="rId16"/>
    <p:sldId id="465" r:id="rId17"/>
    <p:sldId id="483" r:id="rId18"/>
    <p:sldId id="360" r:id="rId19"/>
    <p:sldId id="468" r:id="rId20"/>
    <p:sldId id="469" r:id="rId21"/>
    <p:sldId id="512" r:id="rId22"/>
    <p:sldId id="484" r:id="rId23"/>
    <p:sldId id="487" r:id="rId24"/>
    <p:sldId id="470" r:id="rId25"/>
    <p:sldId id="486" r:id="rId26"/>
    <p:sldId id="467" r:id="rId27"/>
    <p:sldId id="474" r:id="rId28"/>
    <p:sldId id="489" r:id="rId29"/>
    <p:sldId id="491" r:id="rId30"/>
    <p:sldId id="492" r:id="rId31"/>
    <p:sldId id="493" r:id="rId32"/>
    <p:sldId id="490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475" r:id="rId44"/>
    <p:sldId id="476" r:id="rId45"/>
    <p:sldId id="477" r:id="rId46"/>
    <p:sldId id="505" r:id="rId47"/>
    <p:sldId id="506" r:id="rId48"/>
    <p:sldId id="507" r:id="rId49"/>
    <p:sldId id="508" r:id="rId50"/>
    <p:sldId id="509" r:id="rId51"/>
    <p:sldId id="510" r:id="rId52"/>
    <p:sldId id="488" r:id="rId53"/>
    <p:sldId id="471" r:id="rId54"/>
    <p:sldId id="504" r:id="rId55"/>
    <p:sldId id="473" r:id="rId56"/>
    <p:sldId id="45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9"/>
    <p:restoredTop sz="94669"/>
  </p:normalViewPr>
  <p:slideViewPr>
    <p:cSldViewPr snapToGrid="0" snapToObjects="1">
      <p:cViewPr varScale="1">
        <p:scale>
          <a:sx n="143" d="100"/>
          <a:sy n="143" d="100"/>
        </p:scale>
        <p:origin x="2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5980" y="2536215"/>
                <a:ext cx="8572356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&lt;</a:t>
                </a:r>
                <a:r>
                  <a:rPr lang="en-US" dirty="0" err="1">
                    <a:solidFill>
                      <a:schemeClr val="bg1"/>
                    </a:solidFill>
                  </a:rPr>
                  <a:t>variable_dec</a:t>
                </a:r>
                <a:r>
                  <a:rPr lang="en-US" dirty="0">
                    <a:solidFill>
                      <a:schemeClr val="bg1"/>
                    </a:solidFill>
                  </a:rPr>
                  <a:t>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&lt;type&gt; &lt;name&gt; = &lt;expr&gt;;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&lt;type&gt;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&lt;name&gt;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&lt;expr&gt;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&lt;</a:t>
                </a:r>
                <a:r>
                  <a:rPr lang="en-US" dirty="0" err="1">
                    <a:solidFill>
                      <a:schemeClr val="bg1"/>
                    </a:solidFill>
                  </a:rPr>
                  <a:t>concrete_type</a:t>
                </a:r>
                <a:r>
                  <a:rPr lang="en-US" dirty="0">
                    <a:solidFill>
                      <a:schemeClr val="bg1"/>
                    </a:solidFill>
                  </a:rPr>
                  <a:t>&gt; | &lt;expr&gt; + &lt;expr&gt; | &lt;expr&gt; - &lt;expr&gt;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</a:t>
                </a:r>
                <a:r>
                  <a:rPr lang="en-US" dirty="0" err="1">
                    <a:solidFill>
                      <a:schemeClr val="bg1"/>
                    </a:solidFill>
                  </a:rPr>
                  <a:t>concrete_type</a:t>
                </a:r>
                <a:r>
                  <a:rPr lang="en-US" dirty="0">
                    <a:solidFill>
                      <a:schemeClr val="bg1"/>
                    </a:solidFill>
                  </a:rPr>
                  <a:t>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5980" y="2536215"/>
                <a:ext cx="8572356" cy="2035786"/>
              </a:xfrm>
              <a:blipFill>
                <a:blip r:embed="rId2"/>
                <a:stretch>
                  <a:fillRect l="-888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937387" y="1150882"/>
            <a:ext cx="2637086" cy="74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2452679" y="1891130"/>
            <a:ext cx="716548" cy="51956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1141413" y="5579571"/>
            <a:ext cx="4178404" cy="83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2374254" y="4697525"/>
            <a:ext cx="327382" cy="84543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790719" y="5579571"/>
            <a:ext cx="4521304" cy="102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5870864" y="4697525"/>
            <a:ext cx="919855" cy="1067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325" y="1019142"/>
                <a:ext cx="8572356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&lt;</a:t>
                </a:r>
                <a:r>
                  <a:rPr lang="en-US" dirty="0" err="1">
                    <a:solidFill>
                      <a:schemeClr val="bg1"/>
                    </a:solidFill>
                  </a:rPr>
                  <a:t>variable_dec</a:t>
                </a:r>
                <a:r>
                  <a:rPr lang="en-US" dirty="0">
                    <a:solidFill>
                      <a:schemeClr val="bg1"/>
                    </a:solidFill>
                  </a:rPr>
                  <a:t>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&lt;type&gt; &lt;name&gt; = &lt;expr&gt;;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&lt;type&gt;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&lt;name&gt;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&lt;expr&gt;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&lt;</a:t>
                </a:r>
                <a:r>
                  <a:rPr lang="en-US" dirty="0" err="1">
                    <a:solidFill>
                      <a:schemeClr val="bg1"/>
                    </a:solidFill>
                  </a:rPr>
                  <a:t>concrete_type</a:t>
                </a:r>
                <a:r>
                  <a:rPr lang="en-US" dirty="0">
                    <a:solidFill>
                      <a:schemeClr val="bg1"/>
                    </a:solidFill>
                  </a:rPr>
                  <a:t>&gt; | &lt;expr&gt; + &lt;expr&gt; | &lt;expr&gt; - &lt;expr&gt;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&lt;</a:t>
                </a:r>
                <a:r>
                  <a:rPr lang="en-US" dirty="0" err="1">
                    <a:solidFill>
                      <a:schemeClr val="bg1"/>
                    </a:solidFill>
                  </a:rPr>
                  <a:t>concrete_type</a:t>
                </a:r>
                <a:r>
                  <a:rPr lang="en-US" dirty="0">
                    <a:solidFill>
                      <a:schemeClr val="bg1"/>
                    </a:solidFill>
                  </a:rPr>
                  <a:t>&gt;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325" y="1019142"/>
                <a:ext cx="8572356" cy="2035786"/>
              </a:xfrm>
              <a:blipFill>
                <a:blip r:embed="rId2"/>
                <a:stretch>
                  <a:fillRect l="-888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5325" y="3480608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𝑚𝑦𝑉𝑎𝑟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25" y="3480608"/>
                <a:ext cx="3593123" cy="1153737"/>
              </a:xfrm>
              <a:prstGeom prst="rect">
                <a:avLst/>
              </a:prstGeom>
              <a:blipFill>
                <a:blip r:embed="rId3"/>
                <a:stretch>
                  <a:fillRect l="-140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CAF4180-15BA-1044-8927-5CD19AE8DDA1}"/>
              </a:ext>
            </a:extLst>
          </p:cNvPr>
          <p:cNvGrpSpPr/>
          <p:nvPr/>
        </p:nvGrpSpPr>
        <p:grpSpPr>
          <a:xfrm>
            <a:off x="4849234" y="3150526"/>
            <a:ext cx="6320993" cy="3489265"/>
            <a:chOff x="4849234" y="3150526"/>
            <a:chExt cx="6320993" cy="3489265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C933B2D9-639A-EC4E-9EEA-4F3DDDFCB0B0}"/>
                </a:ext>
              </a:extLst>
            </p:cNvPr>
            <p:cNvSpPr txBox="1">
              <a:spLocks/>
            </p:cNvSpPr>
            <p:nvPr/>
          </p:nvSpPr>
          <p:spPr>
            <a:xfrm>
              <a:off x="4849234" y="3150526"/>
              <a:ext cx="6320993" cy="3489265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u="sng" dirty="0"/>
                <a:t>Derivation of that string</a:t>
              </a:r>
              <a:r>
                <a:rPr lang="en-US" sz="1800" i="1" dirty="0"/>
                <a:t>: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10D1787-BA8F-6C4C-AE52-A6E587E8783A}"/>
                </a:ext>
              </a:extLst>
            </p:cNvPr>
            <p:cNvSpPr txBox="1">
              <a:spLocks/>
            </p:cNvSpPr>
            <p:nvPr/>
          </p:nvSpPr>
          <p:spPr>
            <a:xfrm>
              <a:off x="6903170" y="3446315"/>
              <a:ext cx="1856365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&lt;</a:t>
              </a:r>
              <a:r>
                <a:rPr lang="en-US" sz="1800" i="1" dirty="0" err="1"/>
                <a:t>variable_dec</a:t>
              </a:r>
              <a:r>
                <a:rPr lang="en-US" sz="1800" i="1" dirty="0"/>
                <a:t>&gt;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BC8365F-D33A-0E4E-8948-CF4372CC7064}"/>
                </a:ext>
              </a:extLst>
            </p:cNvPr>
            <p:cNvSpPr txBox="1">
              <a:spLocks/>
            </p:cNvSpPr>
            <p:nvPr/>
          </p:nvSpPr>
          <p:spPr>
            <a:xfrm>
              <a:off x="6402602" y="3993568"/>
              <a:ext cx="2857499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&lt;type&gt; &lt;name&gt; = &lt;expr&gt;;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20B78F-30A9-304A-9296-5A8C0D7DF52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7831352" y="3875806"/>
              <a:ext cx="1" cy="11776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8CFD1AF1-32C0-9040-B283-114C79EDADA0}"/>
                </a:ext>
              </a:extLst>
            </p:cNvPr>
            <p:cNvSpPr txBox="1">
              <a:spLocks/>
            </p:cNvSpPr>
            <p:nvPr/>
          </p:nvSpPr>
          <p:spPr>
            <a:xfrm>
              <a:off x="504838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double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DB6F6D5D-0467-A749-90F1-D4AC556D58D0}"/>
                </a:ext>
              </a:extLst>
            </p:cNvPr>
            <p:cNvSpPr txBox="1">
              <a:spLocks/>
            </p:cNvSpPr>
            <p:nvPr/>
          </p:nvSpPr>
          <p:spPr>
            <a:xfrm>
              <a:off x="616883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 err="1"/>
                <a:t>myVar</a:t>
              </a:r>
              <a:endParaRPr lang="en-US" sz="1800" i="1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6CF810E2-3CFD-2249-A212-531E3CFCB3DB}"/>
                </a:ext>
              </a:extLst>
            </p:cNvPr>
            <p:cNvSpPr txBox="1">
              <a:spLocks/>
            </p:cNvSpPr>
            <p:nvPr/>
          </p:nvSpPr>
          <p:spPr>
            <a:xfrm>
              <a:off x="8079777" y="4662049"/>
              <a:ext cx="2043510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&lt;expr&gt; + &lt;expr&gt;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7B5DCC5B-40DD-A34E-A42B-49F92DCF0298}"/>
                </a:ext>
              </a:extLst>
            </p:cNvPr>
            <p:cNvSpPr txBox="1">
              <a:spLocks/>
            </p:cNvSpPr>
            <p:nvPr/>
          </p:nvSpPr>
          <p:spPr>
            <a:xfrm>
              <a:off x="7405320" y="5178131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&lt;</a:t>
              </a:r>
              <a:r>
                <a:rPr lang="en-US" sz="1800" i="1" dirty="0" err="1"/>
                <a:t>concrete_type</a:t>
              </a:r>
              <a:r>
                <a:rPr lang="en-US" sz="1800" i="1" dirty="0"/>
                <a:t>&gt;</a:t>
              </a: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87870E-0054-6E4D-A9D3-20A5A23B7682}"/>
                </a:ext>
              </a:extLst>
            </p:cNvPr>
            <p:cNvSpPr txBox="1">
              <a:spLocks/>
            </p:cNvSpPr>
            <p:nvPr/>
          </p:nvSpPr>
          <p:spPr>
            <a:xfrm>
              <a:off x="9187397" y="5178130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&lt;</a:t>
              </a:r>
              <a:r>
                <a:rPr lang="en-US" sz="1800" i="1" dirty="0" err="1"/>
                <a:t>concrete_type</a:t>
              </a:r>
              <a:r>
                <a:rPr lang="en-US" sz="1800" i="1" dirty="0"/>
                <a:t>&gt;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0B698DA-22AF-504B-9B02-99DE894AE82B}"/>
                </a:ext>
              </a:extLst>
            </p:cNvPr>
            <p:cNvSpPr txBox="1">
              <a:spLocks/>
            </p:cNvSpPr>
            <p:nvPr/>
          </p:nvSpPr>
          <p:spPr>
            <a:xfrm>
              <a:off x="7172409" y="6196446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=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E929DD29-D7CC-A646-A5AB-F9FA6165CD46}"/>
                </a:ext>
              </a:extLst>
            </p:cNvPr>
            <p:cNvSpPr txBox="1">
              <a:spLocks/>
            </p:cNvSpPr>
            <p:nvPr/>
          </p:nvSpPr>
          <p:spPr>
            <a:xfrm>
              <a:off x="10637005" y="6149685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;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25B32AB1-2B40-F748-94BC-8A37491A8493}"/>
                </a:ext>
              </a:extLst>
            </p:cNvPr>
            <p:cNvSpPr txBox="1">
              <a:spLocks/>
            </p:cNvSpPr>
            <p:nvPr/>
          </p:nvSpPr>
          <p:spPr>
            <a:xfrm>
              <a:off x="8911915" y="6156614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+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88E8CFD-1D7D-634E-ACE4-7F4946E9013B}"/>
                </a:ext>
              </a:extLst>
            </p:cNvPr>
            <p:cNvSpPr txBox="1">
              <a:spLocks/>
            </p:cNvSpPr>
            <p:nvPr/>
          </p:nvSpPr>
          <p:spPr>
            <a:xfrm>
              <a:off x="7595786" y="6164570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3.4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8AF407D0-AAC7-3443-880B-32B6F334A6F8}"/>
                </a:ext>
              </a:extLst>
            </p:cNvPr>
            <p:cNvSpPr txBox="1">
              <a:spLocks/>
            </p:cNvSpPr>
            <p:nvPr/>
          </p:nvSpPr>
          <p:spPr>
            <a:xfrm>
              <a:off x="9291148" y="6144492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A4878E-C9F1-EE4D-BF46-BD50FE5972F1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 flipH="1">
              <a:off x="6848470" y="4423059"/>
              <a:ext cx="982882" cy="43295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CF8523-D3D6-2745-A258-F9913D9A9840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512480" y="4439691"/>
              <a:ext cx="1230744" cy="1722119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6C0D33-D3E3-1E4C-AEA3-629484E8FCE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632930" y="5285505"/>
              <a:ext cx="215540" cy="8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180EDA-0633-0142-AA4F-BC730820015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614530" y="4423059"/>
              <a:ext cx="487002" cy="238990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C05184-A724-714E-8A35-B4E5F8E7EFB5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8264267" y="5070759"/>
              <a:ext cx="280733" cy="10737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D85C74-0CEA-1940-8C3F-77F10ED516A3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9680064" y="5058639"/>
              <a:ext cx="366280" cy="11949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D68A51-0857-7845-882A-608EE7A80229}"/>
                </a:ext>
              </a:extLst>
            </p:cNvPr>
            <p:cNvCxnSpPr>
              <a:cxnSpLocks/>
              <a:stCxn id="28" idx="2"/>
              <a:endCxn id="35" idx="0"/>
            </p:cNvCxnSpPr>
            <p:nvPr/>
          </p:nvCxnSpPr>
          <p:spPr>
            <a:xfrm flipH="1">
              <a:off x="8207568" y="5607622"/>
              <a:ext cx="56699" cy="7793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849E32-B746-B74F-8B5A-72BB8E6612C9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9854099" y="5563466"/>
              <a:ext cx="192246" cy="120357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B6C524-180D-DC4E-83E8-97F3B501D8B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9854100" y="5992958"/>
              <a:ext cx="10660" cy="15153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34AFF-9D31-FD4A-9AEE-975145212C85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058174" y="5992958"/>
              <a:ext cx="111224" cy="17161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230924"/>
            <a:ext cx="9374188" cy="59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 DFA/NFA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DFA /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1" t="5303" r="4154" b="4272"/>
          <a:stretch/>
        </p:blipFill>
        <p:spPr>
          <a:xfrm>
            <a:off x="752994" y="2929317"/>
            <a:ext cx="5138632" cy="2201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35" y="3236380"/>
            <a:ext cx="3949700" cy="294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it is always possible to choose a string such that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Motivating 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223" y="1476340"/>
            <a:ext cx="9374188" cy="4279392"/>
          </a:xfrm>
        </p:spPr>
        <p:txBody>
          <a:bodyPr/>
          <a:lstStyle/>
          <a:p>
            <a:r>
              <a:rPr lang="en-US" dirty="0"/>
              <a:t>Finite automata cannot recognize everything. Need: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Ability to handle “recursive” structure of some things</a:t>
            </a:r>
          </a:p>
          <a:p>
            <a:pPr lvl="1"/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Programming languages!! Recursive structures are a natural way to list out the possible valid syntax for a language. CFG will allow us to do this.</a:t>
            </a:r>
          </a:p>
        </p:txBody>
      </p:sp>
    </p:spTree>
    <p:extLst>
      <p:ext uri="{BB962C8B-B14F-4D97-AF65-F5344CB8AC3E}">
        <p14:creationId xmlns:p14="http://schemas.microsoft.com/office/powerpoint/2010/main" val="2928392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44929</TotalTime>
  <Words>4200</Words>
  <Application>Microsoft Macintosh PowerPoint</Application>
  <PresentationFormat>Widescreen</PresentationFormat>
  <Paragraphs>368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Motivating Context-Free Grammars</vt:lpstr>
      <vt:lpstr>Example Context-Free Grammar</vt:lpstr>
      <vt:lpstr>Example Context-Free Grammar</vt:lpstr>
      <vt:lpstr>Another Example CFG</vt:lpstr>
      <vt:lpstr>Another Example CFG</vt:lpstr>
      <vt:lpstr>Formal Definition of a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246</cp:revision>
  <dcterms:created xsi:type="dcterms:W3CDTF">2023-02-24T14:15:53Z</dcterms:created>
  <dcterms:modified xsi:type="dcterms:W3CDTF">2023-10-10T12:50:45Z</dcterms:modified>
</cp:coreProperties>
</file>