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23"/>
  </p:notesMasterIdLst>
  <p:sldIdLst>
    <p:sldId id="256" r:id="rId2"/>
    <p:sldId id="505" r:id="rId3"/>
    <p:sldId id="506" r:id="rId4"/>
    <p:sldId id="507" r:id="rId5"/>
    <p:sldId id="508" r:id="rId6"/>
    <p:sldId id="510" r:id="rId7"/>
    <p:sldId id="511" r:id="rId8"/>
    <p:sldId id="512" r:id="rId9"/>
    <p:sldId id="513" r:id="rId10"/>
    <p:sldId id="514" r:id="rId11"/>
    <p:sldId id="515" r:id="rId12"/>
    <p:sldId id="516" r:id="rId13"/>
    <p:sldId id="517" r:id="rId14"/>
    <p:sldId id="518" r:id="rId15"/>
    <p:sldId id="519" r:id="rId16"/>
    <p:sldId id="520" r:id="rId17"/>
    <p:sldId id="521" r:id="rId18"/>
    <p:sldId id="522" r:id="rId19"/>
    <p:sldId id="523" r:id="rId20"/>
    <p:sldId id="524" r:id="rId21"/>
    <p:sldId id="52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98"/>
    <p:restoredTop sz="94527"/>
  </p:normalViewPr>
  <p:slideViewPr>
    <p:cSldViewPr snapToGrid="0" snapToObjects="1">
      <p:cViewPr varScale="1">
        <p:scale>
          <a:sx n="110" d="100"/>
          <a:sy n="110" d="100"/>
        </p:scale>
        <p:origin x="4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12/3/24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12/3/24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12/3/24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Tue. Oct. 1</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due Thursday</a:t>
            </a:r>
            <a:r>
              <a:rPr lang="en-US" dirty="0"/>
              <a:t>.</a:t>
            </a:r>
          </a:p>
          <a:p>
            <a:pPr lvl="1"/>
            <a:r>
              <a:rPr lang="en-US" dirty="0"/>
              <a:t>Keep in mind that </a:t>
            </a:r>
            <a:r>
              <a:rPr lang="en-US" dirty="0" err="1"/>
              <a:t>chatGPT</a:t>
            </a:r>
            <a:r>
              <a:rPr lang="en-US" dirty="0"/>
              <a:t> actually doesn’t perform that well on many of these questions. Seems to produce proofs that sound vaguely right but have major flaws.</a:t>
            </a:r>
          </a:p>
          <a:p>
            <a:pPr lvl="1"/>
            <a:r>
              <a:rPr lang="en-US" dirty="0"/>
              <a:t>You need today’s lecture to do the last two problems.</a:t>
            </a:r>
          </a:p>
          <a:p>
            <a:r>
              <a:rPr lang="en-US" dirty="0"/>
              <a:t>Quiz 2 is NEXT Thursday (FYI…)</a:t>
            </a:r>
          </a:p>
          <a:p>
            <a:r>
              <a:rPr lang="en-US" b="1" i="1" u="sng" dirty="0"/>
              <a:t>Discussion section</a:t>
            </a:r>
            <a:r>
              <a:rPr lang="en-US" dirty="0"/>
              <a:t>: Fridays 12-1 in Rice 340 w/ Kallie (Grad TA)</a:t>
            </a:r>
          </a:p>
          <a:p>
            <a:pPr lvl="1"/>
            <a:r>
              <a:rPr lang="en-US" dirty="0"/>
              <a:t>NOTE the room change moving forward.</a:t>
            </a:r>
          </a:p>
          <a:p>
            <a:r>
              <a:rPr lang="en-US" dirty="0"/>
              <a:t>Today we </a:t>
            </a:r>
            <a:r>
              <a:rPr lang="en-US"/>
              <a:t>will finish </a:t>
            </a:r>
            <a:r>
              <a:rPr lang="en-US" dirty="0"/>
              <a:t>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dirty="0"/>
          </a:p>
        </p:txBody>
      </p:sp>
    </p:spTree>
    <p:extLst>
      <p:ext uri="{BB962C8B-B14F-4D97-AF65-F5344CB8AC3E}">
        <p14:creationId xmlns:p14="http://schemas.microsoft.com/office/powerpoint/2010/main" val="1621968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11: Thu. Oct. 3</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Today!!</a:t>
            </a:r>
            <a:endParaRPr lang="en-US" dirty="0"/>
          </a:p>
          <a:p>
            <a:pPr lvl="1"/>
            <a:r>
              <a:rPr lang="en-US" dirty="0"/>
              <a:t>Keep in mind that </a:t>
            </a:r>
            <a:r>
              <a:rPr lang="en-US" dirty="0" err="1"/>
              <a:t>chatGPT</a:t>
            </a:r>
            <a:r>
              <a:rPr lang="en-US" dirty="0"/>
              <a:t> actually doesn’t perform that well on many of these questions. Seems to produce proofs that sound vaguely right but have major flaws.</a:t>
            </a:r>
          </a:p>
          <a:p>
            <a:pPr lvl="1"/>
            <a:r>
              <a:rPr lang="en-US" dirty="0"/>
              <a:t>Reminder to never turn in handwritten homework assignments.</a:t>
            </a:r>
          </a:p>
          <a:p>
            <a:r>
              <a:rPr lang="en-US" dirty="0"/>
              <a:t>Quiz 2 is NEXT Thursday (FYI…)</a:t>
            </a:r>
          </a:p>
          <a:p>
            <a:r>
              <a:rPr lang="en-US" b="1" i="1" u="sng" dirty="0"/>
              <a:t>Discussion section</a:t>
            </a:r>
            <a:r>
              <a:rPr lang="en-US" dirty="0"/>
              <a:t>: Fridays 12-1 in Rice 340 w/ Kallie (Grad TA)</a:t>
            </a:r>
          </a:p>
          <a:p>
            <a:pPr lvl="1"/>
            <a:r>
              <a:rPr lang="en-US" dirty="0"/>
              <a:t>NOTE the room change moving forward.</a:t>
            </a:r>
          </a:p>
          <a:p>
            <a:r>
              <a:rPr lang="en-US" dirty="0"/>
              <a:t>Today we will begin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dirty="0"/>
          </a:p>
        </p:txBody>
      </p:sp>
    </p:spTree>
    <p:extLst>
      <p:ext uri="{BB962C8B-B14F-4D97-AF65-F5344CB8AC3E}">
        <p14:creationId xmlns:p14="http://schemas.microsoft.com/office/powerpoint/2010/main" val="897052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12: Tue. Oct. 8</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submitted.</a:t>
            </a:r>
            <a:endParaRPr lang="en-US" dirty="0"/>
          </a:p>
          <a:p>
            <a:pPr lvl="1"/>
            <a:r>
              <a:rPr lang="en-US" dirty="0"/>
              <a:t>Should have feedback to on time submissions by today or tomorrow morning.</a:t>
            </a:r>
          </a:p>
          <a:p>
            <a:pPr lvl="1"/>
            <a:r>
              <a:rPr lang="en-US" dirty="0"/>
              <a:t>Reminder to never turn in handwritten homework assignments.</a:t>
            </a:r>
          </a:p>
          <a:p>
            <a:pPr lvl="1"/>
            <a:r>
              <a:rPr lang="en-US" dirty="0" err="1"/>
              <a:t>ChatGPT</a:t>
            </a:r>
            <a:r>
              <a:rPr lang="en-US" dirty="0"/>
              <a:t> thinks some of these regular languages are not regular…always check the output!</a:t>
            </a:r>
          </a:p>
          <a:p>
            <a:r>
              <a:rPr lang="en-US" dirty="0"/>
              <a:t>Quiz 2 is THIS Thursday. Any questions?</a:t>
            </a:r>
          </a:p>
          <a:p>
            <a:r>
              <a:rPr lang="en-US" b="1" i="1" u="sng" dirty="0"/>
              <a:t>Discussion section</a:t>
            </a:r>
            <a:r>
              <a:rPr lang="en-US" dirty="0"/>
              <a:t>: Fridays 12-1 in Rice 340 w/ Kallie (Grad TA)</a:t>
            </a:r>
          </a:p>
          <a:p>
            <a:pPr lvl="1"/>
            <a:r>
              <a:rPr lang="en-US" dirty="0"/>
              <a:t>NOTE the room change moving forward.</a:t>
            </a:r>
          </a:p>
          <a:p>
            <a:r>
              <a:rPr lang="en-US" dirty="0"/>
              <a:t>Today we </a:t>
            </a:r>
            <a:r>
              <a:rPr lang="en-US"/>
              <a:t>will continue </a:t>
            </a:r>
            <a:r>
              <a:rPr lang="en-US" dirty="0"/>
              <a:t>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12</a:t>
            </a:fld>
            <a:endParaRPr lang="en-US" dirty="0"/>
          </a:p>
        </p:txBody>
      </p:sp>
    </p:spTree>
    <p:extLst>
      <p:ext uri="{BB962C8B-B14F-4D97-AF65-F5344CB8AC3E}">
        <p14:creationId xmlns:p14="http://schemas.microsoft.com/office/powerpoint/2010/main" val="1609480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13: Thu. Oct. 17</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Programming Assignment is due </a:t>
            </a:r>
            <a:r>
              <a:rPr lang="en-US" b="1" i="1" u="sng" dirty="0"/>
              <a:t>this Thursday!!</a:t>
            </a:r>
            <a:endParaRPr lang="en-US" dirty="0"/>
          </a:p>
          <a:p>
            <a:pPr lvl="1"/>
            <a:r>
              <a:rPr lang="en-US" dirty="0"/>
              <a:t>Remember that this is an individual assignment</a:t>
            </a:r>
          </a:p>
          <a:p>
            <a:r>
              <a:rPr lang="en-US" dirty="0"/>
              <a:t>Module 3 written homework is due NEXT Thursday.</a:t>
            </a:r>
          </a:p>
          <a:p>
            <a:r>
              <a:rPr lang="en-US" dirty="0"/>
              <a:t>We are catching up on all grading this week. Should get rest of HW and quiz back to you by end of this week (TAs needed a Fall break too!)</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(and maybe finish)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13</a:t>
            </a:fld>
            <a:endParaRPr lang="en-US" dirty="0"/>
          </a:p>
        </p:txBody>
      </p:sp>
    </p:spTree>
    <p:extLst>
      <p:ext uri="{BB962C8B-B14F-4D97-AF65-F5344CB8AC3E}">
        <p14:creationId xmlns:p14="http://schemas.microsoft.com/office/powerpoint/2010/main" val="386462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Tue. Oct. 22</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Programming Assignment is due </a:t>
            </a:r>
            <a:r>
              <a:rPr lang="en-US" b="1" i="1" u="sng" dirty="0"/>
              <a:t>complete!</a:t>
            </a:r>
            <a:endParaRPr lang="en-US" dirty="0"/>
          </a:p>
          <a:p>
            <a:r>
              <a:rPr lang="en-US" dirty="0"/>
              <a:t>Module 3 written homework is </a:t>
            </a:r>
            <a:r>
              <a:rPr lang="en-US" b="1" i="1" u="sng" dirty="0"/>
              <a:t>due THIS Thursday</a:t>
            </a:r>
            <a:r>
              <a:rPr lang="en-US" dirty="0"/>
              <a:t>.</a:t>
            </a:r>
          </a:p>
          <a:p>
            <a:r>
              <a:rPr lang="en-US" dirty="0"/>
              <a:t>Quiz 2 grades have been released, regrades available until Saturday.</a:t>
            </a:r>
          </a:p>
          <a:p>
            <a:r>
              <a:rPr lang="en-US" dirty="0"/>
              <a:t>Almost caught up on grading. Should get rest of HW back to you over the next few days. </a:t>
            </a:r>
          </a:p>
          <a:p>
            <a:r>
              <a:rPr lang="en-US" b="1" i="1" u="sng" dirty="0"/>
              <a:t>Discussion section</a:t>
            </a:r>
            <a:r>
              <a:rPr lang="en-US" dirty="0"/>
              <a:t>: Fridays 12-1 in Rice 340 w/ Kallie (Grad TA)</a:t>
            </a:r>
          </a:p>
          <a:p>
            <a:pPr lvl="1"/>
            <a:r>
              <a:rPr lang="en-US" dirty="0"/>
              <a:t>NOTE the room change moving forward.</a:t>
            </a:r>
          </a:p>
          <a:p>
            <a:r>
              <a:rPr lang="en-US" dirty="0"/>
              <a:t>Today we will finish module 3 and </a:t>
            </a:r>
            <a:r>
              <a:rPr lang="en-US"/>
              <a:t>begin module 4</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14</a:t>
            </a:fld>
            <a:endParaRPr lang="en-US" dirty="0"/>
          </a:p>
        </p:txBody>
      </p:sp>
    </p:spTree>
    <p:extLst>
      <p:ext uri="{BB962C8B-B14F-4D97-AF65-F5344CB8AC3E}">
        <p14:creationId xmlns:p14="http://schemas.microsoft.com/office/powerpoint/2010/main" val="1175035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Thu. Oct. 24</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Programming Assignment is </a:t>
            </a:r>
            <a:r>
              <a:rPr lang="en-US" b="1" i="1" u="sng" dirty="0"/>
              <a:t>complete!</a:t>
            </a:r>
            <a:endParaRPr lang="en-US" dirty="0"/>
          </a:p>
          <a:p>
            <a:r>
              <a:rPr lang="en-US" dirty="0"/>
              <a:t>Module 3 written homework is </a:t>
            </a:r>
            <a:r>
              <a:rPr lang="en-US" b="1" i="1" u="sng" dirty="0"/>
              <a:t>due TONIGHT</a:t>
            </a:r>
            <a:r>
              <a:rPr lang="en-US" dirty="0"/>
              <a:t>.</a:t>
            </a:r>
          </a:p>
          <a:p>
            <a:r>
              <a:rPr lang="en-US" dirty="0"/>
              <a:t>Quiz 2 grades have been released, regrades available until Saturday.</a:t>
            </a:r>
          </a:p>
          <a:p>
            <a:r>
              <a:rPr lang="en-US" dirty="0"/>
              <a:t>All homework grades have been completed and returned.</a:t>
            </a:r>
          </a:p>
          <a:p>
            <a:r>
              <a:rPr lang="en-US" dirty="0"/>
              <a:t>Quiz 3 is </a:t>
            </a:r>
            <a:r>
              <a:rPr lang="en-US" b="1" i="1" u="sng" dirty="0"/>
              <a:t>NEXT Thursday</a:t>
            </a:r>
            <a:r>
              <a:rPr lang="en-US" dirty="0"/>
              <a:t>. </a:t>
            </a:r>
          </a:p>
          <a:p>
            <a:r>
              <a:rPr lang="en-US" b="1" i="1" u="sng" dirty="0"/>
              <a:t>No discussion</a:t>
            </a:r>
            <a:r>
              <a:rPr lang="en-US" dirty="0"/>
              <a:t> this week.</a:t>
            </a:r>
          </a:p>
          <a:p>
            <a:r>
              <a:rPr lang="en-US" dirty="0"/>
              <a:t>Today we will continue with module 4.</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15</a:t>
            </a:fld>
            <a:endParaRPr lang="en-US" dirty="0"/>
          </a:p>
        </p:txBody>
      </p:sp>
    </p:spTree>
    <p:extLst>
      <p:ext uri="{BB962C8B-B14F-4D97-AF65-F5344CB8AC3E}">
        <p14:creationId xmlns:p14="http://schemas.microsoft.com/office/powerpoint/2010/main" val="1287331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15: Tue. Oct. 29</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Module 3 written homework is </a:t>
            </a:r>
            <a:r>
              <a:rPr lang="en-US" b="1" i="1" u="sng" dirty="0"/>
              <a:t>was just submitted</a:t>
            </a:r>
            <a:r>
              <a:rPr lang="en-US" dirty="0"/>
              <a:t>.</a:t>
            </a:r>
          </a:p>
          <a:p>
            <a:r>
              <a:rPr lang="en-US" dirty="0"/>
              <a:t>All homework grades have been completed and returned.</a:t>
            </a:r>
          </a:p>
          <a:p>
            <a:r>
              <a:rPr lang="en-US" dirty="0"/>
              <a:t>Quiz 3 is </a:t>
            </a:r>
            <a:r>
              <a:rPr lang="en-US" b="1" i="1" u="sng" dirty="0"/>
              <a:t>THIS Thursday</a:t>
            </a:r>
            <a:r>
              <a:rPr lang="en-US" dirty="0"/>
              <a:t>. </a:t>
            </a:r>
          </a:p>
          <a:p>
            <a:pPr lvl="1"/>
            <a:r>
              <a:rPr lang="en-US" dirty="0"/>
              <a:t>I posted last semester’s quiz on the course website.</a:t>
            </a:r>
          </a:p>
          <a:p>
            <a:r>
              <a:rPr lang="en-US" dirty="0"/>
              <a:t>Next week there is no assignment due or quiz due.</a:t>
            </a:r>
          </a:p>
          <a:p>
            <a:r>
              <a:rPr lang="en-US" dirty="0"/>
              <a:t>Remember that we have no class next Tuesday </a:t>
            </a:r>
            <a:r>
              <a:rPr lang="en-US"/>
              <a:t>(election day)</a:t>
            </a:r>
            <a:endParaRPr lang="en-US" dirty="0"/>
          </a:p>
          <a:p>
            <a:r>
              <a:rPr lang="en-US" dirty="0"/>
              <a:t>Today we will continue with module 4.</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16</a:t>
            </a:fld>
            <a:endParaRPr lang="en-US" dirty="0"/>
          </a:p>
        </p:txBody>
      </p:sp>
    </p:spTree>
    <p:extLst>
      <p:ext uri="{BB962C8B-B14F-4D97-AF65-F5344CB8AC3E}">
        <p14:creationId xmlns:p14="http://schemas.microsoft.com/office/powerpoint/2010/main" val="434379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16: Thu. Nov. 7</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Welcome to November. Final stretch of lectures upcoming…</a:t>
            </a:r>
          </a:p>
          <a:p>
            <a:r>
              <a:rPr lang="en-US" dirty="0"/>
              <a:t>Module 3 written homework is </a:t>
            </a:r>
            <a:r>
              <a:rPr lang="en-US" b="1" i="1" u="sng" dirty="0"/>
              <a:t>was just submitted</a:t>
            </a:r>
            <a:r>
              <a:rPr lang="en-US" dirty="0"/>
              <a:t>.</a:t>
            </a:r>
          </a:p>
          <a:p>
            <a:pPr lvl="1"/>
            <a:r>
              <a:rPr lang="en-US" dirty="0"/>
              <a:t>On time grades already returned, we are working through late submissions now</a:t>
            </a:r>
          </a:p>
          <a:p>
            <a:r>
              <a:rPr lang="en-US" dirty="0"/>
              <a:t>Quiz 3 is </a:t>
            </a:r>
            <a:r>
              <a:rPr lang="en-US" b="1" i="1" u="sng" dirty="0"/>
              <a:t>graded and returned</a:t>
            </a:r>
            <a:r>
              <a:rPr lang="en-US" dirty="0"/>
              <a:t>. </a:t>
            </a:r>
          </a:p>
          <a:p>
            <a:pPr lvl="1"/>
            <a:r>
              <a:rPr lang="en-US" dirty="0"/>
              <a:t>Median score was 13.5 again. Regrades open for until Tuesday</a:t>
            </a:r>
          </a:p>
          <a:p>
            <a:r>
              <a:rPr lang="en-US" dirty="0"/>
              <a:t>No assignment or quiz this week.</a:t>
            </a:r>
          </a:p>
          <a:p>
            <a:r>
              <a:rPr lang="en-US" dirty="0"/>
              <a:t>Module 4 written homework is due </a:t>
            </a:r>
            <a:r>
              <a:rPr lang="en-US" b="1" i="1" u="sng" dirty="0"/>
              <a:t>Next Thursday</a:t>
            </a:r>
            <a:r>
              <a:rPr lang="en-US" dirty="0"/>
              <a:t>.</a:t>
            </a:r>
          </a:p>
          <a:p>
            <a:r>
              <a:rPr lang="en-US" dirty="0"/>
              <a:t>Today we will continue with module 4. Hoping to almost finish it today.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17</a:t>
            </a:fld>
            <a:endParaRPr lang="en-US" dirty="0"/>
          </a:p>
        </p:txBody>
      </p:sp>
    </p:spTree>
    <p:extLst>
      <p:ext uri="{BB962C8B-B14F-4D97-AF65-F5344CB8AC3E}">
        <p14:creationId xmlns:p14="http://schemas.microsoft.com/office/powerpoint/2010/main" val="2383441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17: Tue. Nov. 12</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Welcome to November. Final stretch of lectures upcoming…</a:t>
            </a:r>
          </a:p>
          <a:p>
            <a:r>
              <a:rPr lang="en-US" dirty="0"/>
              <a:t>Module 3 written homework is </a:t>
            </a:r>
            <a:r>
              <a:rPr lang="en-US" b="1" i="1" u="sng" dirty="0"/>
              <a:t>is almost completely graded</a:t>
            </a:r>
            <a:r>
              <a:rPr lang="en-US" dirty="0"/>
              <a:t>.</a:t>
            </a:r>
          </a:p>
          <a:p>
            <a:r>
              <a:rPr lang="en-US" dirty="0"/>
              <a:t>Quiz 3 is </a:t>
            </a:r>
            <a:r>
              <a:rPr lang="en-US" b="1" i="1" u="sng" dirty="0"/>
              <a:t>graded and returned</a:t>
            </a:r>
            <a:r>
              <a:rPr lang="en-US" dirty="0"/>
              <a:t>. </a:t>
            </a:r>
          </a:p>
          <a:p>
            <a:pPr lvl="1"/>
            <a:r>
              <a:rPr lang="en-US" dirty="0"/>
              <a:t>Median score was 13.5 again. Regrades open until tonight</a:t>
            </a:r>
          </a:p>
          <a:p>
            <a:r>
              <a:rPr lang="en-US" dirty="0"/>
              <a:t>Module 4 written homework is due </a:t>
            </a:r>
            <a:r>
              <a:rPr lang="en-US" b="1" i="1" u="sng" dirty="0"/>
              <a:t>THIS Thursday</a:t>
            </a:r>
            <a:r>
              <a:rPr lang="en-US" dirty="0"/>
              <a:t>.</a:t>
            </a:r>
          </a:p>
          <a:p>
            <a:r>
              <a:rPr lang="en-US" dirty="0"/>
              <a:t>Quiz 4 is </a:t>
            </a:r>
            <a:r>
              <a:rPr lang="en-US" b="1" i="1" u="sng" dirty="0"/>
              <a:t>NEXT Thursday</a:t>
            </a:r>
            <a:r>
              <a:rPr lang="en-US" dirty="0"/>
              <a:t>.</a:t>
            </a:r>
          </a:p>
          <a:p>
            <a:r>
              <a:rPr lang="en-US" dirty="0"/>
              <a:t>Today we will finish module 4 and begin module 5.</a:t>
            </a:r>
          </a:p>
          <a:p>
            <a:pPr lvl="1"/>
            <a:r>
              <a:rPr lang="en-US" dirty="0"/>
              <a:t>We are ahead of schedule, which is good for our T-Giving Week aspirations.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18</a:t>
            </a:fld>
            <a:endParaRPr lang="en-US" dirty="0"/>
          </a:p>
        </p:txBody>
      </p:sp>
    </p:spTree>
    <p:extLst>
      <p:ext uri="{BB962C8B-B14F-4D97-AF65-F5344CB8AC3E}">
        <p14:creationId xmlns:p14="http://schemas.microsoft.com/office/powerpoint/2010/main" val="1717916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18: Thu. Nov. 14</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Almost done with the semester. Hang in there!!</a:t>
            </a:r>
          </a:p>
          <a:p>
            <a:r>
              <a:rPr lang="en-US" dirty="0"/>
              <a:t>Quiz 3 is </a:t>
            </a:r>
            <a:r>
              <a:rPr lang="en-US" b="1" i="1" u="sng" dirty="0"/>
              <a:t>graded and returned</a:t>
            </a:r>
            <a:r>
              <a:rPr lang="en-US" dirty="0"/>
              <a:t>. </a:t>
            </a:r>
          </a:p>
          <a:p>
            <a:pPr lvl="1"/>
            <a:r>
              <a:rPr lang="en-US" dirty="0"/>
              <a:t>Median score was 13.5 again. Regrades are now closed. Will be handled soon.</a:t>
            </a:r>
          </a:p>
          <a:p>
            <a:r>
              <a:rPr lang="en-US" dirty="0"/>
              <a:t>Module 4 written homework is due </a:t>
            </a:r>
            <a:r>
              <a:rPr lang="en-US" b="1" i="1" u="sng" dirty="0"/>
              <a:t>TONIGHT</a:t>
            </a:r>
            <a:r>
              <a:rPr lang="en-US" dirty="0"/>
              <a:t>.</a:t>
            </a:r>
          </a:p>
          <a:p>
            <a:r>
              <a:rPr lang="en-US" dirty="0"/>
              <a:t>Quiz 4 is </a:t>
            </a:r>
            <a:r>
              <a:rPr lang="en-US" b="1" i="1" u="sng" dirty="0"/>
              <a:t>NEXT Thursday</a:t>
            </a:r>
            <a:r>
              <a:rPr lang="en-US" dirty="0"/>
              <a:t>.</a:t>
            </a:r>
          </a:p>
          <a:p>
            <a:r>
              <a:rPr lang="en-US" dirty="0"/>
              <a:t>Today we will continue module 5.</a:t>
            </a:r>
          </a:p>
          <a:p>
            <a:pPr lvl="1"/>
            <a:r>
              <a:rPr lang="en-US" dirty="0"/>
              <a:t>We are ahead of schedule, which is good for our T-Giving Week aspirations.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19</a:t>
            </a:fld>
            <a:endParaRPr lang="en-US" dirty="0"/>
          </a:p>
        </p:txBody>
      </p:sp>
    </p:spTree>
    <p:extLst>
      <p:ext uri="{BB962C8B-B14F-4D97-AF65-F5344CB8AC3E}">
        <p14:creationId xmlns:p14="http://schemas.microsoft.com/office/powerpoint/2010/main" val="1566918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Thu. Aug. 29</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DMT2 is </a:t>
            </a:r>
            <a:r>
              <a:rPr lang="en-US" b="1" i="1" u="sng" dirty="0"/>
              <a:t>going to be great</a:t>
            </a:r>
            <a:r>
              <a:rPr lang="en-US" dirty="0"/>
              <a:t>! Let’s learn a lot of stuff together! Keep morale high!</a:t>
            </a:r>
          </a:p>
          <a:p>
            <a:r>
              <a:rPr lang="en-US" dirty="0" err="1"/>
              <a:t>Floryan’s</a:t>
            </a:r>
            <a:r>
              <a:rPr lang="en-US" dirty="0"/>
              <a:t> OH have been posted and start next week. TA OH will be posted by the weekend and start next week!</a:t>
            </a:r>
          </a:p>
          <a:p>
            <a:r>
              <a:rPr lang="en-US" b="1" i="1" u="sng" dirty="0"/>
              <a:t>Homework deadlines </a:t>
            </a:r>
            <a:r>
              <a:rPr lang="en-US" dirty="0"/>
              <a:t>are set on the website. Let’s glance together.</a:t>
            </a:r>
          </a:p>
          <a:p>
            <a:r>
              <a:rPr lang="en-US" dirty="0"/>
              <a:t>Module 1 has two </a:t>
            </a:r>
            <a:r>
              <a:rPr lang="en-US" dirty="0" err="1"/>
              <a:t>homeworks</a:t>
            </a:r>
            <a:r>
              <a:rPr lang="en-US" dirty="0"/>
              <a:t>. The first will be released very soon.</a:t>
            </a:r>
          </a:p>
          <a:p>
            <a:r>
              <a:rPr lang="en-US" dirty="0"/>
              <a:t>The other </a:t>
            </a:r>
            <a:r>
              <a:rPr lang="en-US" dirty="0" err="1"/>
              <a:t>homeworks</a:t>
            </a:r>
            <a:r>
              <a:rPr lang="en-US" dirty="0"/>
              <a:t> will also be written and rolled out very soon.</a:t>
            </a:r>
          </a:p>
          <a:p>
            <a:r>
              <a:rPr lang="en-US" dirty="0"/>
              <a:t>Any questions about what we went over last time??</a:t>
            </a:r>
          </a:p>
          <a:p>
            <a:r>
              <a:rPr lang="en-US" dirty="0"/>
              <a:t>Today we will continue with module 1, keep discussing what a computer is and start in on the background math / review!</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19: Tue. Nov. 19</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fontScale="92500" lnSpcReduction="20000"/>
          </a:bodyPr>
          <a:lstStyle/>
          <a:p>
            <a:r>
              <a:rPr lang="en-US" dirty="0"/>
              <a:t>DMT2 is </a:t>
            </a:r>
            <a:r>
              <a:rPr lang="en-US" b="1" i="1" u="sng" dirty="0"/>
              <a:t>going to be great</a:t>
            </a:r>
            <a:r>
              <a:rPr lang="en-US" dirty="0"/>
              <a:t>! Let’s learn a lot of stuff together! Keep morale high!</a:t>
            </a:r>
          </a:p>
          <a:p>
            <a:r>
              <a:rPr lang="en-US" dirty="0"/>
              <a:t>Only 3 more lectures (including this one) and one more in class quiz to go!</a:t>
            </a:r>
          </a:p>
          <a:p>
            <a:r>
              <a:rPr lang="en-US" dirty="0"/>
              <a:t>Quiz 3 is </a:t>
            </a:r>
            <a:r>
              <a:rPr lang="en-US" b="1" i="1" u="sng" dirty="0"/>
              <a:t>graded and returned</a:t>
            </a:r>
            <a:r>
              <a:rPr lang="en-US" dirty="0"/>
              <a:t>. </a:t>
            </a:r>
          </a:p>
          <a:p>
            <a:pPr lvl="1"/>
            <a:r>
              <a:rPr lang="en-US" dirty="0"/>
              <a:t>We are working through regrades now.</a:t>
            </a:r>
          </a:p>
          <a:p>
            <a:r>
              <a:rPr lang="en-US" b="1" i="1" u="sng" dirty="0"/>
              <a:t>Homework Grading</a:t>
            </a:r>
            <a:r>
              <a:rPr lang="en-US" dirty="0"/>
              <a:t>: We are a bit behind (sorry!). We are going to prioritize on-time module 4 submissions for the quiz then catch up after that.</a:t>
            </a:r>
          </a:p>
          <a:p>
            <a:r>
              <a:rPr lang="en-US" dirty="0"/>
              <a:t>Quiz 4 is </a:t>
            </a:r>
            <a:r>
              <a:rPr lang="en-US" b="1" i="1" u="sng" dirty="0"/>
              <a:t>THIS Thursday</a:t>
            </a:r>
            <a:r>
              <a:rPr lang="en-US" dirty="0"/>
              <a:t>.</a:t>
            </a:r>
          </a:p>
          <a:p>
            <a:r>
              <a:rPr lang="en-US" dirty="0"/>
              <a:t>Thanksgiving week:</a:t>
            </a:r>
          </a:p>
          <a:p>
            <a:pPr lvl="1"/>
            <a:r>
              <a:rPr lang="en-US" dirty="0"/>
              <a:t>No OH (including mine, TAs might choose to hold them at their individual discretion)</a:t>
            </a:r>
          </a:p>
          <a:p>
            <a:pPr lvl="1"/>
            <a:r>
              <a:rPr lang="en-US" dirty="0"/>
              <a:t>No class next Tuesday (have a nice break!)</a:t>
            </a:r>
          </a:p>
          <a:p>
            <a:pPr lvl="1"/>
            <a:r>
              <a:rPr lang="en-US" dirty="0"/>
              <a:t>I will be available over email if you need me</a:t>
            </a:r>
          </a:p>
          <a:p>
            <a:r>
              <a:rPr lang="en-US" dirty="0"/>
              <a:t>Today we will continue module 5.</a:t>
            </a:r>
          </a:p>
          <a:p>
            <a:pPr lvl="1"/>
            <a:r>
              <a:rPr lang="en-US" dirty="0"/>
              <a:t>We are ahead of schedule, which is good for our T-Giving Week aspirations.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20</a:t>
            </a:fld>
            <a:endParaRPr lang="en-US" dirty="0"/>
          </a:p>
        </p:txBody>
      </p:sp>
    </p:spTree>
    <p:extLst>
      <p:ext uri="{BB962C8B-B14F-4D97-AF65-F5344CB8AC3E}">
        <p14:creationId xmlns:p14="http://schemas.microsoft.com/office/powerpoint/2010/main" val="685259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20: Tue. Dec. 3</a:t>
            </a:r>
          </a:p>
        </p:txBody>
      </p:sp>
      <p:sp>
        <p:nvSpPr>
          <p:cNvPr id="6147" name="Rectangle 3"/>
          <p:cNvSpPr>
            <a:spLocks noGrp="1" noChangeArrowheads="1"/>
          </p:cNvSpPr>
          <p:nvPr>
            <p:ph idx="1"/>
            <p:custDataLst>
              <p:tags r:id="rId2"/>
            </p:custDataLst>
          </p:nvPr>
        </p:nvSpPr>
        <p:spPr>
          <a:xfrm>
            <a:off x="1021404" y="1024127"/>
            <a:ext cx="10204315" cy="5457695"/>
          </a:xfrm>
        </p:spPr>
        <p:txBody>
          <a:bodyPr>
            <a:normAutofit fontScale="92500" lnSpcReduction="10000"/>
          </a:bodyPr>
          <a:lstStyle/>
          <a:p>
            <a:r>
              <a:rPr lang="en-US" dirty="0"/>
              <a:t>DMT2 is </a:t>
            </a:r>
            <a:r>
              <a:rPr lang="en-US" b="1" i="1" u="sng" dirty="0"/>
              <a:t>going to be great</a:t>
            </a:r>
            <a:r>
              <a:rPr lang="en-US" dirty="0"/>
              <a:t>! Let’s learn a lot of stuff together! Keep morale high!</a:t>
            </a:r>
          </a:p>
          <a:p>
            <a:r>
              <a:rPr lang="en-US" dirty="0"/>
              <a:t>Only 1 more lecture after today. We got this!!</a:t>
            </a:r>
          </a:p>
          <a:p>
            <a:r>
              <a:rPr lang="en-US" dirty="0"/>
              <a:t>Quiz 4 is </a:t>
            </a:r>
            <a:r>
              <a:rPr lang="en-US" b="1" i="1" u="sng" dirty="0"/>
              <a:t>graded and returned</a:t>
            </a:r>
            <a:r>
              <a:rPr lang="en-US" dirty="0"/>
              <a:t>. </a:t>
            </a:r>
          </a:p>
          <a:p>
            <a:pPr lvl="1"/>
            <a:r>
              <a:rPr lang="en-US" dirty="0"/>
              <a:t>Regrades open until Wednesday.</a:t>
            </a:r>
          </a:p>
          <a:p>
            <a:r>
              <a:rPr lang="en-US" b="1" i="1" u="sng" dirty="0"/>
              <a:t>Homework Grading</a:t>
            </a:r>
            <a:r>
              <a:rPr lang="en-US" dirty="0"/>
              <a:t>: Late homework 4 is being graded this week.</a:t>
            </a:r>
          </a:p>
          <a:p>
            <a:r>
              <a:rPr lang="en-US" b="1" i="1" u="sng" dirty="0"/>
              <a:t>Homework 5</a:t>
            </a:r>
            <a:r>
              <a:rPr lang="en-US" dirty="0"/>
              <a:t> is due THIS THURSDAY.</a:t>
            </a:r>
          </a:p>
          <a:p>
            <a:pPr lvl="1"/>
            <a:r>
              <a:rPr lang="en-US" dirty="0"/>
              <a:t>Due to grading constraints, extensions are only for 48 hours!</a:t>
            </a:r>
          </a:p>
          <a:p>
            <a:r>
              <a:rPr lang="en-US" b="1" i="1" u="sng" dirty="0"/>
              <a:t>Final Exam</a:t>
            </a:r>
            <a:r>
              <a:rPr lang="en-US" dirty="0"/>
              <a:t>:</a:t>
            </a:r>
          </a:p>
          <a:p>
            <a:pPr lvl="1"/>
            <a:r>
              <a:rPr lang="en-US" dirty="0"/>
              <a:t>9:30 section: Tuesday, Dec. 17 2-5pm (last day of exams)</a:t>
            </a:r>
          </a:p>
          <a:p>
            <a:pPr lvl="1"/>
            <a:r>
              <a:rPr lang="en-US" dirty="0"/>
              <a:t>12:30 section: Monday Dec. 9 2-5pm (first day of exams)</a:t>
            </a:r>
          </a:p>
          <a:p>
            <a:pPr lvl="1"/>
            <a:r>
              <a:rPr lang="en-US" dirty="0"/>
              <a:t>Both are in the respective lecture rooms</a:t>
            </a:r>
          </a:p>
          <a:p>
            <a:r>
              <a:rPr lang="en-US" dirty="0"/>
              <a:t>Today we will continue module 5 and see a bunch of reductions!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21</a:t>
            </a:fld>
            <a:endParaRPr lang="en-US" dirty="0"/>
          </a:p>
        </p:txBody>
      </p:sp>
    </p:spTree>
    <p:extLst>
      <p:ext uri="{BB962C8B-B14F-4D97-AF65-F5344CB8AC3E}">
        <p14:creationId xmlns:p14="http://schemas.microsoft.com/office/powerpoint/2010/main" val="2869545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Tue. Sep. 3</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have been finalized and have begun! Make sure to check schedule on website as it has fluctuated a bit (including mine changing a bit)</a:t>
            </a:r>
          </a:p>
          <a:p>
            <a:r>
              <a:rPr lang="en-US" b="1" i="1" u="sng" dirty="0"/>
              <a:t>First homework</a:t>
            </a:r>
            <a:r>
              <a:rPr lang="en-US" dirty="0"/>
              <a:t> has been released. You can start looking at it if you want, might want the review before tackling some of it.</a:t>
            </a:r>
          </a:p>
          <a:p>
            <a:r>
              <a:rPr lang="en-US" b="1" i="1" u="sng" dirty="0"/>
              <a:t>Final exam schedule</a:t>
            </a:r>
            <a:r>
              <a:rPr lang="en-US" dirty="0"/>
              <a:t> has been set. It is VERY unfun. Let’s discuss briefly.</a:t>
            </a:r>
          </a:p>
          <a:p>
            <a:r>
              <a:rPr lang="en-US" dirty="0"/>
              <a:t>The other </a:t>
            </a:r>
            <a:r>
              <a:rPr lang="en-US" dirty="0" err="1"/>
              <a:t>homeworks</a:t>
            </a:r>
            <a:r>
              <a:rPr lang="en-US" dirty="0"/>
              <a:t> will also be written and rolled out very soon.</a:t>
            </a:r>
          </a:p>
          <a:p>
            <a:r>
              <a:rPr lang="en-US" dirty="0"/>
              <a:t>Any questions about what we went over last time??</a:t>
            </a:r>
          </a:p>
          <a:p>
            <a:r>
              <a:rPr lang="en-US" dirty="0"/>
              <a:t>Today we will continue with module 1, mostly focusing on review of our proof techniques. Today is the last lecture of pure review.</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258134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Thu. Sep. 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have been finalized and have begun! Make sure to check schedule on website as it has fluctuated a bit (including mine changing a bit)</a:t>
            </a:r>
          </a:p>
          <a:p>
            <a:r>
              <a:rPr lang="en-US" b="1" i="1" u="sng" dirty="0"/>
              <a:t>First homework</a:t>
            </a:r>
            <a:r>
              <a:rPr lang="en-US" dirty="0"/>
              <a:t> has been released. You can start looking at it if you want, might want the review before tackling some of it.</a:t>
            </a:r>
          </a:p>
          <a:p>
            <a:r>
              <a:rPr lang="en-US" b="1" i="1" u="sng" dirty="0"/>
              <a:t>Final exam schedule</a:t>
            </a:r>
            <a:r>
              <a:rPr lang="en-US" dirty="0"/>
              <a:t> has been set. It is VERY unfun. Let’s discuss briefly.</a:t>
            </a:r>
          </a:p>
          <a:p>
            <a:r>
              <a:rPr lang="en-US" dirty="0" err="1"/>
              <a:t>Homeworks</a:t>
            </a:r>
            <a:r>
              <a:rPr lang="en-US" dirty="0"/>
              <a:t> through mod 2 have been released.</a:t>
            </a:r>
          </a:p>
          <a:p>
            <a:r>
              <a:rPr lang="en-US" b="1" i="1" u="sng" dirty="0"/>
              <a:t>Discussion section</a:t>
            </a:r>
            <a:r>
              <a:rPr lang="en-US" dirty="0"/>
              <a:t>: Fridays 12-1 in </a:t>
            </a:r>
            <a:r>
              <a:rPr lang="en-US"/>
              <a:t>Rice 103 </a:t>
            </a:r>
            <a:r>
              <a:rPr lang="en-US" dirty="0"/>
              <a:t>w/ Kallie (Grad TA)</a:t>
            </a:r>
          </a:p>
          <a:p>
            <a:r>
              <a:rPr lang="en-US" dirty="0"/>
              <a:t>Today we will continue finish module 1. Review portion is essentially over, mostly new material today.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extLst>
      <p:ext uri="{BB962C8B-B14F-4D97-AF65-F5344CB8AC3E}">
        <p14:creationId xmlns:p14="http://schemas.microsoft.com/office/powerpoint/2010/main" val="181759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5: Tue. Sep. 10</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THIS Thursday. Please try to not use extension if you can.</a:t>
            </a:r>
          </a:p>
          <a:p>
            <a:r>
              <a:rPr lang="en-US" b="1" i="1" u="sng" dirty="0"/>
              <a:t>First Quiz</a:t>
            </a:r>
            <a:r>
              <a:rPr lang="en-US" dirty="0"/>
              <a:t> is NEXT Thursday. I’ll quickly review procedure.</a:t>
            </a:r>
          </a:p>
          <a:p>
            <a:pPr lvl="1"/>
            <a:r>
              <a:rPr lang="en-US" dirty="0"/>
              <a:t>You MUST take the quiz in your enrolled section.</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Seems like it went pretty well. This week Kallie will do quiz review / diagonalization review</a:t>
            </a:r>
          </a:p>
          <a:p>
            <a:r>
              <a:rPr lang="en-US" dirty="0"/>
              <a:t>Today we will begin Module 2!! DMT2 starts properly today.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390748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Thu. Sep. 12</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TODAY. Please try to not use extension if you can.</a:t>
            </a:r>
          </a:p>
          <a:p>
            <a:pPr lvl="1"/>
            <a:r>
              <a:rPr lang="en-US" dirty="0"/>
              <a:t>If you do take extension, read instructions on google form carefully!!</a:t>
            </a:r>
          </a:p>
          <a:p>
            <a:r>
              <a:rPr lang="en-US" b="1" i="1" u="sng" dirty="0"/>
              <a:t>First Quiz</a:t>
            </a:r>
            <a:r>
              <a:rPr lang="en-US" dirty="0"/>
              <a:t> is NEXT Thursday. Any questions about it?</a:t>
            </a:r>
          </a:p>
          <a:p>
            <a:pPr lvl="1"/>
            <a:r>
              <a:rPr lang="en-US" dirty="0"/>
              <a:t>You MUST take the quiz in your enrolled section.</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Seems like it went pretty well. This week Kallie will do quiz review / diagonalization review</a:t>
            </a:r>
          </a:p>
          <a:p>
            <a:r>
              <a:rPr lang="en-US" dirty="0"/>
              <a:t>Today we will continue Module 2!! Non-determinism will make things get weird.</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dirty="0"/>
          </a:p>
        </p:txBody>
      </p:sp>
    </p:spTree>
    <p:extLst>
      <p:ext uri="{BB962C8B-B14F-4D97-AF65-F5344CB8AC3E}">
        <p14:creationId xmlns:p14="http://schemas.microsoft.com/office/powerpoint/2010/main" val="216138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Tue. Sep. 17</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almost graded. Should have that back to those of you that submitted on time before quiz.</a:t>
            </a:r>
          </a:p>
          <a:p>
            <a:r>
              <a:rPr lang="en-US" b="1" i="1" u="sng" dirty="0"/>
              <a:t>First Quiz</a:t>
            </a:r>
            <a:r>
              <a:rPr lang="en-US" dirty="0"/>
              <a:t> is THIS Thursday. Any questions about it?</a:t>
            </a:r>
          </a:p>
          <a:p>
            <a:pPr lvl="1"/>
            <a:r>
              <a:rPr lang="en-US" dirty="0"/>
              <a:t>You MUST take it in your enrolled section or there will be a grade penalty.</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There will be a room change soon so more people can attend.</a:t>
            </a:r>
          </a:p>
          <a:p>
            <a:r>
              <a:rPr lang="en-US" dirty="0"/>
              <a:t>Today we will continue Module 2!! Non-determinism continues!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3623426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Tue. Sep. 24</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fontScale="85000" lnSpcReduction="10000"/>
          </a:bodyPr>
          <a:lstStyle/>
          <a:p>
            <a:r>
              <a:rPr lang="en-US" dirty="0"/>
              <a:t>DMT2 is </a:t>
            </a:r>
            <a:r>
              <a:rPr lang="en-US" b="1" i="1" u="sng" dirty="0"/>
              <a:t>going to be great</a:t>
            </a:r>
            <a:r>
              <a:rPr lang="en-US" dirty="0"/>
              <a:t>! Let’s learn a lot of stuff together! Keep morale high!</a:t>
            </a:r>
          </a:p>
          <a:p>
            <a:r>
              <a:rPr lang="en-US" b="1" i="1" u="sng" dirty="0"/>
              <a:t>First homework</a:t>
            </a:r>
            <a:r>
              <a:rPr lang="en-US" dirty="0"/>
              <a:t> is graded. If you turn it in late you will get your grade back as we get to it (rolling grading).</a:t>
            </a:r>
          </a:p>
          <a:p>
            <a:r>
              <a:rPr lang="en-US" b="1" i="1" u="sng" dirty="0"/>
              <a:t>First Quiz</a:t>
            </a:r>
            <a:r>
              <a:rPr lang="en-US" dirty="0"/>
              <a:t> is done…how did it go?</a:t>
            </a:r>
          </a:p>
          <a:p>
            <a:pPr lvl="1"/>
            <a:r>
              <a:rPr lang="en-US" dirty="0"/>
              <a:t>It is almost done being graded. Should have it back to you today or tomorrow.</a:t>
            </a:r>
          </a:p>
          <a:p>
            <a:r>
              <a:rPr lang="en-US" dirty="0"/>
              <a:t>Homework (mod 1 part 2) is </a:t>
            </a:r>
            <a:r>
              <a:rPr lang="en-US" b="1" i="1" u="sng" dirty="0"/>
              <a:t>due this week on Thursday</a:t>
            </a:r>
            <a:r>
              <a:rPr lang="en-US" dirty="0"/>
              <a:t>.</a:t>
            </a:r>
          </a:p>
          <a:p>
            <a:pPr lvl="1"/>
            <a:r>
              <a:rPr lang="en-US" dirty="0"/>
              <a:t>A few homework updates: No images of hand written / drawn solutions. Digitally drawn images ok for machines (e.g., DFAs).</a:t>
            </a:r>
          </a:p>
          <a:p>
            <a:pPr lvl="1"/>
            <a:r>
              <a:rPr lang="en-US" dirty="0"/>
              <a:t>Extensions of the form “I am submitting this preemptively just in case I need it will be rejected”. You should not be submitting extensions in most cases until you KNOW you need it (so in most cases, Tuesday through Thursday is when most should come in unless your conflict is known ahead of time).</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196305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Thu. Sep. 26</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fontScale="92500" lnSpcReduction="20000"/>
          </a:bodyPr>
          <a:lstStyle/>
          <a:p>
            <a:r>
              <a:rPr lang="en-US" dirty="0"/>
              <a:t>DMT2 is </a:t>
            </a:r>
            <a:r>
              <a:rPr lang="en-US" b="1" i="1" u="sng" dirty="0"/>
              <a:t>going to be great</a:t>
            </a:r>
            <a:r>
              <a:rPr lang="en-US" dirty="0"/>
              <a:t>! Let’s learn a lot of stuff together! Keep morale high!</a:t>
            </a:r>
          </a:p>
          <a:p>
            <a:r>
              <a:rPr lang="en-US" dirty="0"/>
              <a:t>Almost done with September, yay!</a:t>
            </a:r>
          </a:p>
          <a:p>
            <a:r>
              <a:rPr lang="en-US" b="1" i="1" u="sng" dirty="0"/>
              <a:t>First Quiz</a:t>
            </a:r>
            <a:r>
              <a:rPr lang="en-US" dirty="0"/>
              <a:t> is done…how did it go?</a:t>
            </a:r>
          </a:p>
          <a:p>
            <a:pPr lvl="1"/>
            <a:r>
              <a:rPr lang="en-US" dirty="0"/>
              <a:t>Regrades available until Saturday. See Canvas announcement for exact timing.</a:t>
            </a:r>
          </a:p>
          <a:p>
            <a:r>
              <a:rPr lang="en-US" dirty="0"/>
              <a:t>Homework (mod 1 part 2) is </a:t>
            </a:r>
            <a:r>
              <a:rPr lang="en-US" b="1" i="1" u="sng" dirty="0"/>
              <a:t>due tonight</a:t>
            </a:r>
            <a:r>
              <a:rPr lang="en-US" dirty="0"/>
              <a:t>.</a:t>
            </a:r>
          </a:p>
          <a:p>
            <a:pPr lvl="1"/>
            <a:r>
              <a:rPr lang="en-US" dirty="0"/>
              <a:t>A few homework updates: No images of hand written / drawn solutions. Digitally drawn images ok for machines (e.g., DFAs).</a:t>
            </a:r>
          </a:p>
          <a:p>
            <a:pPr lvl="1"/>
            <a:r>
              <a:rPr lang="en-US" dirty="0"/>
              <a:t>Extensions of the form “I am submitting this preemptively just in case I need it will be rejected”. You should not be submitting extensions in most cases until you KNOW you need it (so in most cases, Tuesday through Thursday is when most should come in unless your conflict is known ahead of time).</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dirty="0"/>
          </a:p>
        </p:txBody>
      </p:sp>
    </p:spTree>
    <p:extLst>
      <p:ext uri="{BB962C8B-B14F-4D97-AF65-F5344CB8AC3E}">
        <p14:creationId xmlns:p14="http://schemas.microsoft.com/office/powerpoint/2010/main" val="20791533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11923</TotalTime>
  <Words>2602</Words>
  <Application>Microsoft Macintosh PowerPoint</Application>
  <PresentationFormat>Widescreen</PresentationFormat>
  <Paragraphs>223</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Trebuchet MS</vt:lpstr>
      <vt:lpstr>Tw Cen MT</vt:lpstr>
      <vt:lpstr>Circuit</vt:lpstr>
      <vt:lpstr>CS3120 (DMT2) Daily Announcements</vt:lpstr>
      <vt:lpstr>Lecture 2: Thu. Aug. 29</vt:lpstr>
      <vt:lpstr>Lecture 3: Tue. Sep. 3</vt:lpstr>
      <vt:lpstr>Lecture 4: Thu. Sep. 5</vt:lpstr>
      <vt:lpstr>Lecture 5: Tue. Sep. 10</vt:lpstr>
      <vt:lpstr>Lecture 6: Thu. Sep. 12</vt:lpstr>
      <vt:lpstr>Lecture 7: Tue. Sep. 17</vt:lpstr>
      <vt:lpstr>Lecture 8: Tue. Sep. 24</vt:lpstr>
      <vt:lpstr>Lecture 9: Thu. Sep. 26</vt:lpstr>
      <vt:lpstr>Lecture 10: Tue. Oct. 1</vt:lpstr>
      <vt:lpstr>Lecture 11: Thu. Oct. 3</vt:lpstr>
      <vt:lpstr>Lecture 12: Tue. Oct. 8</vt:lpstr>
      <vt:lpstr>Lecture 13: Thu. Oct. 17</vt:lpstr>
      <vt:lpstr>Lecture 14: Tue. Oct. 22</vt:lpstr>
      <vt:lpstr>Lecture 14: Thu. Oct. 24</vt:lpstr>
      <vt:lpstr>Lecture 15: Tue. Oct. 29</vt:lpstr>
      <vt:lpstr>Lecture 16: Thu. Nov. 7</vt:lpstr>
      <vt:lpstr>Lecture 17: Tue. Nov. 12</vt:lpstr>
      <vt:lpstr>Lecture 18: Thu. Nov. 14</vt:lpstr>
      <vt:lpstr>Lecture 19: Tue. Nov. 19</vt:lpstr>
      <vt:lpstr>Lecture 20: Tue. Dec. 3</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196</cp:revision>
  <dcterms:created xsi:type="dcterms:W3CDTF">2023-02-24T14:15:53Z</dcterms:created>
  <dcterms:modified xsi:type="dcterms:W3CDTF">2024-12-03T13:52:32Z</dcterms:modified>
</cp:coreProperties>
</file>