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3" r:id="rId3"/>
    <p:sldId id="257" r:id="rId4"/>
    <p:sldId id="268" r:id="rId5"/>
    <p:sldId id="264" r:id="rId6"/>
    <p:sldId id="269" r:id="rId7"/>
    <p:sldId id="266" r:id="rId8"/>
    <p:sldId id="259" r:id="rId9"/>
    <p:sldId id="260" r:id="rId10"/>
    <p:sldId id="262" r:id="rId11"/>
    <p:sldId id="261" r:id="rId12"/>
    <p:sldId id="265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87" autoAdjust="0"/>
  </p:normalViewPr>
  <p:slideViewPr>
    <p:cSldViewPr>
      <p:cViewPr varScale="1">
        <p:scale>
          <a:sx n="58" d="100"/>
          <a:sy n="58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561F5-346F-4BAC-9CE3-53244531362B}" type="datetimeFigureOut">
              <a:rPr lang="en-US" smtClean="0"/>
              <a:pPr/>
              <a:t>26-Mar-14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879CC-5F99-4671-8DB6-71DA7B18D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Economies</a:t>
            </a:r>
            <a:r>
              <a:rPr lang="fr-FR" baseline="0" dirty="0" smtClean="0"/>
              <a:t> = déplacements, temps, commission sur les transactions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879CC-5F99-4671-8DB6-71DA7B18D2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Economies</a:t>
            </a:r>
            <a:r>
              <a:rPr lang="fr-FR" baseline="0" dirty="0" smtClean="0"/>
              <a:t> = déplacements, temps, commission sur les transactions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879CC-5F99-4671-8DB6-71DA7B18D2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Economies</a:t>
            </a:r>
            <a:r>
              <a:rPr lang="fr-FR" baseline="0" dirty="0" smtClean="0"/>
              <a:t> = déplacements, temps, commission sur les transactions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879CC-5F99-4671-8DB6-71DA7B18D2C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D4F879-4AF5-4C70-ADE2-B93D204D926E}" type="datetimeFigureOut">
              <a:rPr lang="en-US" smtClean="0"/>
              <a:pPr/>
              <a:t>26-Mar-14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5324E6-30DA-4AD7-89DB-A16219757C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D4F879-4AF5-4C70-ADE2-B93D204D926E}" type="datetimeFigureOut">
              <a:rPr lang="en-US" smtClean="0"/>
              <a:pPr/>
              <a:t>26-Mar-14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324E6-30DA-4AD7-89DB-A16219757C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D4F879-4AF5-4C70-ADE2-B93D204D926E}" type="datetimeFigureOut">
              <a:rPr lang="en-US" smtClean="0"/>
              <a:pPr/>
              <a:t>26-Mar-14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324E6-30DA-4AD7-89DB-A16219757C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D4F879-4AF5-4C70-ADE2-B93D204D926E}" type="datetimeFigureOut">
              <a:rPr lang="en-US" smtClean="0"/>
              <a:pPr/>
              <a:t>26-Mar-14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324E6-30DA-4AD7-89DB-A16219757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D4F879-4AF5-4C70-ADE2-B93D204D926E}" type="datetimeFigureOut">
              <a:rPr lang="en-US" smtClean="0"/>
              <a:pPr/>
              <a:t>26-Mar-14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324E6-30DA-4AD7-89DB-A16219757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D4F879-4AF5-4C70-ADE2-B93D204D926E}" type="datetimeFigureOut">
              <a:rPr lang="en-US" smtClean="0"/>
              <a:pPr/>
              <a:t>26-Mar-14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324E6-30DA-4AD7-89DB-A16219757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D4F879-4AF5-4C70-ADE2-B93D204D926E}" type="datetimeFigureOut">
              <a:rPr lang="en-US" smtClean="0"/>
              <a:pPr/>
              <a:t>26-Mar-14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324E6-30DA-4AD7-89DB-A16219757C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D4F879-4AF5-4C70-ADE2-B93D204D926E}" type="datetimeFigureOut">
              <a:rPr lang="en-US" smtClean="0"/>
              <a:pPr/>
              <a:t>26-Mar-14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324E6-30DA-4AD7-89DB-A16219757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D4F879-4AF5-4C70-ADE2-B93D204D926E}" type="datetimeFigureOut">
              <a:rPr lang="en-US" smtClean="0"/>
              <a:pPr/>
              <a:t>26-Mar-14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324E6-30DA-4AD7-89DB-A16219757C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D4F879-4AF5-4C70-ADE2-B93D204D926E}" type="datetimeFigureOut">
              <a:rPr lang="en-US" smtClean="0"/>
              <a:pPr/>
              <a:t>26-Mar-14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5324E6-30DA-4AD7-89DB-A16219757C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D4F879-4AF5-4C70-ADE2-B93D204D926E}" type="datetimeFigureOut">
              <a:rPr lang="en-US" smtClean="0"/>
              <a:pPr/>
              <a:t>26-Mar-14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5324E6-30DA-4AD7-89DB-A16219757C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D4F879-4AF5-4C70-ADE2-B93D204D926E}" type="datetimeFigureOut">
              <a:rPr lang="en-US" smtClean="0"/>
              <a:pPr/>
              <a:t>26-Mar-14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15324E6-30DA-4AD7-89DB-A16219757C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jellydiamond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47800"/>
            <a:ext cx="3247619" cy="235238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829761"/>
          </a:xfrm>
        </p:spPr>
        <p:txBody>
          <a:bodyPr/>
          <a:lstStyle/>
          <a:p>
            <a:r>
              <a:rPr lang="en-US" dirty="0" smtClean="0"/>
              <a:t>Jelly Diamonds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372296"/>
            <a:ext cx="7772400" cy="1199704"/>
          </a:xfrm>
        </p:spPr>
        <p:txBody>
          <a:bodyPr/>
          <a:lstStyle/>
          <a:p>
            <a:r>
              <a:rPr lang="en-US" dirty="0" smtClean="0"/>
              <a:t>Pr</a:t>
            </a:r>
            <a:r>
              <a:rPr lang="fr-FR" dirty="0" smtClean="0"/>
              <a:t>ésentation de </a:t>
            </a:r>
            <a:r>
              <a:rPr lang="en-US" dirty="0" smtClean="0"/>
              <a:t>Business Plan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jellydiamond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82798" y="304800"/>
            <a:ext cx="932602" cy="67552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LES CONCURRENTS</a:t>
            </a:r>
            <a:endParaRPr lang="en-US" sz="3200" dirty="0"/>
          </a:p>
        </p:txBody>
      </p:sp>
      <p:pic>
        <p:nvPicPr>
          <p:cNvPr id="5" name="Рисунок 4" descr="EBay_former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4876800"/>
            <a:ext cx="2209800" cy="9194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22860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Couleurs normalisées (GIA)</a:t>
            </a:r>
            <a:endParaRPr lang="fr-FR" sz="3200" dirty="0" smtClean="0"/>
          </a:p>
        </p:txBody>
      </p:sp>
      <p:pic>
        <p:nvPicPr>
          <p:cNvPr id="8" name="Рисунок 7" descr="big-tick-gre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2800" y="4800600"/>
            <a:ext cx="538843" cy="523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2400" y="4637782"/>
            <a:ext cx="541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Populaire </a:t>
            </a:r>
            <a:r>
              <a:rPr lang="fr-FR" sz="3000" dirty="0" smtClean="0"/>
              <a:t>(500 000    pi</a:t>
            </a:r>
            <a:r>
              <a:rPr lang="en-US" sz="3000" dirty="0" err="1" smtClean="0"/>
              <a:t>erres</a:t>
            </a:r>
            <a:r>
              <a:rPr lang="en-US" sz="3000" dirty="0" smtClean="0"/>
              <a:t> </a:t>
            </a:r>
            <a:r>
              <a:rPr lang="en-US" sz="3000" dirty="0" err="1" smtClean="0"/>
              <a:t>vendues</a:t>
            </a:r>
            <a:r>
              <a:rPr lang="en-US" sz="3000" dirty="0" smtClean="0"/>
              <a:t> en 3mois)</a:t>
            </a:r>
            <a:endParaRPr lang="fr-FR" sz="3000" dirty="0" smtClean="0"/>
          </a:p>
        </p:txBody>
      </p:sp>
      <p:pic>
        <p:nvPicPr>
          <p:cNvPr id="10" name="Рисунок 9" descr="x r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2800" y="5867400"/>
            <a:ext cx="533400" cy="533400"/>
          </a:xfrm>
          <a:prstGeom prst="rect">
            <a:avLst/>
          </a:prstGeom>
        </p:spPr>
      </p:pic>
      <p:pic>
        <p:nvPicPr>
          <p:cNvPr id="11" name="Рисунок 10" descr="big-tick-gre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1757" y="2209800"/>
            <a:ext cx="538843" cy="523875"/>
          </a:xfrm>
          <a:prstGeom prst="rect">
            <a:avLst/>
          </a:prstGeom>
        </p:spPr>
      </p:pic>
      <p:pic>
        <p:nvPicPr>
          <p:cNvPr id="12" name="Рисунок 11" descr="x r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2971800"/>
            <a:ext cx="533400" cy="53340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143000" y="2971800"/>
            <a:ext cx="922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/>
              <a:t>Que la version «desktop»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143000" y="3657600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/>
              <a:t>Cher   </a:t>
            </a:r>
            <a:r>
              <a:rPr lang="en-US" sz="3200" dirty="0" smtClean="0"/>
              <a:t>(</a:t>
            </a:r>
            <a:r>
              <a:rPr lang="fr-FR" sz="3200" dirty="0" smtClean="0"/>
              <a:t>Local $</a:t>
            </a:r>
            <a:r>
              <a:rPr lang="fr-FR" sz="3200" dirty="0" smtClean="0"/>
              <a:t>995, Server </a:t>
            </a:r>
            <a:r>
              <a:rPr lang="en-US" sz="3200" dirty="0" smtClean="0"/>
              <a:t>$</a:t>
            </a:r>
            <a:r>
              <a:rPr lang="fr-FR" sz="3200" dirty="0" smtClean="0"/>
              <a:t>1995)</a:t>
            </a:r>
          </a:p>
        </p:txBody>
      </p:sp>
      <p:pic>
        <p:nvPicPr>
          <p:cNvPr id="15" name="Рисунок 14" descr="x r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3657600"/>
            <a:ext cx="533400" cy="533400"/>
          </a:xfrm>
          <a:prstGeom prst="rect">
            <a:avLst/>
          </a:prstGeom>
        </p:spPr>
      </p:pic>
      <p:pic>
        <p:nvPicPr>
          <p:cNvPr id="16" name="Рисунок 15" descr="gem e wizar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1247775"/>
            <a:ext cx="4981575" cy="733425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4038600" y="5867400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/>
              <a:t>Commission</a:t>
            </a:r>
            <a:endParaRPr lang="fr-FR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jellydiamond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82798" y="304800"/>
            <a:ext cx="932602" cy="67552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LA STRATEGIE DE DEVELOPPEMENT (1)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4038601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3200" dirty="0" smtClean="0"/>
              <a:t> </a:t>
            </a:r>
            <a:r>
              <a:rPr lang="fr-FR" sz="3200" dirty="0" smtClean="0"/>
              <a:t>Première année 	    9600 €</a:t>
            </a:r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 2</a:t>
            </a:r>
            <a:r>
              <a:rPr lang="fr-FR" sz="3200" baseline="30000" dirty="0" smtClean="0"/>
              <a:t>e</a:t>
            </a:r>
            <a:r>
              <a:rPr lang="fr-FR" sz="3200" dirty="0" smtClean="0"/>
              <a:t> et 3</a:t>
            </a:r>
            <a:r>
              <a:rPr lang="fr-FR" sz="3200" baseline="30000" dirty="0" smtClean="0"/>
              <a:t>e</a:t>
            </a:r>
            <a:r>
              <a:rPr lang="fr-FR" sz="3200" dirty="0" smtClean="0"/>
              <a:t> </a:t>
            </a:r>
            <a:r>
              <a:rPr lang="fr-FR" sz="3200" dirty="0" smtClean="0"/>
              <a:t>années       2000 €</a:t>
            </a:r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 </a:t>
            </a:r>
            <a:r>
              <a:rPr lang="fr-FR" sz="3200" dirty="0" smtClean="0">
                <a:solidFill>
                  <a:srgbClr val="FF0000"/>
                </a:solidFill>
              </a:rPr>
              <a:t>Salaire 0,</a:t>
            </a:r>
            <a:r>
              <a:rPr lang="fr-FR" sz="3200" dirty="0" smtClean="0"/>
              <a:t> autofinancement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smtClean="0"/>
              <a:t>	</a:t>
            </a:r>
            <a:r>
              <a:rPr lang="en-US" sz="3200" dirty="0" smtClean="0"/>
              <a:t>		           </a:t>
            </a:r>
            <a:r>
              <a:rPr lang="en-US" sz="3200" b="1" dirty="0" smtClean="0">
                <a:solidFill>
                  <a:srgbClr val="92D050"/>
                </a:solidFill>
              </a:rPr>
              <a:t>1100 </a:t>
            </a:r>
            <a:r>
              <a:rPr lang="fr-FR" sz="3200" b="1" dirty="0" smtClean="0">
                <a:solidFill>
                  <a:srgbClr val="92D050"/>
                </a:solidFill>
              </a:rPr>
              <a:t>€ </a:t>
            </a:r>
          </a:p>
          <a:p>
            <a:pPr lvl="1"/>
            <a:r>
              <a:rPr lang="fr-FR" sz="3200" dirty="0" smtClean="0"/>
              <a:t>			  </a:t>
            </a:r>
            <a:r>
              <a:rPr lang="fr-FR" sz="2800" dirty="0" smtClean="0"/>
              <a:t>par personne par an</a:t>
            </a:r>
            <a:r>
              <a:rPr lang="en-US" sz="2800" dirty="0" smtClean="0"/>
              <a:t> </a:t>
            </a:r>
            <a:endParaRPr lang="fr-FR" sz="2800" dirty="0" smtClean="0"/>
          </a:p>
        </p:txBody>
      </p:sp>
      <p:pic>
        <p:nvPicPr>
          <p:cNvPr id="6" name="Рисунок 5" descr="euro-renseignements_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524000"/>
            <a:ext cx="2513484" cy="188557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76600" y="2209800"/>
            <a:ext cx="50257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/>
              <a:t>Coût de production</a:t>
            </a:r>
            <a:endParaRPr lang="fr-FR" sz="4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jellydiamond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82798" y="304800"/>
            <a:ext cx="932602" cy="67552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LA STRATEGIE DE DEVELOPPEMENT </a:t>
            </a:r>
            <a:r>
              <a:rPr lang="fr-FR" sz="3200" dirty="0" smtClean="0"/>
              <a:t>(2)</a:t>
            </a:r>
            <a:endParaRPr lang="en-US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2209800"/>
            <a:ext cx="25298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/>
              <a:t>Revenues</a:t>
            </a:r>
          </a:p>
        </p:txBody>
      </p:sp>
      <p:pic>
        <p:nvPicPr>
          <p:cNvPr id="8" name="Рисунок 7" descr="dollar-yen-pound-euro-around-world-1374775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219200"/>
            <a:ext cx="3184478" cy="2425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5800" y="3886200"/>
            <a:ext cx="434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1 mois:		</a:t>
            </a:r>
            <a:r>
              <a:rPr lang="en-US" sz="3200" dirty="0" smtClean="0"/>
              <a:t>$39</a:t>
            </a:r>
          </a:p>
          <a:p>
            <a:endParaRPr lang="en-US" sz="3200" dirty="0" smtClean="0"/>
          </a:p>
          <a:p>
            <a:r>
              <a:rPr lang="en-US" sz="3200" dirty="0" smtClean="0"/>
              <a:t>3 </a:t>
            </a:r>
            <a:r>
              <a:rPr lang="en-US" sz="3200" dirty="0" err="1" smtClean="0"/>
              <a:t>mois</a:t>
            </a:r>
            <a:r>
              <a:rPr lang="en-US" sz="3200" dirty="0" smtClean="0"/>
              <a:t>:		$99</a:t>
            </a:r>
          </a:p>
          <a:p>
            <a:endParaRPr lang="en-US" sz="3200" dirty="0" smtClean="0"/>
          </a:p>
          <a:p>
            <a:r>
              <a:rPr lang="en-US" sz="3200" dirty="0" smtClean="0"/>
              <a:t>1 an:		</a:t>
            </a:r>
            <a:r>
              <a:rPr lang="en-US" sz="3200" b="1" dirty="0" smtClean="0"/>
              <a:t>$299</a:t>
            </a:r>
            <a:endParaRPr lang="en-US" b="1" dirty="0"/>
          </a:p>
        </p:txBody>
      </p:sp>
      <p:pic>
        <p:nvPicPr>
          <p:cNvPr id="11" name="Рисунок 10" descr="diamon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3995166"/>
            <a:ext cx="609600" cy="3482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" y="4114800"/>
            <a:ext cx="289213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Stratégie:</a:t>
            </a:r>
          </a:p>
          <a:p>
            <a:r>
              <a:rPr lang="fr-FR" sz="3200" b="1" dirty="0" smtClean="0"/>
              <a:t>abonnements</a:t>
            </a:r>
            <a:endParaRPr lang="fr-FR" sz="3200" dirty="0" smtClean="0"/>
          </a:p>
          <a:p>
            <a:endParaRPr lang="en-US" dirty="0"/>
          </a:p>
        </p:txBody>
      </p:sp>
      <p:pic>
        <p:nvPicPr>
          <p:cNvPr id="13" name="Рисунок 12" descr="diamon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4985766"/>
            <a:ext cx="609600" cy="348234"/>
          </a:xfrm>
          <a:prstGeom prst="rect">
            <a:avLst/>
          </a:prstGeom>
        </p:spPr>
      </p:pic>
      <p:pic>
        <p:nvPicPr>
          <p:cNvPr id="14" name="Рисунок 13" descr="diamon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5943600"/>
            <a:ext cx="609600" cy="34823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jellydiamond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82798" y="304800"/>
            <a:ext cx="932602" cy="67552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LA STRATEGIE DE DEVELOPPEMENT </a:t>
            </a:r>
            <a:r>
              <a:rPr lang="fr-FR" sz="3200" dirty="0" smtClean="0"/>
              <a:t>(3)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2044425"/>
            <a:ext cx="464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Courriels</a:t>
            </a:r>
            <a:r>
              <a:rPr lang="en-US" sz="3200" dirty="0" smtClean="0"/>
              <a:t> </a:t>
            </a:r>
            <a:r>
              <a:rPr lang="en-US" sz="3200" dirty="0" err="1" smtClean="0"/>
              <a:t>confidentiels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Google </a:t>
            </a:r>
            <a:r>
              <a:rPr lang="en-US" sz="3200" dirty="0" err="1" smtClean="0"/>
              <a:t>AdWords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Visites</a:t>
            </a:r>
            <a:r>
              <a:rPr lang="en-US" sz="3200" dirty="0" smtClean="0"/>
              <a:t> aux salons de </a:t>
            </a:r>
            <a:r>
              <a:rPr lang="en-US" sz="3200" dirty="0" err="1" smtClean="0"/>
              <a:t>bijoutiers</a:t>
            </a:r>
            <a:endParaRPr lang="en-US" b="1" dirty="0"/>
          </a:p>
        </p:txBody>
      </p:sp>
      <p:pic>
        <p:nvPicPr>
          <p:cNvPr id="11" name="Рисунок 10" descr="diamo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2113446"/>
            <a:ext cx="609600" cy="348234"/>
          </a:xfrm>
          <a:prstGeom prst="rect">
            <a:avLst/>
          </a:prstGeom>
        </p:spPr>
      </p:pic>
      <p:pic>
        <p:nvPicPr>
          <p:cNvPr id="13" name="Рисунок 12" descr="diamo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3104046"/>
            <a:ext cx="609600" cy="348234"/>
          </a:xfrm>
          <a:prstGeom prst="rect">
            <a:avLst/>
          </a:prstGeom>
        </p:spPr>
      </p:pic>
      <p:pic>
        <p:nvPicPr>
          <p:cNvPr id="14" name="Рисунок 13" descr="diamo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4061880"/>
            <a:ext cx="609600" cy="348234"/>
          </a:xfrm>
          <a:prstGeom prst="rect">
            <a:avLst/>
          </a:prstGeom>
        </p:spPr>
      </p:pic>
      <p:pic>
        <p:nvPicPr>
          <p:cNvPr id="15" name="Рисунок 14" descr="publicité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1752600"/>
            <a:ext cx="2882625" cy="28826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jellydiamond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82798" y="304800"/>
            <a:ext cx="932602" cy="67552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LA STRATEGIE DE DEVELOPPEMENT </a:t>
            </a:r>
            <a:r>
              <a:rPr lang="fr-FR" sz="3200" dirty="0" smtClean="0"/>
              <a:t>(4)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2044425"/>
            <a:ext cx="464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r>
              <a:rPr lang="fr-FR" sz="3200" dirty="0" smtClean="0"/>
              <a:t>éveloppement (A1)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Beta-test avec 50 </a:t>
            </a:r>
            <a:r>
              <a:rPr lang="en-US" sz="3200" dirty="0" err="1" smtClean="0"/>
              <a:t>utilisateurs</a:t>
            </a:r>
            <a:r>
              <a:rPr lang="en-US" sz="3200" dirty="0" smtClean="0"/>
              <a:t> (A2)</a:t>
            </a:r>
          </a:p>
          <a:p>
            <a:endParaRPr lang="en-US" sz="3200" dirty="0" smtClean="0"/>
          </a:p>
          <a:p>
            <a:r>
              <a:rPr lang="fr-FR" sz="3200" dirty="0" smtClean="0"/>
              <a:t>Production (A3)</a:t>
            </a:r>
          </a:p>
          <a:p>
            <a:r>
              <a:rPr lang="fr-FR" sz="3200" b="1" dirty="0" smtClean="0"/>
              <a:t>But: 70 clients</a:t>
            </a:r>
            <a:endParaRPr lang="en-US" b="1" dirty="0"/>
          </a:p>
        </p:txBody>
      </p:sp>
      <p:pic>
        <p:nvPicPr>
          <p:cNvPr id="11" name="Рисунок 10" descr="diamo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2113446"/>
            <a:ext cx="609600" cy="348234"/>
          </a:xfrm>
          <a:prstGeom prst="rect">
            <a:avLst/>
          </a:prstGeom>
        </p:spPr>
      </p:pic>
      <p:pic>
        <p:nvPicPr>
          <p:cNvPr id="13" name="Рисунок 12" descr="diamo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3276600"/>
            <a:ext cx="609600" cy="348234"/>
          </a:xfrm>
          <a:prstGeom prst="rect">
            <a:avLst/>
          </a:prstGeom>
        </p:spPr>
      </p:pic>
      <p:pic>
        <p:nvPicPr>
          <p:cNvPr id="14" name="Рисунок 13" descr="diamo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4800600"/>
            <a:ext cx="609600" cy="348234"/>
          </a:xfrm>
          <a:prstGeom prst="rect">
            <a:avLst/>
          </a:prstGeom>
        </p:spPr>
      </p:pic>
      <p:pic>
        <p:nvPicPr>
          <p:cNvPr id="10" name="Рисунок 9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1981200"/>
            <a:ext cx="2143125" cy="2133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4825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295400"/>
            <a:ext cx="5467350" cy="4556125"/>
          </a:xfrm>
          <a:prstGeom prst="rect">
            <a:avLst/>
          </a:prstGeom>
        </p:spPr>
      </p:pic>
      <p:pic>
        <p:nvPicPr>
          <p:cNvPr id="17" name="Содержимое 3" descr="jellydiamonds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982798" y="304800"/>
            <a:ext cx="932602" cy="675521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jellydiamond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82798" y="304800"/>
            <a:ext cx="932602" cy="67552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L’EQUIPE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83431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Adrien </a:t>
            </a:r>
            <a:r>
              <a:rPr lang="fr-F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DUPONT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3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Compétence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physique et chimie des matériaux. </a:t>
            </a: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4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Intérêt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pour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géologie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Denys </a:t>
            </a:r>
            <a:r>
              <a:rPr lang="fr-F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LAZARENKO </a:t>
            </a:r>
          </a:p>
          <a:p>
            <a:pPr lvl="4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Compétence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physique théorique.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Intérêts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pour </a:t>
            </a: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4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l’intelligence artificielle, développement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web.</a:t>
            </a:r>
          </a:p>
          <a:p>
            <a:pPr>
              <a:buFont typeface="Arial" pitchFamily="34" charset="0"/>
              <a:buChar char="•"/>
            </a:pP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Martin </a:t>
            </a:r>
            <a:r>
              <a:rPr lang="fr-F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RAOUL </a:t>
            </a:r>
          </a:p>
          <a:p>
            <a:pPr lvl="4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Compétence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calcul formel et cryptologie. </a:t>
            </a: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4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Intérêts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pour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l’algorithmique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 le traitement d’image.</a:t>
            </a:r>
          </a:p>
          <a:p>
            <a:pPr>
              <a:buFont typeface="Arial" pitchFamily="34" charset="0"/>
              <a:buChar char="•"/>
            </a:pP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Moise ROUSSEL</a:t>
            </a:r>
          </a:p>
          <a:p>
            <a:pPr lvl="4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Compétence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génie mécanique. </a:t>
            </a: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4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Intérêts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pour le développement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d’application 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mobile.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jellydiamond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82798" y="152400"/>
            <a:ext cx="932602" cy="67552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LE </a:t>
            </a:r>
            <a:r>
              <a:rPr lang="fr-FR" sz="3600" dirty="0" smtClean="0"/>
              <a:t>MONDE </a:t>
            </a:r>
            <a:r>
              <a:rPr lang="fr-FR" sz="3600" dirty="0" smtClean="0"/>
              <a:t>GEMMOLOGIE</a:t>
            </a:r>
            <a:endParaRPr lang="en-US" sz="3600" dirty="0"/>
          </a:p>
        </p:txBody>
      </p:sp>
      <p:pic>
        <p:nvPicPr>
          <p:cNvPr id="14" name="Рисунок 13" descr="Alexandrite_26.75c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1447800"/>
            <a:ext cx="4160520" cy="1959864"/>
          </a:xfrm>
          <a:prstGeom prst="rect">
            <a:avLst/>
          </a:prstGeom>
        </p:spPr>
      </p:pic>
      <p:pic>
        <p:nvPicPr>
          <p:cNvPr id="15" name="Рисунок 14" descr="EBay_former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3962400"/>
            <a:ext cx="2209800" cy="919437"/>
          </a:xfrm>
          <a:prstGeom prst="rect">
            <a:avLst/>
          </a:prstGeom>
        </p:spPr>
      </p:pic>
      <p:pic>
        <p:nvPicPr>
          <p:cNvPr id="16" name="Рисунок 15" descr="trave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1600" y="36576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jellydiamond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82798" y="152400"/>
            <a:ext cx="932602" cy="67552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LES BESOINS</a:t>
            </a:r>
            <a:endParaRPr lang="en-US" sz="3600" dirty="0"/>
          </a:p>
        </p:txBody>
      </p:sp>
      <p:pic>
        <p:nvPicPr>
          <p:cNvPr id="7" name="Рисунок 6" descr="diamo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1066800"/>
            <a:ext cx="685800" cy="391763"/>
          </a:xfrm>
          <a:prstGeom prst="rect">
            <a:avLst/>
          </a:prstGeom>
        </p:spPr>
      </p:pic>
      <p:pic>
        <p:nvPicPr>
          <p:cNvPr id="8" name="Рисунок 7" descr="diamo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1970437"/>
            <a:ext cx="685800" cy="391763"/>
          </a:xfrm>
          <a:prstGeom prst="rect">
            <a:avLst/>
          </a:prstGeom>
        </p:spPr>
      </p:pic>
      <p:pic>
        <p:nvPicPr>
          <p:cNvPr id="9" name="Рисунок 8" descr="diamo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2884837"/>
            <a:ext cx="685800" cy="3917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09800" y="990600"/>
            <a:ext cx="6324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smtClean="0"/>
              <a:t>Identifier les pierres</a:t>
            </a:r>
          </a:p>
          <a:p>
            <a:endParaRPr lang="fr-FR" sz="3000" dirty="0"/>
          </a:p>
          <a:p>
            <a:r>
              <a:rPr lang="fr-FR" sz="3000" dirty="0" smtClean="0"/>
              <a:t>Gérer la collection des pierres</a:t>
            </a:r>
          </a:p>
          <a:p>
            <a:endParaRPr lang="fr-FR" sz="3000" dirty="0" smtClean="0"/>
          </a:p>
          <a:p>
            <a:r>
              <a:rPr lang="fr-FR" sz="3000" dirty="0" smtClean="0"/>
              <a:t>Communiquer les pierres</a:t>
            </a:r>
          </a:p>
          <a:p>
            <a:endParaRPr lang="fr-FR" sz="3000" dirty="0" smtClean="0"/>
          </a:p>
          <a:p>
            <a:r>
              <a:rPr lang="fr-FR" sz="3000" dirty="0" smtClean="0"/>
              <a:t>Améliorer la réactivité</a:t>
            </a:r>
          </a:p>
          <a:p>
            <a:endParaRPr lang="fr-FR" sz="3000" dirty="0"/>
          </a:p>
          <a:p>
            <a:r>
              <a:rPr lang="fr-FR" sz="3000" dirty="0" smtClean="0"/>
              <a:t>Affiner les investissements</a:t>
            </a:r>
          </a:p>
          <a:p>
            <a:endParaRPr lang="fr-FR" sz="3000" dirty="0"/>
          </a:p>
          <a:p>
            <a:r>
              <a:rPr lang="fr-FR" sz="3000" dirty="0" smtClean="0"/>
              <a:t>Economiser</a:t>
            </a:r>
            <a:endParaRPr lang="en-US" sz="3000" dirty="0"/>
          </a:p>
        </p:txBody>
      </p:sp>
      <p:pic>
        <p:nvPicPr>
          <p:cNvPr id="11" name="Рисунок 10" descr="diamo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3799237"/>
            <a:ext cx="685800" cy="391763"/>
          </a:xfrm>
          <a:prstGeom prst="rect">
            <a:avLst/>
          </a:prstGeom>
        </p:spPr>
      </p:pic>
      <p:pic>
        <p:nvPicPr>
          <p:cNvPr id="12" name="Рисунок 11" descr="diamo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4713637"/>
            <a:ext cx="685800" cy="391763"/>
          </a:xfrm>
          <a:prstGeom prst="rect">
            <a:avLst/>
          </a:prstGeom>
        </p:spPr>
      </p:pic>
      <p:pic>
        <p:nvPicPr>
          <p:cNvPr id="13" name="Рисунок 12" descr="diamo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5628037"/>
            <a:ext cx="685800" cy="39176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jellydiamonds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982798" y="304800"/>
            <a:ext cx="932602" cy="67552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LA SOLUTION</a:t>
            </a:r>
            <a:endParaRPr lang="en-US" sz="3600" dirty="0"/>
          </a:p>
        </p:txBody>
      </p:sp>
      <p:pic>
        <p:nvPicPr>
          <p:cNvPr id="7" name="Рисунок 6" descr="diamon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1437084"/>
            <a:ext cx="685800" cy="391763"/>
          </a:xfrm>
          <a:prstGeom prst="rect">
            <a:avLst/>
          </a:prstGeom>
        </p:spPr>
      </p:pic>
      <p:pic>
        <p:nvPicPr>
          <p:cNvPr id="8" name="Рисунок 7" descr="diamon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2427684"/>
            <a:ext cx="685800" cy="391763"/>
          </a:xfrm>
          <a:prstGeom prst="rect">
            <a:avLst/>
          </a:prstGeom>
        </p:spPr>
      </p:pic>
      <p:pic>
        <p:nvPicPr>
          <p:cNvPr id="9" name="Рисунок 8" descr="diamon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3407521"/>
            <a:ext cx="685800" cy="3917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00200" y="1371600"/>
            <a:ext cx="632460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Création de gem-ID</a:t>
            </a:r>
          </a:p>
          <a:p>
            <a:endParaRPr lang="fr-FR" sz="3200" dirty="0" smtClean="0"/>
          </a:p>
          <a:p>
            <a:r>
              <a:rPr lang="fr-FR" sz="3200" dirty="0" smtClean="0"/>
              <a:t>Base de données des pierres</a:t>
            </a:r>
          </a:p>
          <a:p>
            <a:endParaRPr lang="fr-FR" sz="3200" dirty="0"/>
          </a:p>
          <a:p>
            <a:r>
              <a:rPr lang="fr-FR" sz="3200" dirty="0" smtClean="0"/>
              <a:t>Gem Market</a:t>
            </a:r>
          </a:p>
          <a:p>
            <a:endParaRPr lang="fr-FR" sz="3200" dirty="0" smtClean="0"/>
          </a:p>
          <a:p>
            <a:r>
              <a:rPr lang="fr-FR" sz="3200" dirty="0" smtClean="0"/>
              <a:t>Nouvelles technologies</a:t>
            </a:r>
          </a:p>
          <a:p>
            <a:endParaRPr lang="fr-FR" sz="3200" dirty="0"/>
          </a:p>
          <a:p>
            <a:r>
              <a:rPr lang="fr-FR" sz="3200" dirty="0" smtClean="0"/>
              <a:t>Absence de commission</a:t>
            </a:r>
          </a:p>
          <a:p>
            <a:endParaRPr lang="fr-FR" sz="3200" dirty="0"/>
          </a:p>
          <a:p>
            <a:endParaRPr lang="fr-FR" sz="3200" dirty="0" smtClean="0"/>
          </a:p>
          <a:p>
            <a:endParaRPr lang="fr-FR" sz="3200" dirty="0"/>
          </a:p>
          <a:p>
            <a:endParaRPr lang="fr-FR" sz="3200" dirty="0" smtClean="0"/>
          </a:p>
          <a:p>
            <a:endParaRPr lang="fr-FR" sz="3200" dirty="0"/>
          </a:p>
          <a:p>
            <a:endParaRPr lang="en-US" dirty="0"/>
          </a:p>
        </p:txBody>
      </p:sp>
      <p:pic>
        <p:nvPicPr>
          <p:cNvPr id="11" name="Рисунок 10" descr="diamon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4398121"/>
            <a:ext cx="685800" cy="391763"/>
          </a:xfrm>
          <a:prstGeom prst="rect">
            <a:avLst/>
          </a:prstGeom>
        </p:spPr>
      </p:pic>
      <p:pic>
        <p:nvPicPr>
          <p:cNvPr id="12" name="Рисунок 11" descr="diamon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5388721"/>
            <a:ext cx="685800" cy="39176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diagramme proj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066800"/>
            <a:ext cx="8686800" cy="4766136"/>
          </a:xfrm>
          <a:prstGeom prst="rect">
            <a:avLst/>
          </a:prstGeom>
        </p:spPr>
      </p:pic>
      <p:pic>
        <p:nvPicPr>
          <p:cNvPr id="4" name="Содержимое 3" descr="jellydiamonds2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7982798" y="304800"/>
            <a:ext cx="932602" cy="67552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L’ARCHITECTURE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jellydiamonds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982798" y="304800"/>
            <a:ext cx="932602" cy="67552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LE MARCHÉ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1447800"/>
            <a:ext cx="6324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Négociant/Prospecteur</a:t>
            </a:r>
            <a:endParaRPr lang="fr-FR" sz="3200" dirty="0"/>
          </a:p>
          <a:p>
            <a:r>
              <a:rPr lang="fr-FR" sz="3200" dirty="0" smtClean="0"/>
              <a:t>Bijoutier/Joaillier</a:t>
            </a:r>
            <a:endParaRPr lang="fr-FR" sz="3200" dirty="0"/>
          </a:p>
          <a:p>
            <a:r>
              <a:rPr lang="fr-FR" sz="3200" dirty="0" smtClean="0"/>
              <a:t>Lapidaire/Diamantaire</a:t>
            </a:r>
          </a:p>
          <a:p>
            <a:endParaRPr lang="fr-FR" sz="3200" dirty="0" smtClean="0"/>
          </a:p>
          <a:p>
            <a:r>
              <a:rPr lang="fr-FR" sz="3200" dirty="0" smtClean="0"/>
              <a:t>50 000+ dans le monde</a:t>
            </a:r>
          </a:p>
          <a:p>
            <a:endParaRPr lang="fr-FR" sz="3200" dirty="0" smtClean="0"/>
          </a:p>
          <a:p>
            <a:endParaRPr lang="fr-FR" sz="3200" dirty="0" smtClean="0"/>
          </a:p>
          <a:p>
            <a:endParaRPr lang="fr-FR" sz="3200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13" name="Рисунок 12" descr="Topaz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9400" y="4191000"/>
            <a:ext cx="4976813" cy="2143957"/>
          </a:xfrm>
          <a:prstGeom prst="rect">
            <a:avLst/>
          </a:prstGeom>
        </p:spPr>
      </p:pic>
      <p:pic>
        <p:nvPicPr>
          <p:cNvPr id="14" name="Рисунок 13" descr="b2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1524000"/>
            <a:ext cx="1172459" cy="1143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jellydiamond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82798" y="304800"/>
            <a:ext cx="932602" cy="67552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LES TECHNOLOGIES</a:t>
            </a:r>
            <a:endParaRPr lang="en-US" sz="3600" dirty="0"/>
          </a:p>
        </p:txBody>
      </p:sp>
      <p:pic>
        <p:nvPicPr>
          <p:cNvPr id="5" name="Рисунок 4" descr="android stud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524000"/>
            <a:ext cx="2133600" cy="2133600"/>
          </a:xfrm>
          <a:prstGeom prst="rect">
            <a:avLst/>
          </a:prstGeom>
        </p:spPr>
      </p:pic>
      <p:pic>
        <p:nvPicPr>
          <p:cNvPr id="6" name="Рисунок 5" descr="html5 css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5000" y="4343400"/>
            <a:ext cx="2523350" cy="1514010"/>
          </a:xfrm>
          <a:prstGeom prst="rect">
            <a:avLst/>
          </a:prstGeom>
        </p:spPr>
      </p:pic>
      <p:pic>
        <p:nvPicPr>
          <p:cNvPr id="7" name="Рисунок 6" descr="java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5600" y="1600200"/>
            <a:ext cx="2190750" cy="2076450"/>
          </a:xfrm>
          <a:prstGeom prst="rect">
            <a:avLst/>
          </a:prstGeom>
        </p:spPr>
      </p:pic>
      <p:pic>
        <p:nvPicPr>
          <p:cNvPr id="8" name="Рисунок 7" descr="jquery_logo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1600" y="4114800"/>
            <a:ext cx="1821600" cy="1821600"/>
          </a:xfrm>
          <a:prstGeom prst="rect">
            <a:avLst/>
          </a:prstGeom>
        </p:spPr>
      </p:pic>
      <p:pic>
        <p:nvPicPr>
          <p:cNvPr id="9" name="Рисунок 8" descr="wildfly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29200" y="2057400"/>
            <a:ext cx="3514800" cy="117258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jellydiamond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82798" y="304800"/>
            <a:ext cx="932602" cy="67552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L’ANALYSE CONCURRENTIELLE</a:t>
            </a:r>
            <a:endParaRPr lang="en-US" sz="3600" dirty="0"/>
          </a:p>
        </p:txBody>
      </p:sp>
      <p:pic>
        <p:nvPicPr>
          <p:cNvPr id="6" name="Рисунок 5" descr="SWOT-1 (S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929140"/>
            <a:ext cx="1829055" cy="1571844"/>
          </a:xfrm>
          <a:prstGeom prst="rect">
            <a:avLst/>
          </a:prstGeom>
        </p:spPr>
      </p:pic>
      <p:pic>
        <p:nvPicPr>
          <p:cNvPr id="7" name="Рисунок 6" descr="SWOT-2 (W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7218" y="1929140"/>
            <a:ext cx="1838582" cy="1552792"/>
          </a:xfrm>
          <a:prstGeom prst="rect">
            <a:avLst/>
          </a:prstGeom>
        </p:spPr>
      </p:pic>
      <p:pic>
        <p:nvPicPr>
          <p:cNvPr id="8" name="Рисунок 7" descr="SWOT-3 (O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05092" y="1929140"/>
            <a:ext cx="1848108" cy="1533739"/>
          </a:xfrm>
          <a:prstGeom prst="rect">
            <a:avLst/>
          </a:prstGeom>
        </p:spPr>
      </p:pic>
      <p:pic>
        <p:nvPicPr>
          <p:cNvPr id="9" name="Рисунок 8" descr="SWOT-4 (T)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62492" y="1929140"/>
            <a:ext cx="1848108" cy="1533739"/>
          </a:xfrm>
          <a:prstGeom prst="rect">
            <a:avLst/>
          </a:prstGeom>
        </p:spPr>
      </p:pic>
      <p:pic>
        <p:nvPicPr>
          <p:cNvPr id="11" name="Рисунок 10" descr="SWOT 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7800" y="1143000"/>
            <a:ext cx="667344" cy="709940"/>
          </a:xfrm>
          <a:prstGeom prst="rect">
            <a:avLst/>
          </a:prstGeom>
        </p:spPr>
      </p:pic>
      <p:pic>
        <p:nvPicPr>
          <p:cNvPr id="12" name="Рисунок 11" descr="SWOT 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5258" y="1167140"/>
            <a:ext cx="471142" cy="709940"/>
          </a:xfrm>
          <a:prstGeom prst="rect">
            <a:avLst/>
          </a:prstGeom>
        </p:spPr>
      </p:pic>
      <p:pic>
        <p:nvPicPr>
          <p:cNvPr id="13" name="Рисунок 12" descr="SWOT 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91400" y="1143000"/>
            <a:ext cx="459525" cy="709940"/>
          </a:xfrm>
          <a:prstGeom prst="rect">
            <a:avLst/>
          </a:prstGeom>
        </p:spPr>
      </p:pic>
      <p:pic>
        <p:nvPicPr>
          <p:cNvPr id="14" name="Рисунок 13" descr="SWOT W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50444" y="1143000"/>
            <a:ext cx="735756" cy="7099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43200" y="3591342"/>
            <a:ext cx="1828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err="1" smtClean="0"/>
              <a:t>Secteur</a:t>
            </a:r>
            <a:r>
              <a:rPr lang="en-US" sz="2200" dirty="0" smtClean="0"/>
              <a:t> </a:t>
            </a:r>
            <a:endParaRPr lang="en-US" sz="2200" dirty="0" smtClean="0"/>
          </a:p>
          <a:p>
            <a:r>
              <a:rPr lang="en-US" sz="2200" dirty="0" smtClean="0"/>
              <a:t> </a:t>
            </a:r>
            <a:r>
              <a:rPr lang="en-US" sz="2200" dirty="0" smtClean="0"/>
              <a:t> </a:t>
            </a:r>
            <a:r>
              <a:rPr lang="en-US" sz="2200" dirty="0" err="1" smtClean="0"/>
              <a:t>restreint</a:t>
            </a:r>
            <a:r>
              <a:rPr lang="en-US" sz="2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Pas </a:t>
            </a:r>
            <a:r>
              <a:rPr lang="en-US" sz="2200" dirty="0" smtClean="0"/>
              <a:t>de</a:t>
            </a:r>
          </a:p>
          <a:p>
            <a:r>
              <a:rPr lang="en-US" sz="2200" dirty="0" smtClean="0"/>
              <a:t>  </a:t>
            </a:r>
            <a:r>
              <a:rPr lang="en-US" sz="2200" dirty="0" err="1" smtClean="0"/>
              <a:t>concurent</a:t>
            </a:r>
            <a:endParaRPr lang="en-US" sz="2200" dirty="0" smtClean="0"/>
          </a:p>
          <a:p>
            <a:r>
              <a:rPr lang="en-US" sz="2200" dirty="0" smtClean="0"/>
              <a:t>  direct</a:t>
            </a:r>
            <a:r>
              <a:rPr lang="en-US" sz="22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3605540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Normalisation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200" dirty="0" smtClean="0"/>
              <a:t>  des </a:t>
            </a:r>
            <a:r>
              <a:rPr lang="en-US" sz="2200" dirty="0" smtClean="0"/>
              <a:t>gem-ID.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3581400"/>
            <a:ext cx="2819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smtClean="0"/>
              <a:t>R</a:t>
            </a:r>
            <a:r>
              <a:rPr lang="fr-FR" sz="2200" dirty="0" smtClean="0"/>
              <a:t>éactivité</a:t>
            </a:r>
            <a:r>
              <a:rPr lang="en-US" sz="2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fr-FR" sz="2200" dirty="0" smtClean="0"/>
              <a:t> Economie.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smtClean="0"/>
              <a:t>Clients  </a:t>
            </a:r>
          </a:p>
          <a:p>
            <a:r>
              <a:rPr lang="en-US" sz="2200" dirty="0" smtClean="0"/>
              <a:t> </a:t>
            </a:r>
            <a:r>
              <a:rPr lang="en-US" sz="2200" dirty="0" smtClean="0"/>
              <a:t> </a:t>
            </a:r>
            <a:r>
              <a:rPr lang="en-US" sz="2200" dirty="0" err="1" smtClean="0"/>
              <a:t>solvables</a:t>
            </a:r>
            <a:r>
              <a:rPr lang="en-US" sz="2200" dirty="0" smtClean="0"/>
              <a:t>.</a:t>
            </a:r>
            <a:endParaRPr lang="en-US" sz="2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781800" y="3581400"/>
            <a:ext cx="2286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err="1" smtClean="0"/>
              <a:t>Recherche</a:t>
            </a:r>
            <a:endParaRPr lang="en-US" sz="2200" dirty="0" smtClean="0"/>
          </a:p>
          <a:p>
            <a:r>
              <a:rPr lang="fr-FR" sz="2200" dirty="0" smtClean="0"/>
              <a:t> </a:t>
            </a:r>
            <a:r>
              <a:rPr lang="fr-FR" sz="2200" dirty="0" smtClean="0"/>
              <a:t> de clients.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Refraction</a:t>
            </a:r>
          </a:p>
          <a:p>
            <a:r>
              <a:rPr lang="fr-FR" sz="2200" dirty="0" smtClean="0"/>
              <a:t>  aux nouvelles </a:t>
            </a:r>
          </a:p>
          <a:p>
            <a:r>
              <a:rPr lang="fr-FR" sz="2200" dirty="0" smtClean="0"/>
              <a:t>  technologies.</a:t>
            </a:r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fr-FR" sz="2200" dirty="0" smtClean="0"/>
              <a:t> </a:t>
            </a:r>
            <a:r>
              <a:rPr lang="fr-FR" sz="2200" dirty="0" smtClean="0"/>
              <a:t>Langues.</a:t>
            </a:r>
            <a:endParaRPr lang="en-US" sz="2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352</TotalTime>
  <Words>251</Words>
  <Application>Microsoft Office PowerPoint</Application>
  <PresentationFormat>Экран (4:3)</PresentationFormat>
  <Paragraphs>124</Paragraphs>
  <Slides>15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Открытая</vt:lpstr>
      <vt:lpstr>Jelly Diamonds</vt:lpstr>
      <vt:lpstr>L’EQUIPE</vt:lpstr>
      <vt:lpstr>LE MONDE GEMMOLOGIE</vt:lpstr>
      <vt:lpstr>LES BESOINS</vt:lpstr>
      <vt:lpstr>LA SOLUTION</vt:lpstr>
      <vt:lpstr>L’ARCHITECTURE</vt:lpstr>
      <vt:lpstr>LE MARCHÉ</vt:lpstr>
      <vt:lpstr>LES TECHNOLOGIES</vt:lpstr>
      <vt:lpstr>L’ANALYSE CONCURRENTIELLE</vt:lpstr>
      <vt:lpstr>LES CONCURRENTS</vt:lpstr>
      <vt:lpstr>LA STRATEGIE DE DEVELOPPEMENT (1)</vt:lpstr>
      <vt:lpstr>LA STRATEGIE DE DEVELOPPEMENT (2)</vt:lpstr>
      <vt:lpstr>LA STRATEGIE DE DEVELOPPEMENT (3)</vt:lpstr>
      <vt:lpstr>LA STRATEGIE DE DEVELOPPEMENT (4)</vt:lpstr>
      <vt:lpstr>Слайд 15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Denis</dc:creator>
  <cp:lastModifiedBy>Denis</cp:lastModifiedBy>
  <cp:revision>66</cp:revision>
  <dcterms:created xsi:type="dcterms:W3CDTF">2014-03-26T08:40:18Z</dcterms:created>
  <dcterms:modified xsi:type="dcterms:W3CDTF">2014-03-26T14:39:38Z</dcterms:modified>
</cp:coreProperties>
</file>