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5" r:id="rId1"/>
  </p:sldMasterIdLst>
  <p:notesMasterIdLst>
    <p:notesMasterId r:id="rId17"/>
  </p:notesMasterIdLst>
  <p:sldIdLst>
    <p:sldId id="256" r:id="rId2"/>
    <p:sldId id="260" r:id="rId3"/>
    <p:sldId id="348" r:id="rId4"/>
    <p:sldId id="322" r:id="rId5"/>
    <p:sldId id="350" r:id="rId6"/>
    <p:sldId id="338" r:id="rId7"/>
    <p:sldId id="323" r:id="rId8"/>
    <p:sldId id="339" r:id="rId9"/>
    <p:sldId id="340" r:id="rId10"/>
    <p:sldId id="345" r:id="rId11"/>
    <p:sldId id="341" r:id="rId12"/>
    <p:sldId id="346" r:id="rId13"/>
    <p:sldId id="342" r:id="rId14"/>
    <p:sldId id="349" r:id="rId15"/>
    <p:sldId id="347" r:id="rId16"/>
  </p:sldIdLst>
  <p:sldSz cx="12192000" cy="6858000"/>
  <p:notesSz cx="6858000" cy="9144000"/>
  <p:embeddedFontLst>
    <p:embeddedFont>
      <p:font typeface="나눔바른고딕" panose="020B0600000101010101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C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963E38-397C-405C-B7E7-31497873FC99}" v="40" dt="2025-05-02T08:19:46.4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0" autoAdjust="0"/>
    <p:restoredTop sz="81826" autoAdjust="0"/>
  </p:normalViewPr>
  <p:slideViewPr>
    <p:cSldViewPr snapToGrid="0" showGuides="1">
      <p:cViewPr varScale="1">
        <p:scale>
          <a:sx n="53" d="100"/>
          <a:sy n="53" d="100"/>
        </p:scale>
        <p:origin x="52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재현 송" userId="59b36c7d67039b31" providerId="LiveId" clId="{F4963E38-397C-405C-B7E7-31497873FC99}"/>
    <pc:docChg chg="undo custSel addSld delSld modSld">
      <pc:chgData name="재현 송" userId="59b36c7d67039b31" providerId="LiveId" clId="{F4963E38-397C-405C-B7E7-31497873FC99}" dt="2025-05-02T08:20:18.862" v="2672"/>
      <pc:docMkLst>
        <pc:docMk/>
      </pc:docMkLst>
      <pc:sldChg chg="modSp mod">
        <pc:chgData name="재현 송" userId="59b36c7d67039b31" providerId="LiveId" clId="{F4963E38-397C-405C-B7E7-31497873FC99}" dt="2025-05-01T15:32:08.909" v="56" actId="20577"/>
        <pc:sldMkLst>
          <pc:docMk/>
          <pc:sldMk cId="3911476463" sldId="256"/>
        </pc:sldMkLst>
        <pc:spChg chg="mod">
          <ac:chgData name="재현 송" userId="59b36c7d67039b31" providerId="LiveId" clId="{F4963E38-397C-405C-B7E7-31497873FC99}" dt="2025-05-01T15:32:08.909" v="56" actId="20577"/>
          <ac:spMkLst>
            <pc:docMk/>
            <pc:sldMk cId="3911476463" sldId="256"/>
            <ac:spMk id="2" creationId="{DF55576B-0897-B8E5-2160-AB13AEA916C1}"/>
          </ac:spMkLst>
        </pc:spChg>
      </pc:sldChg>
      <pc:sldChg chg="modSp mod modNotesTx">
        <pc:chgData name="재현 송" userId="59b36c7d67039b31" providerId="LiveId" clId="{F4963E38-397C-405C-B7E7-31497873FC99}" dt="2025-05-01T15:40:56.440" v="791" actId="20577"/>
        <pc:sldMkLst>
          <pc:docMk/>
          <pc:sldMk cId="2071904690" sldId="260"/>
        </pc:sldMkLst>
        <pc:spChg chg="mod">
          <ac:chgData name="재현 송" userId="59b36c7d67039b31" providerId="LiveId" clId="{F4963E38-397C-405C-B7E7-31497873FC99}" dt="2025-05-01T15:33:06.735" v="150" actId="1036"/>
          <ac:spMkLst>
            <pc:docMk/>
            <pc:sldMk cId="2071904690" sldId="260"/>
            <ac:spMk id="4" creationId="{DF428E42-5EBC-5C47-2987-C666CDB14B89}"/>
          </ac:spMkLst>
        </pc:spChg>
      </pc:sldChg>
      <pc:sldChg chg="delSp modSp mod modNotesTx">
        <pc:chgData name="재현 송" userId="59b36c7d67039b31" providerId="LiveId" clId="{F4963E38-397C-405C-B7E7-31497873FC99}" dt="2025-05-02T08:20:18.862" v="2672"/>
        <pc:sldMkLst>
          <pc:docMk/>
          <pc:sldMk cId="4046158447" sldId="322"/>
        </pc:sldMkLst>
        <pc:spChg chg="mod">
          <ac:chgData name="재현 송" userId="59b36c7d67039b31" providerId="LiveId" clId="{F4963E38-397C-405C-B7E7-31497873FC99}" dt="2025-05-02T08:20:18.862" v="2672"/>
          <ac:spMkLst>
            <pc:docMk/>
            <pc:sldMk cId="4046158447" sldId="322"/>
            <ac:spMk id="3" creationId="{50185FE7-5903-6251-0967-2172B5297EAE}"/>
          </ac:spMkLst>
        </pc:spChg>
        <pc:picChg chg="del mod">
          <ac:chgData name="재현 송" userId="59b36c7d67039b31" providerId="LiveId" clId="{F4963E38-397C-405C-B7E7-31497873FC99}" dt="2025-05-01T15:43:15.636" v="1061" actId="478"/>
          <ac:picMkLst>
            <pc:docMk/>
            <pc:sldMk cId="4046158447" sldId="322"/>
            <ac:picMk id="1026" creationId="{B503A2A1-29F9-64C7-A18F-B2E42E326CA4}"/>
          </ac:picMkLst>
        </pc:picChg>
      </pc:sldChg>
      <pc:sldChg chg="del">
        <pc:chgData name="재현 송" userId="59b36c7d67039b31" providerId="LiveId" clId="{F4963E38-397C-405C-B7E7-31497873FC99}" dt="2025-05-02T07:24:34.853" v="1589" actId="47"/>
        <pc:sldMkLst>
          <pc:docMk/>
          <pc:sldMk cId="1353367448" sldId="337"/>
        </pc:sldMkLst>
      </pc:sldChg>
      <pc:sldChg chg="modSp mod">
        <pc:chgData name="재현 송" userId="59b36c7d67039b31" providerId="LiveId" clId="{F4963E38-397C-405C-B7E7-31497873FC99}" dt="2025-05-02T07:27:59.545" v="2103" actId="20577"/>
        <pc:sldMkLst>
          <pc:docMk/>
          <pc:sldMk cId="3285295588" sldId="338"/>
        </pc:sldMkLst>
        <pc:spChg chg="mod">
          <ac:chgData name="재현 송" userId="59b36c7d67039b31" providerId="LiveId" clId="{F4963E38-397C-405C-B7E7-31497873FC99}" dt="2025-05-02T07:27:59.545" v="2103" actId="20577"/>
          <ac:spMkLst>
            <pc:docMk/>
            <pc:sldMk cId="3285295588" sldId="338"/>
            <ac:spMk id="3" creationId="{D65A394F-E2AB-F7EC-4783-9FE2B18270D8}"/>
          </ac:spMkLst>
        </pc:spChg>
      </pc:sldChg>
      <pc:sldChg chg="modSp mod">
        <pc:chgData name="재현 송" userId="59b36c7d67039b31" providerId="LiveId" clId="{F4963E38-397C-405C-B7E7-31497873FC99}" dt="2025-05-02T07:29:17.335" v="2121" actId="404"/>
        <pc:sldMkLst>
          <pc:docMk/>
          <pc:sldMk cId="2497702740" sldId="340"/>
        </pc:sldMkLst>
        <pc:graphicFrameChg chg="mod modGraphic">
          <ac:chgData name="재현 송" userId="59b36c7d67039b31" providerId="LiveId" clId="{F4963E38-397C-405C-B7E7-31497873FC99}" dt="2025-05-02T07:29:17.335" v="2121" actId="404"/>
          <ac:graphicFrameMkLst>
            <pc:docMk/>
            <pc:sldMk cId="2497702740" sldId="340"/>
            <ac:graphicFrameMk id="7" creationId="{0D24B225-61E6-8E8C-1A94-591AE023A2FC}"/>
          </ac:graphicFrameMkLst>
        </pc:graphicFrameChg>
      </pc:sldChg>
      <pc:sldChg chg="addSp delSp modSp mod">
        <pc:chgData name="재현 송" userId="59b36c7d67039b31" providerId="LiveId" clId="{F4963E38-397C-405C-B7E7-31497873FC99}" dt="2025-05-02T07:37:35.567" v="2501" actId="20577"/>
        <pc:sldMkLst>
          <pc:docMk/>
          <pc:sldMk cId="2136657179" sldId="342"/>
        </pc:sldMkLst>
        <pc:spChg chg="mod">
          <ac:chgData name="재현 송" userId="59b36c7d67039b31" providerId="LiveId" clId="{F4963E38-397C-405C-B7E7-31497873FC99}" dt="2025-05-01T15:33:28.552" v="152" actId="20577"/>
          <ac:spMkLst>
            <pc:docMk/>
            <pc:sldMk cId="2136657179" sldId="342"/>
            <ac:spMk id="2" creationId="{AB052768-E2D2-FD5C-6F5A-D68E111C8E40}"/>
          </ac:spMkLst>
        </pc:spChg>
        <pc:graphicFrameChg chg="del modGraphic">
          <ac:chgData name="재현 송" userId="59b36c7d67039b31" providerId="LiveId" clId="{F4963E38-397C-405C-B7E7-31497873FC99}" dt="2025-05-02T07:29:59.879" v="2124" actId="478"/>
          <ac:graphicFrameMkLst>
            <pc:docMk/>
            <pc:sldMk cId="2136657179" sldId="342"/>
            <ac:graphicFrameMk id="7" creationId="{B3A45411-6E9B-114A-CB21-B9E3585F64BF}"/>
          </ac:graphicFrameMkLst>
        </pc:graphicFrameChg>
        <pc:graphicFrameChg chg="add mod modGraphic">
          <ac:chgData name="재현 송" userId="59b36c7d67039b31" providerId="LiveId" clId="{F4963E38-397C-405C-B7E7-31497873FC99}" dt="2025-05-02T07:37:35.567" v="2501" actId="20577"/>
          <ac:graphicFrameMkLst>
            <pc:docMk/>
            <pc:sldMk cId="2136657179" sldId="342"/>
            <ac:graphicFrameMk id="10" creationId="{A9D5EF03-7226-BC41-CB9E-17A59882B72A}"/>
          </ac:graphicFrameMkLst>
        </pc:graphicFrameChg>
        <pc:picChg chg="add del mod">
          <ac:chgData name="재현 송" userId="59b36c7d67039b31" providerId="LiveId" clId="{F4963E38-397C-405C-B7E7-31497873FC99}" dt="2025-05-02T07:30:13.165" v="2129" actId="478"/>
          <ac:picMkLst>
            <pc:docMk/>
            <pc:sldMk cId="2136657179" sldId="342"/>
            <ac:picMk id="4" creationId="{197C6BF8-7FDF-D64B-ACAE-5C01B8E3DAB4}"/>
          </ac:picMkLst>
        </pc:picChg>
        <pc:picChg chg="add del">
          <ac:chgData name="재현 송" userId="59b36c7d67039b31" providerId="LiveId" clId="{F4963E38-397C-405C-B7E7-31497873FC99}" dt="2025-05-02T07:30:20.144" v="2131" actId="478"/>
          <ac:picMkLst>
            <pc:docMk/>
            <pc:sldMk cId="2136657179" sldId="342"/>
            <ac:picMk id="6" creationId="{BB8104B3-7152-E76F-9D7C-C85229E32036}"/>
          </ac:picMkLst>
        </pc:picChg>
        <pc:picChg chg="add del mod">
          <ac:chgData name="재현 송" userId="59b36c7d67039b31" providerId="LiveId" clId="{F4963E38-397C-405C-B7E7-31497873FC99}" dt="2025-05-02T07:33:19.837" v="2137" actId="478"/>
          <ac:picMkLst>
            <pc:docMk/>
            <pc:sldMk cId="2136657179" sldId="342"/>
            <ac:picMk id="9" creationId="{DE0B12DE-1659-A26D-3D19-A3C503880F71}"/>
          </ac:picMkLst>
        </pc:picChg>
      </pc:sldChg>
      <pc:sldChg chg="addSp delSp modSp add mod">
        <pc:chgData name="재현 송" userId="59b36c7d67039b31" providerId="LiveId" clId="{F4963E38-397C-405C-B7E7-31497873FC99}" dt="2025-05-02T07:39:47.614" v="2545" actId="20577"/>
        <pc:sldMkLst>
          <pc:docMk/>
          <pc:sldMk cId="1949765476" sldId="347"/>
        </pc:sldMkLst>
        <pc:spChg chg="mod">
          <ac:chgData name="재현 송" userId="59b36c7d67039b31" providerId="LiveId" clId="{F4963E38-397C-405C-B7E7-31497873FC99}" dt="2025-05-02T07:39:47.614" v="2545" actId="20577"/>
          <ac:spMkLst>
            <pc:docMk/>
            <pc:sldMk cId="1949765476" sldId="347"/>
            <ac:spMk id="2" creationId="{26216D17-5F7D-61D6-3196-57C9A6FD3F5B}"/>
          </ac:spMkLst>
        </pc:spChg>
        <pc:graphicFrameChg chg="add mod modGraphic">
          <ac:chgData name="재현 송" userId="59b36c7d67039b31" providerId="LiveId" clId="{F4963E38-397C-405C-B7E7-31497873FC99}" dt="2025-05-02T07:39:26.437" v="2516" actId="403"/>
          <ac:graphicFrameMkLst>
            <pc:docMk/>
            <pc:sldMk cId="1949765476" sldId="347"/>
            <ac:graphicFrameMk id="3" creationId="{458C41AA-55A3-8519-1EEE-39B6C0E45DEF}"/>
          </ac:graphicFrameMkLst>
        </pc:graphicFrameChg>
        <pc:graphicFrameChg chg="del modGraphic">
          <ac:chgData name="재현 송" userId="59b36c7d67039b31" providerId="LiveId" clId="{F4963E38-397C-405C-B7E7-31497873FC99}" dt="2025-05-02T07:38:10.969" v="2503" actId="478"/>
          <ac:graphicFrameMkLst>
            <pc:docMk/>
            <pc:sldMk cId="1949765476" sldId="347"/>
            <ac:graphicFrameMk id="7" creationId="{8867AF59-A1BA-985A-BA3E-30ABB29D45E8}"/>
          </ac:graphicFrameMkLst>
        </pc:graphicFrameChg>
      </pc:sldChg>
      <pc:sldChg chg="add">
        <pc:chgData name="재현 송" userId="59b36c7d67039b31" providerId="LiveId" clId="{F4963E38-397C-405C-B7E7-31497873FC99}" dt="2025-05-02T07:20:19.684" v="1275"/>
        <pc:sldMkLst>
          <pc:docMk/>
          <pc:sldMk cId="539439273" sldId="348"/>
        </pc:sldMkLst>
      </pc:sldChg>
      <pc:sldChg chg="add">
        <pc:chgData name="재현 송" userId="59b36c7d67039b31" providerId="LiveId" clId="{F4963E38-397C-405C-B7E7-31497873FC99}" dt="2025-05-02T07:30:58.252" v="2136" actId="2890"/>
        <pc:sldMkLst>
          <pc:docMk/>
          <pc:sldMk cId="3094881873" sldId="349"/>
        </pc:sldMkLst>
      </pc:sldChg>
      <pc:sldChg chg="modSp add mod">
        <pc:chgData name="재현 송" userId="59b36c7d67039b31" providerId="LiveId" clId="{F4963E38-397C-405C-B7E7-31497873FC99}" dt="2025-05-02T08:16:50.357" v="2666"/>
        <pc:sldMkLst>
          <pc:docMk/>
          <pc:sldMk cId="3926916989" sldId="350"/>
        </pc:sldMkLst>
        <pc:spChg chg="mod">
          <ac:chgData name="재현 송" userId="59b36c7d67039b31" providerId="LiveId" clId="{F4963E38-397C-405C-B7E7-31497873FC99}" dt="2025-05-02T08:16:50.357" v="2666"/>
          <ac:spMkLst>
            <pc:docMk/>
            <pc:sldMk cId="3926916989" sldId="350"/>
            <ac:spMk id="3" creationId="{A9D64288-239B-37B1-0A9F-80644CD2359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2D21F-FB27-4973-BA50-A28D6CAE8A36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863CC-1987-4F5C-ABCB-573AC5D55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1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 err="1"/>
              <a:t>멀티태스크</a:t>
            </a:r>
            <a:r>
              <a:rPr lang="ko-KR" altLang="en-US" dirty="0"/>
              <a:t> 러닝을 활용한 </a:t>
            </a:r>
            <a:r>
              <a:rPr lang="en-US" altLang="ko-KR" dirty="0"/>
              <a:t>PVT v2 </a:t>
            </a:r>
            <a:r>
              <a:rPr lang="ko-KR" altLang="en-US" dirty="0"/>
              <a:t>프레임워크 성능개선을 주제로 한 </a:t>
            </a:r>
            <a:r>
              <a:rPr lang="en-US" altLang="ko-KR" dirty="0"/>
              <a:t>8</a:t>
            </a:r>
            <a:r>
              <a:rPr lang="ko-KR" altLang="en-US" dirty="0"/>
              <a:t>조의 </a:t>
            </a:r>
            <a:r>
              <a:rPr lang="ko-KR" altLang="en-US" dirty="0" err="1"/>
              <a:t>유스케이스</a:t>
            </a:r>
            <a:r>
              <a:rPr lang="ko-KR" altLang="en-US" dirty="0"/>
              <a:t> 발표입니다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387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이는 앞서 소프트웨어 사용 사례를 시각화한 다이어그램입니다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642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문제해결에 대한 사용 사례입니다</a:t>
            </a:r>
            <a:r>
              <a:rPr lang="en-US" altLang="ko-KR" dirty="0"/>
              <a:t>. </a:t>
            </a:r>
            <a:r>
              <a:rPr lang="ko-KR" altLang="en-US" dirty="0"/>
              <a:t>핵심 문제는 </a:t>
            </a:r>
            <a:r>
              <a:rPr lang="ko-KR" altLang="en-US" dirty="0" err="1"/>
              <a:t>멀티태스크</a:t>
            </a:r>
            <a:r>
              <a:rPr lang="ko-KR" altLang="en-US" dirty="0"/>
              <a:t> 러닝의 실질적인 유효성 검증 부족</a:t>
            </a:r>
            <a:r>
              <a:rPr lang="en-US" altLang="ko-KR" dirty="0"/>
              <a:t>/ </a:t>
            </a:r>
            <a:r>
              <a:rPr lang="ko-KR" altLang="en-US" dirty="0"/>
              <a:t>직접 요인으로는  유효성에 대한 연구와 근거가 부족하다는 것이고 간접 요인으로는 실제 적용 사례 부족</a:t>
            </a:r>
            <a:r>
              <a:rPr lang="en-US" altLang="ko-KR" dirty="0"/>
              <a:t>, </a:t>
            </a:r>
            <a:r>
              <a:rPr lang="ko-KR" altLang="en-US" dirty="0"/>
              <a:t>적절한 태스크 조합의 선정 및 성능 평가 기준의 불명확성이 있겠습니다</a:t>
            </a:r>
            <a:r>
              <a:rPr lang="en-US" altLang="ko-KR" dirty="0"/>
              <a:t>. </a:t>
            </a:r>
            <a:r>
              <a:rPr lang="ko-KR" altLang="en-US" dirty="0"/>
              <a:t>해당 문제 </a:t>
            </a:r>
            <a:r>
              <a:rPr lang="ko-KR" altLang="en-US" dirty="0" err="1"/>
              <a:t>해결시</a:t>
            </a:r>
            <a:r>
              <a:rPr lang="ko-KR" altLang="en-US" dirty="0"/>
              <a:t> </a:t>
            </a:r>
            <a:r>
              <a:rPr lang="ko-KR" altLang="en-US" dirty="0" err="1"/>
              <a:t>활용맥락으로는</a:t>
            </a:r>
            <a:r>
              <a:rPr lang="ko-KR" altLang="en-US" dirty="0"/>
              <a:t> 자율주행시스템</a:t>
            </a:r>
            <a:r>
              <a:rPr lang="en-US" altLang="ko-KR" dirty="0"/>
              <a:t>, </a:t>
            </a:r>
            <a:r>
              <a:rPr lang="ko-KR" altLang="en-US" dirty="0"/>
              <a:t>영상인식기반 응용분야가 있겠습니다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801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이는 앞서 문제해결에 대한 사용 사례를 시각화한 다이어그램입니다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803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저희가 사용한 </a:t>
            </a:r>
            <a:r>
              <a:rPr lang="en-US" altLang="ko-KR" dirty="0"/>
              <a:t>AI</a:t>
            </a:r>
            <a:r>
              <a:rPr lang="ko-KR" altLang="en-US" dirty="0"/>
              <a:t>활용도구 입니다</a:t>
            </a:r>
            <a:r>
              <a:rPr lang="en-US" altLang="ko-KR" dirty="0"/>
              <a:t>. </a:t>
            </a:r>
            <a:r>
              <a:rPr lang="ko-KR" altLang="en-US" dirty="0"/>
              <a:t>이상으로 발표를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049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3B807-0FF6-3AC2-90BF-1D1D668B8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062F578-2BB5-B745-33AE-98E7D67F3E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07F329-BE57-6E3E-7600-AFF646925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저희가 사용한 </a:t>
            </a:r>
            <a:r>
              <a:rPr lang="en-US" altLang="ko-KR" dirty="0"/>
              <a:t>AI</a:t>
            </a:r>
            <a:r>
              <a:rPr lang="ko-KR" altLang="en-US" dirty="0"/>
              <a:t>활용도구 입니다</a:t>
            </a:r>
            <a:r>
              <a:rPr lang="en-US" altLang="ko-KR" dirty="0"/>
              <a:t>. </a:t>
            </a:r>
            <a:r>
              <a:rPr lang="ko-KR" altLang="en-US" dirty="0"/>
              <a:t>이상으로 발표를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4C1DA7-5D31-26F8-0386-EA4F535BE8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21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9D4C4-B1D0-2750-9AEA-252820847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08990A1-27B6-96F7-55E3-CD0EAA5E25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A7A229-C4EC-8DC6-25F6-8DEFC54DC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저희가 사용한 </a:t>
            </a:r>
            <a:r>
              <a:rPr lang="en-US" altLang="ko-KR" dirty="0"/>
              <a:t>AI</a:t>
            </a:r>
            <a:r>
              <a:rPr lang="ko-KR" altLang="en-US" dirty="0"/>
              <a:t>활용도구 입니다</a:t>
            </a:r>
            <a:r>
              <a:rPr lang="en-US" altLang="ko-KR" dirty="0"/>
              <a:t>. </a:t>
            </a:r>
            <a:r>
              <a:rPr lang="ko-KR" altLang="en-US" dirty="0"/>
              <a:t>이상으로 발표를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CAD95F-98B4-36DA-0FFE-7C573F8417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83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저희의 목차입니다</a:t>
            </a:r>
            <a:r>
              <a:rPr lang="en-US" altLang="ko-KR" dirty="0"/>
              <a:t>. </a:t>
            </a:r>
            <a:r>
              <a:rPr lang="ko-KR" altLang="en-US" dirty="0"/>
              <a:t>연구 배경</a:t>
            </a:r>
            <a:r>
              <a:rPr lang="en-US" altLang="ko-KR" dirty="0"/>
              <a:t>, </a:t>
            </a:r>
            <a:r>
              <a:rPr lang="ko-KR" altLang="en-US" dirty="0"/>
              <a:t>목적 연구 질문 및 가설</a:t>
            </a:r>
            <a:r>
              <a:rPr lang="en-US" altLang="ko-KR" dirty="0"/>
              <a:t>, </a:t>
            </a:r>
            <a:r>
              <a:rPr lang="ko-KR" altLang="en-US" dirty="0"/>
              <a:t>소프트웨어와 문제해결에 대한 사용 사례 및 다이어그램</a:t>
            </a:r>
            <a:r>
              <a:rPr lang="en-US" altLang="ko-KR" dirty="0"/>
              <a:t>, </a:t>
            </a:r>
            <a:r>
              <a:rPr lang="ko-KR" altLang="en-US" dirty="0"/>
              <a:t>해결 방법에 대한 알고리즘 순서도로 발표를 진행할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14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조의 </a:t>
            </a:r>
            <a:r>
              <a:rPr lang="ko-KR" altLang="en-US" dirty="0" err="1"/>
              <a:t>연구배경입니다</a:t>
            </a:r>
            <a:r>
              <a:rPr lang="en-US" altLang="ko-KR" dirty="0"/>
              <a:t>. </a:t>
            </a:r>
            <a:r>
              <a:rPr lang="ko-KR" altLang="en-US" dirty="0" err="1"/>
              <a:t>멀티태스크러닝은</a:t>
            </a:r>
            <a:r>
              <a:rPr lang="ko-KR" altLang="en-US" dirty="0"/>
              <a:t> 향후 </a:t>
            </a:r>
            <a:r>
              <a:rPr lang="en-US" altLang="ko-KR" dirty="0"/>
              <a:t>AI </a:t>
            </a:r>
            <a:r>
              <a:rPr lang="ko-KR" altLang="en-US" dirty="0"/>
              <a:t>성능 발전에 큰 영향을 줄 수 있는 학습 패러다임으로 현재 </a:t>
            </a:r>
            <a:r>
              <a:rPr lang="en-US" altLang="ko-KR" dirty="0"/>
              <a:t>AI</a:t>
            </a:r>
            <a:r>
              <a:rPr lang="ko-KR" altLang="en-US" dirty="0"/>
              <a:t> 산업이 겪고 있는 주요 쟁점인 일반화와 경량화에 유리하다는 특징을 지니고 있습니다</a:t>
            </a:r>
            <a:r>
              <a:rPr lang="en-US" altLang="ko-KR" dirty="0"/>
              <a:t>. </a:t>
            </a:r>
            <a:r>
              <a:rPr lang="ko-KR" altLang="en-US" dirty="0"/>
              <a:t>실제로 </a:t>
            </a:r>
            <a:r>
              <a:rPr lang="ko-KR" altLang="en-US" dirty="0" err="1"/>
              <a:t>테슬라에서는</a:t>
            </a:r>
            <a:r>
              <a:rPr lang="ko-KR" altLang="en-US" dirty="0"/>
              <a:t> 자율주행기술에 </a:t>
            </a:r>
            <a:r>
              <a:rPr lang="en-US" altLang="ko-KR" dirty="0" err="1"/>
              <a:t>HydraNet</a:t>
            </a:r>
            <a:r>
              <a:rPr lang="ko-KR" altLang="en-US" dirty="0"/>
              <a:t>이라는 </a:t>
            </a:r>
            <a:r>
              <a:rPr lang="en-US" altLang="ko-KR" dirty="0"/>
              <a:t>MTL</a:t>
            </a:r>
            <a:r>
              <a:rPr lang="ko-KR" altLang="en-US" dirty="0"/>
              <a:t>이 적용된 모형을 접목시키는 연구를 진행 중에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5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조의 </a:t>
            </a:r>
            <a:r>
              <a:rPr lang="ko-KR" altLang="en-US" dirty="0" err="1"/>
              <a:t>연구배경입니다</a:t>
            </a:r>
            <a:r>
              <a:rPr lang="en-US" altLang="ko-KR" dirty="0"/>
              <a:t>. </a:t>
            </a:r>
            <a:r>
              <a:rPr lang="ko-KR" altLang="en-US" dirty="0" err="1"/>
              <a:t>멀티태스크러닝은</a:t>
            </a:r>
            <a:r>
              <a:rPr lang="ko-KR" altLang="en-US" dirty="0"/>
              <a:t> 여러 작업들을 동시에 학습하여 모델의 성능 개선 및 경량화를 달성할 수 있는</a:t>
            </a:r>
            <a:r>
              <a:rPr lang="en-US" altLang="ko-KR" dirty="0"/>
              <a:t> </a:t>
            </a:r>
            <a:r>
              <a:rPr lang="ko-KR" altLang="en-US" dirty="0"/>
              <a:t>학습 방법입니다</a:t>
            </a:r>
            <a:r>
              <a:rPr lang="en-US" altLang="ko-KR" dirty="0"/>
              <a:t>. </a:t>
            </a:r>
            <a:r>
              <a:rPr lang="ko-KR" altLang="en-US" dirty="0"/>
              <a:t>저희 조는 </a:t>
            </a:r>
            <a:r>
              <a:rPr lang="en-US" altLang="ko-KR" dirty="0"/>
              <a:t>MTL </a:t>
            </a:r>
            <a:r>
              <a:rPr lang="ko-KR" altLang="en-US" dirty="0"/>
              <a:t>모형을 발전시키는 방법 중 기존의 </a:t>
            </a:r>
            <a:r>
              <a:rPr lang="en-US" altLang="ko-KR" dirty="0"/>
              <a:t>STL </a:t>
            </a:r>
            <a:r>
              <a:rPr lang="ko-KR" altLang="en-US" dirty="0"/>
              <a:t>모형을 </a:t>
            </a:r>
            <a:r>
              <a:rPr lang="en-US" altLang="ko-KR" dirty="0"/>
              <a:t>MTL</a:t>
            </a:r>
            <a:r>
              <a:rPr lang="ko-KR" altLang="en-US" dirty="0"/>
              <a:t>로 확장시키는 방법을 선택했습니다</a:t>
            </a:r>
            <a:r>
              <a:rPr lang="en-US" altLang="ko-KR" dirty="0"/>
              <a:t>. </a:t>
            </a:r>
            <a:r>
              <a:rPr lang="ko-KR" altLang="en-US" dirty="0"/>
              <a:t>이를 위해 강력한 </a:t>
            </a:r>
            <a:r>
              <a:rPr lang="en-US" altLang="ko-KR" dirty="0"/>
              <a:t>STL </a:t>
            </a:r>
            <a:r>
              <a:rPr lang="ko-KR" altLang="en-US" dirty="0"/>
              <a:t>모형인 </a:t>
            </a:r>
            <a:r>
              <a:rPr lang="en-US" altLang="ko-KR" dirty="0"/>
              <a:t>PVT v2</a:t>
            </a:r>
            <a:r>
              <a:rPr lang="ko-KR" altLang="en-US" dirty="0"/>
              <a:t>를 </a:t>
            </a:r>
            <a:r>
              <a:rPr lang="en-US" altLang="ko-KR" dirty="0"/>
              <a:t>MTL</a:t>
            </a:r>
            <a:r>
              <a:rPr lang="ko-KR" altLang="en-US" dirty="0"/>
              <a:t>로 학습시켜 </a:t>
            </a:r>
            <a:r>
              <a:rPr lang="ko-KR" altLang="en-US" dirty="0" err="1"/>
              <a:t>선능</a:t>
            </a:r>
            <a:r>
              <a:rPr lang="ko-KR" altLang="en-US" dirty="0"/>
              <a:t> 변화를 정량적으로 측정하려고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53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D4513-0C41-3A9D-ADA1-07C3D0EF7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AB1FA0-6212-AE9E-0BD4-DE1B945FA6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94F19F7-844D-91E6-A9DA-4203BD4ED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조의 </a:t>
            </a:r>
            <a:r>
              <a:rPr lang="ko-KR" altLang="en-US" dirty="0" err="1"/>
              <a:t>연구배경입니다</a:t>
            </a:r>
            <a:r>
              <a:rPr lang="en-US" altLang="ko-KR" dirty="0"/>
              <a:t>. </a:t>
            </a:r>
            <a:r>
              <a:rPr lang="ko-KR" altLang="en-US" dirty="0" err="1"/>
              <a:t>멀티태스크러닝은</a:t>
            </a:r>
            <a:r>
              <a:rPr lang="ko-KR" altLang="en-US" dirty="0"/>
              <a:t> 여러 작업들을 동시에 학습하여 모델의 성능 개선 및 경량화를 달성할 수 있는</a:t>
            </a:r>
            <a:r>
              <a:rPr lang="en-US" altLang="ko-KR" dirty="0"/>
              <a:t> </a:t>
            </a:r>
            <a:r>
              <a:rPr lang="ko-KR" altLang="en-US" dirty="0"/>
              <a:t>학습 방법입니다</a:t>
            </a:r>
            <a:r>
              <a:rPr lang="en-US" altLang="ko-KR" dirty="0"/>
              <a:t>. </a:t>
            </a:r>
            <a:r>
              <a:rPr lang="ko-KR" altLang="en-US" dirty="0"/>
              <a:t>저희 조는 </a:t>
            </a:r>
            <a:r>
              <a:rPr lang="en-US" altLang="ko-KR" dirty="0"/>
              <a:t>MTL </a:t>
            </a:r>
            <a:r>
              <a:rPr lang="ko-KR" altLang="en-US" dirty="0"/>
              <a:t>모형을 발전시키는 방법 중 기존의 </a:t>
            </a:r>
            <a:r>
              <a:rPr lang="en-US" altLang="ko-KR" dirty="0"/>
              <a:t>STL </a:t>
            </a:r>
            <a:r>
              <a:rPr lang="ko-KR" altLang="en-US" dirty="0"/>
              <a:t>모형을 </a:t>
            </a:r>
            <a:r>
              <a:rPr lang="en-US" altLang="ko-KR" dirty="0"/>
              <a:t>MTL</a:t>
            </a:r>
            <a:r>
              <a:rPr lang="ko-KR" altLang="en-US" dirty="0"/>
              <a:t>로 확장시키는 방법을 선택했습니다</a:t>
            </a:r>
            <a:r>
              <a:rPr lang="en-US" altLang="ko-KR" dirty="0"/>
              <a:t>. </a:t>
            </a:r>
            <a:r>
              <a:rPr lang="ko-KR" altLang="en-US" dirty="0"/>
              <a:t>이를 위해 강력한 </a:t>
            </a:r>
            <a:r>
              <a:rPr lang="en-US" altLang="ko-KR" dirty="0"/>
              <a:t>STL </a:t>
            </a:r>
            <a:r>
              <a:rPr lang="ko-KR" altLang="en-US" dirty="0"/>
              <a:t>모형인 </a:t>
            </a:r>
            <a:r>
              <a:rPr lang="en-US" altLang="ko-KR" dirty="0"/>
              <a:t>PVT v2</a:t>
            </a:r>
            <a:r>
              <a:rPr lang="ko-KR" altLang="en-US" dirty="0"/>
              <a:t>를 </a:t>
            </a:r>
            <a:r>
              <a:rPr lang="en-US" altLang="ko-KR" dirty="0"/>
              <a:t>MTL</a:t>
            </a:r>
            <a:r>
              <a:rPr lang="ko-KR" altLang="en-US" dirty="0"/>
              <a:t>로 학습시켜 </a:t>
            </a:r>
            <a:r>
              <a:rPr lang="ko-KR" altLang="en-US" dirty="0" err="1"/>
              <a:t>선능</a:t>
            </a:r>
            <a:r>
              <a:rPr lang="ko-KR" altLang="en-US" dirty="0"/>
              <a:t> 변화를 정량적으로 측정하려고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81375A-A7F7-A77B-C13C-57818D39D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103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저희는 </a:t>
            </a:r>
            <a:r>
              <a:rPr lang="ko-KR" altLang="en-US" dirty="0" err="1"/>
              <a:t>멀티태스크러닝의</a:t>
            </a:r>
            <a:r>
              <a:rPr lang="ko-KR" altLang="en-US" dirty="0"/>
              <a:t> 유효성을 입증하고 실용성을 검증할 것입니다</a:t>
            </a:r>
            <a:r>
              <a:rPr lang="en-US" altLang="ko-KR" dirty="0"/>
              <a:t>.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통해 기존에 </a:t>
            </a:r>
            <a:r>
              <a:rPr lang="ko-KR" altLang="en-US" dirty="0" err="1"/>
              <a:t>알려져있는</a:t>
            </a:r>
            <a:r>
              <a:rPr lang="ko-KR" altLang="en-US" dirty="0"/>
              <a:t> 프레임워크를 개선하여 유효성을 검증하고 개선시킨 프레임워크를 통해 현재 연구되고 있는 </a:t>
            </a:r>
            <a:r>
              <a:rPr lang="en-US" altLang="ko-KR" dirty="0"/>
              <a:t>Tesla</a:t>
            </a:r>
            <a:r>
              <a:rPr lang="ko-KR" altLang="en-US" dirty="0"/>
              <a:t>의 </a:t>
            </a:r>
            <a:r>
              <a:rPr lang="en-US" altLang="ko-KR" dirty="0" err="1"/>
              <a:t>HydraNet</a:t>
            </a:r>
            <a:r>
              <a:rPr lang="ko-KR" altLang="en-US" dirty="0"/>
              <a:t>과 성능 </a:t>
            </a:r>
            <a:r>
              <a:rPr lang="ko-KR" altLang="en-US" dirty="0" err="1"/>
              <a:t>비교롤</a:t>
            </a:r>
            <a:r>
              <a:rPr lang="ko-KR" altLang="en-US" dirty="0"/>
              <a:t> 하여 모형의 실용성까지 평가를 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724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연구 질문은 다음과 같습니다</a:t>
            </a:r>
            <a:r>
              <a:rPr lang="en-US" altLang="ko-KR" dirty="0"/>
              <a:t>. </a:t>
            </a:r>
            <a:r>
              <a:rPr lang="ko-KR" altLang="en-US" dirty="0"/>
              <a:t>첫 번째 질문으로는 </a:t>
            </a:r>
            <a:r>
              <a:rPr lang="en-US" altLang="ko-KR" dirty="0"/>
              <a:t>PVT v2 </a:t>
            </a:r>
            <a:r>
              <a:rPr lang="ko-KR" altLang="en-US" dirty="0"/>
              <a:t>프레임워크에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적용한 모형은 단일 작업 학습 모형에 비해 이미지 분류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의미론적 분할 각 세 작업에 대한 유의미한 성능 향상이 이루어지는가</a:t>
            </a:r>
            <a:r>
              <a:rPr lang="en-US" altLang="ko-KR" dirty="0"/>
              <a:t>? </a:t>
            </a:r>
            <a:r>
              <a:rPr lang="ko-KR" altLang="en-US" dirty="0"/>
              <a:t>두 번째 질문으로는 </a:t>
            </a:r>
            <a:r>
              <a:rPr lang="ko-KR" altLang="en-US" dirty="0" err="1"/>
              <a:t>멀티태스크</a:t>
            </a:r>
            <a:r>
              <a:rPr lang="ko-KR" altLang="en-US" dirty="0"/>
              <a:t> 러닝을 이용해 학습시킨 모형은 자율주행분야에서 사용되는 기존 프레임워크 대비 어떤 장단점을 갖는가</a:t>
            </a:r>
            <a:r>
              <a:rPr lang="en-US" altLang="ko-KR" dirty="0"/>
              <a:t>? </a:t>
            </a:r>
            <a:r>
              <a:rPr lang="ko-KR" altLang="en-US" dirty="0"/>
              <a:t>입니다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069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이에 대한 저희의 가설로는 첫 번째</a:t>
            </a:r>
            <a:r>
              <a:rPr lang="en-US" altLang="ko-KR" dirty="0"/>
              <a:t>,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이용해 학습시킨 </a:t>
            </a:r>
            <a:r>
              <a:rPr lang="en-US" altLang="ko-KR" dirty="0"/>
              <a:t>PVT v2 </a:t>
            </a:r>
            <a:r>
              <a:rPr lang="ko-KR" altLang="en-US" dirty="0"/>
              <a:t>모형은 단일 작업 모형 보다 정확도</a:t>
            </a:r>
            <a:r>
              <a:rPr lang="en-US" altLang="ko-KR" dirty="0"/>
              <a:t>, AP, </a:t>
            </a:r>
            <a:r>
              <a:rPr lang="en-US" altLang="ko-KR" dirty="0" err="1"/>
              <a:t>mIoU</a:t>
            </a:r>
            <a:r>
              <a:rPr lang="en-US" altLang="ko-KR" dirty="0"/>
              <a:t>(</a:t>
            </a:r>
            <a:r>
              <a:rPr lang="ko-KR" altLang="en-US" dirty="0" err="1"/>
              <a:t>엠아이오유</a:t>
            </a:r>
            <a:r>
              <a:rPr lang="en-US" altLang="ko-KR" dirty="0"/>
              <a:t>), </a:t>
            </a:r>
            <a:r>
              <a:rPr lang="ko-KR" altLang="en-US" dirty="0"/>
              <a:t>파라미터의 개수 등과 같은 성능 지표에서 유의미한 향상 및 개선이 </a:t>
            </a:r>
            <a:r>
              <a:rPr lang="ko-KR" altLang="en-US" dirty="0" err="1"/>
              <a:t>보일거란</a:t>
            </a:r>
            <a:r>
              <a:rPr lang="ko-KR" altLang="en-US" dirty="0"/>
              <a:t> 것입니다</a:t>
            </a:r>
            <a:r>
              <a:rPr lang="en-US" altLang="ko-KR" dirty="0"/>
              <a:t>. </a:t>
            </a:r>
            <a:r>
              <a:rPr lang="ko-KR" altLang="en-US" dirty="0"/>
              <a:t>두 번째</a:t>
            </a:r>
            <a:r>
              <a:rPr lang="en-US" altLang="ko-KR" dirty="0"/>
              <a:t>, </a:t>
            </a:r>
            <a:r>
              <a:rPr lang="ko-KR" altLang="en-US" dirty="0" err="1"/>
              <a:t>멀티태스크러닝</a:t>
            </a:r>
            <a:r>
              <a:rPr lang="ko-KR" altLang="en-US" dirty="0"/>
              <a:t> 기반 모형은 자율 주행 분야에서 연구되는 모형인 </a:t>
            </a:r>
            <a:r>
              <a:rPr lang="en-US" altLang="ko-KR" dirty="0" err="1"/>
              <a:t>HydraNet</a:t>
            </a:r>
            <a:r>
              <a:rPr lang="en-US" altLang="ko-KR" dirty="0"/>
              <a:t> </a:t>
            </a:r>
            <a:r>
              <a:rPr lang="ko-KR" altLang="en-US" dirty="0"/>
              <a:t>대비 정확도 </a:t>
            </a:r>
            <a:r>
              <a:rPr lang="ko-KR" altLang="en-US" dirty="0" err="1"/>
              <a:t>측면에어</a:t>
            </a:r>
            <a:r>
              <a:rPr lang="ko-KR" altLang="en-US" dirty="0"/>
              <a:t> 유의미한 성능 향상을 보여줄 것이라는 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191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소프트웨어 사용 사례입니다</a:t>
            </a:r>
            <a:r>
              <a:rPr lang="en-US" altLang="ko-KR" dirty="0"/>
              <a:t>. </a:t>
            </a:r>
            <a:r>
              <a:rPr lang="ko-KR" altLang="en-US" dirty="0"/>
              <a:t>주요 </a:t>
            </a:r>
            <a:r>
              <a:rPr lang="en-US" altLang="ko-KR" dirty="0"/>
              <a:t>Actor</a:t>
            </a:r>
            <a:r>
              <a:rPr lang="ko-KR" altLang="en-US" dirty="0"/>
              <a:t>는 자율주행 시스템 개발자</a:t>
            </a:r>
            <a:r>
              <a:rPr lang="en-US" altLang="ko-KR" dirty="0"/>
              <a:t>, </a:t>
            </a:r>
            <a:r>
              <a:rPr lang="ko-KR" altLang="en-US" dirty="0"/>
              <a:t>운전자</a:t>
            </a:r>
            <a:r>
              <a:rPr lang="en-US" altLang="ko-KR" dirty="0"/>
              <a:t>, MTL </a:t>
            </a:r>
            <a:r>
              <a:rPr lang="ko-KR" altLang="en-US" dirty="0"/>
              <a:t>연구자로 설정하였고 주요 기능으로는 자율주행 태스크 응용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의미론적 분할</a:t>
            </a:r>
            <a:r>
              <a:rPr lang="en-US" altLang="ko-KR" dirty="0"/>
              <a:t>, </a:t>
            </a:r>
            <a:r>
              <a:rPr lang="ko-KR" altLang="en-US" dirty="0"/>
              <a:t>이미지 분류와 같은 다중 작업 처리</a:t>
            </a:r>
            <a:r>
              <a:rPr lang="en-US" altLang="ko-KR" dirty="0"/>
              <a:t>, </a:t>
            </a:r>
            <a:r>
              <a:rPr lang="ko-KR" altLang="en-US" dirty="0" err="1"/>
              <a:t>멀티태스크</a:t>
            </a:r>
            <a:r>
              <a:rPr lang="ko-KR" altLang="en-US" dirty="0"/>
              <a:t> 학습 모형 설계 및 학습</a:t>
            </a:r>
            <a:r>
              <a:rPr lang="en-US" altLang="ko-KR" dirty="0"/>
              <a:t>, </a:t>
            </a:r>
            <a:r>
              <a:rPr lang="ko-KR" altLang="en-US" dirty="0"/>
              <a:t>모형 평가 및 성능 분석이 있으며 구성 요소로는 </a:t>
            </a:r>
            <a:r>
              <a:rPr lang="en-US" altLang="ko-KR" dirty="0"/>
              <a:t>PVT v2 </a:t>
            </a:r>
            <a:r>
              <a:rPr lang="ko-KR" altLang="en-US" dirty="0"/>
              <a:t>프레임워크 및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위한 </a:t>
            </a:r>
            <a:r>
              <a:rPr lang="ko-KR" altLang="en-US" dirty="0" err="1"/>
              <a:t>디코더가</a:t>
            </a:r>
            <a:r>
              <a:rPr lang="ko-KR" altLang="en-US" dirty="0"/>
              <a:t> 있겠습니다</a:t>
            </a:r>
            <a:r>
              <a:rPr lang="en-US" altLang="ko-KR" dirty="0"/>
              <a:t>. </a:t>
            </a:r>
            <a:r>
              <a:rPr lang="ko-KR" altLang="en-US" dirty="0"/>
              <a:t>입력 데이터로는 </a:t>
            </a:r>
            <a:r>
              <a:rPr lang="en-US" altLang="ko-KR" dirty="0"/>
              <a:t>ImageNet, COCO, ADE20K </a:t>
            </a:r>
            <a:r>
              <a:rPr lang="ko-KR" altLang="en-US" dirty="0"/>
              <a:t>출력 데이터로는 이미지 분류 레이블과 객체 탐지 박스</a:t>
            </a:r>
            <a:r>
              <a:rPr lang="en-US" altLang="ko-KR" dirty="0"/>
              <a:t>,, </a:t>
            </a:r>
            <a:r>
              <a:rPr lang="ko-KR" altLang="en-US" dirty="0"/>
              <a:t>의미론적 분할 마스크가 있겠습니다</a:t>
            </a:r>
            <a:r>
              <a:rPr lang="en-US" altLang="ko-KR" dirty="0"/>
              <a:t>. </a:t>
            </a:r>
            <a:r>
              <a:rPr lang="ko-KR" altLang="en-US" dirty="0"/>
              <a:t>데이터의 </a:t>
            </a:r>
            <a:r>
              <a:rPr lang="en-US" altLang="ko-KR" dirty="0"/>
              <a:t>flow</a:t>
            </a:r>
            <a:r>
              <a:rPr lang="ko-KR" altLang="en-US" dirty="0"/>
              <a:t>는 우선 </a:t>
            </a:r>
            <a:r>
              <a:rPr lang="ko-KR" altLang="en-US" dirty="0" err="1"/>
              <a:t>전처리된</a:t>
            </a:r>
            <a:r>
              <a:rPr lang="ko-KR" altLang="en-US" dirty="0"/>
              <a:t> 이미지 데이터로 </a:t>
            </a:r>
            <a:r>
              <a:rPr lang="en-US" altLang="ko-KR" dirty="0"/>
              <a:t>MTL </a:t>
            </a:r>
            <a:r>
              <a:rPr lang="ko-KR" altLang="en-US" dirty="0"/>
              <a:t>모형 학습에 이용 이후 테스트 및 성능 분석으로 모형을 평가하며 추가적으로 모형을 사용 할 시 이미지 데이터를 </a:t>
            </a:r>
            <a:r>
              <a:rPr lang="ko-KR" altLang="en-US" dirty="0" err="1"/>
              <a:t>입력받아</a:t>
            </a:r>
            <a:r>
              <a:rPr lang="ko-KR" altLang="en-US" dirty="0"/>
              <a:t> 적절한 결과를 출력하는 방향이 될 것입니다</a:t>
            </a:r>
            <a:r>
              <a:rPr lang="en-US" altLang="ko-KR" dirty="0"/>
              <a:t>. </a:t>
            </a:r>
            <a:r>
              <a:rPr lang="ko-KR" altLang="en-US" dirty="0"/>
              <a:t>외부 시스템 연계로는 비교 모형인 </a:t>
            </a:r>
            <a:r>
              <a:rPr lang="en-US" altLang="ko-KR" dirty="0"/>
              <a:t>Tesla</a:t>
            </a:r>
            <a:r>
              <a:rPr lang="ko-KR" altLang="en-US" dirty="0"/>
              <a:t>의 </a:t>
            </a:r>
            <a:r>
              <a:rPr lang="en-US" altLang="ko-KR" dirty="0" err="1"/>
              <a:t>HydraNet</a:t>
            </a:r>
            <a:r>
              <a:rPr lang="ko-KR" altLang="en-US" dirty="0"/>
              <a:t>이 있으며 평가 툴로는 </a:t>
            </a:r>
            <a:r>
              <a:rPr lang="ko-KR" altLang="en-US" dirty="0" err="1"/>
              <a:t>파이토치</a:t>
            </a:r>
            <a:r>
              <a:rPr lang="en-US" altLang="ko-KR" dirty="0"/>
              <a:t>, </a:t>
            </a:r>
            <a:r>
              <a:rPr lang="ko-KR" altLang="en-US" dirty="0" err="1"/>
              <a:t>사이킷런을</a:t>
            </a:r>
            <a:r>
              <a:rPr lang="ko-KR" altLang="en-US" dirty="0"/>
              <a:t> 활용할 것입니다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추가적으로 기존 모형과의 비교를 더 할 시 </a:t>
            </a:r>
            <a:r>
              <a:rPr lang="en-US" altLang="ko-KR" dirty="0"/>
              <a:t>Hugging face</a:t>
            </a:r>
            <a:r>
              <a:rPr lang="ko-KR" altLang="en-US" dirty="0"/>
              <a:t>에 있는 모형들을 활용할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37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4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35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3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9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6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1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4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449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E4BE104F-1530-DF25-003C-F68C58036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표 개체 틀 6">
            <a:extLst>
              <a:ext uri="{FF2B5EF4-FFF2-40B4-BE49-F238E27FC236}">
                <a16:creationId xmlns:a16="http://schemas.microsoft.com/office/drawing/2014/main" id="{9D5D8976-40DB-E295-09F0-41A4F2131927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04892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표 개체 틀 6">
            <a:extLst>
              <a:ext uri="{FF2B5EF4-FFF2-40B4-BE49-F238E27FC236}">
                <a16:creationId xmlns:a16="http://schemas.microsoft.com/office/drawing/2014/main" id="{79619B9B-89B8-84E3-B7E2-AAFC856C2C14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537823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80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449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E4BE104F-1530-DF25-003C-F68C58036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표 개체 틀 6">
            <a:extLst>
              <a:ext uri="{FF2B5EF4-FFF2-40B4-BE49-F238E27FC236}">
                <a16:creationId xmlns:a16="http://schemas.microsoft.com/office/drawing/2014/main" id="{79619B9B-89B8-84E3-B7E2-AAFC856C2C14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537823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CDF6D53-9489-627C-ACB8-FE46C90F1E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4890" y="1677798"/>
            <a:ext cx="4281053" cy="39259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72802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8F58CD99-B6A1-12D0-EEF1-63F2F4B9D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26" r:id="rId7"/>
    <p:sldLayoutId id="2147483714" r:id="rId8"/>
    <p:sldLayoutId id="2147483715" r:id="rId9"/>
    <p:sldLayoutId id="2147483716" r:id="rId10"/>
    <p:sldLayoutId id="2147483717" r:id="rId11"/>
    <p:sldLayoutId id="2147483719" r:id="rId12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kern="1200" spc="5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51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0" name="Group 53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55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F55576B-0897-B8E5-2160-AB13AEA91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43" y="1220692"/>
            <a:ext cx="7355795" cy="251044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Multi-Task Learning</a:t>
            </a:r>
            <a:r>
              <a:rPr lang="ko-KR" altLang="en-US" sz="3200" dirty="0"/>
              <a:t>을 활용한</a:t>
            </a:r>
            <a:br>
              <a:rPr lang="en-US" altLang="ko-KR" sz="3200" dirty="0"/>
            </a:br>
            <a:r>
              <a:rPr lang="en-US" altLang="ko-KR" sz="3200" dirty="0"/>
              <a:t>PVT v2 </a:t>
            </a:r>
            <a:r>
              <a:rPr lang="ko-KR" altLang="en-US" sz="3200" dirty="0"/>
              <a:t>프레임워크 성능 개선</a:t>
            </a:r>
            <a:br>
              <a:rPr lang="en-US" altLang="ko-KR" sz="3200" dirty="0"/>
            </a:br>
            <a:r>
              <a:rPr lang="en-US" altLang="ko-KR" sz="3200" dirty="0"/>
              <a:t>- </a:t>
            </a:r>
            <a:r>
              <a:rPr lang="ko-KR" altLang="en-US" sz="3200" dirty="0" err="1"/>
              <a:t>시퀸스</a:t>
            </a:r>
            <a:r>
              <a:rPr lang="ko-KR" altLang="en-US" sz="3200" dirty="0"/>
              <a:t> 다이어그램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2F9FB3-222B-3352-ED72-5B8300DCE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37574"/>
            <a:ext cx="5185297" cy="2309737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8</a:t>
            </a:r>
            <a:r>
              <a:rPr lang="ko-KR" altLang="en-US" sz="1600" dirty="0"/>
              <a:t>조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202001156 </a:t>
            </a:r>
            <a:r>
              <a:rPr lang="ko-KR" altLang="en-US" sz="1600" dirty="0"/>
              <a:t>정보통계학과 김수영</a:t>
            </a:r>
            <a:endParaRPr lang="en-US" altLang="ko-KR" sz="1600" dirty="0"/>
          </a:p>
          <a:p>
            <a:r>
              <a:rPr lang="en-US" altLang="ko-KR" sz="1600" dirty="0"/>
              <a:t>202002510 </a:t>
            </a:r>
            <a:r>
              <a:rPr lang="ko-KR" altLang="en-US" sz="1600" dirty="0"/>
              <a:t>컴퓨터융합학부 송재현</a:t>
            </a:r>
          </a:p>
        </p:txBody>
      </p:sp>
      <p:sp>
        <p:nvSpPr>
          <p:cNvPr id="87" name="Right Triangle 86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7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DDCCD-53A1-2D5B-0F80-83A2C7570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7CDAB-74E6-7952-5458-D731502F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소프트웨어 사용 사례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endParaRPr lang="ko-KR" altLang="en-US" dirty="0"/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55908EEE-E3AD-6681-5D73-09667A2C9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774" y="1754998"/>
            <a:ext cx="6501610" cy="473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21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58B82-8F2D-79DC-DFD3-3ECCA00E8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9390E-071D-FAC1-9F13-B3F06D8A5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문제 해결에 대한 사용 사례 </a:t>
            </a:r>
            <a:r>
              <a:rPr lang="en-US" altLang="ko-KR" dirty="0"/>
              <a:t>/ DIAGRAM</a:t>
            </a:r>
            <a:endParaRPr lang="ko-KR" altLang="en-US" dirty="0"/>
          </a:p>
        </p:txBody>
      </p:sp>
      <p:graphicFrame>
        <p:nvGraphicFramePr>
          <p:cNvPr id="4" name="표 개체 틀 6">
            <a:extLst>
              <a:ext uri="{FF2B5EF4-FFF2-40B4-BE49-F238E27FC236}">
                <a16:creationId xmlns:a16="http://schemas.microsoft.com/office/drawing/2014/main" id="{ECC14670-E091-71B4-B7D8-0B298A40FE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772344"/>
              </p:ext>
            </p:extLst>
          </p:nvPr>
        </p:nvGraphicFramePr>
        <p:xfrm>
          <a:off x="2738110" y="2586105"/>
          <a:ext cx="6230938" cy="320949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115469">
                  <a:extLst>
                    <a:ext uri="{9D8B030D-6E8A-4147-A177-3AD203B41FA5}">
                      <a16:colId xmlns:a16="http://schemas.microsoft.com/office/drawing/2014/main" val="3775715531"/>
                    </a:ext>
                  </a:extLst>
                </a:gridCol>
                <a:gridCol w="3115469">
                  <a:extLst>
                    <a:ext uri="{9D8B030D-6E8A-4147-A177-3AD203B41FA5}">
                      <a16:colId xmlns:a16="http://schemas.microsoft.com/office/drawing/2014/main" val="1274735807"/>
                    </a:ext>
                  </a:extLst>
                </a:gridCol>
              </a:tblGrid>
              <a:tr h="802374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sz="1100" b="1" kern="100" dirty="0">
                          <a:solidFill>
                            <a:srgbClr val="000000"/>
                          </a:solidFill>
                          <a:effectLst/>
                        </a:rPr>
                        <a:t>핵심 문제</a:t>
                      </a:r>
                      <a:endParaRPr lang="ko-KR" sz="11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MTL</a:t>
                      </a:r>
                      <a:r>
                        <a:rPr lang="ko-KR" sz="1100" dirty="0">
                          <a:solidFill>
                            <a:srgbClr val="000000"/>
                          </a:solidFill>
                          <a:effectLst/>
                        </a:rPr>
                        <a:t>의 실질적인 유효성 검증 부족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5144849"/>
                  </a:ext>
                </a:extLst>
              </a:tr>
              <a:tr h="802374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sz="1100" b="1" kern="100" dirty="0">
                          <a:solidFill>
                            <a:srgbClr val="000000"/>
                          </a:solidFill>
                          <a:effectLst/>
                        </a:rPr>
                        <a:t>직접 요인</a:t>
                      </a:r>
                      <a:endParaRPr lang="ko-KR" sz="11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buNone/>
                      </a:pPr>
                      <a:r>
                        <a:rPr lang="en-US" sz="1100" kern="100" dirty="0">
                          <a:effectLst/>
                        </a:rPr>
                        <a:t>MTL</a:t>
                      </a:r>
                      <a:r>
                        <a:rPr lang="ko-KR" sz="1100" kern="100" dirty="0">
                          <a:effectLst/>
                        </a:rPr>
                        <a:t>의 유효성에 대한 연구와 근거 부족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8665762"/>
                  </a:ext>
                </a:extLst>
              </a:tr>
              <a:tr h="802374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sz="1100" b="1" kern="100" dirty="0">
                          <a:solidFill>
                            <a:srgbClr val="000000"/>
                          </a:solidFill>
                          <a:effectLst/>
                        </a:rPr>
                        <a:t>간접 요인</a:t>
                      </a:r>
                      <a:endParaRPr lang="ko-KR" sz="11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base" latinLnBrk="0">
                        <a:buNone/>
                        <a:tabLst>
                          <a:tab pos="1019810" algn="l"/>
                        </a:tabLst>
                      </a:pPr>
                      <a:r>
                        <a:rPr lang="ko-KR" sz="1100" kern="100" dirty="0">
                          <a:effectLst/>
                        </a:rPr>
                        <a:t>실제 적용사례 부족</a:t>
                      </a:r>
                      <a:r>
                        <a:rPr lang="en-US" sz="1100" kern="100" dirty="0">
                          <a:effectLst/>
                        </a:rPr>
                        <a:t>, </a:t>
                      </a:r>
                      <a:r>
                        <a:rPr lang="ko-KR" sz="1100" kern="100" dirty="0">
                          <a:effectLst/>
                        </a:rPr>
                        <a:t>적절한 태스크 조합의 선정</a:t>
                      </a:r>
                      <a:r>
                        <a:rPr lang="en-US" altLang="ko-KR" sz="1100" kern="100" dirty="0">
                          <a:effectLst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</a:rPr>
                        <a:t>및 </a:t>
                      </a:r>
                      <a:r>
                        <a:rPr lang="ko-KR" sz="1100" kern="100" dirty="0">
                          <a:effectLst/>
                        </a:rPr>
                        <a:t>성능 평가 기준의 불명확성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1317307"/>
                  </a:ext>
                </a:extLst>
              </a:tr>
              <a:tr h="802374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altLang="en-US" sz="1100" b="1" kern="100" dirty="0">
                          <a:effectLst/>
                        </a:rPr>
                        <a:t>활용 맥락</a:t>
                      </a:r>
                      <a:endParaRPr lang="ko-KR" sz="11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base" latinLnBrk="0">
                        <a:buNone/>
                        <a:tabLst>
                          <a:tab pos="1019810" algn="l"/>
                        </a:tabLst>
                      </a:pPr>
                      <a:r>
                        <a:rPr lang="ko-KR" altLang="ko-KR" sz="1100" kern="100" spc="-100" dirty="0">
                          <a:solidFill>
                            <a:srgbClr val="000000"/>
                          </a:solidFill>
                          <a:effectLst/>
                        </a:rPr>
                        <a:t>자율주행 시스템</a:t>
                      </a:r>
                      <a:r>
                        <a:rPr lang="en-US" altLang="ko-KR" sz="1100" kern="100" spc="-1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ko-KR" sz="1100" kern="100" spc="-100" dirty="0">
                          <a:solidFill>
                            <a:srgbClr val="000000"/>
                          </a:solidFill>
                          <a:effectLst/>
                        </a:rPr>
                        <a:t>영상 인식 기반 응용 분야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3094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842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D4FF4-082B-52D5-814D-E43F21204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BD378-8A33-758E-D698-D36197D95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문제 해결에 대한 사용 사례 </a:t>
            </a:r>
            <a:r>
              <a:rPr lang="en-US" altLang="ko-KR" dirty="0"/>
              <a:t>/ DIAGRAM</a:t>
            </a:r>
            <a:endParaRPr lang="ko-KR" altLang="en-US" dirty="0"/>
          </a:p>
        </p:txBody>
      </p:sp>
      <p:pic>
        <p:nvPicPr>
          <p:cNvPr id="5122" name="그림 1">
            <a:extLst>
              <a:ext uri="{FF2B5EF4-FFF2-40B4-BE49-F238E27FC236}">
                <a16:creationId xmlns:a16="http://schemas.microsoft.com/office/drawing/2014/main" id="{8FABDD69-E974-0C73-460C-A24C5977C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659" y="2701148"/>
            <a:ext cx="8369840" cy="284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391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57EFF-3220-2AB9-A30D-620E88EF0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52768-E2D2-FD5C-6F5A-D68E111C8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sz="4400" dirty="0"/>
              <a:t>해결 방법에 대한 알고리즘 순서도</a:t>
            </a:r>
            <a:endParaRPr lang="ko-KR" altLang="en-US" dirty="0"/>
          </a:p>
        </p:txBody>
      </p:sp>
      <p:graphicFrame>
        <p:nvGraphicFramePr>
          <p:cNvPr id="10" name="표 개체 틀 6">
            <a:extLst>
              <a:ext uri="{FF2B5EF4-FFF2-40B4-BE49-F238E27FC236}">
                <a16:creationId xmlns:a16="http://schemas.microsoft.com/office/drawing/2014/main" id="{A9D5EF03-7226-BC41-CB9E-17A59882B7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3414710"/>
              </p:ext>
            </p:extLst>
          </p:nvPr>
        </p:nvGraphicFramePr>
        <p:xfrm>
          <a:off x="2610855" y="2032402"/>
          <a:ext cx="6538670" cy="405557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269335">
                  <a:extLst>
                    <a:ext uri="{9D8B030D-6E8A-4147-A177-3AD203B41FA5}">
                      <a16:colId xmlns:a16="http://schemas.microsoft.com/office/drawing/2014/main" val="3775715531"/>
                    </a:ext>
                  </a:extLst>
                </a:gridCol>
                <a:gridCol w="3269335">
                  <a:extLst>
                    <a:ext uri="{9D8B030D-6E8A-4147-A177-3AD203B41FA5}">
                      <a16:colId xmlns:a16="http://schemas.microsoft.com/office/drawing/2014/main" val="1274735807"/>
                    </a:ext>
                  </a:extLst>
                </a:gridCol>
              </a:tblGrid>
              <a:tr h="700386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altLang="en-US" sz="1600" b="1" kern="100" dirty="0">
                          <a:solidFill>
                            <a:srgbClr val="000000"/>
                          </a:solidFill>
                          <a:effectLst/>
                        </a:rPr>
                        <a:t>실험 환경</a:t>
                      </a:r>
                      <a:endParaRPr lang="ko-KR" sz="16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60000"/>
                        </a:lnSpc>
                        <a:buNone/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COCO, ADE20K, ImageNet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데이터 </a:t>
                      </a:r>
                      <a:endParaRPr lang="en-US" altLang="ko-KR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  <a:p>
                      <a:pPr algn="just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준비 및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전처리</a:t>
                      </a:r>
                      <a:endParaRPr lang="ko-KR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5144849"/>
                  </a:ext>
                </a:extLst>
              </a:tr>
              <a:tr h="1016824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altLang="en-US" sz="1600" b="1" kern="100" dirty="0">
                          <a:solidFill>
                            <a:srgbClr val="000000"/>
                          </a:solidFill>
                          <a:effectLst/>
                        </a:rPr>
                        <a:t>모형 학습</a:t>
                      </a:r>
                      <a:endParaRPr lang="ko-KR" sz="16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buNone/>
                      </a:pPr>
                      <a:br>
                        <a:rPr lang="en-US" altLang="ko-KR" sz="1100" kern="100" dirty="0">
                          <a:effectLst/>
                        </a:rPr>
                      </a:br>
                      <a:r>
                        <a:rPr lang="ko-KR" altLang="en-US" sz="1100" kern="100" dirty="0" err="1">
                          <a:effectLst/>
                        </a:rPr>
                        <a:t>전처리된</a:t>
                      </a:r>
                      <a:r>
                        <a:rPr lang="ko-KR" altLang="en-US" sz="1100" kern="100" dirty="0">
                          <a:effectLst/>
                        </a:rPr>
                        <a:t> 데이터로 의미론적 분할</a:t>
                      </a:r>
                      <a:r>
                        <a:rPr lang="en-US" altLang="ko-KR" sz="1100" kern="100" dirty="0">
                          <a:effectLst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</a:rPr>
                        <a:t>이미지 분류</a:t>
                      </a:r>
                      <a:r>
                        <a:rPr lang="en-US" altLang="ko-KR" sz="1100" kern="100" dirty="0">
                          <a:effectLst/>
                        </a:rPr>
                        <a:t>, </a:t>
                      </a:r>
                    </a:p>
                    <a:p>
                      <a:pPr algn="just" latinLnBrk="0">
                        <a:buNone/>
                      </a:pPr>
                      <a:r>
                        <a:rPr lang="ko-KR" altLang="en-US" sz="1100" kern="100" dirty="0">
                          <a:effectLst/>
                        </a:rPr>
                        <a:t>객체 탐지 학습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8665762"/>
                  </a:ext>
                </a:extLst>
              </a:tr>
              <a:tr h="1199349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altLang="en-US" sz="1600" b="1" kern="100" dirty="0">
                          <a:solidFill>
                            <a:srgbClr val="000000"/>
                          </a:solidFill>
                          <a:effectLst/>
                        </a:rPr>
                        <a:t>대조 모형과의 성능 비교</a:t>
                      </a:r>
                      <a:endParaRPr lang="ko-KR" sz="16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base" latinLnBrk="0">
                        <a:buNone/>
                        <a:tabLst>
                          <a:tab pos="1019810" algn="l"/>
                        </a:tabLst>
                      </a:pPr>
                      <a:endParaRPr lang="en-US" altLang="ko-KR" sz="1100" kern="100" spc="-100" dirty="0">
                        <a:effectLst/>
                      </a:endParaRPr>
                    </a:p>
                    <a:p>
                      <a:pPr marL="171450" indent="-171450" algn="just" fontAlgn="base" latinLnBrk="0">
                        <a:buFont typeface="Arial" panose="020B0604020202020204" pitchFamily="34" charset="0"/>
                        <a:buChar char="•"/>
                        <a:tabLst>
                          <a:tab pos="1019810" algn="l"/>
                        </a:tabLst>
                      </a:pPr>
                      <a:r>
                        <a:rPr lang="en-US" altLang="ko-KR" sz="1200" kern="100" dirty="0">
                          <a:effectLst/>
                          <a:latin typeface="+mn-ea"/>
                          <a:ea typeface="+mn-ea"/>
                        </a:rPr>
                        <a:t>PVT v2-B2 (STL)</a:t>
                      </a:r>
                    </a:p>
                    <a:p>
                      <a:pPr marL="171450" indent="-171450" algn="just" fontAlgn="base" latinLnBrk="0">
                        <a:buFont typeface="Arial" panose="020B0604020202020204" pitchFamily="34" charset="0"/>
                        <a:buChar char="•"/>
                        <a:tabLst>
                          <a:tab pos="1019810" algn="l"/>
                        </a:tabLst>
                      </a:pPr>
                      <a:r>
                        <a:rPr lang="en-US" altLang="ko-KR" sz="1200" kern="100" dirty="0">
                          <a:effectLst/>
                          <a:latin typeface="+mn-ea"/>
                          <a:ea typeface="+mn-ea"/>
                        </a:rPr>
                        <a:t>PVY v2-B1 (STL)</a:t>
                      </a:r>
                    </a:p>
                    <a:p>
                      <a:pPr marL="171450" indent="-171450" algn="just" fontAlgn="base" latinLnBrk="0">
                        <a:buFont typeface="Arial" panose="020B0604020202020204" pitchFamily="34" charset="0"/>
                        <a:buChar char="•"/>
                        <a:tabLst>
                          <a:tab pos="1019810" algn="l"/>
                        </a:tabLst>
                      </a:pPr>
                      <a:r>
                        <a:rPr lang="en-US" altLang="ko-KR" sz="1200" kern="100" dirty="0">
                          <a:effectLst/>
                          <a:latin typeface="+mn-ea"/>
                          <a:ea typeface="+mn-ea"/>
                        </a:rPr>
                        <a:t>Swin MTL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1317307"/>
                  </a:ext>
                </a:extLst>
              </a:tr>
              <a:tr h="1139018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en-US" altLang="ko-KR" sz="1600" b="1" kern="100" dirty="0">
                          <a:solidFill>
                            <a:srgbClr val="000000"/>
                          </a:solidFill>
                          <a:effectLst/>
                        </a:rPr>
                        <a:t>H1 </a:t>
                      </a:r>
                      <a:r>
                        <a:rPr lang="ko-KR" altLang="en-US" sz="1600" b="1" kern="100" dirty="0">
                          <a:solidFill>
                            <a:srgbClr val="000000"/>
                          </a:solidFill>
                          <a:effectLst/>
                        </a:rPr>
                        <a:t>가설 검증</a:t>
                      </a:r>
                      <a:endParaRPr lang="ko-KR" sz="16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MTL</a:t>
                      </a:r>
                      <a:r>
                        <a:rPr lang="ko-KR" altLang="en-US" sz="1100" dirty="0"/>
                        <a:t>을 이용해 학습시킨 </a:t>
                      </a:r>
                      <a:r>
                        <a:rPr lang="en-US" altLang="ko-KR" sz="1100" dirty="0"/>
                        <a:t>PVT v2 </a:t>
                      </a:r>
                      <a:r>
                        <a:rPr lang="ko-KR" altLang="en-US" sz="1100" dirty="0"/>
                        <a:t>모형은 </a:t>
                      </a:r>
                      <a:endParaRPr lang="en-US" altLang="ko-KR" sz="1100" dirty="0"/>
                    </a:p>
                    <a:p>
                      <a:r>
                        <a:rPr lang="ko-KR" altLang="en-US" sz="1100" dirty="0"/>
                        <a:t>단일 작업 모형보다 정확도</a:t>
                      </a:r>
                      <a:r>
                        <a:rPr lang="en-US" altLang="ko-KR" sz="1100" dirty="0"/>
                        <a:t>, AP, </a:t>
                      </a:r>
                      <a:r>
                        <a:rPr lang="en-US" altLang="ko-KR" sz="1100" dirty="0" err="1"/>
                        <a:t>mIoU</a:t>
                      </a:r>
                      <a:r>
                        <a:rPr lang="en-US" altLang="ko-KR" sz="1100" dirty="0"/>
                        <a:t>, #Param </a:t>
                      </a:r>
                      <a:r>
                        <a:rPr lang="ko-KR" altLang="en-US" sz="1100" dirty="0"/>
                        <a:t>등의 성능 지표에서 유의미한 개선을 보일 것이다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0620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657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9EDE2-A987-6404-CC55-A14C4BA34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123D8-B7D0-718A-CC0B-296B5B5B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sz="4400" dirty="0"/>
              <a:t>해결 방법에 대한 알고리즘 순서도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8CBF20-43A8-75D8-6642-97B71A39E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39" y="1442463"/>
            <a:ext cx="6317080" cy="52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81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67176-3DA1-608B-6C41-47053AD1D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16D17-5F7D-61D6-3196-57C9A6FD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도구 활용 정보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58C41AA-55A3-8519-1EEE-39B6C0E45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664518"/>
              </p:ext>
            </p:extLst>
          </p:nvPr>
        </p:nvGraphicFramePr>
        <p:xfrm>
          <a:off x="1877987" y="2420678"/>
          <a:ext cx="8436025" cy="2945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7348">
                  <a:extLst>
                    <a:ext uri="{9D8B030D-6E8A-4147-A177-3AD203B41FA5}">
                      <a16:colId xmlns:a16="http://schemas.microsoft.com/office/drawing/2014/main" val="718060906"/>
                    </a:ext>
                  </a:extLst>
                </a:gridCol>
                <a:gridCol w="7368677">
                  <a:extLst>
                    <a:ext uri="{9D8B030D-6E8A-4147-A177-3AD203B41FA5}">
                      <a16:colId xmlns:a16="http://schemas.microsoft.com/office/drawing/2014/main" val="2194489956"/>
                    </a:ext>
                  </a:extLst>
                </a:gridCol>
              </a:tblGrid>
              <a:tr h="377616">
                <a:tc>
                  <a:txBody>
                    <a:bodyPr/>
                    <a:lstStyle/>
                    <a:p>
                      <a:pPr algn="r" latinLnBrk="1">
                        <a:buNone/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사용 도구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GPT-4, Claude 2.1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844013"/>
                  </a:ext>
                </a:extLst>
              </a:tr>
              <a:tr h="377616">
                <a:tc>
                  <a:txBody>
                    <a:bodyPr/>
                    <a:lstStyle/>
                    <a:p>
                      <a:pPr algn="r" latinLnBrk="1">
                        <a:buNone/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사용 목적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인터뷰 질문 초안 작성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문장 흐름 정리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사례 리서치 보조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984222"/>
                  </a:ext>
                </a:extLst>
              </a:tr>
              <a:tr h="755232">
                <a:tc>
                  <a:txBody>
                    <a:bodyPr/>
                    <a:lstStyle/>
                    <a:p>
                      <a:pPr algn="r" latinLnBrk="1">
                        <a:buNone/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프롬프트 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 latinLnBrk="1">
                        <a:buFont typeface="Wingdings" panose="05000000000000000000" pitchFamily="2" charset="2"/>
                        <a:buChar char=""/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사용자 경험 중심으로 문제정의서 예시를 보여줘</a:t>
                      </a:r>
                    </a:p>
                    <a:p>
                      <a:pPr marL="342900" lvl="0" indent="-342900" algn="just" latinLnBrk="1">
                        <a:buFont typeface="Wingdings" panose="05000000000000000000" pitchFamily="2" charset="2"/>
                        <a:buChar char=""/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디자인 브레인스토밍 아이디어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10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개 제안해줘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270194"/>
                  </a:ext>
                </a:extLst>
              </a:tr>
              <a:tr h="755232">
                <a:tc>
                  <a:txBody>
                    <a:bodyPr/>
                    <a:lstStyle/>
                    <a:p>
                      <a:pPr algn="r" latinLnBrk="1">
                        <a:buNone/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반영 위치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 latinLnBrk="1">
                        <a:buFont typeface="+mj-lt"/>
                        <a:buAutoNum type="arabicPeriod"/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인터뷰 질문 목록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(p.5)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just" latinLnBrk="1">
                        <a:buFont typeface="+mj-lt"/>
                        <a:buAutoNum type="arabicPeriod"/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아이디어 설명 문단 정리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(p.6)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587672"/>
                  </a:ext>
                </a:extLst>
              </a:tr>
              <a:tr h="679709">
                <a:tc>
                  <a:txBody>
                    <a:bodyPr/>
                    <a:lstStyle/>
                    <a:p>
                      <a:pPr algn="r" latinLnBrk="1">
                        <a:buNone/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수작업 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1">
                        <a:buNone/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수정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있음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논리 보강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사례 교체 등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644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76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7854A-C763-C687-708A-8F53C73E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표 개체 틀 2">
            <a:extLst>
              <a:ext uri="{FF2B5EF4-FFF2-40B4-BE49-F238E27FC236}">
                <a16:creationId xmlns:a16="http://schemas.microsoft.com/office/drawing/2014/main" id="{BC52F860-EE53-B61E-0B21-679C4D478D90}"/>
              </a:ext>
            </a:extLst>
          </p:cNvPr>
          <p:cNvSpPr>
            <a:spLocks noGrp="1"/>
          </p:cNvSpPr>
          <p:nvPr>
            <p:ph type="tbl" sz="quarter" idx="4294967295"/>
          </p:nvPr>
        </p:nvSpPr>
        <p:spPr>
          <a:xfrm>
            <a:off x="6579189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428E42-5EBC-5C47-2987-C666CDB14B8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0563" y="1521392"/>
            <a:ext cx="4629582" cy="2827337"/>
          </a:xfrm>
        </p:spPr>
        <p:txBody>
          <a:bodyPr/>
          <a:lstStyle/>
          <a:p>
            <a:r>
              <a:rPr lang="ko-KR" altLang="en-US" sz="1800" dirty="0"/>
              <a:t>연구 배경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연구 목적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연구 질문</a:t>
            </a:r>
            <a:r>
              <a:rPr lang="en-US" altLang="ko-KR" sz="1800" dirty="0"/>
              <a:t>/</a:t>
            </a:r>
            <a:r>
              <a:rPr lang="ko-KR" altLang="en-US" sz="1800" dirty="0"/>
              <a:t>가설</a:t>
            </a:r>
            <a:br>
              <a:rPr lang="en-US" altLang="ko-KR" sz="1800" dirty="0"/>
            </a:br>
            <a:endParaRPr lang="en-US" altLang="ko-KR" sz="1800" dirty="0"/>
          </a:p>
          <a:p>
            <a:r>
              <a:rPr lang="ko-KR" altLang="en-US" sz="1800" dirty="0"/>
              <a:t>소프트웨어 사용 사례 </a:t>
            </a:r>
            <a:r>
              <a:rPr lang="en-US" altLang="ko-KR" sz="1800" dirty="0"/>
              <a:t>/</a:t>
            </a:r>
            <a:r>
              <a:rPr lang="ko-KR" altLang="en-US" sz="1800" dirty="0"/>
              <a:t> </a:t>
            </a:r>
            <a:r>
              <a:rPr lang="en-US" altLang="ko-KR" sz="1800" dirty="0"/>
              <a:t>DIAGRAM</a:t>
            </a:r>
          </a:p>
          <a:p>
            <a:endParaRPr lang="en-US" altLang="ko-KR" sz="1800" dirty="0"/>
          </a:p>
          <a:p>
            <a:r>
              <a:rPr lang="ko-KR" altLang="en-US" sz="1800" dirty="0"/>
              <a:t>문제 해결에 대한 사용 사례 </a:t>
            </a:r>
            <a:r>
              <a:rPr lang="en-US" altLang="ko-KR" sz="1800" dirty="0"/>
              <a:t>/ DIAGRAM</a:t>
            </a:r>
          </a:p>
          <a:p>
            <a:endParaRPr lang="en-US" altLang="ko-KR" sz="1800" dirty="0"/>
          </a:p>
          <a:p>
            <a:r>
              <a:rPr lang="ko-KR" altLang="en-US" sz="1800" dirty="0"/>
              <a:t>해결 방법에 대한 알고리즘 순서도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7190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F2BB9-C78D-35D4-E3DD-69431FE8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85FE7-5903-6251-0967-2172B529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MTL</a:t>
            </a:r>
            <a:r>
              <a:rPr lang="ko-KR" altLang="en-US" dirty="0"/>
              <a:t>은 향후 </a:t>
            </a:r>
            <a:r>
              <a:rPr lang="en-US" altLang="ko-KR" dirty="0"/>
              <a:t>AI</a:t>
            </a:r>
            <a:r>
              <a:rPr lang="ko-KR" altLang="en-US" dirty="0"/>
              <a:t> 성능 발전에 큰 영향을 줄 수 있는 패러다임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일반화</a:t>
            </a:r>
            <a:r>
              <a:rPr lang="en-US" altLang="ko-KR" dirty="0"/>
              <a:t>, </a:t>
            </a:r>
            <a:r>
              <a:rPr lang="ko-KR" altLang="en-US" dirty="0"/>
              <a:t>경량화에 유리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테슬라에서는</a:t>
            </a:r>
            <a:r>
              <a:rPr lang="ko-KR" altLang="en-US" dirty="0"/>
              <a:t> 자율주행기술에 </a:t>
            </a:r>
            <a:r>
              <a:rPr lang="en-US" altLang="ko-KR" dirty="0"/>
              <a:t>MTL</a:t>
            </a:r>
            <a:r>
              <a:rPr lang="ko-KR" altLang="en-US" dirty="0"/>
              <a:t>을 적용시키는 연구를 진행 중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03A2A1-29F9-64C7-A18F-B2E42E326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50" y="2340131"/>
            <a:ext cx="2721429" cy="272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43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F2BB9-C78D-35D4-E3DD-69431FE8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85FE7-5903-6251-0967-2172B529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최근 연구에서는 </a:t>
            </a:r>
            <a:r>
              <a:rPr lang="en-US" altLang="ko-KR" dirty="0"/>
              <a:t>STL </a:t>
            </a:r>
            <a:r>
              <a:rPr lang="ko-KR" altLang="en-US" dirty="0"/>
              <a:t>모델을 </a:t>
            </a:r>
            <a:r>
              <a:rPr lang="en-US" altLang="ko-KR" dirty="0"/>
              <a:t>MTL</a:t>
            </a:r>
            <a:r>
              <a:rPr lang="ko-KR" altLang="en-US" dirty="0"/>
              <a:t>로 확장하는 방식의 효율성 입증</a:t>
            </a:r>
            <a:endParaRPr lang="en-US" altLang="ko-KR" dirty="0"/>
          </a:p>
          <a:p>
            <a:pPr lvl="1"/>
            <a:r>
              <a:rPr lang="en-US" altLang="ko-KR" dirty="0" err="1"/>
              <a:t>SwinMTL</a:t>
            </a:r>
            <a:r>
              <a:rPr lang="en-US" altLang="ko-KR" dirty="0"/>
              <a:t> → Swin Transformer </a:t>
            </a:r>
            <a:r>
              <a:rPr lang="ko-KR" altLang="en-US" dirty="0"/>
              <a:t>기반 </a:t>
            </a:r>
            <a:r>
              <a:rPr lang="en-US" altLang="ko-KR" dirty="0"/>
              <a:t>MTL </a:t>
            </a:r>
            <a:r>
              <a:rPr lang="ko-KR" altLang="en-US" dirty="0"/>
              <a:t>확장으로 </a:t>
            </a:r>
            <a:r>
              <a:rPr lang="ko-KR" altLang="en-US" b="1" dirty="0"/>
              <a:t>메모리 사용량 감소 및 정확도 유지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강력한 </a:t>
            </a:r>
            <a:r>
              <a:rPr lang="en-US" altLang="ko-KR" dirty="0"/>
              <a:t>STL </a:t>
            </a:r>
            <a:r>
              <a:rPr lang="ko-KR" altLang="en-US" dirty="0"/>
              <a:t>모델인 </a:t>
            </a:r>
            <a:r>
              <a:rPr lang="en-US" altLang="ko-KR" dirty="0"/>
              <a:t>PVT v2</a:t>
            </a:r>
            <a:r>
              <a:rPr lang="ko-KR" altLang="en-US" dirty="0"/>
              <a:t>를 </a:t>
            </a:r>
            <a:r>
              <a:rPr lang="en-US" altLang="ko-KR" dirty="0"/>
              <a:t>MTL</a:t>
            </a:r>
            <a:r>
              <a:rPr lang="ko-KR" altLang="en-US" dirty="0"/>
              <a:t>로 확장 시 성능 향상 기대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MTL </a:t>
            </a:r>
            <a:r>
              <a:rPr lang="ko-KR" altLang="en-US" dirty="0"/>
              <a:t>전용 구조들도 활발히 연구 중</a:t>
            </a:r>
            <a:endParaRPr lang="en-US" altLang="ko-KR" dirty="0"/>
          </a:p>
          <a:p>
            <a:pPr lvl="1"/>
            <a:r>
              <a:rPr lang="en-US" altLang="ko-KR" dirty="0" err="1"/>
              <a:t>MulT</a:t>
            </a:r>
            <a:r>
              <a:rPr lang="en-US" altLang="ko-KR" dirty="0"/>
              <a:t>, M3ViT, IPT </a:t>
            </a:r>
            <a:r>
              <a:rPr lang="ko-KR" altLang="en-US" dirty="0"/>
              <a:t>등 → 다양한 태스크를 효율적으로 처리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15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896D9-F389-81CB-2199-53A57DA2A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E8FEA-11FD-6D99-98B1-A4875974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64288-239B-37B1-0A9F-80644CD23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기존 강력한 </a:t>
            </a:r>
            <a:r>
              <a:rPr lang="en-US" altLang="ko-KR" b="1" dirty="0"/>
              <a:t>STL </a:t>
            </a:r>
            <a:r>
              <a:rPr lang="ko-KR" altLang="en-US" b="1" dirty="0"/>
              <a:t>모델을 기준점으로 삼아 </a:t>
            </a:r>
            <a:r>
              <a:rPr lang="en-US" altLang="ko-KR" b="1" dirty="0"/>
              <a:t>MTL</a:t>
            </a:r>
            <a:r>
              <a:rPr lang="ko-KR" altLang="en-US" b="1" dirty="0"/>
              <a:t>을 적용</a:t>
            </a:r>
            <a:r>
              <a:rPr lang="en-US" altLang="ko-KR" dirty="0"/>
              <a:t>, </a:t>
            </a:r>
            <a:r>
              <a:rPr lang="ko-KR" altLang="en-US" dirty="0"/>
              <a:t>그 효과를 정량적으로 평가하는 방식이 현재 유효한 접근법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본 연구는 </a:t>
            </a:r>
            <a:r>
              <a:rPr lang="en-US" altLang="ko-KR" dirty="0"/>
              <a:t>PVT v2 </a:t>
            </a:r>
            <a:r>
              <a:rPr lang="ko-KR" altLang="en-US" dirty="0"/>
              <a:t>기반 </a:t>
            </a:r>
            <a:r>
              <a:rPr lang="en-US" altLang="ko-KR" dirty="0"/>
              <a:t>MTL </a:t>
            </a:r>
            <a:r>
              <a:rPr lang="ko-KR" altLang="en-US" dirty="0"/>
              <a:t>모델을 설계하여 </a:t>
            </a:r>
            <a:r>
              <a:rPr lang="en-US" altLang="ko-KR" b="1" dirty="0"/>
              <a:t>STL </a:t>
            </a:r>
            <a:r>
              <a:rPr lang="ko-KR" altLang="en-US" b="1" dirty="0"/>
              <a:t>대비 성능 향상과 자율주행 분야 적용 가능성</a:t>
            </a:r>
            <a:r>
              <a:rPr lang="ko-KR" altLang="en-US" dirty="0"/>
              <a:t>을 분석하고자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691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D87C8-A7A1-D1E1-71DC-B740C0FBA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27710-D0B3-7905-A42A-D20E152C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A394F-E2AB-F7EC-4783-9FE2B1827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PVT v2</a:t>
            </a:r>
            <a:r>
              <a:rPr lang="ko-KR" altLang="en-US" dirty="0"/>
              <a:t>를 </a:t>
            </a:r>
            <a:r>
              <a:rPr lang="en-US" altLang="ko-KR" dirty="0"/>
              <a:t>MTL</a:t>
            </a:r>
            <a:r>
              <a:rPr lang="ko-KR" altLang="en-US" dirty="0"/>
              <a:t> 기반으로 확장하여 성능 향상 여부를 검증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자율주행 환경에서 요구되는 이미지 분류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의미론적 분할 작업을 하나의 모델로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Swin MTL </a:t>
            </a:r>
            <a:r>
              <a:rPr lang="ko-KR" altLang="en-US" dirty="0"/>
              <a:t>등의 기존 모델보다 성능 개선 가능성 탐색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경량화</a:t>
            </a:r>
            <a:r>
              <a:rPr lang="en-US" altLang="ko-KR" dirty="0"/>
              <a:t>, </a:t>
            </a:r>
            <a:r>
              <a:rPr lang="ko-KR" altLang="en-US" dirty="0"/>
              <a:t>확장성</a:t>
            </a:r>
            <a:r>
              <a:rPr lang="en-US" altLang="ko-KR" dirty="0"/>
              <a:t>, </a:t>
            </a:r>
            <a:r>
              <a:rPr lang="ko-KR" altLang="en-US" dirty="0"/>
              <a:t>정확도 향상을 통해 실제 적용 가능성 제고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529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2250A-3685-03EE-6C6A-2214E2E32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82FCF-87A0-32F1-DF89-733115F5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질문</a:t>
            </a:r>
            <a:r>
              <a:rPr lang="en-US" altLang="ko-KR" dirty="0"/>
              <a:t>/</a:t>
            </a:r>
            <a:r>
              <a:rPr lang="ko-KR" altLang="en-US" dirty="0"/>
              <a:t>가설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FFD2E-5190-5814-BD93-2EE518D8D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RQ1.</a:t>
            </a:r>
            <a:br>
              <a:rPr lang="en-US" altLang="ko-KR" dirty="0"/>
            </a:br>
            <a:r>
              <a:rPr lang="en-US" altLang="ko-KR" dirty="0"/>
              <a:t>PVT</a:t>
            </a:r>
            <a:r>
              <a:rPr lang="ko-KR" altLang="en-US" dirty="0"/>
              <a:t> </a:t>
            </a:r>
            <a:r>
              <a:rPr lang="en-US" altLang="ko-KR" dirty="0"/>
              <a:t>v2</a:t>
            </a:r>
            <a:r>
              <a:rPr lang="ko-KR" altLang="en-US" dirty="0"/>
              <a:t> 프레임워크에 </a:t>
            </a:r>
            <a:r>
              <a:rPr lang="en-US" altLang="ko-KR" dirty="0"/>
              <a:t>MTL</a:t>
            </a:r>
            <a:r>
              <a:rPr lang="ko-KR" altLang="en-US" dirty="0"/>
              <a:t>을 적용한 모형은 단일 작업 학습 모형에 비해 작업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 </a:t>
            </a: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의미론적 분할</a:t>
            </a:r>
            <a:r>
              <a:rPr lang="en-US" altLang="ko-KR" dirty="0"/>
              <a:t>)</a:t>
            </a:r>
            <a:r>
              <a:rPr lang="ko-KR" altLang="en-US" dirty="0"/>
              <a:t>에 대한 유의미한 성능 향상이 이루어 지는가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RQ2.</a:t>
            </a:r>
            <a:br>
              <a:rPr lang="en-US" altLang="ko-KR" dirty="0"/>
            </a:br>
            <a:r>
              <a:rPr lang="en-US" altLang="ko-KR" dirty="0"/>
              <a:t>MTL</a:t>
            </a:r>
            <a:r>
              <a:rPr lang="ko-KR" altLang="en-US" dirty="0"/>
              <a:t>을 이용해 학습시킨 모형은 자율주행 분야에서 기존 프레임워크 대비 어떤 장단점을 갖는가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269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FA902-8074-7444-EFA7-26B96F917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4DC75-EE3A-7088-E9BB-6AD1CF14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질문</a:t>
            </a:r>
            <a:r>
              <a:rPr lang="en-US" altLang="ko-KR" dirty="0"/>
              <a:t>/</a:t>
            </a:r>
            <a:r>
              <a:rPr lang="ko-KR" altLang="en-US" dirty="0"/>
              <a:t>가설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01ACB-409E-2B23-67A1-FA6A5A906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H1.</a:t>
            </a:r>
            <a:br>
              <a:rPr lang="en-US" altLang="ko-KR" dirty="0"/>
            </a:br>
            <a:r>
              <a:rPr lang="en-US" altLang="ko-KR" dirty="0"/>
              <a:t>MTL</a:t>
            </a:r>
            <a:r>
              <a:rPr lang="ko-KR" altLang="en-US" dirty="0"/>
              <a:t>을 이용해 학습시킨 </a:t>
            </a:r>
            <a:r>
              <a:rPr lang="en-US" altLang="ko-KR" dirty="0"/>
              <a:t>PVT v2 </a:t>
            </a:r>
            <a:r>
              <a:rPr lang="ko-KR" altLang="en-US" dirty="0"/>
              <a:t>모형은 단일 작업 모형보다 정확도</a:t>
            </a:r>
            <a:r>
              <a:rPr lang="en-US" altLang="ko-KR" dirty="0"/>
              <a:t>, AP, </a:t>
            </a:r>
            <a:r>
              <a:rPr lang="en-US" altLang="ko-KR" dirty="0" err="1"/>
              <a:t>mIoU</a:t>
            </a:r>
            <a:r>
              <a:rPr lang="en-US" altLang="ko-KR" dirty="0"/>
              <a:t>, #Param </a:t>
            </a:r>
            <a:r>
              <a:rPr lang="ko-KR" altLang="en-US" dirty="0"/>
              <a:t>등의 성능 지표에서 유의미한 개선을 보일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H2.</a:t>
            </a:r>
            <a:br>
              <a:rPr lang="en-US" altLang="ko-KR" dirty="0"/>
            </a:br>
            <a:r>
              <a:rPr lang="en-US" altLang="ko-KR" dirty="0"/>
              <a:t>MTL</a:t>
            </a:r>
            <a:r>
              <a:rPr lang="ko-KR" altLang="en-US" dirty="0"/>
              <a:t> 기반 모델은 자율 주행 분야에서 연구되는 모형인 </a:t>
            </a:r>
            <a:r>
              <a:rPr lang="en-US" altLang="ko-KR" dirty="0" err="1"/>
              <a:t>HydraNet</a:t>
            </a:r>
            <a:r>
              <a:rPr lang="en-US" altLang="ko-KR" dirty="0"/>
              <a:t> </a:t>
            </a:r>
            <a:r>
              <a:rPr lang="ko-KR" altLang="en-US" dirty="0"/>
              <a:t>대비 정확도 측면에서 유의미한 성능 향상을 보여줄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5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E9E1F-177B-E035-C876-B80331462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F8108-E025-6D40-E363-A839BD39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소프트웨어 사용 사례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endParaRPr lang="ko-KR" altLang="en-US" dirty="0"/>
          </a:p>
        </p:txBody>
      </p:sp>
      <p:graphicFrame>
        <p:nvGraphicFramePr>
          <p:cNvPr id="7" name="표 개체 틀 6">
            <a:extLst>
              <a:ext uri="{FF2B5EF4-FFF2-40B4-BE49-F238E27FC236}">
                <a16:creationId xmlns:a16="http://schemas.microsoft.com/office/drawing/2014/main" id="{0D24B225-61E6-8E8C-1A94-591AE023A2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13290"/>
              </p:ext>
            </p:extLst>
          </p:nvPr>
        </p:nvGraphicFramePr>
        <p:xfrm>
          <a:off x="2502571" y="1575202"/>
          <a:ext cx="6538670" cy="506622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269335">
                  <a:extLst>
                    <a:ext uri="{9D8B030D-6E8A-4147-A177-3AD203B41FA5}">
                      <a16:colId xmlns:a16="http://schemas.microsoft.com/office/drawing/2014/main" val="3775715531"/>
                    </a:ext>
                  </a:extLst>
                </a:gridCol>
                <a:gridCol w="3269335">
                  <a:extLst>
                    <a:ext uri="{9D8B030D-6E8A-4147-A177-3AD203B41FA5}">
                      <a16:colId xmlns:a16="http://schemas.microsoft.com/office/drawing/2014/main" val="1274735807"/>
                    </a:ext>
                  </a:extLst>
                </a:gridCol>
              </a:tblGrid>
              <a:tr h="451782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sz="1200" b="1" kern="100" dirty="0">
                          <a:solidFill>
                            <a:srgbClr val="000000"/>
                          </a:solidFill>
                          <a:effectLst/>
                        </a:rPr>
                        <a:t>주요 </a:t>
                      </a:r>
                      <a:r>
                        <a:rPr lang="en-US" sz="1200" b="1" kern="100" dirty="0">
                          <a:solidFill>
                            <a:srgbClr val="000000"/>
                          </a:solidFill>
                          <a:effectLst/>
                        </a:rPr>
                        <a:t>Actor</a:t>
                      </a:r>
                      <a:endParaRPr lang="ko-KR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60000"/>
                        </a:lnSpc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</a:rPr>
                        <a:t>자율주행 시스템 개발자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</a:rPr>
                        <a:t>운전자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, MTL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</a:rPr>
                        <a:t>연구자</a:t>
                      </a:r>
                      <a:endParaRPr lang="ko-KR" sz="10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5144849"/>
                  </a:ext>
                </a:extLst>
              </a:tr>
              <a:tr h="2371366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sz="1200" b="1" kern="100" dirty="0">
                          <a:solidFill>
                            <a:srgbClr val="000000"/>
                          </a:solidFill>
                          <a:effectLst/>
                        </a:rPr>
                        <a:t>주요 기능 </a:t>
                      </a:r>
                      <a:br>
                        <a:rPr lang="en-US" sz="1200" b="1" kern="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sz="1200" b="1" kern="100" dirty="0">
                          <a:solidFill>
                            <a:srgbClr val="000000"/>
                          </a:solidFill>
                          <a:effectLst/>
                        </a:rPr>
                        <a:t>구성 요소</a:t>
                      </a:r>
                      <a:endParaRPr lang="ko-KR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buNone/>
                      </a:pPr>
                      <a:br>
                        <a:rPr lang="en-US" altLang="ko-KR" sz="1000" kern="100" dirty="0">
                          <a:effectLst/>
                        </a:rPr>
                      </a:br>
                      <a:r>
                        <a:rPr lang="ko-KR" sz="1000" kern="100" dirty="0">
                          <a:effectLst/>
                        </a:rPr>
                        <a:t>주요 기능</a:t>
                      </a:r>
                      <a:endParaRPr lang="en-US" altLang="ko-KR" sz="1000" kern="100" dirty="0">
                        <a:effectLst/>
                      </a:endParaRPr>
                    </a:p>
                    <a:p>
                      <a:pPr algn="just" latinLnBrk="0">
                        <a:buNone/>
                      </a:pPr>
                      <a:endParaRPr lang="ko-KR" sz="105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r>
                        <a:rPr lang="ko-KR" sz="1000" kern="100" dirty="0">
                          <a:effectLst/>
                        </a:rPr>
                        <a:t>자율주행 태스크 응용</a:t>
                      </a:r>
                      <a:endParaRPr lang="en-US" altLang="ko-KR" sz="100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endParaRPr lang="ko-KR" sz="105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r>
                        <a:rPr lang="ko-KR" altLang="en-US" sz="1000" kern="100" dirty="0">
                          <a:effectLst/>
                        </a:rPr>
                        <a:t>객체 탐지</a:t>
                      </a:r>
                      <a:r>
                        <a:rPr lang="en-US" altLang="ko-KR" sz="1000" kern="100" dirty="0">
                          <a:effectLst/>
                        </a:rPr>
                        <a:t>, </a:t>
                      </a:r>
                      <a:r>
                        <a:rPr lang="ko-KR" altLang="en-US" sz="1000" kern="100" dirty="0">
                          <a:effectLst/>
                        </a:rPr>
                        <a:t>의미론적 분할</a:t>
                      </a:r>
                      <a:r>
                        <a:rPr lang="en-US" altLang="ko-KR" sz="1000" kern="100" dirty="0">
                          <a:effectLst/>
                        </a:rPr>
                        <a:t>, </a:t>
                      </a:r>
                      <a:r>
                        <a:rPr lang="ko-KR" altLang="en-US" sz="1000" kern="100" dirty="0">
                          <a:effectLst/>
                        </a:rPr>
                        <a:t>이미지 분류</a:t>
                      </a:r>
                      <a:endParaRPr lang="en-US" altLang="ko-KR" sz="100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endParaRPr lang="ko-KR" sz="105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r>
                        <a:rPr lang="ko-KR" altLang="en-US" sz="1000" kern="100" dirty="0" err="1">
                          <a:effectLst/>
                        </a:rPr>
                        <a:t>멀티태스크</a:t>
                      </a:r>
                      <a:r>
                        <a:rPr lang="ko-KR" altLang="en-US" sz="1000" kern="100" dirty="0">
                          <a:effectLst/>
                        </a:rPr>
                        <a:t> 학습 모델 설계 및 학습</a:t>
                      </a:r>
                      <a:endParaRPr lang="en-US" altLang="ko-KR" sz="100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endParaRPr lang="en-US" altLang="ko-KR" sz="100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r>
                        <a:rPr lang="ko-KR" altLang="en-US" sz="1000" kern="100" dirty="0">
                          <a:effectLst/>
                        </a:rPr>
                        <a:t>모델 평가 및 성능 분석</a:t>
                      </a:r>
                      <a:endParaRPr lang="en-US" altLang="ko-KR" sz="100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endParaRPr lang="ko-KR" sz="1050" kern="100" dirty="0">
                        <a:effectLst/>
                      </a:endParaRPr>
                    </a:p>
                    <a:p>
                      <a:pPr algn="just" latinLnBrk="0">
                        <a:buNone/>
                      </a:pPr>
                      <a:r>
                        <a:rPr lang="ko-KR" sz="1000" kern="100" dirty="0">
                          <a:effectLst/>
                        </a:rPr>
                        <a:t>구성 요소</a:t>
                      </a:r>
                      <a:endParaRPr lang="en-US" altLang="ko-KR" sz="1000" kern="100" dirty="0">
                        <a:effectLst/>
                      </a:endParaRPr>
                    </a:p>
                    <a:p>
                      <a:pPr algn="just" latinLnBrk="0">
                        <a:buNone/>
                      </a:pPr>
                      <a:endParaRPr lang="ko-KR" sz="105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r>
                        <a:rPr lang="en-US" sz="1000" kern="100" dirty="0">
                          <a:effectLst/>
                        </a:rPr>
                        <a:t>PVT v2 </a:t>
                      </a:r>
                      <a:r>
                        <a:rPr lang="ko-KR" sz="1000" kern="100" dirty="0">
                          <a:effectLst/>
                        </a:rPr>
                        <a:t>프레임워크</a:t>
                      </a:r>
                      <a:r>
                        <a:rPr lang="en-US" altLang="ko-KR" sz="1000" kern="100" dirty="0">
                          <a:effectLst/>
                        </a:rPr>
                        <a:t> </a:t>
                      </a:r>
                      <a:r>
                        <a:rPr lang="ko-KR" altLang="en-US" sz="1000" kern="100" dirty="0">
                          <a:effectLst/>
                        </a:rPr>
                        <a:t>및 </a:t>
                      </a:r>
                      <a:r>
                        <a:rPr lang="en-US" altLang="ko-KR" sz="1000" kern="100" dirty="0">
                          <a:effectLst/>
                        </a:rPr>
                        <a:t>MTL</a:t>
                      </a:r>
                      <a:r>
                        <a:rPr lang="ko-KR" altLang="en-US" sz="1000" kern="100" dirty="0">
                          <a:effectLst/>
                        </a:rPr>
                        <a:t>을 위한 </a:t>
                      </a:r>
                      <a:r>
                        <a:rPr lang="ko-KR" altLang="en-US" sz="1000" kern="100" dirty="0" err="1">
                          <a:effectLst/>
                        </a:rPr>
                        <a:t>디코더</a:t>
                      </a:r>
                      <a:endParaRPr lang="en-US" altLang="ko-KR" sz="100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endParaRPr lang="ko-KR" sz="105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8665762"/>
                  </a:ext>
                </a:extLst>
              </a:tr>
              <a:tr h="773637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sz="1200" b="1" kern="100" dirty="0">
                          <a:solidFill>
                            <a:srgbClr val="000000"/>
                          </a:solidFill>
                          <a:effectLst/>
                        </a:rPr>
                        <a:t>입</a:t>
                      </a:r>
                      <a:r>
                        <a:rPr lang="en-US" sz="1200" b="1" kern="100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sz="1200" b="1" kern="100" dirty="0">
                          <a:solidFill>
                            <a:srgbClr val="000000"/>
                          </a:solidFill>
                          <a:effectLst/>
                        </a:rPr>
                        <a:t>출력 데이터</a:t>
                      </a:r>
                      <a:endParaRPr lang="ko-KR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base" latinLnBrk="0">
                        <a:buNone/>
                        <a:tabLst>
                          <a:tab pos="1019810" algn="l"/>
                        </a:tabLst>
                      </a:pPr>
                      <a:endParaRPr lang="en-US" altLang="ko-KR" sz="1000" kern="100" spc="-100">
                        <a:effectLst/>
                      </a:endParaRPr>
                    </a:p>
                    <a:p>
                      <a:pPr algn="just" fontAlgn="base" latinLnBrk="0">
                        <a:buNone/>
                        <a:tabLst>
                          <a:tab pos="1019810" algn="l"/>
                        </a:tabLst>
                      </a:pPr>
                      <a:r>
                        <a:rPr lang="ko-KR" sz="1000" kern="100" spc="-100">
                          <a:effectLst/>
                        </a:rPr>
                        <a:t>입력 데이터</a:t>
                      </a:r>
                      <a:r>
                        <a:rPr lang="en-US" sz="1000" kern="100" spc="-100">
                          <a:effectLst/>
                        </a:rPr>
                        <a:t>(</a:t>
                      </a:r>
                      <a:r>
                        <a:rPr lang="ko-KR" sz="1000" kern="100" spc="-100">
                          <a:effectLst/>
                        </a:rPr>
                        <a:t>결과</a:t>
                      </a:r>
                      <a:r>
                        <a:rPr lang="en-US" sz="1000" kern="100" spc="-100">
                          <a:effectLst/>
                        </a:rPr>
                        <a:t>): </a:t>
                      </a:r>
                      <a:r>
                        <a:rPr lang="ko-KR" sz="1000" kern="100" spc="-100">
                          <a:effectLst/>
                        </a:rPr>
                        <a:t>이미지 데이터셋</a:t>
                      </a:r>
                      <a:r>
                        <a:rPr lang="en-US" sz="1000" kern="100" spc="-100">
                          <a:effectLst/>
                        </a:rPr>
                        <a:t> (ImageNet, COCO, ADE20K)  </a:t>
                      </a:r>
                    </a:p>
                    <a:p>
                      <a:pPr algn="just" fontAlgn="base" latinLnBrk="0">
                        <a:buNone/>
                        <a:tabLst>
                          <a:tab pos="1019810" algn="l"/>
                        </a:tabLst>
                      </a:pPr>
                      <a:endParaRPr lang="ko-KR" sz="1050" kern="100">
                        <a:effectLst/>
                      </a:endParaRPr>
                    </a:p>
                    <a:p>
                      <a:pPr algn="just" fontAlgn="base" latinLnBrk="0">
                        <a:buNone/>
                        <a:tabLst>
                          <a:tab pos="1019810" algn="l"/>
                        </a:tabLst>
                      </a:pPr>
                      <a:r>
                        <a:rPr lang="ko-KR" sz="1000" kern="100" spc="-100">
                          <a:effectLst/>
                        </a:rPr>
                        <a:t>출력 데이터</a:t>
                      </a:r>
                      <a:r>
                        <a:rPr lang="en-US" sz="1000" kern="100" spc="-100">
                          <a:effectLst/>
                        </a:rPr>
                        <a:t>(</a:t>
                      </a:r>
                      <a:r>
                        <a:rPr lang="ko-KR" sz="1000" kern="100" spc="-100">
                          <a:effectLst/>
                        </a:rPr>
                        <a:t>결과</a:t>
                      </a:r>
                      <a:r>
                        <a:rPr lang="en-US" sz="1000" kern="100" spc="-100">
                          <a:effectLst/>
                        </a:rPr>
                        <a:t>): </a:t>
                      </a:r>
                      <a:r>
                        <a:rPr lang="ko-KR" sz="1000" kern="100" spc="-100">
                          <a:effectLst/>
                        </a:rPr>
                        <a:t>이미지 분류 레이블</a:t>
                      </a:r>
                      <a:r>
                        <a:rPr lang="en-US" sz="1000" kern="100" spc="-100">
                          <a:effectLst/>
                        </a:rPr>
                        <a:t>, </a:t>
                      </a:r>
                      <a:r>
                        <a:rPr lang="ko-KR" sz="1000" kern="100" spc="-100">
                          <a:effectLst/>
                        </a:rPr>
                        <a:t>객체 탐지 박스</a:t>
                      </a:r>
                      <a:r>
                        <a:rPr lang="en-US" sz="1000" kern="100" spc="-100">
                          <a:effectLst/>
                        </a:rPr>
                        <a:t>, </a:t>
                      </a:r>
                      <a:r>
                        <a:rPr lang="ko-KR" sz="1000" kern="100" spc="-100">
                          <a:effectLst/>
                        </a:rPr>
                        <a:t>의미론적 분할 마스크</a:t>
                      </a:r>
                      <a:endParaRPr lang="ko-KR" sz="105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1317307"/>
                  </a:ext>
                </a:extLst>
              </a:tr>
              <a:tr h="734720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sz="1200" b="1" kern="100" dirty="0">
                          <a:solidFill>
                            <a:srgbClr val="000000"/>
                          </a:solidFill>
                          <a:effectLst/>
                        </a:rPr>
                        <a:t>데이터</a:t>
                      </a:r>
                      <a:r>
                        <a:rPr lang="en-US" sz="1200" b="1" kern="100" dirty="0">
                          <a:solidFill>
                            <a:srgbClr val="000000"/>
                          </a:solidFill>
                          <a:effectLst/>
                        </a:rPr>
                        <a:t> Flow</a:t>
                      </a:r>
                      <a:endParaRPr lang="ko-KR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 fontAlgn="base" latinLnBrk="0">
                        <a:buFont typeface="+mj-lt"/>
                        <a:buAutoNum type="arabicParenR"/>
                        <a:tabLst>
                          <a:tab pos="1019810" algn="l"/>
                        </a:tabLst>
                      </a:pPr>
                      <a:r>
                        <a:rPr lang="ko-KR" sz="1000" kern="100" dirty="0">
                          <a:effectLst/>
                        </a:rPr>
                        <a:t>이미지 데이터 </a:t>
                      </a:r>
                      <a:r>
                        <a:rPr lang="ko-KR" sz="1000" kern="100" dirty="0" err="1">
                          <a:effectLst/>
                        </a:rPr>
                        <a:t>전처리</a:t>
                      </a:r>
                      <a:endParaRPr lang="ko-KR" sz="1050" kern="100" dirty="0">
                        <a:effectLst/>
                      </a:endParaRPr>
                    </a:p>
                    <a:p>
                      <a:pPr marL="342900" lvl="0" indent="-342900" algn="just" fontAlgn="base" latinLnBrk="0">
                        <a:buFont typeface="+mj-lt"/>
                        <a:buAutoNum type="arabicParenR"/>
                        <a:tabLst>
                          <a:tab pos="1019810" algn="l"/>
                        </a:tabLst>
                      </a:pPr>
                      <a:r>
                        <a:rPr lang="en-US" sz="1000" kern="100" dirty="0">
                          <a:effectLst/>
                        </a:rPr>
                        <a:t>MTL </a:t>
                      </a:r>
                      <a:r>
                        <a:rPr lang="ko-KR" sz="1000" kern="100" dirty="0">
                          <a:effectLst/>
                        </a:rPr>
                        <a:t>모델 학습</a:t>
                      </a:r>
                      <a:endParaRPr lang="ko-KR" sz="1050" kern="100" dirty="0">
                        <a:effectLst/>
                      </a:endParaRPr>
                    </a:p>
                    <a:p>
                      <a:pPr marL="342900" lvl="0" indent="-342900" algn="just" fontAlgn="base" latinLnBrk="0">
                        <a:buFont typeface="+mj-lt"/>
                        <a:buAutoNum type="arabicParenR"/>
                        <a:tabLst>
                          <a:tab pos="1019810" algn="l"/>
                        </a:tabLst>
                      </a:pPr>
                      <a:r>
                        <a:rPr lang="ko-KR" altLang="en-US" sz="1000" kern="100" dirty="0">
                          <a:effectLst/>
                        </a:rPr>
                        <a:t>테</a:t>
                      </a:r>
                      <a:r>
                        <a:rPr lang="ko-KR" sz="1000" kern="100" dirty="0">
                          <a:effectLst/>
                        </a:rPr>
                        <a:t>스트 및 성능 분석</a:t>
                      </a:r>
                      <a:endParaRPr lang="ko-KR" sz="105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0620998"/>
                  </a:ext>
                </a:extLst>
              </a:tr>
              <a:tr h="734720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altLang="en-US" sz="1200" b="1" kern="100" dirty="0">
                          <a:effectLst/>
                        </a:rPr>
                        <a:t>외부 시스템 연계</a:t>
                      </a:r>
                      <a:endParaRPr lang="ko-KR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 algn="just" fontAlgn="base" latinLnBrk="0">
                        <a:buFont typeface="+mj-lt"/>
                        <a:buNone/>
                        <a:tabLst>
                          <a:tab pos="1019810" algn="l"/>
                        </a:tabLst>
                      </a:pPr>
                      <a:r>
                        <a:rPr lang="ko-KR" altLang="en-US" sz="1050" kern="100" dirty="0">
                          <a:effectLst/>
                        </a:rPr>
                        <a:t>모델 비교 대상</a:t>
                      </a:r>
                      <a:r>
                        <a:rPr lang="en-US" altLang="ko-KR" sz="1050" kern="100" dirty="0">
                          <a:effectLst/>
                        </a:rPr>
                        <a:t>: Tesla </a:t>
                      </a:r>
                      <a:r>
                        <a:rPr lang="en-US" altLang="ko-KR" sz="1050" kern="100" dirty="0" err="1">
                          <a:effectLst/>
                        </a:rPr>
                        <a:t>HydraNet</a:t>
                      </a:r>
                      <a:endParaRPr lang="en-US" altLang="ko-KR" sz="1050" kern="100" dirty="0">
                        <a:effectLst/>
                      </a:endParaRPr>
                    </a:p>
                    <a:p>
                      <a:pPr marL="0" lvl="0" indent="0" algn="just" fontAlgn="base" latinLnBrk="0">
                        <a:buFont typeface="+mj-lt"/>
                        <a:buNone/>
                        <a:tabLst>
                          <a:tab pos="1019810" algn="l"/>
                        </a:tabLst>
                      </a:pPr>
                      <a:r>
                        <a:rPr lang="ko-KR" altLang="en-US" sz="1050" kern="100" dirty="0">
                          <a:effectLst/>
                        </a:rPr>
                        <a:t>평가 툴</a:t>
                      </a:r>
                      <a:r>
                        <a:rPr lang="en-US" altLang="ko-KR" sz="1050" kern="100" dirty="0">
                          <a:effectLst/>
                        </a:rPr>
                        <a:t>: </a:t>
                      </a:r>
                      <a:r>
                        <a:rPr lang="en-US" altLang="ko-KR" sz="1050" kern="100" dirty="0" err="1">
                          <a:effectLst/>
                        </a:rPr>
                        <a:t>PyTorch</a:t>
                      </a:r>
                      <a:r>
                        <a:rPr lang="en-US" altLang="ko-KR" sz="1050" kern="100" dirty="0">
                          <a:effectLst/>
                        </a:rPr>
                        <a:t>, </a:t>
                      </a:r>
                      <a:r>
                        <a:rPr lang="en-US" altLang="ko-KR" sz="1050" kern="100" dirty="0" err="1">
                          <a:effectLst/>
                        </a:rPr>
                        <a:t>sklearn</a:t>
                      </a:r>
                      <a:r>
                        <a:rPr lang="ko-KR" altLang="en-US" sz="1050" kern="100" dirty="0">
                          <a:effectLst/>
                        </a:rPr>
                        <a:t>을 활용</a:t>
                      </a:r>
                      <a:endParaRPr lang="en-US" altLang="ko-KR" sz="1050" kern="100" dirty="0">
                        <a:effectLst/>
                      </a:endParaRPr>
                    </a:p>
                    <a:p>
                      <a:pPr marL="0" lvl="0" indent="0" algn="just" fontAlgn="base" latinLnBrk="0">
                        <a:buFont typeface="+mj-lt"/>
                        <a:buNone/>
                        <a:tabLst>
                          <a:tab pos="1019810" algn="l"/>
                        </a:tabLst>
                      </a:pPr>
                      <a:r>
                        <a:rPr lang="ko-KR" altLang="en-US" sz="1050" kern="100" dirty="0">
                          <a:effectLst/>
                          <a:latin typeface="+mn-ea"/>
                          <a:ea typeface="+mn-ea"/>
                        </a:rPr>
                        <a:t>추가적인 모형 활용 시</a:t>
                      </a:r>
                      <a:r>
                        <a:rPr lang="en-US" altLang="ko-KR" sz="1050" kern="100" dirty="0">
                          <a:effectLst/>
                          <a:latin typeface="+mn-ea"/>
                          <a:ea typeface="+mn-ea"/>
                        </a:rPr>
                        <a:t>:Hugging Face</a:t>
                      </a:r>
                      <a:endParaRPr lang="ko-KR" sz="105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9973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70274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351E1F"/>
      </a:dk2>
      <a:lt2>
        <a:srgbClr val="E8E2E7"/>
      </a:lt2>
      <a:accent1>
        <a:srgbClr val="47B662"/>
      </a:accent1>
      <a:accent2>
        <a:srgbClr val="3BB189"/>
      </a:accent2>
      <a:accent3>
        <a:srgbClr val="47AEB6"/>
      </a:accent3>
      <a:accent4>
        <a:srgbClr val="3B77B1"/>
      </a:accent4>
      <a:accent5>
        <a:srgbClr val="4D58C3"/>
      </a:accent5>
      <a:accent6>
        <a:srgbClr val="613BB1"/>
      </a:accent6>
      <a:hlink>
        <a:srgbClr val="BF3FA0"/>
      </a:hlink>
      <a:folHlink>
        <a:srgbClr val="7F7F7F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1270</Words>
  <Application>Microsoft Office PowerPoint</Application>
  <PresentationFormat>와이드스크린</PresentationFormat>
  <Paragraphs>153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</vt:lpstr>
      <vt:lpstr>맑은 고딕</vt:lpstr>
      <vt:lpstr>Wingdings</vt:lpstr>
      <vt:lpstr>Times New Roman</vt:lpstr>
      <vt:lpstr>나눔바른고딕</vt:lpstr>
      <vt:lpstr>CosineVTI</vt:lpstr>
      <vt:lpstr>Multi-Task Learning을 활용한 PVT v2 프레임워크 성능 개선 - 시퀸스 다이어그램</vt:lpstr>
      <vt:lpstr>목차</vt:lpstr>
      <vt:lpstr>연구 배경</vt:lpstr>
      <vt:lpstr>연구 배경</vt:lpstr>
      <vt:lpstr>연구 배경</vt:lpstr>
      <vt:lpstr>연구 목적</vt:lpstr>
      <vt:lpstr>연구 질문/가설</vt:lpstr>
      <vt:lpstr>연구 질문/가설</vt:lpstr>
      <vt:lpstr>소프트웨어 사용 사례 / DIAGRAM</vt:lpstr>
      <vt:lpstr>소프트웨어 사용 사례 / DIAGRAM</vt:lpstr>
      <vt:lpstr>문제 해결에 대한 사용 사례 / DIAGRAM</vt:lpstr>
      <vt:lpstr>문제 해결에 대한 사용 사례 / DIAGRAM</vt:lpstr>
      <vt:lpstr>해결 방법에 대한 알고리즘 순서도</vt:lpstr>
      <vt:lpstr>해결 방법에 대한 알고리즘 순서도</vt:lpstr>
      <vt:lpstr>AI 도구 활용 정보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R&amp;D 예산 감축 인식조사 표본설계</dc:title>
  <dc:creator>김수영</dc:creator>
  <cp:lastModifiedBy>재현 송</cp:lastModifiedBy>
  <cp:revision>12</cp:revision>
  <dcterms:created xsi:type="dcterms:W3CDTF">2023-12-03T10:31:03Z</dcterms:created>
  <dcterms:modified xsi:type="dcterms:W3CDTF">2025-05-02T08:20:23Z</dcterms:modified>
</cp:coreProperties>
</file>