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21"/>
  </p:notesMasterIdLst>
  <p:sldIdLst>
    <p:sldId id="256" r:id="rId2"/>
    <p:sldId id="260" r:id="rId3"/>
    <p:sldId id="257" r:id="rId4"/>
    <p:sldId id="305" r:id="rId5"/>
    <p:sldId id="306" r:id="rId6"/>
    <p:sldId id="307" r:id="rId7"/>
    <p:sldId id="308" r:id="rId8"/>
    <p:sldId id="261" r:id="rId9"/>
    <p:sldId id="312" r:id="rId10"/>
    <p:sldId id="318" r:id="rId11"/>
    <p:sldId id="313" r:id="rId12"/>
    <p:sldId id="314" r:id="rId13"/>
    <p:sldId id="319" r:id="rId14"/>
    <p:sldId id="315" r:id="rId15"/>
    <p:sldId id="317" r:id="rId16"/>
    <p:sldId id="316" r:id="rId17"/>
    <p:sldId id="310" r:id="rId18"/>
    <p:sldId id="320" r:id="rId19"/>
    <p:sldId id="304" r:id="rId20"/>
  </p:sldIdLst>
  <p:sldSz cx="12192000" cy="6858000"/>
  <p:notesSz cx="6858000" cy="9144000"/>
  <p:embeddedFontLst>
    <p:embeddedFont>
      <p:font typeface="나눔바른고딕" panose="020B0600000101010101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1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5098" TargetMode="External"/><Relationship Id="rId2" Type="http://schemas.openxmlformats.org/officeDocument/2006/relationships/hyperlink" Target="https://link.springer.com/article/10.1023/A:1007379606734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rxiv.org/abs/2202.0101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4" y="958515"/>
            <a:ext cx="7272243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</a:t>
            </a:r>
            <a:r>
              <a:rPr lang="ko-KR" altLang="en-US" sz="3200" dirty="0"/>
              <a:t> </a:t>
            </a:r>
            <a:r>
              <a:rPr lang="en-US" altLang="ko-KR" sz="3200" dirty="0"/>
              <a:t>Learning</a:t>
            </a:r>
            <a:r>
              <a:rPr lang="ko-KR" altLang="en-US" sz="3200" dirty="0"/>
              <a:t>의 최적 공유 전략 연구 확장 및 실험적 유효성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CF161-0085-CD2A-9572-B9E54C081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257D9-5C07-7623-E01C-21F58B23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7FB6D929-ADFA-88E9-D1F4-942225A17A31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8FD88-9928-7036-84D5-C804B70CAB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5805240" cy="2827337"/>
          </a:xfrm>
        </p:spPr>
        <p:txBody>
          <a:bodyPr/>
          <a:lstStyle/>
          <a:p>
            <a:r>
              <a:rPr lang="en-US" altLang="ko-KR" dirty="0"/>
              <a:t>Hard</a:t>
            </a:r>
            <a:r>
              <a:rPr lang="ko-KR" altLang="en-US" dirty="0"/>
              <a:t> </a:t>
            </a:r>
            <a:r>
              <a:rPr lang="en-US" altLang="ko-KR" dirty="0"/>
              <a:t>Sharing</a:t>
            </a:r>
          </a:p>
          <a:p>
            <a:endParaRPr lang="en-US" altLang="ko-KR" dirty="0"/>
          </a:p>
          <a:p>
            <a:r>
              <a:rPr lang="ko-KR" altLang="en-US" dirty="0"/>
              <a:t>학습에 이용되는 작업들이 너무 다르거나 관련이 없다면 각 작업의 성능을 저하시키는 부정적 전이</a:t>
            </a:r>
            <a:r>
              <a:rPr lang="en-US" altLang="ko-KR" dirty="0"/>
              <a:t>(Negative Transfer)</a:t>
            </a:r>
            <a:r>
              <a:rPr lang="ko-KR" altLang="en-US" dirty="0"/>
              <a:t>가 발생할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공유되는 계층의 용량이 너무 작을 경우 각 작업에 필요한 정보들을 충분히 담아내지 못할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20820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67310-3B0A-D823-DB3E-6A4421F13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ADA0-30BD-7963-4599-92814061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5A835CBC-84D5-CC28-9CDC-B7F86B5D924C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78B1D-5F90-1CB6-14DB-A0077ADA6E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6018995" cy="2827337"/>
          </a:xfrm>
        </p:spPr>
        <p:txBody>
          <a:bodyPr/>
          <a:lstStyle/>
          <a:p>
            <a:r>
              <a:rPr lang="en-US" altLang="ko-KR" dirty="0"/>
              <a:t>Soft Sharing</a:t>
            </a:r>
          </a:p>
          <a:p>
            <a:endParaRPr lang="en-US" altLang="ko-KR" dirty="0"/>
          </a:p>
          <a:p>
            <a:r>
              <a:rPr lang="ko-KR" altLang="en-US" dirty="0"/>
              <a:t>여러 작업들이 이용하는 모형의 </a:t>
            </a:r>
            <a:r>
              <a:rPr lang="en-US" altLang="ko-KR" dirty="0"/>
              <a:t>parameter</a:t>
            </a:r>
            <a:r>
              <a:rPr lang="ko-KR" altLang="en-US" dirty="0"/>
              <a:t>를 일부분만 공유하거나</a:t>
            </a:r>
            <a:r>
              <a:rPr lang="en-US" altLang="ko-KR" dirty="0"/>
              <a:t>, </a:t>
            </a:r>
            <a:r>
              <a:rPr lang="ko-KR" altLang="en-US" dirty="0"/>
              <a:t>각 작업 별 모형은 독립적으로 유지하되 학습 과정에서 서로에게 영향을 줘 지식 전이</a:t>
            </a:r>
            <a:r>
              <a:rPr lang="en-US" altLang="ko-KR" dirty="0"/>
              <a:t>(Knowledge Transfer)</a:t>
            </a:r>
            <a:r>
              <a:rPr lang="ko-KR" altLang="en-US" dirty="0"/>
              <a:t>를 유도하는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정규화</a:t>
            </a:r>
            <a:r>
              <a:rPr lang="en-US" altLang="ko-KR" dirty="0"/>
              <a:t>(</a:t>
            </a:r>
            <a:r>
              <a:rPr lang="en-US" altLang="ko-KR" dirty="0" err="1"/>
              <a:t>Regulariztion</a:t>
            </a:r>
            <a:r>
              <a:rPr lang="en-US" altLang="ko-KR" dirty="0"/>
              <a:t>), </a:t>
            </a:r>
            <a:r>
              <a:rPr lang="ko-KR" altLang="en-US" dirty="0"/>
              <a:t>증강</a:t>
            </a:r>
            <a:r>
              <a:rPr lang="en-US" altLang="ko-KR" dirty="0"/>
              <a:t>(</a:t>
            </a:r>
            <a:r>
              <a:rPr lang="en-US" altLang="ko-KR" dirty="0" err="1"/>
              <a:t>Augementation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방법이 대표적인 지식 전이의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간접적인 정보 교환이 </a:t>
            </a:r>
            <a:r>
              <a:rPr lang="en-US" altLang="ko-KR" dirty="0"/>
              <a:t>Soft Sharing</a:t>
            </a:r>
            <a:r>
              <a:rPr lang="ko-KR" altLang="en-US" dirty="0"/>
              <a:t>의 핵심 메커니즘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EEB6AE-CBA9-238C-FD8C-45AB59C2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89" y="702064"/>
            <a:ext cx="4373973" cy="50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C436-B4F9-CAD8-A4B6-52C48B8DD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F34A4-B6B4-BABD-C987-B147E1FA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56028A65-195D-E97E-F00A-23CB1D4AD7FD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D8986-655B-D2F2-D7ED-27E1F43836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665208" cy="2827337"/>
          </a:xfrm>
        </p:spPr>
        <p:txBody>
          <a:bodyPr/>
          <a:lstStyle/>
          <a:p>
            <a:r>
              <a:rPr lang="en-US" altLang="ko-KR" dirty="0"/>
              <a:t>Soft Sharing</a:t>
            </a:r>
          </a:p>
          <a:p>
            <a:endParaRPr lang="en-US" altLang="ko-KR" dirty="0"/>
          </a:p>
          <a:p>
            <a:r>
              <a:rPr lang="en-US" altLang="ko-KR" dirty="0"/>
              <a:t>Nash MTL</a:t>
            </a:r>
            <a:r>
              <a:rPr lang="ko-KR" altLang="en-US" dirty="0"/>
              <a:t>이 대표적인 </a:t>
            </a:r>
            <a:r>
              <a:rPr lang="en-US" altLang="ko-KR" dirty="0"/>
              <a:t>Soft Sharing</a:t>
            </a:r>
          </a:p>
          <a:p>
            <a:endParaRPr lang="en-US" altLang="ko-KR" dirty="0"/>
          </a:p>
          <a:p>
            <a:r>
              <a:rPr lang="ko-KR" altLang="en-US" dirty="0"/>
              <a:t>부정적 전이의 가능성이 낮아지며 각 작업의 특성이 뚜렷하거나 관련성이 적을 경우 더 효과적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모형의 크기가 상대적으로 크며 </a:t>
            </a:r>
            <a:r>
              <a:rPr lang="ko-KR" altLang="en-US" dirty="0" err="1"/>
              <a:t>연산량도</a:t>
            </a:r>
            <a:r>
              <a:rPr lang="ko-KR" altLang="en-US" dirty="0"/>
              <a:t> 많음</a:t>
            </a:r>
          </a:p>
        </p:txBody>
      </p:sp>
    </p:spTree>
    <p:extLst>
      <p:ext uri="{BB962C8B-B14F-4D97-AF65-F5344CB8AC3E}">
        <p14:creationId xmlns:p14="http://schemas.microsoft.com/office/powerpoint/2010/main" val="269350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F4BC-6B06-126F-E408-D3DAF7CF8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3679-7E0C-A249-AAB6-F8E53307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2C370E76-538E-6178-7A94-5B5A9126B928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4E94F-57D1-84B2-86A4-544512074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071937" cy="2827337"/>
          </a:xfrm>
        </p:spPr>
        <p:txBody>
          <a:bodyPr/>
          <a:lstStyle/>
          <a:p>
            <a:r>
              <a:rPr lang="en-US" altLang="ko-KR" dirty="0"/>
              <a:t>MTL </a:t>
            </a:r>
            <a:r>
              <a:rPr lang="ko-KR" altLang="en-US" dirty="0"/>
              <a:t>연구의 한계점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MTL </a:t>
            </a:r>
            <a:r>
              <a:rPr lang="ko-KR" altLang="en-US" dirty="0"/>
              <a:t>학습 방법의 연구는 대부분 작업 간 공유 전략을 수동으로 설계하는 방식이며</a:t>
            </a:r>
            <a:r>
              <a:rPr lang="en-US" altLang="ko-KR" dirty="0"/>
              <a:t>, </a:t>
            </a:r>
            <a:r>
              <a:rPr lang="ko-KR" altLang="en-US" dirty="0"/>
              <a:t>동적으로 조정하는 최적화된 학습 전략은 부족함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연구들은 개별 작업에 대한 최적화된 </a:t>
            </a:r>
            <a:r>
              <a:rPr lang="en-US" altLang="ko-KR" dirty="0"/>
              <a:t>MTL</a:t>
            </a:r>
            <a:r>
              <a:rPr lang="ko-KR" altLang="en-US" dirty="0"/>
              <a:t>모형을 만드는데 초점이 맞춰져 있으나 </a:t>
            </a:r>
            <a:r>
              <a:rPr lang="en-US" altLang="ko-KR" dirty="0"/>
              <a:t>MTL</a:t>
            </a:r>
            <a:r>
              <a:rPr lang="ko-KR" altLang="en-US" dirty="0"/>
              <a:t>의 유효성을 실질적으로 검증하는 연구는 부족</a:t>
            </a:r>
          </a:p>
        </p:txBody>
      </p:sp>
    </p:spTree>
    <p:extLst>
      <p:ext uri="{BB962C8B-B14F-4D97-AF65-F5344CB8AC3E}">
        <p14:creationId xmlns:p14="http://schemas.microsoft.com/office/powerpoint/2010/main" val="1617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A9C6-63FE-1250-4410-5AB9CB78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FAAE2-B7AC-FFB4-8E49-84CC0D20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수행자의 의도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ECB35DFA-8706-A57C-5929-636C0DC1C96E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5F399-7CB1-2CB1-6085-FA1BD5E97A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2" y="1677798"/>
            <a:ext cx="4922249" cy="2827337"/>
          </a:xfrm>
        </p:spPr>
        <p:txBody>
          <a:bodyPr/>
          <a:lstStyle/>
          <a:p>
            <a:r>
              <a:rPr lang="ko-KR" altLang="en-US" dirty="0"/>
              <a:t>현대 모형들은 높은 성능을 위해 절대적인 </a:t>
            </a:r>
            <a:r>
              <a:rPr lang="ko-KR" altLang="en-US" dirty="0" err="1"/>
              <a:t>연산량을</a:t>
            </a:r>
            <a:r>
              <a:rPr lang="ko-KR" altLang="en-US" dirty="0"/>
              <a:t> 늘리는 추세이며 따라서 모형의 경량화가 논의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MTL</a:t>
            </a:r>
            <a:r>
              <a:rPr lang="ko-KR" altLang="en-US" dirty="0"/>
              <a:t>은 각 작업들을 </a:t>
            </a:r>
            <a:r>
              <a:rPr lang="ko-KR" altLang="en-US" dirty="0" err="1"/>
              <a:t>일반화시켜</a:t>
            </a:r>
            <a:r>
              <a:rPr lang="ko-KR" altLang="en-US" dirty="0"/>
              <a:t> 통합된 모형을 생성할 수 있기에 모형의 경량화와 성능을 동시에 확보할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일반적인</a:t>
            </a:r>
            <a:r>
              <a:rPr lang="en-US" altLang="ko-KR" dirty="0"/>
              <a:t>(Generalize) </a:t>
            </a:r>
            <a:r>
              <a:rPr lang="ko-KR" altLang="en-US" dirty="0"/>
              <a:t>모형은 다양한 작업에 대해 유동적으로 대처 가능</a:t>
            </a:r>
          </a:p>
        </p:txBody>
      </p:sp>
    </p:spTree>
    <p:extLst>
      <p:ext uri="{BB962C8B-B14F-4D97-AF65-F5344CB8AC3E}">
        <p14:creationId xmlns:p14="http://schemas.microsoft.com/office/powerpoint/2010/main" val="87533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8F41C-6EB0-F663-7826-571A53B5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D7FF6-D905-2A92-C775-CC0ADA0E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수행자의 의도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7BA3514B-9DA9-9F0B-45E9-CAAE6B17F5BF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05F22C-AE99-AB73-2945-3810423DDE6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5888626" cy="2827337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MTL</a:t>
            </a:r>
            <a:r>
              <a:rPr lang="ko-KR" altLang="en-US" dirty="0"/>
              <a:t>의 장점을 활용하기 위한 효율적인 공유 전략 및 학습 방법을 탐구할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논문에서 사용된 모형과 데이터들을 </a:t>
            </a:r>
            <a:r>
              <a:rPr lang="en-US" altLang="ko-KR" dirty="0"/>
              <a:t>Task</a:t>
            </a:r>
            <a:r>
              <a:rPr lang="ko-KR" altLang="en-US" dirty="0"/>
              <a:t>삼아 통합된 모형을 제작하고 </a:t>
            </a:r>
            <a:r>
              <a:rPr lang="en-US" altLang="ko-KR" dirty="0"/>
              <a:t>MTL</a:t>
            </a:r>
            <a:r>
              <a:rPr lang="ko-KR" altLang="en-US" dirty="0"/>
              <a:t>이 다양한 응용 분야에서 활용될 수 있음을 입증하고자 함 </a:t>
            </a:r>
            <a:r>
              <a:rPr lang="en-US" altLang="ko-KR" dirty="0"/>
              <a:t>(</a:t>
            </a:r>
            <a:r>
              <a:rPr lang="ko-KR" altLang="en-US" dirty="0"/>
              <a:t>한계점</a:t>
            </a:r>
            <a:r>
              <a:rPr lang="en-US" altLang="ko-KR" dirty="0"/>
              <a:t> 2 </a:t>
            </a:r>
            <a:r>
              <a:rPr lang="ko-KR" altLang="en-US" dirty="0"/>
              <a:t>해결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MTL</a:t>
            </a:r>
            <a:r>
              <a:rPr lang="ko-KR" altLang="en-US" dirty="0"/>
              <a:t>의 유효성이 입증되면 추가적으로 </a:t>
            </a:r>
            <a:r>
              <a:rPr lang="en-US" altLang="ko-KR" dirty="0"/>
              <a:t>MTL</a:t>
            </a:r>
            <a:r>
              <a:rPr lang="ko-KR" altLang="en-US" dirty="0"/>
              <a:t>의 작업 간 공유 구조를 변화시키고 최적화하면서 성능 개선을 꾀하는 것이 최종적인 목표</a:t>
            </a:r>
          </a:p>
        </p:txBody>
      </p:sp>
    </p:spTree>
    <p:extLst>
      <p:ext uri="{BB962C8B-B14F-4D97-AF65-F5344CB8AC3E}">
        <p14:creationId xmlns:p14="http://schemas.microsoft.com/office/powerpoint/2010/main" val="176022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5B8FB-FFD1-450F-F987-95D17689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AD81-4E09-67F6-1313-66788D63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탐구 내용 및 기대 결과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14CEC095-7F07-18F3-53CA-67D15D8C3861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05F02-862E-6769-210D-1DA7D3171C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2" y="1677798"/>
            <a:ext cx="6142038" cy="2827337"/>
          </a:xfrm>
        </p:spPr>
        <p:txBody>
          <a:bodyPr/>
          <a:lstStyle/>
          <a:p>
            <a:r>
              <a:rPr lang="ko-KR" altLang="en-US" dirty="0"/>
              <a:t>다양한 기법들 </a:t>
            </a:r>
            <a:r>
              <a:rPr lang="en-US" altLang="ko-KR" dirty="0"/>
              <a:t>(Hard Sharing, Soft Sharing etc.) </a:t>
            </a:r>
            <a:r>
              <a:rPr lang="ko-KR" altLang="en-US" dirty="0"/>
              <a:t>탐구 및 기존 기법</a:t>
            </a:r>
            <a:r>
              <a:rPr lang="en-US" altLang="ko-KR" dirty="0"/>
              <a:t>(STL) </a:t>
            </a:r>
            <a:r>
              <a:rPr lang="ko-KR" altLang="en-US" dirty="0"/>
              <a:t>대비 성능 개선 여부 평가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MTL</a:t>
            </a:r>
            <a:r>
              <a:rPr lang="ko-KR" altLang="en-US" dirty="0"/>
              <a:t>에서 발생하는 주요 문제 식별 및 개선방안 도출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안전성 검증</a:t>
            </a:r>
            <a:r>
              <a:rPr lang="en-US" altLang="ko-KR" dirty="0"/>
              <a:t>(</a:t>
            </a:r>
            <a:r>
              <a:rPr lang="ko-KR" altLang="en-US" dirty="0"/>
              <a:t>과적합과 부정적 전이 해결</a:t>
            </a:r>
            <a:r>
              <a:rPr lang="en-US" altLang="ko-KR" dirty="0"/>
              <a:t>) </a:t>
            </a:r>
            <a:r>
              <a:rPr lang="ko-KR" altLang="en-US" dirty="0"/>
              <a:t>및 효율성 분석</a:t>
            </a:r>
            <a:r>
              <a:rPr lang="en-US" altLang="ko-KR" dirty="0"/>
              <a:t>(</a:t>
            </a:r>
            <a:r>
              <a:rPr lang="ko-KR" altLang="en-US" dirty="0"/>
              <a:t>경량화 및 성능 유지</a:t>
            </a:r>
            <a:r>
              <a:rPr lang="en-US" altLang="ko-KR" dirty="0"/>
              <a:t>, </a:t>
            </a:r>
            <a:r>
              <a:rPr lang="ko-KR" altLang="en-US" dirty="0"/>
              <a:t>개선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한국컴퓨터 종합학술대회</a:t>
            </a:r>
            <a:r>
              <a:rPr lang="en-US" altLang="ko-KR" dirty="0"/>
              <a:t>(KCC), </a:t>
            </a:r>
            <a:r>
              <a:rPr lang="ko-KR" altLang="en-US" dirty="0"/>
              <a:t>한국인공지능학회</a:t>
            </a:r>
            <a:r>
              <a:rPr lang="en-US" altLang="ko-KR" dirty="0"/>
              <a:t>(KAAI), </a:t>
            </a:r>
            <a:r>
              <a:rPr lang="ko-KR" altLang="en-US" dirty="0" err="1"/>
              <a:t>데이터마이닝</a:t>
            </a:r>
            <a:r>
              <a:rPr lang="ko-KR" altLang="en-US" dirty="0"/>
              <a:t> 및 인공지능 학술대회</a:t>
            </a:r>
            <a:r>
              <a:rPr lang="en-US" altLang="ko-KR" dirty="0"/>
              <a:t>(KDM/KDML)</a:t>
            </a:r>
            <a:r>
              <a:rPr lang="ko-KR" altLang="en-US" dirty="0"/>
              <a:t>에서 성과 기대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50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ED1D8-03CD-DB92-D717-B627C3C03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999F0-EB6A-A9CB-6590-935B1B4E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관련 학습 계획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51D7AD7A-BECB-E17F-50A9-CA6A96CF09A9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258B3-6E66-EF7B-0622-9BCB43396E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599EAF83-FC91-4E4C-3904-3E1F7E2C7925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28754977"/>
              </p:ext>
            </p:extLst>
          </p:nvPr>
        </p:nvGraphicFramePr>
        <p:xfrm>
          <a:off x="1511301" y="1715719"/>
          <a:ext cx="8860731" cy="48711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953577">
                  <a:extLst>
                    <a:ext uri="{9D8B030D-6E8A-4147-A177-3AD203B41FA5}">
                      <a16:colId xmlns:a16="http://schemas.microsoft.com/office/drawing/2014/main" val="4217390702"/>
                    </a:ext>
                  </a:extLst>
                </a:gridCol>
                <a:gridCol w="2953577">
                  <a:extLst>
                    <a:ext uri="{9D8B030D-6E8A-4147-A177-3AD203B41FA5}">
                      <a16:colId xmlns:a16="http://schemas.microsoft.com/office/drawing/2014/main" val="359888905"/>
                    </a:ext>
                  </a:extLst>
                </a:gridCol>
                <a:gridCol w="2953577">
                  <a:extLst>
                    <a:ext uri="{9D8B030D-6E8A-4147-A177-3AD203B41FA5}">
                      <a16:colId xmlns:a16="http://schemas.microsoft.com/office/drawing/2014/main" val="2915042527"/>
                    </a:ext>
                  </a:extLst>
                </a:gridCol>
              </a:tblGrid>
              <a:tr h="5970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학습할 내용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기간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역할 분담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696861464"/>
                  </a:ext>
                </a:extLst>
              </a:tr>
              <a:tr h="5970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Multi-Task Learning, Soft Sharing, Hard Sharing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공부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2025/03/18 ~ 2025/03/31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김수영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송재현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506793972"/>
                  </a:ext>
                </a:extLst>
              </a:tr>
              <a:tr h="1165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Sparse Sharing,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Nash MTL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공부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2025/04/01 ~ 2025/04/14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김수영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송재현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526480800"/>
                  </a:ext>
                </a:extLst>
              </a:tr>
              <a:tr h="1165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실험에 사용할 논문의 데이터셋 분석 및 정량적 성능 평가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2025/04/15 ~ 2025/05/12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김수영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송재현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585172142"/>
                  </a:ext>
                </a:extLst>
              </a:tr>
              <a:tr h="1165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연구 진행 과정에 따라 필요 시 추가적인 학습을 유동적으로 진행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2025/05/13 ~ 2025/05/28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김수영 송재현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56333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61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52CC5-40B2-85C7-CCF3-A4FA1BACF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7A9FF-E8D1-CF5D-31F9-6356ABC3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일정 계획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63D8A90C-0E43-EABC-608A-44522A880596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CB8236-6A35-80AF-502C-FCC96DCED9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56707B50-4040-9460-0598-E71DD76B2F7E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165864988"/>
              </p:ext>
            </p:extLst>
          </p:nvPr>
        </p:nvGraphicFramePr>
        <p:xfrm>
          <a:off x="1881929" y="1715719"/>
          <a:ext cx="8119473" cy="48711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06491">
                  <a:extLst>
                    <a:ext uri="{9D8B030D-6E8A-4147-A177-3AD203B41FA5}">
                      <a16:colId xmlns:a16="http://schemas.microsoft.com/office/drawing/2014/main" val="4217390702"/>
                    </a:ext>
                  </a:extLst>
                </a:gridCol>
                <a:gridCol w="2706491">
                  <a:extLst>
                    <a:ext uri="{9D8B030D-6E8A-4147-A177-3AD203B41FA5}">
                      <a16:colId xmlns:a16="http://schemas.microsoft.com/office/drawing/2014/main" val="359888905"/>
                    </a:ext>
                  </a:extLst>
                </a:gridCol>
                <a:gridCol w="2706491">
                  <a:extLst>
                    <a:ext uri="{9D8B030D-6E8A-4147-A177-3AD203B41FA5}">
                      <a16:colId xmlns:a16="http://schemas.microsoft.com/office/drawing/2014/main" val="2915042527"/>
                    </a:ext>
                  </a:extLst>
                </a:gridCol>
              </a:tblGrid>
              <a:tr h="5970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학습할 내용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기간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역할 분담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696861464"/>
                  </a:ext>
                </a:extLst>
              </a:tr>
              <a:tr h="5970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MTL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적용할 논문 탐색 및 실험 준비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2025/03/18 ~ 2025/03/24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김수영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송재현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2506793972"/>
                  </a:ext>
                </a:extLst>
              </a:tr>
              <a:tr h="1165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기초적인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Multi-Task Learning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구현 및 실험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2025/03/25 ~ 2025/04/14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김수영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</a:rPr>
                        <a:t>송재현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526480800"/>
                  </a:ext>
                </a:extLst>
              </a:tr>
              <a:tr h="1165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실험 및 결과 분석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2025/04/15 ~ 2025/05/12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김수영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송재현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1585172142"/>
                  </a:ext>
                </a:extLst>
              </a:tr>
              <a:tr h="1165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추가 실험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2025/05/13 ~ 2025/05/28</a:t>
                      </a:r>
                    </a:p>
                  </a:txBody>
                  <a:tcPr marL="63821" marR="63821" marT="17645" marB="1764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</a:rPr>
                        <a:t>김수영 송재현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63821" marR="63821" marT="17645" marB="17645" anchor="ctr"/>
                </a:tc>
                <a:extLst>
                  <a:ext uri="{0D108BD9-81ED-4DB2-BD59-A6C34878D82A}">
                    <a16:rowId xmlns:a16="http://schemas.microsoft.com/office/drawing/2014/main" val="56333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5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93376-5E5A-0845-2D50-D0CCA689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참고논문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F8B27-A2AB-5DE8-49C0-7D1DD8E384AE}"/>
              </a:ext>
            </a:extLst>
          </p:cNvPr>
          <p:cNvSpPr txBox="1"/>
          <p:nvPr/>
        </p:nvSpPr>
        <p:spPr>
          <a:xfrm>
            <a:off x="691078" y="1402680"/>
            <a:ext cx="9353550" cy="3019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</a:rPr>
              <a:t>Multitask Learning – Rich 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C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</a:rPr>
              <a:t>aruana (Machine Learning July 1997 volume28, pages 41-75)</a:t>
            </a: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hlinkClick r:id="rId2"/>
              </a:rPr>
              <a:t>https://link.springer.com/article/10.1023/A:1007379606734</a:t>
            </a:r>
            <a:endParaRPr lang="en-US" altLang="ko-KR" sz="1200" kern="0" dirty="0">
              <a:solidFill>
                <a:srgbClr val="000000"/>
              </a:solidFill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dirty="0">
              <a:solidFill>
                <a:srgbClr val="000000"/>
              </a:solidFill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</a:rPr>
              <a:t>An Overview of Multi-Task Learning in Deep 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Neural Networks – Sebastian Ruder (arXiv:1706.05098v1 [</a:t>
            </a:r>
            <a:r>
              <a:rPr lang="en-US" altLang="ko-KR" sz="1200" kern="0" dirty="0" err="1">
                <a:solidFill>
                  <a:srgbClr val="000000"/>
                </a:solidFill>
                <a:latin typeface="나눔바른고딕" panose="020B0603020101020101" pitchFamily="50" charset="-127"/>
              </a:rPr>
              <a:t>cs.LG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] 15  Jun  2017)</a:t>
            </a: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hlinkClick r:id="rId3"/>
              </a:rPr>
              <a:t>https://arxiv.org/abs/1706.05098</a:t>
            </a:r>
            <a:b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</a:rPr>
            </a:br>
            <a:endParaRPr lang="en-US" altLang="ko-KR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Multi-Task Learning as a Bargaining Game –Aviv Navon, Aviv </a:t>
            </a:r>
            <a:r>
              <a:rPr lang="en-US" altLang="ko-KR" sz="1200" kern="0" dirty="0" err="1">
                <a:solidFill>
                  <a:srgbClr val="000000"/>
                </a:solidFill>
                <a:latin typeface="나눔바른고딕" panose="020B0603020101020101" pitchFamily="50" charset="-127"/>
              </a:rPr>
              <a:t>Shamsian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, </a:t>
            </a:r>
            <a:r>
              <a:rPr lang="en-US" altLang="ko-KR" sz="1200" kern="0" dirty="0" err="1">
                <a:solidFill>
                  <a:srgbClr val="000000"/>
                </a:solidFill>
                <a:latin typeface="나눔바른고딕" panose="020B0603020101020101" pitchFamily="50" charset="-127"/>
              </a:rPr>
              <a:t>Idan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나눔바른고딕" panose="020B0603020101020101" pitchFamily="50" charset="-127"/>
              </a:rPr>
              <a:t>Achituve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, Haggai Maron, Kenji Kawaguchi, Gal </a:t>
            </a:r>
            <a:r>
              <a:rPr lang="en-US" altLang="ko-KR" sz="1200" kern="0" dirty="0" err="1">
                <a:solidFill>
                  <a:srgbClr val="000000"/>
                </a:solidFill>
                <a:latin typeface="나눔바른고딕" panose="020B0603020101020101" pitchFamily="50" charset="-127"/>
              </a:rPr>
              <a:t>Chechik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, Ethan </a:t>
            </a:r>
            <a:r>
              <a:rPr lang="en-US" altLang="ko-KR" sz="1200" kern="0" dirty="0" err="1">
                <a:solidFill>
                  <a:srgbClr val="000000"/>
                </a:solidFill>
                <a:latin typeface="나눔바른고딕" panose="020B0603020101020101" pitchFamily="50" charset="-127"/>
              </a:rPr>
              <a:t>Fetaya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 (arXiv:2202,01017v2 [</a:t>
            </a:r>
            <a:r>
              <a:rPr lang="en-US" altLang="ko-KR" sz="1200" kern="0" dirty="0" err="1">
                <a:solidFill>
                  <a:srgbClr val="000000"/>
                </a:solidFill>
                <a:latin typeface="나눔바른고딕" panose="020B0603020101020101" pitchFamily="50" charset="-127"/>
              </a:rPr>
              <a:t>cs.LG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] 8 Jul 2022)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hlinkClick r:id="rId4"/>
              </a:rPr>
              <a:t>https://arxiv.org/abs/2202.01017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  <a:p>
            <a:pPr marL="19050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2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BC52F860-EE53-B61E-0B21-679C4D478D90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r>
              <a:rPr lang="ko-KR" altLang="en-US" dirty="0"/>
              <a:t>연구 배경 및 관련 연구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수행자의 의도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탐구 내용 및 기대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관련 학습 계획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일정 계획</a:t>
            </a:r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0B73B-D04F-3375-CD42-C4C5C567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FB990CC4-E78D-2EB8-2017-B376EF034E6A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AF1D2-75E4-7F2B-BEFC-22F8F13B6E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78E3D1-561B-6E2C-34F4-6747F656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59" y="1830470"/>
            <a:ext cx="8039595" cy="2324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B3FE9-305A-34FE-A1A0-766A585D5FF3}"/>
              </a:ext>
            </a:extLst>
          </p:cNvPr>
          <p:cNvSpPr txBox="1"/>
          <p:nvPr/>
        </p:nvSpPr>
        <p:spPr>
          <a:xfrm>
            <a:off x="2303813" y="4298869"/>
            <a:ext cx="803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Task Learning(STL)</a:t>
            </a:r>
          </a:p>
          <a:p>
            <a:r>
              <a:rPr lang="ko-KR" altLang="en-US" dirty="0"/>
              <a:t>일반적인 학습 과정 </a:t>
            </a:r>
            <a:r>
              <a:rPr lang="en-US" altLang="ko-KR" dirty="0"/>
              <a:t>(</a:t>
            </a:r>
            <a:r>
              <a:rPr lang="ko-KR" altLang="en-US" dirty="0"/>
              <a:t>작업</a:t>
            </a:r>
            <a:r>
              <a:rPr lang="en-US" altLang="ko-KR" dirty="0"/>
              <a:t>;Task </a:t>
            </a:r>
            <a:r>
              <a:rPr lang="ko-KR" altLang="en-US" dirty="0"/>
              <a:t>별로 학습이 이루어지고 있는 상황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25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6A96C-BCB2-F4C8-7A50-A4461794F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8C7B4-21C4-2003-B4A5-2C292E8F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7850DD49-D7C1-1155-0356-FAD5B951F031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DBC91-F791-6042-3830-89C7BD0C03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9AF89B-C29F-A615-2294-57681A08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396" y="1654048"/>
            <a:ext cx="4665208" cy="4173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C1BF7-B114-887B-6A14-2DA1B0F96ACB}"/>
              </a:ext>
            </a:extLst>
          </p:cNvPr>
          <p:cNvSpPr txBox="1"/>
          <p:nvPr/>
        </p:nvSpPr>
        <p:spPr>
          <a:xfrm>
            <a:off x="3195581" y="5665181"/>
            <a:ext cx="580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Learning (MTL)</a:t>
            </a:r>
          </a:p>
          <a:p>
            <a:r>
              <a:rPr lang="ko-KR" altLang="en-US" dirty="0"/>
              <a:t>다중 작업 학습 </a:t>
            </a:r>
            <a:r>
              <a:rPr lang="en-US" altLang="ko-KR" dirty="0"/>
              <a:t>(</a:t>
            </a:r>
            <a:r>
              <a:rPr lang="ko-KR" altLang="en-US" dirty="0"/>
              <a:t>작업</a:t>
            </a:r>
            <a:r>
              <a:rPr lang="en-US" altLang="ko-KR" dirty="0"/>
              <a:t>;Task </a:t>
            </a:r>
            <a:r>
              <a:rPr lang="ko-KR" altLang="en-US" dirty="0"/>
              <a:t>모두 학습이 이루어져 하나의 </a:t>
            </a:r>
            <a:r>
              <a:rPr lang="en-US" altLang="ko-KR" dirty="0"/>
              <a:t>Input</a:t>
            </a:r>
            <a:r>
              <a:rPr lang="ko-KR" altLang="en-US" dirty="0"/>
              <a:t>으로 여러 작업들을 처리하는 상황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66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DF04-C342-9171-30E2-D9303C3F0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E7E3C-B4EC-E68E-E309-C944C60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FE667C8D-D4A6-3377-8785-69C3843201C4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86B5C0-A642-BBF8-0A23-04F55700A0A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7277780" cy="2827337"/>
          </a:xfrm>
        </p:spPr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은 귀납적 전이</a:t>
            </a:r>
            <a:r>
              <a:rPr lang="en-US" altLang="ko-KR" dirty="0"/>
              <a:t>(inductive transfer)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병렬적으로 학습이 진행된다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MTL</a:t>
            </a:r>
            <a:r>
              <a:rPr lang="ko-KR" altLang="en-US" dirty="0"/>
              <a:t>은 여러 </a:t>
            </a:r>
            <a:r>
              <a:rPr lang="en-US" altLang="ko-KR" dirty="0"/>
              <a:t>Task(</a:t>
            </a:r>
            <a:r>
              <a:rPr lang="ko-KR" altLang="en-US" dirty="0"/>
              <a:t>일련의 학습 </a:t>
            </a:r>
            <a:r>
              <a:rPr lang="en-US" altLang="ko-KR" dirty="0"/>
              <a:t>process)</a:t>
            </a:r>
            <a:r>
              <a:rPr lang="ko-KR" altLang="en-US" dirty="0"/>
              <a:t> 간 병렬적인 귀납적 전이 학습을 통해 전체 </a:t>
            </a:r>
            <a:r>
              <a:rPr lang="en-US" altLang="ko-KR" dirty="0"/>
              <a:t>Task</a:t>
            </a:r>
            <a:r>
              <a:rPr lang="ko-KR" altLang="en-US" dirty="0"/>
              <a:t>의 성능</a:t>
            </a:r>
            <a:r>
              <a:rPr lang="en-US" altLang="ko-KR" dirty="0"/>
              <a:t>(Accuracy, Loss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향상시키는 패러다임이다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63A33-D39E-7BEC-77DE-9C7B521368C9}"/>
              </a:ext>
            </a:extLst>
          </p:cNvPr>
          <p:cNvSpPr txBox="1"/>
          <p:nvPr/>
        </p:nvSpPr>
        <p:spPr>
          <a:xfrm>
            <a:off x="0" y="5934670"/>
            <a:ext cx="4197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100" dirty="0">
                <a:solidFill>
                  <a:srgbClr val="000000"/>
                </a:solidFill>
                <a:effectLst/>
                <a:latin typeface="바탕체" panose="02030609000101010101" pitchFamily="17" charset="-127"/>
                <a:cs typeface="Times New Roman" panose="02020603050405020304" pitchFamily="18" charset="0"/>
              </a:rPr>
              <a:t>Multitask Learning - Rich Caruana (Machine Learning, July 1997 volume 28, pages 41-75)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95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1987-F6A7-D0CA-65CE-41E7F237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D402-0CD6-2E70-3767-6FBFAD72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C8E050DA-9777-98C3-B650-90C5182ED042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A7760A-995E-848D-224B-220586D6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77798"/>
            <a:ext cx="3500800" cy="466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81514-432E-16DF-86AA-AC840EA3DB50}"/>
              </a:ext>
            </a:extLst>
          </p:cNvPr>
          <p:cNvSpPr txBox="1"/>
          <p:nvPr/>
        </p:nvSpPr>
        <p:spPr>
          <a:xfrm>
            <a:off x="4595750" y="1677798"/>
            <a:ext cx="5047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MTL</a:t>
            </a:r>
            <a:r>
              <a:rPr lang="ko-KR" altLang="en-US" dirty="0"/>
              <a:t>의 핵심 아이디어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가라데</a:t>
            </a:r>
            <a:r>
              <a:rPr lang="ko-KR" altLang="en-US" dirty="0"/>
              <a:t> 훈련 비유처럼</a:t>
            </a:r>
            <a:r>
              <a:rPr lang="en-US" altLang="ko-KR" dirty="0"/>
              <a:t>, </a:t>
            </a:r>
            <a:r>
              <a:rPr lang="ko-KR" altLang="en-US" dirty="0"/>
              <a:t>겉보기에는 관련 없어 보이는 보조 작업</a:t>
            </a:r>
            <a:r>
              <a:rPr lang="en-US" altLang="ko-KR" dirty="0"/>
              <a:t>(</a:t>
            </a:r>
            <a:r>
              <a:rPr lang="ko-KR" altLang="en-US" dirty="0"/>
              <a:t>페인트칠</a:t>
            </a:r>
            <a:r>
              <a:rPr lang="en-US" altLang="ko-KR" dirty="0"/>
              <a:t>, </a:t>
            </a:r>
            <a:r>
              <a:rPr lang="ko-KR" altLang="en-US" dirty="0" err="1"/>
              <a:t>왁스칠</a:t>
            </a:r>
            <a:r>
              <a:rPr lang="en-US" altLang="ko-KR" dirty="0"/>
              <a:t>)</a:t>
            </a:r>
            <a:r>
              <a:rPr lang="ko-KR" altLang="en-US" dirty="0"/>
              <a:t>이 실제 목표</a:t>
            </a:r>
            <a:r>
              <a:rPr lang="en-US" altLang="ko-KR" dirty="0"/>
              <a:t>(</a:t>
            </a:r>
            <a:r>
              <a:rPr lang="ko-KR" altLang="en-US" dirty="0" err="1"/>
              <a:t>가라데</a:t>
            </a:r>
            <a:r>
              <a:rPr lang="ko-KR" altLang="en-US" dirty="0"/>
              <a:t> 기술 습득</a:t>
            </a:r>
            <a:r>
              <a:rPr lang="en-US" altLang="ko-KR" dirty="0"/>
              <a:t>)</a:t>
            </a:r>
            <a:r>
              <a:rPr lang="ko-KR" altLang="en-US" dirty="0"/>
              <a:t>에 필요한 기반을 다져주는 것과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8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A4EF3-2EE2-0786-86A3-B38AEFA16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6188F-F039-A8DB-06FA-37B5A022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C188C1EC-683C-3B8E-DB9A-AADCC380680E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F8C9E-1A3D-F8CC-20C0-3858A803E2F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3E3CE3-8DB2-5926-51A0-6DEB96E8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3" y="1189366"/>
            <a:ext cx="1889166" cy="18891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64693C-C1BF-33D0-72DA-C8943A06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09" y="4257007"/>
            <a:ext cx="1495710" cy="1495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146FF-0002-CFE6-970B-E4374903F6AE}"/>
              </a:ext>
            </a:extLst>
          </p:cNvPr>
          <p:cNvSpPr txBox="1"/>
          <p:nvPr/>
        </p:nvSpPr>
        <p:spPr>
          <a:xfrm>
            <a:off x="1849651" y="5723905"/>
            <a:ext cx="9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English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4CF836-6A7A-C6E3-0B87-F00AF071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49" y="4791029"/>
            <a:ext cx="1495710" cy="14957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671B12-D761-4BB0-3A87-E5ABE694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937" y="4247692"/>
            <a:ext cx="1495710" cy="1495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363A2-15A2-550A-13A9-F8CF988737AD}"/>
              </a:ext>
            </a:extLst>
          </p:cNvPr>
          <p:cNvSpPr txBox="1"/>
          <p:nvPr/>
        </p:nvSpPr>
        <p:spPr>
          <a:xfrm>
            <a:off x="5351554" y="6320344"/>
            <a:ext cx="9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한국어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3E657-850E-E2E2-4E2E-336CCF78EA42}"/>
              </a:ext>
            </a:extLst>
          </p:cNvPr>
          <p:cNvSpPr txBox="1"/>
          <p:nvPr/>
        </p:nvSpPr>
        <p:spPr>
          <a:xfrm>
            <a:off x="8789865" y="5745953"/>
            <a:ext cx="9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日本語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8A2E2E-1CA4-4726-9E19-0E7A088C356A}"/>
              </a:ext>
            </a:extLst>
          </p:cNvPr>
          <p:cNvSpPr txBox="1"/>
          <p:nvPr/>
        </p:nvSpPr>
        <p:spPr>
          <a:xfrm>
            <a:off x="4960731" y="2893866"/>
            <a:ext cx="17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~ …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B4337-ED6F-4D76-BC64-C7C1B871966F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3072519" y="3078532"/>
            <a:ext cx="1888212" cy="192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2ABF5F5-C3AA-B0CF-63A2-11ACE8B1C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826567" y="3263198"/>
            <a:ext cx="1063" cy="134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12DEF1D-2740-7905-2441-9C1CED1F8C46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694529" y="3078532"/>
            <a:ext cx="1781408" cy="19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19308328-089E-A41E-B936-C2ECBBC43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59" y="3895985"/>
            <a:ext cx="962880" cy="9628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2B31691-8664-43E5-D93D-583D95D7F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252" y="3964452"/>
            <a:ext cx="962880" cy="96288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BC199D2-5FD1-F582-A792-688150782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936" y="4377425"/>
            <a:ext cx="867888" cy="8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6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04FB5-0969-8864-9865-9854B84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0645FC75-93C8-531D-7CE5-FEAF558C7011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A67666-1A83-7E0E-44D7-76014180F72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2" y="1677798"/>
            <a:ext cx="4558332" cy="1401231"/>
          </a:xfrm>
        </p:spPr>
        <p:txBody>
          <a:bodyPr/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Task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들 사이에 존재하는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Shared Representation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’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혹은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Shared Knowledege</a:t>
            </a:r>
            <a:r>
              <a:rPr lang="ko-KR" altLang="ko-KR" sz="1800" b="1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’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MTL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의 핵심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C008F-FB21-08D9-9806-4624F41A565B}"/>
              </a:ext>
            </a:extLst>
          </p:cNvPr>
          <p:cNvSpPr txBox="1"/>
          <p:nvPr/>
        </p:nvSpPr>
        <p:spPr>
          <a:xfrm>
            <a:off x="1820883" y="4070267"/>
            <a:ext cx="8550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즉</a:t>
            </a:r>
            <a:r>
              <a:rPr lang="en-US" altLang="ko-KR" sz="3200" dirty="0"/>
              <a:t>, </a:t>
            </a:r>
            <a:r>
              <a:rPr lang="ko-KR" altLang="en-US" sz="3200" dirty="0"/>
              <a:t>여러 </a:t>
            </a:r>
            <a:r>
              <a:rPr lang="en-US" altLang="ko-KR" sz="3200" dirty="0"/>
              <a:t>Task </a:t>
            </a:r>
            <a:r>
              <a:rPr lang="ko-KR" altLang="en-US" sz="3200" dirty="0"/>
              <a:t>간 공통된 지식을 학습에 이용하여</a:t>
            </a:r>
            <a:endParaRPr lang="en-US" altLang="ko-KR" sz="3200" dirty="0"/>
          </a:p>
          <a:p>
            <a:pPr algn="ctr"/>
            <a:r>
              <a:rPr lang="ko-KR" altLang="en-US" sz="3200" dirty="0"/>
              <a:t>여러 </a:t>
            </a:r>
            <a:r>
              <a:rPr lang="en-US" altLang="ko-KR" sz="3200" dirty="0"/>
              <a:t>Task</a:t>
            </a:r>
            <a:r>
              <a:rPr lang="ko-KR" altLang="en-US" sz="3200" dirty="0"/>
              <a:t>를 한 번에 처리할 수 있는 일반화된</a:t>
            </a:r>
            <a:endParaRPr lang="en-US" altLang="ko-KR" sz="3200" dirty="0"/>
          </a:p>
          <a:p>
            <a:pPr algn="ctr"/>
            <a:r>
              <a:rPr lang="ko-KR" altLang="en-US" sz="3200" dirty="0"/>
              <a:t>모형을 만드는 것이 </a:t>
            </a:r>
            <a:r>
              <a:rPr lang="en-US" altLang="ko-KR" sz="3200" dirty="0"/>
              <a:t>MTL </a:t>
            </a:r>
            <a:r>
              <a:rPr lang="ko-KR" altLang="en-US" sz="3200" dirty="0"/>
              <a:t>연구의 주 목표 </a:t>
            </a:r>
          </a:p>
        </p:txBody>
      </p:sp>
    </p:spTree>
    <p:extLst>
      <p:ext uri="{BB962C8B-B14F-4D97-AF65-F5344CB8AC3E}">
        <p14:creationId xmlns:p14="http://schemas.microsoft.com/office/powerpoint/2010/main" val="14330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EF1B0-731C-62DC-8BAE-0E949C026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236D6-7B9F-EA1F-4C17-4AD68A95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D17E3-D6F2-AFA4-99F6-CB2C72F467F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5912118" cy="2827337"/>
          </a:xfrm>
        </p:spPr>
        <p:txBody>
          <a:bodyPr/>
          <a:lstStyle/>
          <a:p>
            <a:r>
              <a:rPr lang="en-US" altLang="ko-KR" dirty="0"/>
              <a:t>Hard Sharing</a:t>
            </a:r>
          </a:p>
          <a:p>
            <a:endParaRPr lang="en-US" altLang="ko-KR" dirty="0"/>
          </a:p>
          <a:p>
            <a:r>
              <a:rPr lang="ko-KR" altLang="en-US" dirty="0"/>
              <a:t>여러 </a:t>
            </a:r>
            <a:r>
              <a:rPr lang="en-US" altLang="ko-KR" dirty="0"/>
              <a:t>Task(</a:t>
            </a:r>
            <a:r>
              <a:rPr lang="ko-KR" altLang="en-US" dirty="0"/>
              <a:t>작업</a:t>
            </a:r>
            <a:r>
              <a:rPr lang="en-US" altLang="ko-KR" dirty="0"/>
              <a:t>)</a:t>
            </a:r>
            <a:r>
              <a:rPr lang="ko-KR" altLang="en-US" dirty="0"/>
              <a:t>들이 하나의 공유된 계층</a:t>
            </a:r>
            <a:r>
              <a:rPr lang="en-US" altLang="ko-KR" dirty="0"/>
              <a:t>(Shared Layers)</a:t>
            </a:r>
            <a:r>
              <a:rPr lang="ko-KR" altLang="en-US" dirty="0"/>
              <a:t>를 통해 입력 데이터를 처리하고 공통된 특징을 학습시키는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작업이 유사한 특징이나 지식을 공유한다는 가정을 고려하여 개발된 학습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있는 작업을 함께 학습하는 것이 각각의 작업을 독립적으로 학습하는 것보다 더 나은 성능을 얻을 수 있을 것이라 기대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4F64F1-48D6-5FAE-2A79-595F630D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681" y="702064"/>
            <a:ext cx="4099686" cy="50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049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910</Words>
  <Application>Microsoft Office PowerPoint</Application>
  <PresentationFormat>와이드스크린</PresentationFormat>
  <Paragraphs>140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나눔바른고딕</vt:lpstr>
      <vt:lpstr>Wingdings</vt:lpstr>
      <vt:lpstr>Arial</vt:lpstr>
      <vt:lpstr>맑은 고딕</vt:lpstr>
      <vt:lpstr>바탕체</vt:lpstr>
      <vt:lpstr>CosineVTI</vt:lpstr>
      <vt:lpstr>Multi-Task Learning의 최적 공유 전략 연구 확장 및 실험적 유효성 분석</vt:lpstr>
      <vt:lpstr>목차</vt:lpstr>
      <vt:lpstr>연구 배경 및 관련 연구</vt:lpstr>
      <vt:lpstr>연구 배경 및 관련 연구</vt:lpstr>
      <vt:lpstr>연구 배경 및 관련 연구</vt:lpstr>
      <vt:lpstr>연구 배경 및 관련 연구</vt:lpstr>
      <vt:lpstr>연구 배경 및 관련 연구</vt:lpstr>
      <vt:lpstr>연구 배경 및 관련 연구</vt:lpstr>
      <vt:lpstr>연구 배경 및 관련 연구</vt:lpstr>
      <vt:lpstr>연구 배경 및 관련 연구</vt:lpstr>
      <vt:lpstr>연구 배경 및 관련 연구</vt:lpstr>
      <vt:lpstr>연구 배경 및 관련 연구</vt:lpstr>
      <vt:lpstr>연구 배경 및 관련 연구</vt:lpstr>
      <vt:lpstr>프로젝트 수행자의 의도</vt:lpstr>
      <vt:lpstr>프로젝트 수행자의 의도</vt:lpstr>
      <vt:lpstr>탐구 내용 및 기대 결과</vt:lpstr>
      <vt:lpstr>프로젝트 관련 학습 계획</vt:lpstr>
      <vt:lpstr>연구 일정 계획</vt:lpstr>
      <vt:lpstr>참고논문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Sooyoung Kim</cp:lastModifiedBy>
  <cp:revision>7</cp:revision>
  <dcterms:created xsi:type="dcterms:W3CDTF">2023-12-03T10:31:03Z</dcterms:created>
  <dcterms:modified xsi:type="dcterms:W3CDTF">2025-03-15T06:32:18Z</dcterms:modified>
</cp:coreProperties>
</file>