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8"/>
  </p:notesMasterIdLst>
  <p:sldIdLst>
    <p:sldId id="256" r:id="rId2"/>
    <p:sldId id="26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32" r:id="rId11"/>
    <p:sldId id="329" r:id="rId12"/>
    <p:sldId id="333" r:id="rId13"/>
    <p:sldId id="334" r:id="rId14"/>
    <p:sldId id="339" r:id="rId15"/>
    <p:sldId id="335" r:id="rId16"/>
    <p:sldId id="336" r:id="rId17"/>
  </p:sldIdLst>
  <p:sldSz cx="12192000" cy="6858000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Cascadia Code" panose="020B06090200000200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08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8.11250&#8203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6.13797&#8203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1.0040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ips.cc/paper/2021/file/e77910ebb93b511588557806310f78f1-Pape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/>
              <a:t>브레인스토밍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74F46-4D72-6A4D-A518-798B66C7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4B9D-D5F7-64CA-13A4-E4CFBDC1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09112-FFA9-0389-1B7A-5D5B4559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Multi-Task Learning</a:t>
            </a:r>
            <a:r>
              <a:rPr lang="ko-KR" altLang="en-US" sz="2000" dirty="0"/>
              <a:t>을 활용한</a:t>
            </a:r>
            <a:r>
              <a:rPr lang="en-US" altLang="ko-KR" dirty="0"/>
              <a:t> </a:t>
            </a:r>
            <a:r>
              <a:rPr lang="en-US" altLang="ko-KR" sz="2000" dirty="0"/>
              <a:t>PVT v2 </a:t>
            </a:r>
            <a:r>
              <a:rPr lang="ko-KR" altLang="en-US" sz="2000" dirty="0"/>
              <a:t>프레임워크 성능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향상이 입증된 모형을 바탕으로 </a:t>
            </a:r>
            <a:r>
              <a:rPr lang="en-US" altLang="ko-KR" dirty="0"/>
              <a:t>MTL</a:t>
            </a:r>
            <a:r>
              <a:rPr lang="ko-KR" altLang="en-US" dirty="0"/>
              <a:t>을 적용시켜 유효성을 검증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PVT v2: improved baselines with pyramid vision transformer </a:t>
            </a:r>
            <a:r>
              <a:rPr lang="ko-KR" altLang="en-US" dirty="0"/>
              <a:t>논문에서 제시한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적용시켜 성능 향상이 이루어지는지 확인해보고 </a:t>
            </a:r>
            <a:r>
              <a:rPr lang="en-US" altLang="ko-KR" dirty="0"/>
              <a:t>MTL</a:t>
            </a:r>
            <a:r>
              <a:rPr lang="ko-KR" altLang="en-US" dirty="0"/>
              <a:t>의 유효성을 검증해본다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54DEB-C6F6-DCF6-D2E0-F408BAC0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9AF0D08-A6AD-EB64-8939-143329CA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80" y="1421533"/>
            <a:ext cx="9065666" cy="54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C530E-0A47-E3BF-D4D5-49566382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A974034-674B-D381-CFBC-6785FE6F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0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88997-3396-E682-52BB-A9F039CD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B010-5018-4684-BDE5-0B02879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아이디어 발산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108D4-31C6-F93B-A3A8-20A39185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67838"/>
            <a:ext cx="10720874" cy="3564436"/>
          </a:xfrm>
        </p:spPr>
        <p:txBody>
          <a:bodyPr/>
          <a:lstStyle/>
          <a:p>
            <a:r>
              <a:rPr lang="ko-KR" altLang="en-US" sz="2400" dirty="0"/>
              <a:t>연구 개요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목표</a:t>
            </a:r>
            <a:r>
              <a:rPr lang="en-US" altLang="ko-KR" sz="1400" dirty="0"/>
              <a:t>: Pyramid Vision Transformer v2(PVT v2)</a:t>
            </a:r>
            <a:r>
              <a:rPr lang="ko-KR" altLang="en-US" sz="1400" dirty="0"/>
              <a:t>를 기반으로 </a:t>
            </a:r>
            <a:r>
              <a:rPr lang="en-US" altLang="ko-KR" sz="1400" dirty="0"/>
              <a:t>MTL(Multi-Task Learning)</a:t>
            </a:r>
            <a:r>
              <a:rPr lang="ko-KR" altLang="en-US" sz="1400" dirty="0"/>
              <a:t>에서의 성능 검증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모델 소개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PVT v2</a:t>
            </a:r>
            <a:r>
              <a:rPr lang="ko-KR" altLang="en-US" sz="1400" dirty="0"/>
              <a:t>는 </a:t>
            </a:r>
            <a:r>
              <a:rPr lang="en-US" altLang="ko-KR" sz="1400" dirty="0"/>
              <a:t>PVT v1</a:t>
            </a:r>
            <a:r>
              <a:rPr lang="ko-KR" altLang="en-US" sz="1400" dirty="0"/>
              <a:t>을 개선한 모형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주요 개선</a:t>
            </a:r>
            <a:r>
              <a:rPr lang="en-US" altLang="ko-KR" sz="14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Linear SRA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Overlapping Patch Embedding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Convolutional FFN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특징</a:t>
            </a:r>
            <a:r>
              <a:rPr lang="en-US" altLang="ko-KR" sz="1400" dirty="0"/>
              <a:t>: </a:t>
            </a:r>
            <a:r>
              <a:rPr lang="ko-KR" altLang="en-US" sz="1400" dirty="0"/>
              <a:t>연산 효율성이 높고 다양한 비전 태스크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 분류</a:t>
            </a:r>
            <a:r>
              <a:rPr lang="en-US" altLang="ko-KR" sz="1400" dirty="0"/>
              <a:t>, </a:t>
            </a:r>
            <a:r>
              <a:rPr lang="ko-KR" altLang="en-US" sz="1400" dirty="0"/>
              <a:t>객체 탐지</a:t>
            </a:r>
            <a:r>
              <a:rPr lang="en-US" altLang="ko-KR" sz="1400" dirty="0"/>
              <a:t>, </a:t>
            </a:r>
            <a:r>
              <a:rPr lang="ko-KR" altLang="en-US" sz="1400" dirty="0"/>
              <a:t>의미론적 분할</a:t>
            </a:r>
            <a:r>
              <a:rPr lang="en-US" altLang="ko-KR" sz="1400" dirty="0"/>
              <a:t>)</a:t>
            </a:r>
            <a:r>
              <a:rPr lang="ko-KR" altLang="en-US" sz="1400" dirty="0"/>
              <a:t>에서 성능 우수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실험 계획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분류 </a:t>
            </a:r>
            <a:r>
              <a:rPr lang="en-US" altLang="ko-KR" sz="1400" dirty="0"/>
              <a:t>/ </a:t>
            </a:r>
            <a:r>
              <a:rPr lang="ko-KR" altLang="en-US" sz="1400" dirty="0"/>
              <a:t>객체 탐지 </a:t>
            </a:r>
            <a:r>
              <a:rPr lang="en-US" altLang="ko-KR" sz="1400" dirty="0"/>
              <a:t>/ </a:t>
            </a:r>
            <a:r>
              <a:rPr lang="ko-KR" altLang="en-US" sz="1400" dirty="0"/>
              <a:t>의미론적 분할을 통합한 </a:t>
            </a:r>
            <a:r>
              <a:rPr lang="en-US" altLang="ko-KR" sz="1400" dirty="0"/>
              <a:t>MTL </a:t>
            </a:r>
            <a:r>
              <a:rPr lang="ko-KR" altLang="en-US" sz="1400" dirty="0"/>
              <a:t>수행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단일 태스크 모델과 비교하여 </a:t>
            </a:r>
            <a:r>
              <a:rPr lang="en-US" altLang="ko-KR" sz="1400" dirty="0"/>
              <a:t>MTL</a:t>
            </a:r>
            <a:r>
              <a:rPr lang="ko-KR" altLang="en-US" sz="1400" dirty="0"/>
              <a:t>의 성능 향상 및 효율성 검증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40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C3996-5163-2F42-6578-FE1D1D5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B7B8A-3E51-8EEA-60E6-9C79019B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아이디어 발산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7A969-04B2-9B4C-E4A6-6F08B5DE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2800" kern="100" dirty="0">
                <a:effectLst/>
                <a:latin typeface="+mn-ea"/>
                <a:ea typeface="+mn-ea"/>
              </a:rPr>
              <a:t>연구 키워드 정리</a:t>
            </a:r>
            <a:endParaRPr lang="en-US" altLang="ko-KR" sz="2800" kern="100" dirty="0">
              <a:effectLst/>
              <a:latin typeface="+mn-ea"/>
              <a:ea typeface="+mn-ea"/>
            </a:endParaRPr>
          </a:p>
          <a:p>
            <a:pPr algn="just" latinLnBrk="1"/>
            <a:endParaRPr lang="ko-KR" altLang="ko-KR" sz="1800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+mn-ea"/>
                <a:ea typeface="+mn-ea"/>
              </a:rPr>
              <a:t>Multi-Task Learning</a:t>
            </a:r>
            <a:endParaRPr lang="ko-KR" altLang="ko-KR" sz="1800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+mn-ea"/>
                <a:ea typeface="+mn-ea"/>
              </a:rPr>
              <a:t>Pyramid Vision Transformer v2: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연구에서 사용할 모형</a:t>
            </a: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+mn-ea"/>
                <a:ea typeface="+mn-ea"/>
              </a:rPr>
              <a:t>Image Classification: MTL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학습에 사용할 작업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(Task) –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관련 데이터셋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: ImageNet</a:t>
            </a:r>
            <a:endParaRPr lang="ko-KR" altLang="ko-KR" sz="1800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+mn-ea"/>
                <a:ea typeface="+mn-ea"/>
              </a:rPr>
              <a:t>Object Detection: MTL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학습에 사용할 작업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(Task) –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관련 데이터셋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: COCO</a:t>
            </a:r>
            <a:endParaRPr lang="ko-KR" altLang="ko-KR" sz="1800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+mn-ea"/>
                <a:ea typeface="+mn-ea"/>
              </a:rPr>
              <a:t>Semantic Segmentation: MTL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학습에 사용할 작업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(Task) – </a:t>
            </a:r>
            <a:r>
              <a:rPr lang="ko-KR" altLang="ko-KR" sz="1800" kern="100" dirty="0">
                <a:effectLst/>
                <a:latin typeface="+mn-ea"/>
                <a:ea typeface="+mn-ea"/>
              </a:rPr>
              <a:t>관련 데이터셋</a:t>
            </a:r>
            <a:r>
              <a:rPr lang="en-US" altLang="ko-KR" sz="1800" kern="100" dirty="0">
                <a:effectLst/>
                <a:latin typeface="+mn-ea"/>
                <a:ea typeface="+mn-ea"/>
              </a:rPr>
              <a:t>: ADE20K</a:t>
            </a:r>
            <a:endParaRPr lang="ko-KR" altLang="ko-KR" sz="1800" kern="100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92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8219-CB95-CF44-E2D0-2382D035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41D8-D554-4C00-5AB1-D334644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아이디어 발산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EFDFA-8305-0371-815A-AA9EC9A4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ko-KR" sz="2800" kern="100" dirty="0">
                <a:effectLst/>
                <a:latin typeface="+mn-ea"/>
                <a:ea typeface="+mn-ea"/>
              </a:rPr>
              <a:t>주요 이론 및 연구 변수</a:t>
            </a:r>
            <a:endParaRPr lang="en-US" altLang="ko-KR" sz="2800" kern="100" dirty="0">
              <a:effectLst/>
              <a:latin typeface="+mn-ea"/>
              <a:ea typeface="+mn-ea"/>
            </a:endParaRPr>
          </a:p>
          <a:p>
            <a:pPr algn="just" latinLnBrk="1"/>
            <a:endParaRPr lang="ko-KR" altLang="ko-KR" sz="2000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+mn-ea"/>
                <a:ea typeface="+mn-ea"/>
              </a:rPr>
              <a:t>독립변수</a:t>
            </a:r>
            <a:r>
              <a:rPr lang="en-US" altLang="ko-KR" sz="2000" kern="100" dirty="0">
                <a:effectLst/>
                <a:latin typeface="+mn-ea"/>
                <a:ea typeface="+mn-ea"/>
              </a:rPr>
              <a:t>(IV)</a:t>
            </a:r>
            <a:endParaRPr lang="ko-KR" altLang="ko-KR" sz="2000" kern="100" dirty="0">
              <a:effectLst/>
              <a:latin typeface="+mn-ea"/>
              <a:ea typeface="+mn-ea"/>
            </a:endParaRPr>
          </a:p>
          <a:p>
            <a:pPr marL="571500" lvl="1" indent="-342900" algn="just" latinLnBrk="1">
              <a:buFont typeface="+mj-lt"/>
              <a:buAutoNum type="arabicParenR"/>
            </a:pPr>
            <a:r>
              <a:rPr lang="en-US" altLang="ko-KR" kern="100" dirty="0">
                <a:effectLst/>
                <a:latin typeface="+mn-ea"/>
                <a:ea typeface="+mn-ea"/>
              </a:rPr>
              <a:t>Backbone</a:t>
            </a:r>
            <a:r>
              <a:rPr lang="ko-KR" altLang="ko-KR" kern="100" dirty="0">
                <a:effectLst/>
                <a:latin typeface="+mn-ea"/>
                <a:ea typeface="+mn-ea"/>
              </a:rPr>
              <a:t>의 공유 전략</a:t>
            </a:r>
            <a:r>
              <a:rPr lang="en-US" altLang="ko-KR" kern="100" dirty="0">
                <a:effectLst/>
                <a:latin typeface="+mn-ea"/>
                <a:ea typeface="+mn-ea"/>
              </a:rPr>
              <a:t>: </a:t>
            </a:r>
            <a:r>
              <a:rPr lang="ko-KR" altLang="ko-KR" kern="100" dirty="0">
                <a:effectLst/>
                <a:latin typeface="+mn-ea"/>
                <a:ea typeface="+mn-ea"/>
              </a:rPr>
              <a:t>완전 공유</a:t>
            </a:r>
            <a:r>
              <a:rPr lang="en-US" altLang="ko-KR" kern="100" dirty="0">
                <a:effectLst/>
                <a:latin typeface="+mn-ea"/>
                <a:ea typeface="+mn-ea"/>
              </a:rPr>
              <a:t>, </a:t>
            </a:r>
            <a:r>
              <a:rPr lang="ko-KR" altLang="ko-KR" kern="100" dirty="0">
                <a:effectLst/>
                <a:latin typeface="+mn-ea"/>
                <a:ea typeface="+mn-ea"/>
              </a:rPr>
              <a:t>부분 공유</a:t>
            </a:r>
            <a:r>
              <a:rPr lang="en-US" altLang="ko-KR" kern="100" dirty="0">
                <a:effectLst/>
                <a:latin typeface="+mn-ea"/>
                <a:ea typeface="+mn-ea"/>
              </a:rPr>
              <a:t>, </a:t>
            </a:r>
            <a:r>
              <a:rPr lang="ko-KR" altLang="ko-KR" kern="100" dirty="0">
                <a:effectLst/>
                <a:latin typeface="+mn-ea"/>
                <a:ea typeface="+mn-ea"/>
              </a:rPr>
              <a:t>개별</a:t>
            </a:r>
            <a:r>
              <a:rPr lang="en-US" altLang="ko-KR" kern="100" dirty="0">
                <a:effectLst/>
                <a:latin typeface="+mn-ea"/>
                <a:ea typeface="+mn-ea"/>
              </a:rPr>
              <a:t> Backbone </a:t>
            </a:r>
            <a:r>
              <a:rPr lang="ko-KR" altLang="ko-KR" kern="100" dirty="0">
                <a:effectLst/>
                <a:latin typeface="+mn-ea"/>
                <a:ea typeface="+mn-ea"/>
              </a:rPr>
              <a:t>사용</a:t>
            </a:r>
          </a:p>
          <a:p>
            <a:pPr marL="571500" lvl="1" indent="-342900" algn="just" latinLnBrk="1">
              <a:buFont typeface="+mj-lt"/>
              <a:buAutoNum type="arabicParenR"/>
            </a:pPr>
            <a:r>
              <a:rPr lang="en-US" altLang="ko-KR" kern="100" dirty="0">
                <a:effectLst/>
                <a:latin typeface="+mn-ea"/>
                <a:ea typeface="+mn-ea"/>
              </a:rPr>
              <a:t>Decoder</a:t>
            </a:r>
            <a:r>
              <a:rPr lang="ko-KR" altLang="ko-KR" kern="100" dirty="0">
                <a:effectLst/>
                <a:latin typeface="+mn-ea"/>
                <a:ea typeface="+mn-ea"/>
              </a:rPr>
              <a:t>의 적용 방식</a:t>
            </a:r>
            <a:r>
              <a:rPr lang="en-US" altLang="ko-KR" kern="100" dirty="0">
                <a:effectLst/>
                <a:latin typeface="+mn-ea"/>
                <a:ea typeface="+mn-ea"/>
              </a:rPr>
              <a:t>: Task-Specific Decoder</a:t>
            </a:r>
          </a:p>
          <a:p>
            <a:pPr marL="228600" lvl="1" indent="0" algn="just" latinLnBrk="1">
              <a:buNone/>
            </a:pPr>
            <a:endParaRPr lang="ko-KR" altLang="ko-KR" kern="100" dirty="0">
              <a:effectLst/>
              <a:latin typeface="+mn-ea"/>
              <a:ea typeface="+mn-ea"/>
            </a:endParaRPr>
          </a:p>
          <a:p>
            <a:pPr marL="342900" lvl="0" indent="-342900" algn="just" latinLnBrk="1">
              <a:buFont typeface="Wingdings" panose="05000000000000000000" pitchFamily="2" charset="2"/>
              <a:buChar char=""/>
            </a:pPr>
            <a:r>
              <a:rPr lang="ko-KR" altLang="ko-KR" sz="2000" kern="100" dirty="0">
                <a:effectLst/>
                <a:latin typeface="+mn-ea"/>
                <a:ea typeface="+mn-ea"/>
              </a:rPr>
              <a:t>종속변수</a:t>
            </a:r>
            <a:r>
              <a:rPr lang="en-US" altLang="ko-KR" sz="2000" kern="100" dirty="0">
                <a:effectLst/>
                <a:latin typeface="+mn-ea"/>
                <a:ea typeface="+mn-ea"/>
              </a:rPr>
              <a:t>(DV)</a:t>
            </a:r>
            <a:endParaRPr lang="ko-KR" altLang="ko-KR" sz="2000" kern="100" dirty="0">
              <a:effectLst/>
              <a:latin typeface="+mn-ea"/>
              <a:ea typeface="+mn-ea"/>
            </a:endParaRPr>
          </a:p>
          <a:p>
            <a:pPr marL="571500" lvl="1" indent="-342900" algn="just" latinLnBrk="1">
              <a:buFont typeface="+mj-lt"/>
              <a:buAutoNum type="arabicParenR"/>
            </a:pPr>
            <a:r>
              <a:rPr lang="ko-KR" altLang="ko-KR" kern="100" dirty="0">
                <a:effectLst/>
                <a:latin typeface="+mn-ea"/>
                <a:ea typeface="+mn-ea"/>
              </a:rPr>
              <a:t>이미지 분류 성능</a:t>
            </a:r>
          </a:p>
          <a:p>
            <a:pPr marL="571500" lvl="1" indent="-342900" algn="just" latinLnBrk="1">
              <a:buFont typeface="+mj-lt"/>
              <a:buAutoNum type="arabicParenR"/>
            </a:pPr>
            <a:r>
              <a:rPr lang="ko-KR" altLang="ko-KR" kern="100" dirty="0">
                <a:effectLst/>
                <a:latin typeface="+mn-ea"/>
                <a:ea typeface="+mn-ea"/>
              </a:rPr>
              <a:t>객체 탐지 성능</a:t>
            </a:r>
          </a:p>
          <a:p>
            <a:pPr marL="571500" lvl="1" indent="-342900" algn="just" latinLnBrk="1">
              <a:buFont typeface="+mj-lt"/>
              <a:buAutoNum type="arabicParenR"/>
            </a:pPr>
            <a:r>
              <a:rPr lang="ko-KR" altLang="ko-KR" kern="100" dirty="0">
                <a:effectLst/>
                <a:latin typeface="+mn-ea"/>
                <a:ea typeface="+mn-ea"/>
              </a:rPr>
              <a:t>의미론적 분할 성능</a:t>
            </a:r>
          </a:p>
        </p:txBody>
      </p:sp>
    </p:spTree>
    <p:extLst>
      <p:ext uri="{BB962C8B-B14F-4D97-AF65-F5344CB8AC3E}">
        <p14:creationId xmlns:p14="http://schemas.microsoft.com/office/powerpoint/2010/main" val="387496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EBA9-BA0E-81E6-A8A3-69DD70BD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9382F-4B18-7C00-D8F3-CCA84924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아이디어 수렴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83DE3A93-EE9F-5288-B3C0-D45E94439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311180"/>
              </p:ext>
            </p:extLst>
          </p:nvPr>
        </p:nvGraphicFramePr>
        <p:xfrm>
          <a:off x="2035617" y="1952706"/>
          <a:ext cx="7635923" cy="36387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1466">
                  <a:extLst>
                    <a:ext uri="{9D8B030D-6E8A-4147-A177-3AD203B41FA5}">
                      <a16:colId xmlns:a16="http://schemas.microsoft.com/office/drawing/2014/main" val="1355702995"/>
                    </a:ext>
                  </a:extLst>
                </a:gridCol>
                <a:gridCol w="6224457">
                  <a:extLst>
                    <a:ext uri="{9D8B030D-6E8A-4147-A177-3AD203B41FA5}">
                      <a16:colId xmlns:a16="http://schemas.microsoft.com/office/drawing/2014/main" val="326306783"/>
                    </a:ext>
                  </a:extLst>
                </a:gridCol>
              </a:tblGrid>
              <a:tr h="37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1" kern="100" dirty="0">
                          <a:effectLst/>
                        </a:rPr>
                        <a:t>핵심 개념</a:t>
                      </a:r>
                      <a:endParaRPr lang="ko-KR" sz="1000" b="1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1" kern="100" dirty="0">
                          <a:effectLst/>
                        </a:rPr>
                        <a:t>정의 및 하위 개념 목록</a:t>
                      </a:r>
                      <a:endParaRPr lang="ko-KR" sz="1000" b="1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46422"/>
                  </a:ext>
                </a:extLst>
              </a:tr>
              <a:tr h="99037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Multi-Task Learning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sz="1000" kern="100" dirty="0">
                          <a:effectLst/>
                        </a:rPr>
                        <a:t>하나의 모델이 여러 개의 작업을 동시에 처리할 수 있게 수행하는 학습 방법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228600" indent="-228600" algn="ctr" latinLnBrk="1">
                        <a:buAutoNum type="arabicPeriod"/>
                      </a:pPr>
                      <a:endParaRPr lang="ko-KR" sz="1000" kern="100" dirty="0">
                        <a:effectLst/>
                      </a:endParaRPr>
                    </a:p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2. </a:t>
                      </a:r>
                      <a:r>
                        <a:rPr lang="ko-KR" sz="1000" kern="100" dirty="0">
                          <a:effectLst/>
                        </a:rPr>
                        <a:t>하나의 모델이 한 개의 작업을 수행하는</a:t>
                      </a:r>
                      <a:r>
                        <a:rPr lang="en-US" sz="1000" kern="100" dirty="0">
                          <a:effectLst/>
                        </a:rPr>
                        <a:t> Single-Task Learning</a:t>
                      </a:r>
                      <a:r>
                        <a:rPr lang="ko-KR" sz="1000" kern="100" dirty="0">
                          <a:effectLst/>
                        </a:rPr>
                        <a:t>과 비교</a:t>
                      </a:r>
                      <a:br>
                        <a:rPr lang="en-US" altLang="ko-KR" sz="1000" kern="100" dirty="0">
                          <a:effectLst/>
                        </a:rPr>
                      </a:br>
                      <a:br>
                        <a:rPr lang="en-US" altLang="ko-KR" sz="1000" kern="100" dirty="0">
                          <a:effectLst/>
                        </a:rPr>
                      </a:br>
                      <a:r>
                        <a:rPr lang="en-US" altLang="ko-KR" sz="1000" kern="100" dirty="0">
                          <a:effectLst/>
                        </a:rPr>
                        <a:t>Hard Sharing, Soft Sharing, Sparse Sharing, Hierarchical Sharing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4101371"/>
                  </a:ext>
                </a:extLst>
              </a:tr>
              <a:tr h="37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>
                          <a:effectLst/>
                        </a:rPr>
                        <a:t>PVT v2</a:t>
                      </a:r>
                      <a:endParaRPr lang="ko-KR" sz="10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effectLst/>
                        </a:rPr>
                        <a:t>본 연구에서 </a:t>
                      </a:r>
                      <a:r>
                        <a:rPr lang="en-US" sz="1000" kern="100" dirty="0">
                          <a:effectLst/>
                        </a:rPr>
                        <a:t>MTL </a:t>
                      </a:r>
                      <a:r>
                        <a:rPr lang="ko-KR" sz="1000" kern="100" dirty="0">
                          <a:effectLst/>
                        </a:rPr>
                        <a:t>학습 작업을 수행할 모델 구조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3273188"/>
                  </a:ext>
                </a:extLst>
              </a:tr>
              <a:tr h="756693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effectLst/>
                        </a:rPr>
                        <a:t>데이터셋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effectLst/>
                        </a:rPr>
                        <a:t>본 연구에서</a:t>
                      </a:r>
                      <a:r>
                        <a:rPr lang="en-US" sz="1000" kern="100" dirty="0">
                          <a:effectLst/>
                        </a:rPr>
                        <a:t> MTL </a:t>
                      </a:r>
                      <a:r>
                        <a:rPr lang="ko-KR" sz="1000" kern="100" dirty="0">
                          <a:effectLst/>
                        </a:rPr>
                        <a:t>학습을 수행할 데이터</a:t>
                      </a:r>
                      <a:br>
                        <a:rPr lang="en-US" altLang="ko-KR" sz="1000" kern="100" dirty="0">
                          <a:effectLst/>
                        </a:rPr>
                      </a:br>
                      <a:br>
                        <a:rPr lang="en-US" altLang="ko-KR" sz="1000" kern="100" dirty="0">
                          <a:effectLst/>
                        </a:rPr>
                      </a:br>
                      <a:r>
                        <a:rPr lang="en-US" sz="1000" kern="100" dirty="0">
                          <a:effectLst/>
                        </a:rPr>
                        <a:t>ImageNet(</a:t>
                      </a:r>
                      <a:r>
                        <a:rPr lang="ko-KR" sz="1000" kern="100" dirty="0">
                          <a:effectLst/>
                        </a:rPr>
                        <a:t>이미지 분류</a:t>
                      </a:r>
                      <a:r>
                        <a:rPr lang="en-US" sz="1000" kern="100" dirty="0">
                          <a:effectLst/>
                        </a:rPr>
                        <a:t>), COCO(</a:t>
                      </a:r>
                      <a:r>
                        <a:rPr lang="ko-KR" sz="1000" kern="100" dirty="0">
                          <a:effectLst/>
                        </a:rPr>
                        <a:t>객체 탐지</a:t>
                      </a:r>
                      <a:r>
                        <a:rPr lang="en-US" sz="1000" kern="100" dirty="0">
                          <a:effectLst/>
                        </a:rPr>
                        <a:t>), ADE20K (</a:t>
                      </a:r>
                      <a:r>
                        <a:rPr lang="ko-KR" sz="1000" kern="100" dirty="0">
                          <a:effectLst/>
                        </a:rPr>
                        <a:t>의미론적 분할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9301699"/>
                  </a:ext>
                </a:extLst>
              </a:tr>
              <a:tr h="37834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>
                          <a:effectLst/>
                        </a:rPr>
                        <a:t>성능 평가 방법</a:t>
                      </a:r>
                      <a:endParaRPr lang="ko-KR" sz="10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effectLst/>
                        </a:rPr>
                        <a:t>모델의 정확도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연산의 효율성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 err="1">
                          <a:effectLst/>
                        </a:rPr>
                        <a:t>연산량</a:t>
                      </a:r>
                      <a:r>
                        <a:rPr lang="en-US" sz="1000" kern="100" dirty="0">
                          <a:effectLst/>
                        </a:rPr>
                        <a:t>, </a:t>
                      </a:r>
                      <a:r>
                        <a:rPr lang="ko-KR" sz="1000" kern="100" dirty="0">
                          <a:effectLst/>
                        </a:rPr>
                        <a:t>파라미터의 개수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4430138"/>
                  </a:ext>
                </a:extLst>
              </a:tr>
              <a:tr h="756693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Task-Specific</a:t>
                      </a:r>
                    </a:p>
                    <a:p>
                      <a:pPr algn="ctr" latinLnBrk="1"/>
                      <a:r>
                        <a:rPr lang="en-US" sz="1000" kern="100" dirty="0">
                          <a:effectLst/>
                        </a:rPr>
                        <a:t>Decoders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 dirty="0">
                          <a:effectLst/>
                        </a:rPr>
                        <a:t>각 작업에 특화된</a:t>
                      </a:r>
                      <a:r>
                        <a:rPr lang="en-US" sz="1000" kern="100" dirty="0">
                          <a:effectLst/>
                        </a:rPr>
                        <a:t> Decoder</a:t>
                      </a:r>
                      <a:r>
                        <a:rPr lang="ko-KR" sz="1000" kern="100" dirty="0">
                          <a:effectLst/>
                        </a:rPr>
                        <a:t>을 활용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작업 별 최적의 성능 도출 목적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085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97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2066-B9EF-10A9-9C78-B16701FD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464F7-C5DA-FC2C-2EC9-EBE0F62B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아이디어 수렴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185E49-50C4-89C0-2069-7E659EAA3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65" y="1838946"/>
            <a:ext cx="9709270" cy="4005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60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2827337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아이디어 발산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아이디어 수렴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주제 </a:t>
            </a:r>
            <a:r>
              <a:rPr lang="en-US" altLang="ko-KR" dirty="0"/>
              <a:t>- Multi-Task Learning</a:t>
            </a:r>
            <a:r>
              <a:rPr lang="ko-KR" altLang="en-US" dirty="0"/>
              <a:t>의 최적 공유 전략 연구 확장 및 실험적 유효성 분석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dirty="0">
                <a:latin typeface="+mn-lt"/>
                <a:cs typeface="Cascadia Code" panose="020B0609020000020004" pitchFamily="49" charset="0"/>
              </a:rPr>
              <a:t>주제 </a:t>
            </a:r>
            <a:r>
              <a:rPr lang="ko-KR" altLang="en-US" dirty="0"/>
              <a:t>구체화 필요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dirty="0"/>
              <a:t>브레인스토밍을 통해 구체적인 문제 설정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dirty="0"/>
              <a:t>기존 논문 탐색 및 </a:t>
            </a:r>
            <a:r>
              <a:rPr lang="en-US" altLang="ko-KR" dirty="0"/>
              <a:t>AI</a:t>
            </a:r>
            <a:r>
              <a:rPr lang="ko-KR" altLang="en-US" dirty="0"/>
              <a:t>도구 활용을 통한 정보 획득 및 </a:t>
            </a:r>
            <a:r>
              <a:rPr lang="en-US" altLang="ko-KR" dirty="0"/>
              <a:t>ideation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</a:t>
            </a:r>
            <a:r>
              <a:rPr lang="en-US" altLang="ko-K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dirty="0"/>
              <a:t>최종 문제 선정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C4F66-B832-396E-1965-4AF7E0F6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1555845"/>
            <a:ext cx="5182780" cy="4497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A949A6-A5E2-EE48-0DFA-47B2A6A3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37829"/>
          <a:stretch/>
        </p:blipFill>
        <p:spPr>
          <a:xfrm>
            <a:off x="5873859" y="1555845"/>
            <a:ext cx="5157504" cy="2216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380BC3-DCB6-0F8B-0B10-F9EF55007791}"/>
              </a:ext>
            </a:extLst>
          </p:cNvPr>
          <p:cNvSpPr/>
          <p:nvPr/>
        </p:nvSpPr>
        <p:spPr>
          <a:xfrm>
            <a:off x="5873859" y="4222080"/>
            <a:ext cx="5177784" cy="183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9A2F41-E0C0-1CDC-1D09-6AD83EBA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431"/>
          <a:stretch/>
        </p:blipFill>
        <p:spPr>
          <a:xfrm>
            <a:off x="5850933" y="3774063"/>
            <a:ext cx="5157504" cy="4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71809-49F5-B823-D47E-FDC40E04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383C-EB01-043B-B6B8-02DEBA74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FD36-1235-DC5E-D674-C5729C2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MTL</a:t>
            </a:r>
            <a:r>
              <a:rPr lang="ko-KR" altLang="en-US" dirty="0"/>
              <a:t>을 활용하여 성능을 올린 논문 재현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논문에서 구체적으로 언급하지 않은 단일 작업 학습</a:t>
            </a:r>
            <a:r>
              <a:rPr lang="en-US" altLang="ko-KR" dirty="0"/>
              <a:t>(STL)</a:t>
            </a:r>
            <a:r>
              <a:rPr lang="ko-KR" altLang="en-US" dirty="0"/>
              <a:t> 모형을 직접 구현해보고 실제로 </a:t>
            </a:r>
            <a:r>
              <a:rPr lang="en-US" altLang="ko-KR" dirty="0"/>
              <a:t>MTL</a:t>
            </a:r>
            <a:r>
              <a:rPr lang="ko-KR" altLang="en-US" dirty="0"/>
              <a:t>이 </a:t>
            </a:r>
            <a:r>
              <a:rPr lang="en-US" altLang="ko-KR" dirty="0"/>
              <a:t>STL</a:t>
            </a:r>
            <a:r>
              <a:rPr lang="ko-KR" altLang="en-US" dirty="0"/>
              <a:t>에 비하여 성능 향상이 이루어지는지 논문 자체를 재현해본다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활용 논문 </a:t>
            </a:r>
            <a:r>
              <a:rPr lang="en-US" altLang="ko-KR" dirty="0"/>
              <a:t>: 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+mn-ea"/>
                <a:ea typeface="+mn-ea"/>
                <a:hlinkClick r:id="rId2"/>
              </a:rPr>
              <a:t>YOLOP: You Only Look Once for Panoptic Driving Perception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1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30D1-2806-846B-22D7-020942CF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866A7-4E67-1B41-AE0A-A93F1C9A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BBD43-ED94-725D-7A8E-7B6FC97F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성능 향상이 입증된 모형을 바탕으로 </a:t>
            </a:r>
            <a:r>
              <a:rPr lang="en-US" altLang="ko-KR" dirty="0"/>
              <a:t>MTL</a:t>
            </a:r>
            <a:r>
              <a:rPr lang="ko-KR" altLang="en-US" dirty="0"/>
              <a:t>을 적용시켜 유효성을 검증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논문에서 제시한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적용시켜 성능 향상이 이루어지는지 확인해보고 </a:t>
            </a:r>
            <a:r>
              <a:rPr lang="en-US" altLang="ko-KR" dirty="0"/>
              <a:t>MTL</a:t>
            </a:r>
            <a:r>
              <a:rPr lang="ko-KR" altLang="en-US" dirty="0"/>
              <a:t>의 유효성을 검증해본다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활용 논문 </a:t>
            </a:r>
            <a:r>
              <a:rPr lang="en-US" altLang="ko-KR" dirty="0">
                <a:latin typeface="+mn-lt"/>
              </a:rPr>
              <a:t>:</a:t>
            </a:r>
            <a:r>
              <a:rPr lang="en-US" altLang="ko-KR" sz="1800" kern="100" dirty="0">
                <a:effectLst/>
                <a:latin typeface="+mn-lt"/>
                <a:ea typeface="바탕" panose="02030600000101010101" pitchFamily="18" charset="-127"/>
              </a:rPr>
              <a:t> 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+mn-lt"/>
                <a:ea typeface="바탕" panose="02030600000101010101" pitchFamily="18" charset="-127"/>
                <a:hlinkClick r:id="rId2"/>
              </a:rPr>
              <a:t>PVT v2: improved baselines with pyramid vision transformer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+mn-lt"/>
                <a:ea typeface="바탕체" panose="02030609000101010101" pitchFamily="17" charset="-127"/>
                <a:hlinkClick r:id="rId2"/>
              </a:rPr>
              <a:t>​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044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B9A4-8547-2114-A2CC-C98B2A0B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4275-899D-1935-E3F4-3E5E4295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0B1CF-0F9D-9A83-D2C1-7C1D796C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기존에 알려진 모형을 </a:t>
            </a:r>
            <a:r>
              <a:rPr lang="en-US" altLang="ko-KR" dirty="0"/>
              <a:t>MTL</a:t>
            </a:r>
            <a:r>
              <a:rPr lang="ko-KR" altLang="en-US" dirty="0"/>
              <a:t>로 학습하여 </a:t>
            </a:r>
            <a:r>
              <a:rPr lang="en-US" altLang="ko-KR" dirty="0"/>
              <a:t>MTL</a:t>
            </a:r>
            <a:r>
              <a:rPr lang="ko-KR" altLang="en-US" dirty="0"/>
              <a:t>의 일반적인 성능이 높음을 검증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기존에 잘 알려진 모형</a:t>
            </a:r>
            <a:r>
              <a:rPr lang="en-US" altLang="ko-KR" dirty="0"/>
              <a:t>(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MobileNet</a:t>
            </a:r>
            <a:r>
              <a:rPr lang="en-US" altLang="ko-KR" dirty="0"/>
              <a:t> etc.)</a:t>
            </a:r>
            <a:r>
              <a:rPr lang="ko-KR" altLang="en-US" dirty="0"/>
              <a:t>을 활용하여 </a:t>
            </a:r>
            <a:r>
              <a:rPr lang="en-US" altLang="ko-KR" dirty="0"/>
              <a:t>MTL</a:t>
            </a:r>
            <a:r>
              <a:rPr lang="ko-KR" altLang="en-US" dirty="0"/>
              <a:t>이 어느 특정 모형에만 국한돼서 성능 향상이 이루어지는 것이 아닌 일반적으로 성능 향상이 이루어짐을 확인해본다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활용 논문 </a:t>
            </a:r>
            <a:r>
              <a:rPr lang="en-US" altLang="ko-KR" dirty="0"/>
              <a:t>: 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+mn-ea"/>
                <a:ea typeface="+mn-ea"/>
                <a:hlinkClick r:id="rId2"/>
              </a:rPr>
              <a:t>Multi-task CNN Model for Attribute Prediction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22D4-EC31-430B-BB5D-54D8EE43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4224-2209-3369-355D-918ACD07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0F63F-34C0-07B8-E0D4-FC062D40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4) MTL</a:t>
            </a:r>
            <a:r>
              <a:rPr lang="ko-KR" altLang="en-US" dirty="0"/>
              <a:t>에서 </a:t>
            </a:r>
            <a:r>
              <a:rPr lang="en-US" altLang="ko-KR" dirty="0"/>
              <a:t>Task Sampling </a:t>
            </a:r>
            <a:r>
              <a:rPr lang="ko-KR" altLang="en-US" dirty="0"/>
              <a:t>방법 연구를 통한 성능 개선 방안 탐색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MTL</a:t>
            </a:r>
            <a:r>
              <a:rPr lang="ko-KR" altLang="en-US" dirty="0"/>
              <a:t>의 작업</a:t>
            </a:r>
            <a:r>
              <a:rPr lang="en-US" altLang="ko-KR" dirty="0"/>
              <a:t> </a:t>
            </a:r>
            <a:r>
              <a:rPr lang="ko-KR" altLang="en-US" dirty="0"/>
              <a:t>선정 방식을 연구하여 전체적인 학습 성능을 높이는 방법을 탐색해본다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활용 논문 </a:t>
            </a:r>
            <a:r>
              <a:rPr lang="en-US" altLang="ko-KR" dirty="0"/>
              <a:t>: </a:t>
            </a: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+mn-ea"/>
                <a:ea typeface="+mn-ea"/>
                <a:hlinkClick r:id="rId2"/>
              </a:rPr>
              <a:t>Efficiently Identifying Task Groupings for Multi-Task Learning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3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2C40-E4E6-A628-60C9-07248EBC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32F67-C477-1892-B66E-97E6DBE7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정의 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6395F-2453-3BF3-DB9B-91CBEF16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80660"/>
            <a:ext cx="10325000" cy="3564436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문제 </a:t>
            </a:r>
            <a:r>
              <a:rPr lang="en-US" altLang="ko-KR" dirty="0"/>
              <a:t>: </a:t>
            </a:r>
            <a:r>
              <a:rPr lang="ko-KR" altLang="en-US" dirty="0"/>
              <a:t>단순하게 논문 재구현이 목적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 연구로부터 큰 의의를 찾기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문제 </a:t>
            </a:r>
            <a:r>
              <a:rPr lang="en-US" altLang="ko-KR" dirty="0"/>
              <a:t>: 2</a:t>
            </a:r>
            <a:r>
              <a:rPr lang="ko-KR" altLang="en-US" dirty="0"/>
              <a:t>번 문제를 일반화한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2</a:t>
            </a:r>
            <a:r>
              <a:rPr lang="ko-KR" altLang="en-US" dirty="0"/>
              <a:t>번 문제로 축약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문제 </a:t>
            </a:r>
            <a:r>
              <a:rPr lang="en-US" altLang="ko-KR" dirty="0"/>
              <a:t>: </a:t>
            </a:r>
            <a:r>
              <a:rPr lang="ko-KR" altLang="en-US" dirty="0"/>
              <a:t>새로운 </a:t>
            </a:r>
            <a:r>
              <a:rPr lang="en-US" altLang="ko-KR" dirty="0"/>
              <a:t>sampling </a:t>
            </a:r>
            <a:r>
              <a:rPr lang="ko-KR" altLang="en-US" dirty="0"/>
              <a:t>기법 탐색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→ 기존에 선정한 주제처럼 구체적인 문제로 정의되지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842386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694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Cascadia Code</vt:lpstr>
      <vt:lpstr>나눔바른고딕</vt:lpstr>
      <vt:lpstr>Wingdings</vt:lpstr>
      <vt:lpstr>Arial</vt:lpstr>
      <vt:lpstr>맑은 고딕</vt:lpstr>
      <vt:lpstr>Times New Roman</vt:lpstr>
      <vt:lpstr>CosineVTI</vt:lpstr>
      <vt:lpstr>Multi-Task Learning을 활용한 PVT v2 프레임워크 성능 개선 - 브레인스토밍</vt:lpstr>
      <vt:lpstr>목차</vt:lpstr>
      <vt:lpstr>문제 정의 브레인스토밍</vt:lpstr>
      <vt:lpstr>문제 정의 브레인스토밍</vt:lpstr>
      <vt:lpstr>문제 정의 브레인스토밍</vt:lpstr>
      <vt:lpstr>문제 정의 브레인스토밍</vt:lpstr>
      <vt:lpstr>문제 정의 브레인스토밍</vt:lpstr>
      <vt:lpstr>문제 정의 브레인스토밍</vt:lpstr>
      <vt:lpstr>문제 정의 브레인스토밍</vt:lpstr>
      <vt:lpstr>문제 정의 브레인스토밍</vt:lpstr>
      <vt:lpstr>문제 정의 브레인스토밍</vt:lpstr>
      <vt:lpstr>아이디어 발산</vt:lpstr>
      <vt:lpstr>아이디어 발산</vt:lpstr>
      <vt:lpstr>아이디어 발산</vt:lpstr>
      <vt:lpstr>아이디어 수렴</vt:lpstr>
      <vt:lpstr>아이디어 수렴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Sooyoung Kim</cp:lastModifiedBy>
  <cp:revision>10</cp:revision>
  <dcterms:created xsi:type="dcterms:W3CDTF">2023-12-03T10:31:03Z</dcterms:created>
  <dcterms:modified xsi:type="dcterms:W3CDTF">2025-03-29T07:42:11Z</dcterms:modified>
</cp:coreProperties>
</file>