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25" r:id="rId1"/>
  </p:sldMasterIdLst>
  <p:notesMasterIdLst>
    <p:notesMasterId r:id="rId17"/>
  </p:notesMasterIdLst>
  <p:sldIdLst>
    <p:sldId id="256" r:id="rId2"/>
    <p:sldId id="260" r:id="rId3"/>
    <p:sldId id="348" r:id="rId4"/>
    <p:sldId id="351" r:id="rId5"/>
    <p:sldId id="322" r:id="rId6"/>
    <p:sldId id="350" r:id="rId7"/>
    <p:sldId id="323" r:id="rId8"/>
    <p:sldId id="339" r:id="rId9"/>
    <p:sldId id="352" r:id="rId10"/>
    <p:sldId id="354" r:id="rId11"/>
    <p:sldId id="355" r:id="rId12"/>
    <p:sldId id="356" r:id="rId13"/>
    <p:sldId id="357" r:id="rId14"/>
    <p:sldId id="358" r:id="rId15"/>
    <p:sldId id="359" r:id="rId16"/>
  </p:sldIdLst>
  <p:sldSz cx="12192000" cy="6858000"/>
  <p:notesSz cx="6858000" cy="9144000"/>
  <p:embeddedFontLst>
    <p:embeddedFont>
      <p:font typeface="나눔바른고딕" panose="020B0603020101020101" pitchFamily="50" charset="-127"/>
      <p:regular r:id="rId18"/>
      <p:bold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C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C760E2-EE35-4336-9785-676E8EC9A9E5}" v="1" dt="2025-05-02T09:37:45.540"/>
    <p1510:client id="{F4963E38-397C-405C-B7E7-31497873FC99}" v="40" dt="2025-05-02T08:19:46.4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20" autoAdjust="0"/>
    <p:restoredTop sz="81826" autoAdjust="0"/>
  </p:normalViewPr>
  <p:slideViewPr>
    <p:cSldViewPr snapToGrid="0" showGuides="1">
      <p:cViewPr varScale="1">
        <p:scale>
          <a:sx n="51" d="100"/>
          <a:sy n="51" d="100"/>
        </p:scale>
        <p:origin x="1212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2D21F-FB27-4973-BA50-A28D6CAE8A36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863CC-1987-4F5C-ABCB-573AC5D55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410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 </a:t>
            </a:r>
            <a:r>
              <a:rPr lang="ko-KR" altLang="en-US" dirty="0" err="1"/>
              <a:t>멀티태스크</a:t>
            </a:r>
            <a:r>
              <a:rPr lang="ko-KR" altLang="en-US" dirty="0"/>
              <a:t> 러닝을 활용한 </a:t>
            </a:r>
            <a:r>
              <a:rPr lang="en-US" altLang="ko-KR" dirty="0"/>
              <a:t>PVT v2 </a:t>
            </a:r>
            <a:r>
              <a:rPr lang="ko-KR" altLang="en-US" dirty="0"/>
              <a:t>프레임워크 성능개선을 주제로 한 </a:t>
            </a:r>
            <a:r>
              <a:rPr lang="en-US" altLang="ko-KR" dirty="0"/>
              <a:t>8</a:t>
            </a:r>
            <a:r>
              <a:rPr lang="ko-KR" altLang="en-US" dirty="0"/>
              <a:t>조의 </a:t>
            </a:r>
            <a:r>
              <a:rPr lang="ko-KR" altLang="en-US" dirty="0" err="1"/>
              <a:t>유스케이스</a:t>
            </a:r>
            <a:r>
              <a:rPr lang="ko-KR" altLang="en-US" dirty="0"/>
              <a:t> 발표입니다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63CC-1987-4F5C-ABCB-573AC5D55AF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387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9DC403-528C-93A4-9460-828586BD3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8DA564D-CF66-C415-68B4-6B514EF3B2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1027993-9ED5-65EE-AB70-CE00104563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이에 대한 저희의 가설로는 첫 번째</a:t>
            </a:r>
            <a:r>
              <a:rPr lang="en-US" altLang="ko-KR" dirty="0"/>
              <a:t>, </a:t>
            </a:r>
            <a:r>
              <a:rPr lang="ko-KR" altLang="en-US" dirty="0" err="1"/>
              <a:t>멀티태스크러닝을</a:t>
            </a:r>
            <a:r>
              <a:rPr lang="ko-KR" altLang="en-US" dirty="0"/>
              <a:t> 이용해 학습시킨 </a:t>
            </a:r>
            <a:r>
              <a:rPr lang="en-US" altLang="ko-KR" dirty="0"/>
              <a:t>PVT v2 </a:t>
            </a:r>
            <a:r>
              <a:rPr lang="ko-KR" altLang="en-US" dirty="0"/>
              <a:t>모형은 단일 작업 모형 보다 정확도</a:t>
            </a:r>
            <a:r>
              <a:rPr lang="en-US" altLang="ko-KR" dirty="0"/>
              <a:t>, AP, </a:t>
            </a:r>
            <a:r>
              <a:rPr lang="en-US" altLang="ko-KR" dirty="0" err="1"/>
              <a:t>mIoU</a:t>
            </a:r>
            <a:r>
              <a:rPr lang="en-US" altLang="ko-KR" dirty="0"/>
              <a:t>(</a:t>
            </a:r>
            <a:r>
              <a:rPr lang="ko-KR" altLang="en-US" dirty="0" err="1"/>
              <a:t>엠아이오유</a:t>
            </a:r>
            <a:r>
              <a:rPr lang="en-US" altLang="ko-KR" dirty="0"/>
              <a:t>), </a:t>
            </a:r>
            <a:r>
              <a:rPr lang="ko-KR" altLang="en-US" dirty="0"/>
              <a:t>파라미터의 개수 등과 같은 성능 지표에서 유의미한 향상 및 개선이 </a:t>
            </a:r>
            <a:r>
              <a:rPr lang="ko-KR" altLang="en-US" dirty="0" err="1"/>
              <a:t>보일거란</a:t>
            </a:r>
            <a:r>
              <a:rPr lang="ko-KR" altLang="en-US" dirty="0"/>
              <a:t> 것입니다</a:t>
            </a:r>
            <a:r>
              <a:rPr lang="en-US" altLang="ko-KR" dirty="0"/>
              <a:t>. </a:t>
            </a:r>
            <a:r>
              <a:rPr lang="ko-KR" altLang="en-US" dirty="0"/>
              <a:t>두 번째</a:t>
            </a:r>
            <a:r>
              <a:rPr lang="en-US" altLang="ko-KR" dirty="0"/>
              <a:t>, </a:t>
            </a:r>
            <a:r>
              <a:rPr lang="ko-KR" altLang="en-US" dirty="0" err="1"/>
              <a:t>멀티태스크러닝</a:t>
            </a:r>
            <a:r>
              <a:rPr lang="ko-KR" altLang="en-US" dirty="0"/>
              <a:t> 기반 모형은 자율 주행 분야에서 연구되는 모형인 </a:t>
            </a:r>
            <a:r>
              <a:rPr lang="en-US" altLang="ko-KR" dirty="0" err="1"/>
              <a:t>HydraNet</a:t>
            </a:r>
            <a:r>
              <a:rPr lang="en-US" altLang="ko-KR" dirty="0"/>
              <a:t> </a:t>
            </a:r>
            <a:r>
              <a:rPr lang="ko-KR" altLang="en-US" dirty="0"/>
              <a:t>대비 정확도 </a:t>
            </a:r>
            <a:r>
              <a:rPr lang="ko-KR" altLang="en-US" dirty="0" err="1"/>
              <a:t>측면에어</a:t>
            </a:r>
            <a:r>
              <a:rPr lang="ko-KR" altLang="en-US" dirty="0"/>
              <a:t> 유의미한 성능 향상을 보여줄 것이라는 겁니다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74F341-5173-DA41-F875-EAB2A943B5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63CC-1987-4F5C-ABCB-573AC5D55AF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2037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7A3A6F-43B1-57B9-57CE-1936AC5C2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FE83196-8B82-B248-450B-1B237FDE5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A122C07-4C7A-B532-66E1-D00ABD23C2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이에 대한 저희의 가설로는 첫 번째</a:t>
            </a:r>
            <a:r>
              <a:rPr lang="en-US" altLang="ko-KR" dirty="0"/>
              <a:t>, </a:t>
            </a:r>
            <a:r>
              <a:rPr lang="ko-KR" altLang="en-US" dirty="0" err="1"/>
              <a:t>멀티태스크러닝을</a:t>
            </a:r>
            <a:r>
              <a:rPr lang="ko-KR" altLang="en-US" dirty="0"/>
              <a:t> 이용해 학습시킨 </a:t>
            </a:r>
            <a:r>
              <a:rPr lang="en-US" altLang="ko-KR" dirty="0"/>
              <a:t>PVT v2 </a:t>
            </a:r>
            <a:r>
              <a:rPr lang="ko-KR" altLang="en-US" dirty="0"/>
              <a:t>모형은 단일 작업 모형 보다 정확도</a:t>
            </a:r>
            <a:r>
              <a:rPr lang="en-US" altLang="ko-KR" dirty="0"/>
              <a:t>, AP, </a:t>
            </a:r>
            <a:r>
              <a:rPr lang="en-US" altLang="ko-KR" dirty="0" err="1"/>
              <a:t>mIoU</a:t>
            </a:r>
            <a:r>
              <a:rPr lang="en-US" altLang="ko-KR" dirty="0"/>
              <a:t>(</a:t>
            </a:r>
            <a:r>
              <a:rPr lang="ko-KR" altLang="en-US" dirty="0" err="1"/>
              <a:t>엠아이오유</a:t>
            </a:r>
            <a:r>
              <a:rPr lang="en-US" altLang="ko-KR" dirty="0"/>
              <a:t>), </a:t>
            </a:r>
            <a:r>
              <a:rPr lang="ko-KR" altLang="en-US" dirty="0"/>
              <a:t>파라미터의 개수 등과 같은 성능 지표에서 유의미한 향상 및 개선이 </a:t>
            </a:r>
            <a:r>
              <a:rPr lang="ko-KR" altLang="en-US" dirty="0" err="1"/>
              <a:t>보일거란</a:t>
            </a:r>
            <a:r>
              <a:rPr lang="ko-KR" altLang="en-US" dirty="0"/>
              <a:t> 것입니다</a:t>
            </a:r>
            <a:r>
              <a:rPr lang="en-US" altLang="ko-KR" dirty="0"/>
              <a:t>. </a:t>
            </a:r>
            <a:r>
              <a:rPr lang="ko-KR" altLang="en-US" dirty="0"/>
              <a:t>두 번째</a:t>
            </a:r>
            <a:r>
              <a:rPr lang="en-US" altLang="ko-KR" dirty="0"/>
              <a:t>, </a:t>
            </a:r>
            <a:r>
              <a:rPr lang="ko-KR" altLang="en-US" dirty="0" err="1"/>
              <a:t>멀티태스크러닝</a:t>
            </a:r>
            <a:r>
              <a:rPr lang="ko-KR" altLang="en-US" dirty="0"/>
              <a:t> 기반 모형은 자율 주행 분야에서 연구되는 모형인 </a:t>
            </a:r>
            <a:r>
              <a:rPr lang="en-US" altLang="ko-KR" dirty="0" err="1"/>
              <a:t>HydraNet</a:t>
            </a:r>
            <a:r>
              <a:rPr lang="en-US" altLang="ko-KR" dirty="0"/>
              <a:t> </a:t>
            </a:r>
            <a:r>
              <a:rPr lang="ko-KR" altLang="en-US" dirty="0"/>
              <a:t>대비 정확도 </a:t>
            </a:r>
            <a:r>
              <a:rPr lang="ko-KR" altLang="en-US" dirty="0" err="1"/>
              <a:t>측면에어</a:t>
            </a:r>
            <a:r>
              <a:rPr lang="ko-KR" altLang="en-US" dirty="0"/>
              <a:t> 유의미한 성능 향상을 보여줄 것이라는 겁니다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71872D-CA6D-E585-5E49-66AC6C335C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63CC-1987-4F5C-ABCB-573AC5D55AF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6947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46110-F374-1414-D970-635773739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0B7BBE0-51F0-DB68-4C97-A1B3DC0BF6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AAB24A3-6381-87D5-6D9A-2A927FBFF8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이에 대한 저희의 가설로는 첫 번째</a:t>
            </a:r>
            <a:r>
              <a:rPr lang="en-US" altLang="ko-KR" dirty="0"/>
              <a:t>, </a:t>
            </a:r>
            <a:r>
              <a:rPr lang="ko-KR" altLang="en-US" dirty="0" err="1"/>
              <a:t>멀티태스크러닝을</a:t>
            </a:r>
            <a:r>
              <a:rPr lang="ko-KR" altLang="en-US" dirty="0"/>
              <a:t> 이용해 학습시킨 </a:t>
            </a:r>
            <a:r>
              <a:rPr lang="en-US" altLang="ko-KR" dirty="0"/>
              <a:t>PVT v2 </a:t>
            </a:r>
            <a:r>
              <a:rPr lang="ko-KR" altLang="en-US" dirty="0"/>
              <a:t>모형은 단일 작업 모형 보다 정확도</a:t>
            </a:r>
            <a:r>
              <a:rPr lang="en-US" altLang="ko-KR" dirty="0"/>
              <a:t>, AP, </a:t>
            </a:r>
            <a:r>
              <a:rPr lang="en-US" altLang="ko-KR" dirty="0" err="1"/>
              <a:t>mIoU</a:t>
            </a:r>
            <a:r>
              <a:rPr lang="en-US" altLang="ko-KR" dirty="0"/>
              <a:t>(</a:t>
            </a:r>
            <a:r>
              <a:rPr lang="ko-KR" altLang="en-US" dirty="0" err="1"/>
              <a:t>엠아이오유</a:t>
            </a:r>
            <a:r>
              <a:rPr lang="en-US" altLang="ko-KR" dirty="0"/>
              <a:t>), </a:t>
            </a:r>
            <a:r>
              <a:rPr lang="ko-KR" altLang="en-US" dirty="0"/>
              <a:t>파라미터의 개수 등과 같은 성능 지표에서 유의미한 향상 및 개선이 </a:t>
            </a:r>
            <a:r>
              <a:rPr lang="ko-KR" altLang="en-US" dirty="0" err="1"/>
              <a:t>보일거란</a:t>
            </a:r>
            <a:r>
              <a:rPr lang="ko-KR" altLang="en-US" dirty="0"/>
              <a:t> 것입니다</a:t>
            </a:r>
            <a:r>
              <a:rPr lang="en-US" altLang="ko-KR" dirty="0"/>
              <a:t>. </a:t>
            </a:r>
            <a:r>
              <a:rPr lang="ko-KR" altLang="en-US" dirty="0"/>
              <a:t>두 번째</a:t>
            </a:r>
            <a:r>
              <a:rPr lang="en-US" altLang="ko-KR" dirty="0"/>
              <a:t>, </a:t>
            </a:r>
            <a:r>
              <a:rPr lang="ko-KR" altLang="en-US" dirty="0" err="1"/>
              <a:t>멀티태스크러닝</a:t>
            </a:r>
            <a:r>
              <a:rPr lang="ko-KR" altLang="en-US" dirty="0"/>
              <a:t> 기반 모형은 자율 주행 분야에서 연구되는 모형인 </a:t>
            </a:r>
            <a:r>
              <a:rPr lang="en-US" altLang="ko-KR" dirty="0" err="1"/>
              <a:t>HydraNet</a:t>
            </a:r>
            <a:r>
              <a:rPr lang="en-US" altLang="ko-KR" dirty="0"/>
              <a:t> </a:t>
            </a:r>
            <a:r>
              <a:rPr lang="ko-KR" altLang="en-US" dirty="0"/>
              <a:t>대비 정확도 </a:t>
            </a:r>
            <a:r>
              <a:rPr lang="ko-KR" altLang="en-US" dirty="0" err="1"/>
              <a:t>측면에어</a:t>
            </a:r>
            <a:r>
              <a:rPr lang="ko-KR" altLang="en-US" dirty="0"/>
              <a:t> 유의미한 성능 향상을 보여줄 것이라는 겁니다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E28C91-B705-3ACE-F671-8A39E54ED3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63CC-1987-4F5C-ABCB-573AC5D55AF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8527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4A1AD-9A01-F1BC-FAEB-1F78FD0EC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F03D404-FF14-A0EE-C937-66ED93FB24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16700CA-BBCD-5265-4303-CCA0F32B0B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이에 대한 저희의 가설로는 첫 번째</a:t>
            </a:r>
            <a:r>
              <a:rPr lang="en-US" altLang="ko-KR" dirty="0"/>
              <a:t>, </a:t>
            </a:r>
            <a:r>
              <a:rPr lang="ko-KR" altLang="en-US" dirty="0" err="1"/>
              <a:t>멀티태스크러닝을</a:t>
            </a:r>
            <a:r>
              <a:rPr lang="ko-KR" altLang="en-US" dirty="0"/>
              <a:t> 이용해 학습시킨 </a:t>
            </a:r>
            <a:r>
              <a:rPr lang="en-US" altLang="ko-KR" dirty="0"/>
              <a:t>PVT v2 </a:t>
            </a:r>
            <a:r>
              <a:rPr lang="ko-KR" altLang="en-US" dirty="0"/>
              <a:t>모형은 단일 작업 모형 보다 정확도</a:t>
            </a:r>
            <a:r>
              <a:rPr lang="en-US" altLang="ko-KR" dirty="0"/>
              <a:t>, AP, </a:t>
            </a:r>
            <a:r>
              <a:rPr lang="en-US" altLang="ko-KR" dirty="0" err="1"/>
              <a:t>mIoU</a:t>
            </a:r>
            <a:r>
              <a:rPr lang="en-US" altLang="ko-KR" dirty="0"/>
              <a:t>(</a:t>
            </a:r>
            <a:r>
              <a:rPr lang="ko-KR" altLang="en-US" dirty="0" err="1"/>
              <a:t>엠아이오유</a:t>
            </a:r>
            <a:r>
              <a:rPr lang="en-US" altLang="ko-KR" dirty="0"/>
              <a:t>), </a:t>
            </a:r>
            <a:r>
              <a:rPr lang="ko-KR" altLang="en-US" dirty="0"/>
              <a:t>파라미터의 개수 등과 같은 성능 지표에서 유의미한 향상 및 개선이 </a:t>
            </a:r>
            <a:r>
              <a:rPr lang="ko-KR" altLang="en-US" dirty="0" err="1"/>
              <a:t>보일거란</a:t>
            </a:r>
            <a:r>
              <a:rPr lang="ko-KR" altLang="en-US" dirty="0"/>
              <a:t> 것입니다</a:t>
            </a:r>
            <a:r>
              <a:rPr lang="en-US" altLang="ko-KR" dirty="0"/>
              <a:t>. </a:t>
            </a:r>
            <a:r>
              <a:rPr lang="ko-KR" altLang="en-US" dirty="0"/>
              <a:t>두 번째</a:t>
            </a:r>
            <a:r>
              <a:rPr lang="en-US" altLang="ko-KR" dirty="0"/>
              <a:t>, </a:t>
            </a:r>
            <a:r>
              <a:rPr lang="ko-KR" altLang="en-US" dirty="0" err="1"/>
              <a:t>멀티태스크러닝</a:t>
            </a:r>
            <a:r>
              <a:rPr lang="ko-KR" altLang="en-US" dirty="0"/>
              <a:t> 기반 모형은 자율 주행 분야에서 연구되는 모형인 </a:t>
            </a:r>
            <a:r>
              <a:rPr lang="en-US" altLang="ko-KR" dirty="0" err="1"/>
              <a:t>HydraNet</a:t>
            </a:r>
            <a:r>
              <a:rPr lang="en-US" altLang="ko-KR" dirty="0"/>
              <a:t> </a:t>
            </a:r>
            <a:r>
              <a:rPr lang="ko-KR" altLang="en-US" dirty="0"/>
              <a:t>대비 정확도 </a:t>
            </a:r>
            <a:r>
              <a:rPr lang="ko-KR" altLang="en-US" dirty="0" err="1"/>
              <a:t>측면에어</a:t>
            </a:r>
            <a:r>
              <a:rPr lang="ko-KR" altLang="en-US" dirty="0"/>
              <a:t> 유의미한 성능 향상을 보여줄 것이라는 겁니다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66ED94-78CD-AAB3-1378-820B6BBEF8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63CC-1987-4F5C-ABCB-573AC5D55AF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0770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0132C5-0659-4E0E-1686-0C6AC7428A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1166C2A-DC09-7EED-4EA9-63577B3D32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69A291D-E89F-8D88-5BD9-5C1F83CE96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이에 대한 저희의 가설로는 첫 번째</a:t>
            </a:r>
            <a:r>
              <a:rPr lang="en-US" altLang="ko-KR" dirty="0"/>
              <a:t>, </a:t>
            </a:r>
            <a:r>
              <a:rPr lang="ko-KR" altLang="en-US" dirty="0" err="1"/>
              <a:t>멀티태스크러닝을</a:t>
            </a:r>
            <a:r>
              <a:rPr lang="ko-KR" altLang="en-US" dirty="0"/>
              <a:t> 이용해 학습시킨 </a:t>
            </a:r>
            <a:r>
              <a:rPr lang="en-US" altLang="ko-KR" dirty="0"/>
              <a:t>PVT v2 </a:t>
            </a:r>
            <a:r>
              <a:rPr lang="ko-KR" altLang="en-US" dirty="0"/>
              <a:t>모형은 단일 작업 모형 보다 정확도</a:t>
            </a:r>
            <a:r>
              <a:rPr lang="en-US" altLang="ko-KR" dirty="0"/>
              <a:t>, AP, </a:t>
            </a:r>
            <a:r>
              <a:rPr lang="en-US" altLang="ko-KR" dirty="0" err="1"/>
              <a:t>mIoU</a:t>
            </a:r>
            <a:r>
              <a:rPr lang="en-US" altLang="ko-KR" dirty="0"/>
              <a:t>(</a:t>
            </a:r>
            <a:r>
              <a:rPr lang="ko-KR" altLang="en-US" dirty="0" err="1"/>
              <a:t>엠아이오유</a:t>
            </a:r>
            <a:r>
              <a:rPr lang="en-US" altLang="ko-KR" dirty="0"/>
              <a:t>), </a:t>
            </a:r>
            <a:r>
              <a:rPr lang="ko-KR" altLang="en-US" dirty="0"/>
              <a:t>파라미터의 개수 등과 같은 성능 지표에서 유의미한 향상 및 개선이 </a:t>
            </a:r>
            <a:r>
              <a:rPr lang="ko-KR" altLang="en-US" dirty="0" err="1"/>
              <a:t>보일거란</a:t>
            </a:r>
            <a:r>
              <a:rPr lang="ko-KR" altLang="en-US" dirty="0"/>
              <a:t> 것입니다</a:t>
            </a:r>
            <a:r>
              <a:rPr lang="en-US" altLang="ko-KR" dirty="0"/>
              <a:t>. </a:t>
            </a:r>
            <a:r>
              <a:rPr lang="ko-KR" altLang="en-US" dirty="0"/>
              <a:t>두 번째</a:t>
            </a:r>
            <a:r>
              <a:rPr lang="en-US" altLang="ko-KR" dirty="0"/>
              <a:t>, </a:t>
            </a:r>
            <a:r>
              <a:rPr lang="ko-KR" altLang="en-US" dirty="0" err="1"/>
              <a:t>멀티태스크러닝</a:t>
            </a:r>
            <a:r>
              <a:rPr lang="ko-KR" altLang="en-US" dirty="0"/>
              <a:t> 기반 모형은 자율 주행 분야에서 연구되는 모형인 </a:t>
            </a:r>
            <a:r>
              <a:rPr lang="en-US" altLang="ko-KR" dirty="0" err="1"/>
              <a:t>HydraNet</a:t>
            </a:r>
            <a:r>
              <a:rPr lang="en-US" altLang="ko-KR" dirty="0"/>
              <a:t> </a:t>
            </a:r>
            <a:r>
              <a:rPr lang="ko-KR" altLang="en-US" dirty="0"/>
              <a:t>대비 정확도 </a:t>
            </a:r>
            <a:r>
              <a:rPr lang="ko-KR" altLang="en-US" dirty="0" err="1"/>
              <a:t>측면에어</a:t>
            </a:r>
            <a:r>
              <a:rPr lang="ko-KR" altLang="en-US" dirty="0"/>
              <a:t> 유의미한 성능 향상을 보여줄 것이라는 겁니다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875975-5323-681D-6F67-2DF7AA52EB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63CC-1987-4F5C-ABCB-573AC5D55AF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8951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73B62-5A8A-074D-DD9A-085CA1585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8415A37-78F9-26C8-51BA-89E2980F66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87952EE-EF56-CE11-018F-F5826012D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이에 대한 저희의 가설로는 첫 번째</a:t>
            </a:r>
            <a:r>
              <a:rPr lang="en-US" altLang="ko-KR" dirty="0"/>
              <a:t>, </a:t>
            </a:r>
            <a:r>
              <a:rPr lang="ko-KR" altLang="en-US" dirty="0" err="1"/>
              <a:t>멀티태스크러닝을</a:t>
            </a:r>
            <a:r>
              <a:rPr lang="ko-KR" altLang="en-US" dirty="0"/>
              <a:t> 이용해 학습시킨 </a:t>
            </a:r>
            <a:r>
              <a:rPr lang="en-US" altLang="ko-KR" dirty="0"/>
              <a:t>PVT v2 </a:t>
            </a:r>
            <a:r>
              <a:rPr lang="ko-KR" altLang="en-US" dirty="0"/>
              <a:t>모형은 단일 작업 모형 보다 정확도</a:t>
            </a:r>
            <a:r>
              <a:rPr lang="en-US" altLang="ko-KR" dirty="0"/>
              <a:t>, AP, </a:t>
            </a:r>
            <a:r>
              <a:rPr lang="en-US" altLang="ko-KR" dirty="0" err="1"/>
              <a:t>mIoU</a:t>
            </a:r>
            <a:r>
              <a:rPr lang="en-US" altLang="ko-KR" dirty="0"/>
              <a:t>(</a:t>
            </a:r>
            <a:r>
              <a:rPr lang="ko-KR" altLang="en-US" dirty="0" err="1"/>
              <a:t>엠아이오유</a:t>
            </a:r>
            <a:r>
              <a:rPr lang="en-US" altLang="ko-KR" dirty="0"/>
              <a:t>), </a:t>
            </a:r>
            <a:r>
              <a:rPr lang="ko-KR" altLang="en-US" dirty="0"/>
              <a:t>파라미터의 개수 등과 같은 성능 지표에서 유의미한 향상 및 개선이 </a:t>
            </a:r>
            <a:r>
              <a:rPr lang="ko-KR" altLang="en-US" dirty="0" err="1"/>
              <a:t>보일거란</a:t>
            </a:r>
            <a:r>
              <a:rPr lang="ko-KR" altLang="en-US" dirty="0"/>
              <a:t> 것입니다</a:t>
            </a:r>
            <a:r>
              <a:rPr lang="en-US" altLang="ko-KR" dirty="0"/>
              <a:t>. </a:t>
            </a:r>
            <a:r>
              <a:rPr lang="ko-KR" altLang="en-US" dirty="0"/>
              <a:t>두 번째</a:t>
            </a:r>
            <a:r>
              <a:rPr lang="en-US" altLang="ko-KR" dirty="0"/>
              <a:t>, </a:t>
            </a:r>
            <a:r>
              <a:rPr lang="ko-KR" altLang="en-US" dirty="0" err="1"/>
              <a:t>멀티태스크러닝</a:t>
            </a:r>
            <a:r>
              <a:rPr lang="ko-KR" altLang="en-US" dirty="0"/>
              <a:t> 기반 모형은 자율 주행 분야에서 연구되는 모형인 </a:t>
            </a:r>
            <a:r>
              <a:rPr lang="en-US" altLang="ko-KR" dirty="0" err="1"/>
              <a:t>HydraNet</a:t>
            </a:r>
            <a:r>
              <a:rPr lang="en-US" altLang="ko-KR" dirty="0"/>
              <a:t> </a:t>
            </a:r>
            <a:r>
              <a:rPr lang="ko-KR" altLang="en-US" dirty="0"/>
              <a:t>대비 정확도 </a:t>
            </a:r>
            <a:r>
              <a:rPr lang="ko-KR" altLang="en-US" dirty="0" err="1"/>
              <a:t>측면에어</a:t>
            </a:r>
            <a:r>
              <a:rPr lang="ko-KR" altLang="en-US" dirty="0"/>
              <a:t> 유의미한 성능 향상을 보여줄 것이라는 겁니다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582847-3EF4-A784-1B33-068E57F163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63CC-1987-4F5C-ABCB-573AC5D55AF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78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저희의 목차입니다</a:t>
            </a:r>
            <a:r>
              <a:rPr lang="en-US" altLang="ko-KR" dirty="0"/>
              <a:t>. </a:t>
            </a:r>
            <a:r>
              <a:rPr lang="ko-KR" altLang="en-US" dirty="0"/>
              <a:t>연구 배경</a:t>
            </a:r>
            <a:r>
              <a:rPr lang="en-US" altLang="ko-KR" dirty="0"/>
              <a:t>, </a:t>
            </a:r>
            <a:r>
              <a:rPr lang="ko-KR" altLang="en-US" dirty="0"/>
              <a:t>목적 연구 질문 및 가설</a:t>
            </a:r>
            <a:r>
              <a:rPr lang="en-US" altLang="ko-KR" dirty="0"/>
              <a:t>, </a:t>
            </a:r>
            <a:r>
              <a:rPr lang="ko-KR" altLang="en-US" dirty="0"/>
              <a:t>소프트웨어와 문제해결에 대한 사용 사례 및 다이어그램</a:t>
            </a:r>
            <a:r>
              <a:rPr lang="en-US" altLang="ko-KR" dirty="0"/>
              <a:t>, </a:t>
            </a:r>
            <a:r>
              <a:rPr lang="ko-KR" altLang="en-US" dirty="0"/>
              <a:t>해결 방법에 대한 알고리즘 순서도로 발표를 진행할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63CC-1987-4F5C-ABCB-573AC5D55AF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614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조의 </a:t>
            </a:r>
            <a:r>
              <a:rPr lang="ko-KR" altLang="en-US" dirty="0" err="1"/>
              <a:t>연구배경입니다</a:t>
            </a:r>
            <a:r>
              <a:rPr lang="en-US" altLang="ko-KR" dirty="0"/>
              <a:t>. </a:t>
            </a:r>
            <a:r>
              <a:rPr lang="ko-KR" altLang="en-US" dirty="0" err="1"/>
              <a:t>멀티태스크러닝은</a:t>
            </a:r>
            <a:r>
              <a:rPr lang="ko-KR" altLang="en-US" dirty="0"/>
              <a:t> 향후 </a:t>
            </a:r>
            <a:r>
              <a:rPr lang="en-US" altLang="ko-KR" dirty="0"/>
              <a:t>AI </a:t>
            </a:r>
            <a:r>
              <a:rPr lang="ko-KR" altLang="en-US" dirty="0"/>
              <a:t>성능 발전에 큰 영향을 줄 수 있는 학습 패러다임으로 현재 </a:t>
            </a:r>
            <a:r>
              <a:rPr lang="en-US" altLang="ko-KR" dirty="0"/>
              <a:t>AI</a:t>
            </a:r>
            <a:r>
              <a:rPr lang="ko-KR" altLang="en-US" dirty="0"/>
              <a:t> 산업이 겪고 있는 주요 쟁점인 일반화와 경량화에 유리하다는 특징을 지니고 있습니다</a:t>
            </a:r>
            <a:r>
              <a:rPr lang="en-US" altLang="ko-KR" dirty="0"/>
              <a:t>. </a:t>
            </a:r>
            <a:r>
              <a:rPr lang="ko-KR" altLang="en-US" dirty="0"/>
              <a:t>실제로 </a:t>
            </a:r>
            <a:r>
              <a:rPr lang="ko-KR" altLang="en-US" dirty="0" err="1"/>
              <a:t>테슬라에서는</a:t>
            </a:r>
            <a:r>
              <a:rPr lang="ko-KR" altLang="en-US" dirty="0"/>
              <a:t> 자율주행기술에 </a:t>
            </a:r>
            <a:r>
              <a:rPr lang="en-US" altLang="ko-KR" dirty="0" err="1"/>
              <a:t>HydraNet</a:t>
            </a:r>
            <a:r>
              <a:rPr lang="ko-KR" altLang="en-US" dirty="0"/>
              <a:t>이라는 </a:t>
            </a:r>
            <a:r>
              <a:rPr lang="en-US" altLang="ko-KR" dirty="0"/>
              <a:t>MTL</a:t>
            </a:r>
            <a:r>
              <a:rPr lang="ko-KR" altLang="en-US" dirty="0"/>
              <a:t>이 적용된 모형을 접목시키는 연구를 진행 중에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63CC-1987-4F5C-ABCB-573AC5D55AF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053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EAE127-F9BC-CE18-E8B7-6A84ABDEF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B07037C-4EE7-BB08-5EF0-999F528511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15B9D0C-FBEA-6216-F998-453809A467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초기 </a:t>
            </a:r>
            <a:r>
              <a:rPr lang="en-US" altLang="ko-KR" dirty="0"/>
              <a:t>MTL</a:t>
            </a:r>
            <a:r>
              <a:rPr lang="ko-KR" altLang="en-US" dirty="0"/>
              <a:t> 모형은 기존 기계학습에서 사용되는 네트워크를 기반으로 단순히 출력 노드를 여러 개로 배치한 형태로 설계되었습니다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en-US" altLang="ko-KR" dirty="0"/>
              <a:t>MTL</a:t>
            </a:r>
            <a:r>
              <a:rPr lang="ko-KR" altLang="en-US" dirty="0"/>
              <a:t>이 기존 </a:t>
            </a:r>
            <a:r>
              <a:rPr lang="en-US" altLang="ko-KR" dirty="0"/>
              <a:t>STL</a:t>
            </a:r>
            <a:r>
              <a:rPr lang="ko-KR" altLang="en-US" dirty="0"/>
              <a:t> 모형을 확장시키는 방향으로 연구가 되었음을 시사합니다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BE1FB9-7829-8543-466C-A99BD50CF5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63CC-1987-4F5C-ABCB-573AC5D55AF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616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최근 </a:t>
            </a:r>
            <a:r>
              <a:rPr lang="en-US" altLang="ko-KR" dirty="0"/>
              <a:t>MTL</a:t>
            </a:r>
            <a:r>
              <a:rPr lang="ko-KR" altLang="en-US" dirty="0"/>
              <a:t>에 대한 연구 동향은 크게 두 가지로 </a:t>
            </a:r>
            <a:r>
              <a:rPr lang="en-US" altLang="ko-KR" dirty="0"/>
              <a:t>MTL</a:t>
            </a:r>
            <a:r>
              <a:rPr lang="ko-KR" altLang="en-US" dirty="0"/>
              <a:t>에 최적화된 모형을 개발하는 방법과 기존 </a:t>
            </a:r>
            <a:r>
              <a:rPr lang="en-US" altLang="ko-KR" dirty="0"/>
              <a:t>STL </a:t>
            </a:r>
            <a:r>
              <a:rPr lang="ko-KR" altLang="en-US" dirty="0"/>
              <a:t>모형을 </a:t>
            </a:r>
            <a:r>
              <a:rPr lang="en-US" altLang="ko-KR" dirty="0"/>
              <a:t>MTL</a:t>
            </a:r>
            <a:r>
              <a:rPr lang="ko-KR" altLang="en-US" dirty="0"/>
              <a:t>로 확장하는 방식이 있습니다</a:t>
            </a:r>
            <a:r>
              <a:rPr lang="en-US" altLang="ko-KR" dirty="0"/>
              <a:t>. </a:t>
            </a:r>
            <a:r>
              <a:rPr lang="ko-KR" altLang="en-US" dirty="0"/>
              <a:t>전자의 예로는 </a:t>
            </a:r>
            <a:r>
              <a:rPr lang="en-US" altLang="ko-KR" dirty="0" err="1"/>
              <a:t>MulT</a:t>
            </a:r>
            <a:r>
              <a:rPr lang="en-US" altLang="ko-KR" dirty="0"/>
              <a:t>, M3ViT, IPT</a:t>
            </a:r>
            <a:r>
              <a:rPr lang="ko-KR" altLang="en-US" dirty="0"/>
              <a:t>와 같은 모형들이 있으며 다양한 작업들을 효율적으로 처리할 수 있음을 입증하였습니다</a:t>
            </a:r>
            <a:r>
              <a:rPr lang="en-US" altLang="ko-KR" dirty="0"/>
              <a:t>. </a:t>
            </a:r>
            <a:r>
              <a:rPr lang="ko-KR" altLang="en-US" dirty="0"/>
              <a:t>후자의 예로는 </a:t>
            </a:r>
            <a:r>
              <a:rPr lang="en-US" altLang="ko-KR" dirty="0"/>
              <a:t>Swin MTL</a:t>
            </a:r>
            <a:r>
              <a:rPr lang="ko-KR" altLang="en-US" dirty="0"/>
              <a:t>로 기존에 알려져 있는 </a:t>
            </a:r>
            <a:r>
              <a:rPr lang="en-US" altLang="ko-KR" dirty="0"/>
              <a:t>STL</a:t>
            </a:r>
            <a:r>
              <a:rPr lang="ko-KR" altLang="en-US" dirty="0"/>
              <a:t>기반 모형인 </a:t>
            </a:r>
            <a:r>
              <a:rPr lang="en-US" altLang="ko-KR" dirty="0"/>
              <a:t>Swin Transformer</a:t>
            </a:r>
            <a:r>
              <a:rPr lang="ko-KR" altLang="en-US" dirty="0"/>
              <a:t>를 </a:t>
            </a:r>
            <a:r>
              <a:rPr lang="en-US" altLang="ko-KR" dirty="0"/>
              <a:t>MTL</a:t>
            </a:r>
            <a:r>
              <a:rPr lang="ko-KR" altLang="en-US" dirty="0"/>
              <a:t>로 확장시킨 모형입니다</a:t>
            </a:r>
            <a:r>
              <a:rPr lang="en-US" altLang="ko-KR" dirty="0"/>
              <a:t>. </a:t>
            </a:r>
            <a:r>
              <a:rPr lang="ko-KR" altLang="en-US" dirty="0"/>
              <a:t>해당 모형을 제안한 </a:t>
            </a:r>
            <a:r>
              <a:rPr lang="en-US" altLang="ko-KR" dirty="0"/>
              <a:t>2024</a:t>
            </a:r>
            <a:r>
              <a:rPr lang="ko-KR" altLang="en-US" dirty="0"/>
              <a:t>년의 논문에 의하면 기존 </a:t>
            </a:r>
            <a:r>
              <a:rPr lang="en-US" altLang="ko-KR" dirty="0"/>
              <a:t>Swin Transformer </a:t>
            </a:r>
            <a:r>
              <a:rPr lang="ko-KR" altLang="en-US" dirty="0"/>
              <a:t>대비 메모리 사용량과 정확도 측면에서 굉장히 높은 성능 향상을 보여주었습니다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63CC-1987-4F5C-ABCB-573AC5D55AF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053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0D4513-0C41-3A9D-ADA1-07C3D0EF70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6AB1FA0-6212-AE9E-0BD4-DE1B945FA6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94F19F7-844D-91E6-A9DA-4203BD4ED1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여러 작업을 동시에 처리하는 학습 방법의 특성 상 기존에 알려져 있는 모형을 기준으로 삼아 이를 </a:t>
            </a:r>
            <a:r>
              <a:rPr lang="en-US" altLang="ko-KR" dirty="0"/>
              <a:t>MTL</a:t>
            </a:r>
            <a:r>
              <a:rPr lang="ko-KR" altLang="en-US" dirty="0"/>
              <a:t>로 확장시킨 후 서로를 대조 비교하는 방식 역시 유효한 접근법입니다</a:t>
            </a:r>
            <a:r>
              <a:rPr lang="en-US" altLang="ko-KR" dirty="0"/>
              <a:t>. </a:t>
            </a:r>
            <a:r>
              <a:rPr lang="ko-KR" altLang="en-US" dirty="0"/>
              <a:t>따라서 저희는 </a:t>
            </a:r>
            <a:r>
              <a:rPr lang="en-US" altLang="ko-KR" dirty="0"/>
              <a:t>PVT v2 </a:t>
            </a:r>
            <a:r>
              <a:rPr lang="ko-KR" altLang="en-US" dirty="0"/>
              <a:t>기반 </a:t>
            </a:r>
            <a:r>
              <a:rPr lang="en-US" altLang="ko-KR" dirty="0"/>
              <a:t>MTL </a:t>
            </a:r>
            <a:r>
              <a:rPr lang="ko-KR" altLang="en-US" dirty="0"/>
              <a:t>모델을 설계하고 기존 모형과 다른 </a:t>
            </a:r>
            <a:r>
              <a:rPr lang="en-US" altLang="ko-KR" dirty="0"/>
              <a:t>MTL </a:t>
            </a:r>
            <a:r>
              <a:rPr lang="ko-KR" altLang="en-US" dirty="0"/>
              <a:t>모형들과 비교를 하여 해당 모형의 성능을 올리고 이를 자율주행 분야에 적용 가능한지를 분석하고자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81375A-A7F7-A77B-C13C-57818D39D3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63CC-1987-4F5C-ABCB-573AC5D55AF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103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저희의 연구 질문은 다음과 같습니다</a:t>
            </a:r>
            <a:r>
              <a:rPr lang="en-US" altLang="ko-KR" dirty="0"/>
              <a:t>. </a:t>
            </a:r>
            <a:r>
              <a:rPr lang="ko-KR" altLang="en-US" dirty="0"/>
              <a:t>첫 번째 질문으로는 </a:t>
            </a:r>
            <a:r>
              <a:rPr lang="en-US" altLang="ko-KR" dirty="0"/>
              <a:t>PVT v2 </a:t>
            </a:r>
            <a:r>
              <a:rPr lang="ko-KR" altLang="en-US" dirty="0"/>
              <a:t>프레임워크에 </a:t>
            </a:r>
            <a:r>
              <a:rPr lang="ko-KR" altLang="en-US" dirty="0" err="1"/>
              <a:t>멀티태스크러닝을</a:t>
            </a:r>
            <a:r>
              <a:rPr lang="ko-KR" altLang="en-US" dirty="0"/>
              <a:t> 적용한 모형은 단일 작업 학습 모형에 비해 이미지 분류</a:t>
            </a:r>
            <a:r>
              <a:rPr lang="en-US" altLang="ko-KR" dirty="0"/>
              <a:t>, </a:t>
            </a:r>
            <a:r>
              <a:rPr lang="ko-KR" altLang="en-US" dirty="0"/>
              <a:t>객체 탐지</a:t>
            </a:r>
            <a:r>
              <a:rPr lang="en-US" altLang="ko-KR" dirty="0"/>
              <a:t>, </a:t>
            </a:r>
            <a:r>
              <a:rPr lang="ko-KR" altLang="en-US" dirty="0"/>
              <a:t>의미론적 분할 각 세 작업에 대한 유의미한 성능 향상이 이루어지는가</a:t>
            </a:r>
            <a:r>
              <a:rPr lang="en-US" altLang="ko-KR" dirty="0"/>
              <a:t>? </a:t>
            </a:r>
            <a:r>
              <a:rPr lang="ko-KR" altLang="en-US" dirty="0"/>
              <a:t>두 번째 질문으로는 </a:t>
            </a:r>
            <a:r>
              <a:rPr lang="ko-KR" altLang="en-US" dirty="0" err="1"/>
              <a:t>멀티태스크</a:t>
            </a:r>
            <a:r>
              <a:rPr lang="ko-KR" altLang="en-US" dirty="0"/>
              <a:t> 러닝을 이용해 학습시킨 모형은 자율주행분야에서 사용되는 기존 프레임워크 대비 어떤 장단점을 갖는가</a:t>
            </a:r>
            <a:r>
              <a:rPr lang="en-US" altLang="ko-KR" dirty="0"/>
              <a:t>? </a:t>
            </a:r>
            <a:r>
              <a:rPr lang="ko-KR" altLang="en-US" dirty="0"/>
              <a:t>입니다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63CC-1987-4F5C-ABCB-573AC5D55AF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069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이에 대한 저희의 가설로는 첫 번째</a:t>
            </a:r>
            <a:r>
              <a:rPr lang="en-US" altLang="ko-KR" dirty="0"/>
              <a:t>, </a:t>
            </a:r>
            <a:r>
              <a:rPr lang="ko-KR" altLang="en-US" dirty="0" err="1"/>
              <a:t>멀티태스크러닝을</a:t>
            </a:r>
            <a:r>
              <a:rPr lang="ko-KR" altLang="en-US" dirty="0"/>
              <a:t> 이용해 학습시킨 </a:t>
            </a:r>
            <a:r>
              <a:rPr lang="en-US" altLang="ko-KR" dirty="0"/>
              <a:t>PVT v2 </a:t>
            </a:r>
            <a:r>
              <a:rPr lang="ko-KR" altLang="en-US" dirty="0"/>
              <a:t>모형은 단일 작업 모형 보다 정확도</a:t>
            </a:r>
            <a:r>
              <a:rPr lang="en-US" altLang="ko-KR" dirty="0"/>
              <a:t>, AP, </a:t>
            </a:r>
            <a:r>
              <a:rPr lang="en-US" altLang="ko-KR" dirty="0" err="1"/>
              <a:t>mIoU</a:t>
            </a:r>
            <a:r>
              <a:rPr lang="en-US" altLang="ko-KR" dirty="0"/>
              <a:t>(</a:t>
            </a:r>
            <a:r>
              <a:rPr lang="ko-KR" altLang="en-US" dirty="0" err="1"/>
              <a:t>엠아이오유</a:t>
            </a:r>
            <a:r>
              <a:rPr lang="en-US" altLang="ko-KR" dirty="0"/>
              <a:t>), </a:t>
            </a:r>
            <a:r>
              <a:rPr lang="ko-KR" altLang="en-US" dirty="0"/>
              <a:t>파라미터의 개수 등과 같은 성능 지표에서 유의미한 향상 및 개선이 </a:t>
            </a:r>
            <a:r>
              <a:rPr lang="ko-KR" altLang="en-US" dirty="0" err="1"/>
              <a:t>보일거란</a:t>
            </a:r>
            <a:r>
              <a:rPr lang="ko-KR" altLang="en-US" dirty="0"/>
              <a:t> 것입니다</a:t>
            </a:r>
            <a:r>
              <a:rPr lang="en-US" altLang="ko-KR" dirty="0"/>
              <a:t>. </a:t>
            </a:r>
            <a:r>
              <a:rPr lang="ko-KR" altLang="en-US" dirty="0"/>
              <a:t>두 번째</a:t>
            </a:r>
            <a:r>
              <a:rPr lang="en-US" altLang="ko-KR" dirty="0"/>
              <a:t>, </a:t>
            </a:r>
            <a:r>
              <a:rPr lang="ko-KR" altLang="en-US" dirty="0" err="1"/>
              <a:t>멀티태스크러닝</a:t>
            </a:r>
            <a:r>
              <a:rPr lang="ko-KR" altLang="en-US" dirty="0"/>
              <a:t> 기반 모형은 자율 주행 분야에서 연구되는 모형인 </a:t>
            </a:r>
            <a:r>
              <a:rPr lang="en-US" altLang="ko-KR" dirty="0" err="1"/>
              <a:t>HydraNet</a:t>
            </a:r>
            <a:r>
              <a:rPr lang="en-US" altLang="ko-KR" dirty="0"/>
              <a:t> </a:t>
            </a:r>
            <a:r>
              <a:rPr lang="ko-KR" altLang="en-US" dirty="0"/>
              <a:t>대비 정확도 </a:t>
            </a:r>
            <a:r>
              <a:rPr lang="ko-KR" altLang="en-US" dirty="0" err="1"/>
              <a:t>측면에어</a:t>
            </a:r>
            <a:r>
              <a:rPr lang="ko-KR" altLang="en-US" dirty="0"/>
              <a:t> 유의미한 성능 향상을 보여줄 것이라는 겁니다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63CC-1987-4F5C-ABCB-573AC5D55AF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191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0461A-1670-CF2D-D774-E5E5317FE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E29AF28-56C0-36D3-1172-FCA3501A6A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2DE7D2F-A09F-2887-D9DA-27E1D9A094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이에 대한 저희의 가설로는 첫 번째</a:t>
            </a:r>
            <a:r>
              <a:rPr lang="en-US" altLang="ko-KR" dirty="0"/>
              <a:t>, </a:t>
            </a:r>
            <a:r>
              <a:rPr lang="ko-KR" altLang="en-US" dirty="0" err="1"/>
              <a:t>멀티태스크러닝을</a:t>
            </a:r>
            <a:r>
              <a:rPr lang="ko-KR" altLang="en-US" dirty="0"/>
              <a:t> 이용해 학습시킨 </a:t>
            </a:r>
            <a:r>
              <a:rPr lang="en-US" altLang="ko-KR" dirty="0"/>
              <a:t>PVT v2 </a:t>
            </a:r>
            <a:r>
              <a:rPr lang="ko-KR" altLang="en-US" dirty="0"/>
              <a:t>모형은 단일 작업 모형 보다 정확도</a:t>
            </a:r>
            <a:r>
              <a:rPr lang="en-US" altLang="ko-KR" dirty="0"/>
              <a:t>, AP, </a:t>
            </a:r>
            <a:r>
              <a:rPr lang="en-US" altLang="ko-KR" dirty="0" err="1"/>
              <a:t>mIoU</a:t>
            </a:r>
            <a:r>
              <a:rPr lang="en-US" altLang="ko-KR" dirty="0"/>
              <a:t>(</a:t>
            </a:r>
            <a:r>
              <a:rPr lang="ko-KR" altLang="en-US" dirty="0" err="1"/>
              <a:t>엠아이오유</a:t>
            </a:r>
            <a:r>
              <a:rPr lang="en-US" altLang="ko-KR" dirty="0"/>
              <a:t>), </a:t>
            </a:r>
            <a:r>
              <a:rPr lang="ko-KR" altLang="en-US" dirty="0"/>
              <a:t>파라미터의 개수 등과 같은 성능 지표에서 유의미한 향상 및 개선이 </a:t>
            </a:r>
            <a:r>
              <a:rPr lang="ko-KR" altLang="en-US" dirty="0" err="1"/>
              <a:t>보일거란</a:t>
            </a:r>
            <a:r>
              <a:rPr lang="ko-KR" altLang="en-US" dirty="0"/>
              <a:t> 것입니다</a:t>
            </a:r>
            <a:r>
              <a:rPr lang="en-US" altLang="ko-KR" dirty="0"/>
              <a:t>. </a:t>
            </a:r>
            <a:r>
              <a:rPr lang="ko-KR" altLang="en-US" dirty="0"/>
              <a:t>두 번째</a:t>
            </a:r>
            <a:r>
              <a:rPr lang="en-US" altLang="ko-KR" dirty="0"/>
              <a:t>, </a:t>
            </a:r>
            <a:r>
              <a:rPr lang="ko-KR" altLang="en-US" dirty="0" err="1"/>
              <a:t>멀티태스크러닝</a:t>
            </a:r>
            <a:r>
              <a:rPr lang="ko-KR" altLang="en-US" dirty="0"/>
              <a:t> 기반 모형은 자율 주행 분야에서 연구되는 모형인 </a:t>
            </a:r>
            <a:r>
              <a:rPr lang="en-US" altLang="ko-KR" dirty="0" err="1"/>
              <a:t>HydraNet</a:t>
            </a:r>
            <a:r>
              <a:rPr lang="en-US" altLang="ko-KR" dirty="0"/>
              <a:t> </a:t>
            </a:r>
            <a:r>
              <a:rPr lang="ko-KR" altLang="en-US" dirty="0"/>
              <a:t>대비 정확도 </a:t>
            </a:r>
            <a:r>
              <a:rPr lang="ko-KR" altLang="en-US" dirty="0" err="1"/>
              <a:t>측면에어</a:t>
            </a:r>
            <a:r>
              <a:rPr lang="ko-KR" altLang="en-US" dirty="0"/>
              <a:t> 유의미한 성능 향상을 보여줄 것이라는 겁니다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F88979-8C46-F30B-3C02-6FB49E2D1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63CC-1987-4F5C-ABCB-573AC5D55AF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912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45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8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35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3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90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64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13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4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1449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ight Triangle 6">
            <a:extLst>
              <a:ext uri="{FF2B5EF4-FFF2-40B4-BE49-F238E27FC236}">
                <a16:creationId xmlns:a16="http://schemas.microsoft.com/office/drawing/2014/main" id="{E4BE104F-1530-DF25-003C-F68C58036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1094" y="7612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표 개체 틀 6">
            <a:extLst>
              <a:ext uri="{FF2B5EF4-FFF2-40B4-BE49-F238E27FC236}">
                <a16:creationId xmlns:a16="http://schemas.microsoft.com/office/drawing/2014/main" id="{9D5D8976-40DB-E295-09F0-41A4F2131927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404892" y="1677798"/>
            <a:ext cx="5249287" cy="495519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2" name="표 개체 틀 6">
            <a:extLst>
              <a:ext uri="{FF2B5EF4-FFF2-40B4-BE49-F238E27FC236}">
                <a16:creationId xmlns:a16="http://schemas.microsoft.com/office/drawing/2014/main" id="{79619B9B-89B8-84E3-B7E2-AAFC856C2C14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6537823" y="1677798"/>
            <a:ext cx="5249287" cy="4955198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806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1449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ight Triangle 6">
            <a:extLst>
              <a:ext uri="{FF2B5EF4-FFF2-40B4-BE49-F238E27FC236}">
                <a16:creationId xmlns:a16="http://schemas.microsoft.com/office/drawing/2014/main" id="{E4BE104F-1530-DF25-003C-F68C58036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1094" y="7612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표 개체 틀 6">
            <a:extLst>
              <a:ext uri="{FF2B5EF4-FFF2-40B4-BE49-F238E27FC236}">
                <a16:creationId xmlns:a16="http://schemas.microsoft.com/office/drawing/2014/main" id="{79619B9B-89B8-84E3-B7E2-AAFC856C2C14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6537823" y="1677798"/>
            <a:ext cx="5249287" cy="495519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CDF6D53-9489-627C-ACB8-FE46C90F1E6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04890" y="1677798"/>
            <a:ext cx="4281053" cy="39259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72802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0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8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5/16/2025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ight Triangle 6">
            <a:extLst>
              <a:ext uri="{FF2B5EF4-FFF2-40B4-BE49-F238E27FC236}">
                <a16:creationId xmlns:a16="http://schemas.microsoft.com/office/drawing/2014/main" id="{8F58CD99-B6A1-12D0-EEF1-63F2F4B9D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1094" y="7612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11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26" r:id="rId7"/>
    <p:sldLayoutId id="2147483714" r:id="rId8"/>
    <p:sldLayoutId id="2147483715" r:id="rId9"/>
    <p:sldLayoutId id="2147483716" r:id="rId10"/>
    <p:sldLayoutId id="2147483717" r:id="rId11"/>
    <p:sldLayoutId id="2147483719" r:id="rId12"/>
  </p:sldLayoutIdLst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sz="4400" kern="1200" spc="50">
          <a:solidFill>
            <a:schemeClr val="tx2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 spc="30">
          <a:solidFill>
            <a:schemeClr val="tx2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457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 spc="30">
          <a:solidFill>
            <a:schemeClr val="tx2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 spc="30">
          <a:solidFill>
            <a:schemeClr val="tx2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914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 spc="30">
          <a:solidFill>
            <a:schemeClr val="tx2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 spc="30">
          <a:solidFill>
            <a:schemeClr val="tx2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51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90" name="Group 53">
            <a:extLst>
              <a:ext uri="{FF2B5EF4-FFF2-40B4-BE49-F238E27FC236}">
                <a16:creationId xmlns:a16="http://schemas.microsoft.com/office/drawing/2014/main" id="{CEC7A2BB-E03E-436B-ABA5-3EBC8FB40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6DC0849-A033-4B02-97FE-B41AD9A86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55">
              <a:extLst>
                <a:ext uri="{FF2B5EF4-FFF2-40B4-BE49-F238E27FC236}">
                  <a16:creationId xmlns:a16="http://schemas.microsoft.com/office/drawing/2014/main" id="{C3ADCA7D-864A-49AD-B820-102F220EA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957E947-1347-4EB3-89EB-DF85D94E2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8B5FAB9-675C-4906-A39C-BCFD68929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C524971-DA3C-4B74-A99D-95CECD50C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DBDB683-BC6A-4522-82A5-C7457201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41560A9-0B55-472F-8261-6951E27C5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D874A14-7926-47E8-947C-904C98B0E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E5598F-2EAC-49C0-B77B-95438A8ED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C8993AC-196C-48AC-BCE3-3E71814D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517F3CA-CF3E-4CD8-B001-2BDF09D76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5237402-E5C4-470B-955F-F3A886776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315EAA5-98ED-4276-880E-4E3789CEA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7F94794-653E-45B6-811B-8081788A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82DE38F-FC85-4274-8C84-8E75162E6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4AF14C3-798E-4C02-A6B4-165D003D7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53D4C15-2F93-446B-AF2D-82072EC01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09026E7-4EC6-47AE-A989-318A5CA6B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6DEDA5A-47AA-4ED0-897C-C0B1873B6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061821F-242E-4E40-B305-9048634C0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0734AE8-EEDD-4DCB-9723-087DC2EC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6DB511B-1563-4336-AFBB-D561A7C0B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5CEC4A9-4067-4D92-A28E-EE8152717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B783B25-A3A3-45C4-B04C-A11644250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31178CD-3DE0-4C42-811C-7BC881FB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926C508-8BE5-4ACF-A219-09B5D995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B58DEC2-3409-477A-84B4-A5D297FB0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EE3E226-6EDA-4FC4-B670-9590DD5CE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BC874A8-EE7F-4F92-AAEA-40B18D939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23D647B-0C43-4C02-9BD2-A01859FD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C6DE01B-DD35-4B52-A72E-57E60E226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F55576B-0897-B8E5-2160-AB13AEA91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43" y="1220692"/>
            <a:ext cx="7355795" cy="251044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Multi-Task Learning</a:t>
            </a:r>
            <a:r>
              <a:rPr lang="ko-KR" altLang="en-US" sz="3200" dirty="0"/>
              <a:t>을 활용한</a:t>
            </a:r>
            <a:br>
              <a:rPr lang="en-US" altLang="ko-KR" sz="3200" dirty="0"/>
            </a:br>
            <a:r>
              <a:rPr lang="en-US" altLang="ko-KR" sz="3200" dirty="0"/>
              <a:t>PVT v2 </a:t>
            </a:r>
            <a:r>
              <a:rPr lang="ko-KR" altLang="en-US" sz="3200" dirty="0"/>
              <a:t>프레임워크 성능 개선</a:t>
            </a:r>
            <a:br>
              <a:rPr lang="en-US" altLang="ko-KR" sz="3200" dirty="0"/>
            </a:br>
            <a:r>
              <a:rPr lang="en-US" altLang="ko-KR" sz="3200" dirty="0"/>
              <a:t>- </a:t>
            </a:r>
            <a:r>
              <a:rPr lang="ko-KR" altLang="en-US" sz="3200" dirty="0"/>
              <a:t>테스트 계획 및 디자인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2F9FB3-222B-3352-ED72-5B8300DCE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25" y="3637574"/>
            <a:ext cx="5185297" cy="2309737"/>
          </a:xfrm>
        </p:spPr>
        <p:txBody>
          <a:bodyPr>
            <a:normAutofit/>
          </a:bodyPr>
          <a:lstStyle/>
          <a:p>
            <a:endParaRPr lang="en-US" altLang="ko-KR" sz="1600" dirty="0"/>
          </a:p>
          <a:p>
            <a:r>
              <a:rPr lang="en-US" altLang="ko-KR" sz="1600" dirty="0"/>
              <a:t>8</a:t>
            </a:r>
            <a:r>
              <a:rPr lang="ko-KR" altLang="en-US" sz="1600" dirty="0"/>
              <a:t>조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202001156 </a:t>
            </a:r>
            <a:r>
              <a:rPr lang="ko-KR" altLang="en-US" sz="1600" dirty="0"/>
              <a:t>정보통계학과 김수영</a:t>
            </a:r>
            <a:endParaRPr lang="en-US" altLang="ko-KR" sz="1600" dirty="0"/>
          </a:p>
          <a:p>
            <a:r>
              <a:rPr lang="en-US" altLang="ko-KR" sz="1600" dirty="0"/>
              <a:t>202002510 </a:t>
            </a:r>
            <a:r>
              <a:rPr lang="ko-KR" altLang="en-US" sz="1600" dirty="0"/>
              <a:t>컴퓨터융합학부 송재현</a:t>
            </a:r>
          </a:p>
        </p:txBody>
      </p:sp>
      <p:sp>
        <p:nvSpPr>
          <p:cNvPr id="87" name="Right Triangle 86">
            <a:extLst>
              <a:ext uri="{FF2B5EF4-FFF2-40B4-BE49-F238E27FC236}">
                <a16:creationId xmlns:a16="http://schemas.microsoft.com/office/drawing/2014/main" id="{218D3B53-4071-48E8-9CB1-4566DAFA0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260044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476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908BF-5CA5-DF6B-E845-25AEEDFA8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0D722-9463-7349-6A72-3458FE713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테스트 상세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BC8112-BB97-BB94-9478-4BCB0599D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데이터셋</a:t>
            </a:r>
            <a:endParaRPr lang="en-US" altLang="ko-KR" dirty="0"/>
          </a:p>
          <a:p>
            <a:pPr lvl="1"/>
            <a:r>
              <a:rPr lang="en-US" altLang="ko-KR" dirty="0"/>
              <a:t>ImageNet(224*224) or ImageNet(32*32)</a:t>
            </a:r>
          </a:p>
          <a:p>
            <a:pPr lvl="1"/>
            <a:r>
              <a:rPr lang="en-US" altLang="ko-KR" dirty="0"/>
              <a:t>COCO 2017</a:t>
            </a:r>
          </a:p>
          <a:p>
            <a:pPr lvl="1"/>
            <a:r>
              <a:rPr lang="en-US" altLang="ko-KR" dirty="0"/>
              <a:t>ADE20K 2016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사용 장비 및 도구</a:t>
            </a:r>
            <a:endParaRPr lang="en-US" altLang="ko-KR" dirty="0"/>
          </a:p>
          <a:p>
            <a:pPr lvl="1"/>
            <a:r>
              <a:rPr lang="en-US" altLang="ko-KR" dirty="0"/>
              <a:t>GPU: NVIDIA GTX 30080 10GB</a:t>
            </a:r>
          </a:p>
          <a:p>
            <a:pPr lvl="1"/>
            <a:r>
              <a:rPr lang="ko-KR" altLang="en-US" dirty="0"/>
              <a:t>프레임워크</a:t>
            </a:r>
            <a:r>
              <a:rPr lang="en-US" altLang="ko-KR" dirty="0"/>
              <a:t>: </a:t>
            </a:r>
            <a:r>
              <a:rPr lang="en-US" altLang="ko-KR" dirty="0" err="1"/>
              <a:t>PyTorch</a:t>
            </a:r>
            <a:endParaRPr lang="en-US" altLang="ko-KR" dirty="0"/>
          </a:p>
          <a:p>
            <a:pPr lvl="1"/>
            <a:r>
              <a:rPr lang="ko-KR" altLang="en-US" dirty="0"/>
              <a:t>모델</a:t>
            </a:r>
            <a:r>
              <a:rPr lang="en-US" altLang="ko-KR" dirty="0"/>
              <a:t>: PVTv2</a:t>
            </a:r>
            <a:r>
              <a:rPr lang="ko-KR" altLang="en-US" dirty="0"/>
              <a:t> 기반 구조</a:t>
            </a:r>
            <a:r>
              <a:rPr lang="en-US" altLang="ko-KR" dirty="0"/>
              <a:t> + MTL</a:t>
            </a:r>
            <a:r>
              <a:rPr lang="ko-KR" altLang="en-US" dirty="0"/>
              <a:t> 확장</a:t>
            </a:r>
            <a:r>
              <a:rPr lang="en-US" altLang="ko-KR" dirty="0"/>
              <a:t>(Hard Sharing, Soft Sharing)</a:t>
            </a:r>
          </a:p>
        </p:txBody>
      </p:sp>
    </p:spTree>
    <p:extLst>
      <p:ext uri="{BB962C8B-B14F-4D97-AF65-F5344CB8AC3E}">
        <p14:creationId xmlns:p14="http://schemas.microsoft.com/office/powerpoint/2010/main" val="3289725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3DCA68-E00D-80A5-77B2-E21183E7E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898BE-477A-3821-8AB2-BB86634CB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테스트 상세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1C831F-845F-26C1-445B-F6BF9C94B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데이터셋</a:t>
            </a:r>
            <a:endParaRPr lang="en-US" altLang="ko-KR" dirty="0"/>
          </a:p>
          <a:p>
            <a:pPr lvl="1"/>
            <a:r>
              <a:rPr lang="en-US" altLang="ko-KR" dirty="0"/>
              <a:t>ImageNet(224*224) or ImageNet(32*32)</a:t>
            </a:r>
          </a:p>
          <a:p>
            <a:pPr lvl="1"/>
            <a:r>
              <a:rPr lang="en-US" altLang="ko-KR" dirty="0"/>
              <a:t>COCO 2017</a:t>
            </a:r>
          </a:p>
          <a:p>
            <a:pPr lvl="1"/>
            <a:r>
              <a:rPr lang="en-US" altLang="ko-KR" dirty="0"/>
              <a:t>ADE20K 2016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사용 장비 및 도구</a:t>
            </a:r>
            <a:endParaRPr lang="en-US" altLang="ko-KR" dirty="0"/>
          </a:p>
          <a:p>
            <a:pPr lvl="1"/>
            <a:r>
              <a:rPr lang="en-US" altLang="ko-KR" dirty="0"/>
              <a:t>GPU: NVIDIA GTX 30080 10GB</a:t>
            </a:r>
          </a:p>
          <a:p>
            <a:pPr lvl="1"/>
            <a:r>
              <a:rPr lang="ko-KR" altLang="en-US" dirty="0"/>
              <a:t>프레임워크</a:t>
            </a:r>
            <a:r>
              <a:rPr lang="en-US" altLang="ko-KR" dirty="0"/>
              <a:t>: </a:t>
            </a:r>
            <a:r>
              <a:rPr lang="en-US" altLang="ko-KR" dirty="0" err="1"/>
              <a:t>PyTorch</a:t>
            </a:r>
            <a:endParaRPr lang="en-US" altLang="ko-KR" dirty="0"/>
          </a:p>
          <a:p>
            <a:pPr lvl="1"/>
            <a:r>
              <a:rPr lang="ko-KR" altLang="en-US" dirty="0"/>
              <a:t>모델</a:t>
            </a:r>
            <a:r>
              <a:rPr lang="en-US" altLang="ko-KR" dirty="0"/>
              <a:t>: PVTv2</a:t>
            </a:r>
            <a:r>
              <a:rPr lang="ko-KR" altLang="en-US" dirty="0"/>
              <a:t> 기반 구조</a:t>
            </a:r>
            <a:r>
              <a:rPr lang="en-US" altLang="ko-KR" dirty="0"/>
              <a:t> + MTL</a:t>
            </a:r>
            <a:r>
              <a:rPr lang="ko-KR" altLang="en-US" dirty="0"/>
              <a:t> 확장</a:t>
            </a:r>
            <a:r>
              <a:rPr lang="en-US" altLang="ko-KR" dirty="0"/>
              <a:t>(Hard Sharing, Soft Sharing)</a:t>
            </a:r>
          </a:p>
        </p:txBody>
      </p:sp>
    </p:spTree>
    <p:extLst>
      <p:ext uri="{BB962C8B-B14F-4D97-AF65-F5344CB8AC3E}">
        <p14:creationId xmlns:p14="http://schemas.microsoft.com/office/powerpoint/2010/main" val="3378276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9D2AE-7156-B5DD-521C-71F9443A8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88DC0B-A062-D5CF-B627-05194658B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테스트 상세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4B90D9-180F-51DF-54D3-023DD581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250369"/>
            <a:ext cx="10325000" cy="3564436"/>
          </a:xfrm>
        </p:spPr>
        <p:txBody>
          <a:bodyPr>
            <a:noAutofit/>
          </a:bodyPr>
          <a:lstStyle/>
          <a:p>
            <a:r>
              <a:rPr lang="ko-KR" altLang="en-US" dirty="0"/>
              <a:t>실험 흐름</a:t>
            </a:r>
            <a:endParaRPr lang="en-US" altLang="ko-KR" dirty="0"/>
          </a:p>
          <a:p>
            <a:pPr marL="571500" lvl="1" indent="-342900">
              <a:buFont typeface="+mj-lt"/>
              <a:buAutoNum type="arabicPeriod"/>
            </a:pPr>
            <a:r>
              <a:rPr lang="ko-KR" altLang="en-US" dirty="0"/>
              <a:t>데이터셋 준비 및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pPr marL="571500" lvl="1" indent="-342900">
              <a:buFont typeface="+mj-lt"/>
              <a:buAutoNum type="arabicPeriod"/>
            </a:pPr>
            <a:r>
              <a:rPr lang="en-US" altLang="ko-KR" dirty="0"/>
              <a:t>PVTv2 </a:t>
            </a:r>
            <a:r>
              <a:rPr lang="ko-KR" altLang="en-US" dirty="0"/>
              <a:t>모형을 </a:t>
            </a:r>
            <a:r>
              <a:rPr lang="en-US" altLang="ko-KR" dirty="0"/>
              <a:t>MTL </a:t>
            </a:r>
            <a:r>
              <a:rPr lang="ko-KR" altLang="en-US" dirty="0"/>
              <a:t>학습 구조로 확장</a:t>
            </a:r>
            <a:endParaRPr lang="en-US" altLang="ko-KR" dirty="0"/>
          </a:p>
          <a:p>
            <a:pPr marL="571500" lvl="1" indent="-342900">
              <a:buFont typeface="+mj-lt"/>
              <a:buAutoNum type="arabicPeriod"/>
            </a:pPr>
            <a:r>
              <a:rPr lang="ko-KR" altLang="en-US" dirty="0"/>
              <a:t>세 가지 작업에 대해 학습</a:t>
            </a:r>
            <a:endParaRPr lang="en-US" altLang="ko-KR" dirty="0"/>
          </a:p>
          <a:p>
            <a:pPr marL="571500" lvl="1" indent="-342900">
              <a:buFont typeface="+mj-lt"/>
              <a:buAutoNum type="arabicPeriod"/>
            </a:pPr>
            <a:r>
              <a:rPr lang="ko-KR" altLang="en-US" dirty="0"/>
              <a:t>기준 모델</a:t>
            </a:r>
            <a:r>
              <a:rPr lang="en-US" altLang="ko-KR" dirty="0"/>
              <a:t>(Swin MTL, PVTv1-B1)</a:t>
            </a:r>
            <a:r>
              <a:rPr lang="ko-KR" altLang="en-US" dirty="0"/>
              <a:t>과 비교</a:t>
            </a:r>
            <a:endParaRPr lang="en-US" altLang="ko-KR" dirty="0"/>
          </a:p>
          <a:p>
            <a:pPr marL="571500" lvl="1" indent="-342900">
              <a:buFont typeface="+mj-lt"/>
              <a:buAutoNum type="arabicPeriod"/>
            </a:pPr>
            <a:r>
              <a:rPr lang="ko-KR" altLang="en-US" dirty="0"/>
              <a:t>지표를 기반으로 유의미함 검증</a:t>
            </a:r>
            <a:endParaRPr lang="en-US" altLang="ko-KR" dirty="0"/>
          </a:p>
          <a:p>
            <a:pPr marL="571500" lvl="1" indent="-342900">
              <a:buFont typeface="+mj-lt"/>
              <a:buAutoNum type="arabicPeriod"/>
            </a:pPr>
            <a:endParaRPr lang="en-US" altLang="ko-KR" dirty="0"/>
          </a:p>
          <a:p>
            <a:r>
              <a:rPr lang="ko-KR" altLang="en-US" dirty="0"/>
              <a:t>정량 지표</a:t>
            </a:r>
            <a:endParaRPr lang="en-US" altLang="ko-KR" dirty="0"/>
          </a:p>
          <a:p>
            <a:pPr lvl="1"/>
            <a:r>
              <a:rPr lang="en-US" altLang="ko-KR" dirty="0"/>
              <a:t>Accuracy(</a:t>
            </a:r>
            <a:r>
              <a:rPr lang="ko-KR" altLang="en-US" dirty="0"/>
              <a:t>이미지 분류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AP (</a:t>
            </a:r>
            <a:r>
              <a:rPr lang="ko-KR" altLang="en-US" dirty="0"/>
              <a:t>객체 탐지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mIoU</a:t>
            </a:r>
            <a:r>
              <a:rPr lang="en-US" altLang="ko-KR" dirty="0"/>
              <a:t> (</a:t>
            </a:r>
            <a:r>
              <a:rPr lang="ko-KR" altLang="en-US" dirty="0"/>
              <a:t>의미론적 분할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#Parameters, Inference Time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활용 도구</a:t>
            </a:r>
            <a:r>
              <a:rPr lang="en-US" altLang="ko-KR" dirty="0"/>
              <a:t>: COCO API, </a:t>
            </a:r>
            <a:r>
              <a:rPr lang="en-US" altLang="ko-KR" dirty="0" err="1"/>
              <a:t>mIoU</a:t>
            </a:r>
            <a:r>
              <a:rPr lang="en-US" altLang="ko-KR" dirty="0"/>
              <a:t> </a:t>
            </a:r>
            <a:r>
              <a:rPr lang="ko-KR" altLang="en-US" dirty="0"/>
              <a:t>평가 스크립트</a:t>
            </a:r>
            <a:endParaRPr lang="en-US" altLang="ko-KR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89AAF46-0639-F16C-A9CC-7771F8DD22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977" y="1442463"/>
            <a:ext cx="5976943" cy="501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211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77F8E4-44C9-991C-EF2C-1871553BB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86B633-D8A0-6B80-91F1-BDFAF6DBF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테스트 상세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5C5F3B-7809-3175-275A-EABF22D02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데이터셋</a:t>
            </a:r>
            <a:endParaRPr lang="en-US" altLang="ko-KR" dirty="0"/>
          </a:p>
          <a:p>
            <a:pPr lvl="1"/>
            <a:r>
              <a:rPr lang="en-US" altLang="ko-KR" dirty="0"/>
              <a:t>ImageNet(224*224) or ImageNet(32*32)</a:t>
            </a:r>
          </a:p>
          <a:p>
            <a:pPr lvl="1"/>
            <a:r>
              <a:rPr lang="en-US" altLang="ko-KR" dirty="0"/>
              <a:t>COCO 2017</a:t>
            </a:r>
          </a:p>
          <a:p>
            <a:pPr lvl="1"/>
            <a:r>
              <a:rPr lang="en-US" altLang="ko-KR" dirty="0"/>
              <a:t>ADE20K 2016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사용 장비 및 도구</a:t>
            </a:r>
            <a:endParaRPr lang="en-US" altLang="ko-KR" dirty="0"/>
          </a:p>
          <a:p>
            <a:pPr lvl="1"/>
            <a:r>
              <a:rPr lang="en-US" altLang="ko-KR" dirty="0"/>
              <a:t>GPU: NVIDIA GTX 30080 10GB</a:t>
            </a:r>
          </a:p>
          <a:p>
            <a:pPr lvl="1"/>
            <a:r>
              <a:rPr lang="ko-KR" altLang="en-US" dirty="0"/>
              <a:t>프레임워크</a:t>
            </a:r>
            <a:r>
              <a:rPr lang="en-US" altLang="ko-KR" dirty="0"/>
              <a:t>: </a:t>
            </a:r>
            <a:r>
              <a:rPr lang="en-US" altLang="ko-KR" dirty="0" err="1"/>
              <a:t>PyTorch</a:t>
            </a:r>
            <a:endParaRPr lang="en-US" altLang="ko-KR" dirty="0"/>
          </a:p>
          <a:p>
            <a:pPr lvl="1"/>
            <a:r>
              <a:rPr lang="ko-KR" altLang="en-US" dirty="0"/>
              <a:t>모델</a:t>
            </a:r>
            <a:r>
              <a:rPr lang="en-US" altLang="ko-KR" dirty="0"/>
              <a:t>: PVTv2</a:t>
            </a:r>
            <a:r>
              <a:rPr lang="ko-KR" altLang="en-US" dirty="0"/>
              <a:t> 기반 구조</a:t>
            </a:r>
            <a:r>
              <a:rPr lang="en-US" altLang="ko-KR" dirty="0"/>
              <a:t> + MTL</a:t>
            </a:r>
            <a:r>
              <a:rPr lang="ko-KR" altLang="en-US" dirty="0"/>
              <a:t> 확장</a:t>
            </a:r>
            <a:r>
              <a:rPr lang="en-US" altLang="ko-KR" dirty="0"/>
              <a:t>(Hard Sharing, Soft Sharing)</a:t>
            </a:r>
          </a:p>
        </p:txBody>
      </p:sp>
    </p:spTree>
    <p:extLst>
      <p:ext uri="{BB962C8B-B14F-4D97-AF65-F5344CB8AC3E}">
        <p14:creationId xmlns:p14="http://schemas.microsoft.com/office/powerpoint/2010/main" val="3103251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B2BAA0-E047-F405-AC4E-51A6DFE1C7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01263-9164-DDAB-1C2B-949A9ABF9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테스트 케이스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52E31832-D52B-4E66-2C40-D7C7027BB5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2357846"/>
              </p:ext>
            </p:extLst>
          </p:nvPr>
        </p:nvGraphicFramePr>
        <p:xfrm>
          <a:off x="690147" y="1483420"/>
          <a:ext cx="10325931" cy="487941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681484">
                  <a:extLst>
                    <a:ext uri="{9D8B030D-6E8A-4147-A177-3AD203B41FA5}">
                      <a16:colId xmlns:a16="http://schemas.microsoft.com/office/drawing/2014/main" val="2529504608"/>
                    </a:ext>
                  </a:extLst>
                </a:gridCol>
                <a:gridCol w="1851072">
                  <a:extLst>
                    <a:ext uri="{9D8B030D-6E8A-4147-A177-3AD203B41FA5}">
                      <a16:colId xmlns:a16="http://schemas.microsoft.com/office/drawing/2014/main" val="3311657936"/>
                    </a:ext>
                  </a:extLst>
                </a:gridCol>
                <a:gridCol w="2088718">
                  <a:extLst>
                    <a:ext uri="{9D8B030D-6E8A-4147-A177-3AD203B41FA5}">
                      <a16:colId xmlns:a16="http://schemas.microsoft.com/office/drawing/2014/main" val="2156365355"/>
                    </a:ext>
                  </a:extLst>
                </a:gridCol>
                <a:gridCol w="2179582">
                  <a:extLst>
                    <a:ext uri="{9D8B030D-6E8A-4147-A177-3AD203B41FA5}">
                      <a16:colId xmlns:a16="http://schemas.microsoft.com/office/drawing/2014/main" val="3264161648"/>
                    </a:ext>
                  </a:extLst>
                </a:gridCol>
                <a:gridCol w="1785836">
                  <a:extLst>
                    <a:ext uri="{9D8B030D-6E8A-4147-A177-3AD203B41FA5}">
                      <a16:colId xmlns:a16="http://schemas.microsoft.com/office/drawing/2014/main" val="1053216674"/>
                    </a:ext>
                  </a:extLst>
                </a:gridCol>
                <a:gridCol w="1739239">
                  <a:extLst>
                    <a:ext uri="{9D8B030D-6E8A-4147-A177-3AD203B41FA5}">
                      <a16:colId xmlns:a16="http://schemas.microsoft.com/office/drawing/2014/main" val="2154179601"/>
                    </a:ext>
                  </a:extLst>
                </a:gridCol>
              </a:tblGrid>
              <a:tr h="4049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buNone/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Id</a:t>
                      </a:r>
                      <a:endParaRPr lang="ko-KR" sz="1400" dirty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buNone/>
                      </a:pPr>
                      <a:r>
                        <a:rPr lang="ko-KR" sz="1400" dirty="0">
                          <a:effectLst/>
                          <a:latin typeface="+mn-lt"/>
                        </a:rPr>
                        <a:t>대상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(</a:t>
                      </a:r>
                      <a:r>
                        <a:rPr lang="ko-KR" sz="1400" dirty="0">
                          <a:effectLst/>
                          <a:latin typeface="+mn-lt"/>
                        </a:rPr>
                        <a:t>모델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/</a:t>
                      </a:r>
                      <a:r>
                        <a:rPr lang="ko-KR" sz="1400" dirty="0">
                          <a:effectLst/>
                          <a:latin typeface="+mn-lt"/>
                        </a:rPr>
                        <a:t>조건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)</a:t>
                      </a:r>
                      <a:endParaRPr lang="ko-KR" sz="1400" dirty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buNone/>
                      </a:pPr>
                      <a:r>
                        <a:rPr lang="ko-KR" sz="1400" dirty="0">
                          <a:effectLst/>
                          <a:latin typeface="+mn-lt"/>
                        </a:rPr>
                        <a:t>실험 조건</a:t>
                      </a:r>
                      <a:endParaRPr lang="ko-KR" sz="1400" dirty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buNone/>
                      </a:pPr>
                      <a:r>
                        <a:rPr lang="ko-KR" sz="1400" dirty="0">
                          <a:effectLst/>
                          <a:latin typeface="+mn-lt"/>
                        </a:rPr>
                        <a:t>테스트 데이터</a:t>
                      </a:r>
                      <a:endParaRPr lang="ko-KR" sz="1400" dirty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buNone/>
                      </a:pPr>
                      <a:r>
                        <a:rPr lang="ko-KR" sz="1400" dirty="0">
                          <a:effectLst/>
                          <a:latin typeface="+mn-lt"/>
                        </a:rPr>
                        <a:t>평가지표</a:t>
                      </a:r>
                      <a:endParaRPr lang="ko-KR" sz="1400" dirty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buNone/>
                      </a:pPr>
                      <a:r>
                        <a:rPr lang="ko-KR" sz="1400" dirty="0">
                          <a:effectLst/>
                          <a:latin typeface="+mn-lt"/>
                        </a:rPr>
                        <a:t>예상 결과</a:t>
                      </a:r>
                      <a:endParaRPr lang="ko-KR" sz="1400" dirty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289856"/>
                  </a:ext>
                </a:extLst>
              </a:tr>
              <a:tr h="64109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buNone/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TC-1.1</a:t>
                      </a:r>
                      <a:endParaRPr lang="ko-KR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buNone/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PVT v2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-B0</a:t>
                      </a:r>
                      <a:r>
                        <a:rPr lang="en-US" sz="1600" dirty="0">
                          <a:effectLst/>
                          <a:latin typeface="+mn-lt"/>
                        </a:rPr>
                        <a:t> (STL)</a:t>
                      </a:r>
                      <a:endParaRPr lang="ko-KR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buNone/>
                      </a:pPr>
                      <a:r>
                        <a:rPr lang="ko-KR" sz="1800" dirty="0">
                          <a:effectLst/>
                          <a:latin typeface="+mn-lt"/>
                        </a:rPr>
                        <a:t>단일 작업 학습</a:t>
                      </a:r>
                      <a:endParaRPr lang="ko-KR" sz="1800" dirty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ImageNet</a:t>
                      </a:r>
                      <a:endParaRPr lang="ko-KR" sz="1800" dirty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Accuracy</a:t>
                      </a:r>
                      <a:endParaRPr lang="ko-KR" sz="1800" dirty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Accuracy 70%</a:t>
                      </a:r>
                      <a:endParaRPr lang="ko-KR" sz="1800" dirty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18414678"/>
                  </a:ext>
                </a:extLst>
              </a:tr>
              <a:tr h="64109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buNone/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TC-1.2</a:t>
                      </a:r>
                      <a:endParaRPr lang="ko-KR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buNone/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PVT v2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-B0</a:t>
                      </a:r>
                      <a:r>
                        <a:rPr lang="en-US" sz="1600" dirty="0">
                          <a:effectLst/>
                          <a:latin typeface="+mn-lt"/>
                        </a:rPr>
                        <a:t> (STL)</a:t>
                      </a:r>
                      <a:endParaRPr lang="ko-KR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buNone/>
                      </a:pPr>
                      <a:r>
                        <a:rPr lang="ko-KR" sz="1800" dirty="0">
                          <a:effectLst/>
                          <a:latin typeface="+mn-lt"/>
                        </a:rPr>
                        <a:t>단일 작업 학습</a:t>
                      </a:r>
                      <a:endParaRPr lang="ko-KR" sz="1800" dirty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buNone/>
                      </a:pPr>
                      <a:r>
                        <a:rPr lang="en-US" sz="1800">
                          <a:effectLst/>
                          <a:latin typeface="+mn-lt"/>
                        </a:rPr>
                        <a:t>COCO</a:t>
                      </a:r>
                      <a:endParaRPr lang="ko-KR" sz="180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buNone/>
                      </a:pPr>
                      <a:r>
                        <a:rPr lang="en-US" sz="1800">
                          <a:effectLst/>
                          <a:latin typeface="+mn-lt"/>
                        </a:rPr>
                        <a:t>AP</a:t>
                      </a:r>
                      <a:endParaRPr lang="ko-KR" sz="180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buNone/>
                      </a:pPr>
                      <a:r>
                        <a:rPr lang="en-US" sz="1800">
                          <a:effectLst/>
                          <a:latin typeface="+mn-lt"/>
                        </a:rPr>
                        <a:t>AP 37.1</a:t>
                      </a:r>
                      <a:endParaRPr lang="ko-KR" sz="180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66240665"/>
                  </a:ext>
                </a:extLst>
              </a:tr>
              <a:tr h="64109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buNone/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TC-1.3</a:t>
                      </a:r>
                      <a:endParaRPr lang="ko-KR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buNone/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PVT v2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-B0</a:t>
                      </a:r>
                      <a:r>
                        <a:rPr lang="en-US" sz="1600" dirty="0">
                          <a:effectLst/>
                          <a:latin typeface="+mn-lt"/>
                        </a:rPr>
                        <a:t> (STL)</a:t>
                      </a:r>
                      <a:endParaRPr lang="ko-KR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buNone/>
                      </a:pPr>
                      <a:r>
                        <a:rPr lang="ko-KR" sz="1800" dirty="0">
                          <a:effectLst/>
                          <a:latin typeface="+mn-lt"/>
                        </a:rPr>
                        <a:t>단일 작업 학습</a:t>
                      </a:r>
                      <a:endParaRPr lang="ko-KR" sz="1800" dirty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ADE20K</a:t>
                      </a:r>
                      <a:endParaRPr lang="ko-KR" sz="1800" dirty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buNone/>
                      </a:pPr>
                      <a:r>
                        <a:rPr lang="en-US" sz="1800">
                          <a:effectLst/>
                          <a:latin typeface="+mn-lt"/>
                        </a:rPr>
                        <a:t>mIoU</a:t>
                      </a:r>
                      <a:endParaRPr lang="ko-KR" sz="180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buNone/>
                      </a:pPr>
                      <a:r>
                        <a:rPr lang="en-US" sz="1800">
                          <a:effectLst/>
                          <a:latin typeface="+mn-lt"/>
                        </a:rPr>
                        <a:t>mIoU 37.2%</a:t>
                      </a:r>
                      <a:endParaRPr lang="ko-KR" sz="180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410224"/>
                  </a:ext>
                </a:extLst>
              </a:tr>
              <a:tr h="85469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buNone/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TC-2</a:t>
                      </a:r>
                      <a:endParaRPr lang="ko-KR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buNone/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Swin MTL</a:t>
                      </a:r>
                      <a:endParaRPr lang="ko-KR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MTL </a:t>
                      </a:r>
                      <a:r>
                        <a:rPr lang="ko-KR" sz="1800" dirty="0">
                          <a:effectLst/>
                          <a:latin typeface="+mn-lt"/>
                        </a:rPr>
                        <a:t>구조 </a:t>
                      </a:r>
                    </a:p>
                    <a:p>
                      <a:pPr algn="ctr" latinLnBrk="1">
                        <a:lnSpc>
                          <a:spcPct val="16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(</a:t>
                      </a:r>
                      <a:r>
                        <a:rPr lang="ko-KR" sz="1800" dirty="0">
                          <a:effectLst/>
                          <a:latin typeface="+mn-lt"/>
                        </a:rPr>
                        <a:t>기존 구조</a:t>
                      </a:r>
                      <a:r>
                        <a:rPr lang="en-US" sz="1800" dirty="0">
                          <a:effectLst/>
                          <a:latin typeface="+mn-lt"/>
                        </a:rPr>
                        <a:t>)</a:t>
                      </a:r>
                      <a:endParaRPr lang="ko-KR" sz="1800" dirty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3</a:t>
                      </a:r>
                      <a:r>
                        <a:rPr lang="ko-KR" sz="1800" dirty="0">
                          <a:effectLst/>
                          <a:latin typeface="+mn-lt"/>
                        </a:rPr>
                        <a:t>개 데이터셋</a:t>
                      </a:r>
                      <a:endParaRPr lang="ko-KR" sz="1800" dirty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Accuracy, AP, </a:t>
                      </a:r>
                      <a:r>
                        <a:rPr lang="en-US" sz="1800" dirty="0" err="1">
                          <a:effectLst/>
                          <a:latin typeface="+mn-lt"/>
                        </a:rPr>
                        <a:t>mIou</a:t>
                      </a:r>
                      <a:endParaRPr lang="ko-KR" sz="1800" dirty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buNone/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  <a:cs typeface="굴림" panose="020B0600000101010101" pitchFamily="50" charset="-127"/>
                        </a:rPr>
                        <a:t>Acc: 81.3%</a:t>
                      </a:r>
                      <a:b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  <a:cs typeface="굴림" panose="020B0600000101010101" pitchFamily="50" charset="-127"/>
                        </a:rPr>
                      </a:b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  <a:cs typeface="굴림" panose="020B0600000101010101" pitchFamily="50" charset="-127"/>
                        </a:rPr>
                        <a:t>AP: 50.5</a:t>
                      </a:r>
                      <a:b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  <a:cs typeface="굴림" panose="020B0600000101010101" pitchFamily="50" charset="-127"/>
                        </a:rPr>
                      </a:br>
                      <a:r>
                        <a:rPr lang="en-US" altLang="ko-KR" sz="18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  <a:cs typeface="굴림" panose="020B0600000101010101" pitchFamily="50" charset="-127"/>
                        </a:rPr>
                        <a:t>mIoU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  <a:cs typeface="굴림" panose="020B0600000101010101" pitchFamily="50" charset="-127"/>
                        </a:rPr>
                        <a:t>: 50.35%</a:t>
                      </a:r>
                      <a:endParaRPr lang="ko-KR" sz="1800" dirty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5429266"/>
                  </a:ext>
                </a:extLst>
              </a:tr>
              <a:tr h="85469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buNone/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TC-3</a:t>
                      </a:r>
                      <a:endParaRPr lang="ko-KR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buNone/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PVT v2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-B0</a:t>
                      </a:r>
                      <a:r>
                        <a:rPr lang="en-US" sz="1600" dirty="0">
                          <a:effectLst/>
                          <a:latin typeface="+mn-lt"/>
                        </a:rPr>
                        <a:t> + MTL (Hard Sharing)</a:t>
                      </a:r>
                      <a:endParaRPr lang="ko-KR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buNone/>
                      </a:pPr>
                      <a:r>
                        <a:rPr lang="ko-KR" sz="1800" dirty="0">
                          <a:effectLst/>
                          <a:latin typeface="+mn-lt"/>
                        </a:rPr>
                        <a:t>다중 작업</a:t>
                      </a:r>
                      <a:r>
                        <a:rPr lang="en-US" sz="1800" dirty="0">
                          <a:effectLst/>
                          <a:latin typeface="+mn-lt"/>
                        </a:rPr>
                        <a:t>, </a:t>
                      </a:r>
                      <a:endParaRPr lang="ko-KR" sz="1800" dirty="0">
                        <a:effectLst/>
                        <a:latin typeface="+mn-lt"/>
                      </a:endParaRPr>
                    </a:p>
                    <a:p>
                      <a:pPr algn="ctr" latinLnBrk="1">
                        <a:lnSpc>
                          <a:spcPct val="160000"/>
                        </a:lnSpc>
                        <a:buNone/>
                      </a:pPr>
                      <a:r>
                        <a:rPr lang="ko-KR" sz="1800" dirty="0">
                          <a:effectLst/>
                          <a:latin typeface="+mn-lt"/>
                        </a:rPr>
                        <a:t>공유 구조</a:t>
                      </a:r>
                      <a:endParaRPr lang="ko-KR" sz="1800" dirty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buNone/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  <a:cs typeface="굴림" panose="020B0600000101010101" pitchFamily="50" charset="-127"/>
                        </a:rPr>
                        <a:t>3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  <a:cs typeface="굴림" panose="020B0600000101010101" pitchFamily="50" charset="-127"/>
                        </a:rPr>
                        <a:t>개 데이터셋</a:t>
                      </a:r>
                      <a:endParaRPr lang="ko-KR" sz="1800" dirty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Accuracy, AP, </a:t>
                      </a:r>
                      <a:r>
                        <a:rPr lang="en-US" sz="1800" dirty="0" err="1">
                          <a:effectLst/>
                          <a:latin typeface="+mn-lt"/>
                        </a:rPr>
                        <a:t>mIou</a:t>
                      </a:r>
                      <a:endParaRPr lang="ko-KR" sz="1800" dirty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buNone/>
                      </a:pP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  <a:cs typeface="굴림" panose="020B0600000101010101" pitchFamily="50" charset="-127"/>
                        </a:rPr>
                        <a:t>Acc: 75%</a:t>
                      </a:r>
                      <a:b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  <a:cs typeface="굴림" panose="020B0600000101010101" pitchFamily="50" charset="-127"/>
                        </a:rPr>
                      </a:b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  <a:cs typeface="굴림" panose="020B0600000101010101" pitchFamily="50" charset="-127"/>
                        </a:rPr>
                        <a:t>AP: 43</a:t>
                      </a:r>
                      <a:b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  <a:cs typeface="굴림" panose="020B0600000101010101" pitchFamily="50" charset="-127"/>
                        </a:rPr>
                      </a:br>
                      <a:r>
                        <a:rPr lang="en-US" altLang="ko-KR" sz="18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  <a:cs typeface="굴림" panose="020B0600000101010101" pitchFamily="50" charset="-127"/>
                        </a:rPr>
                        <a:t>mIoU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  <a:cs typeface="굴림" panose="020B0600000101010101" pitchFamily="50" charset="-127"/>
                        </a:rPr>
                        <a:t>: 43%</a:t>
                      </a:r>
                      <a:endParaRPr lang="ko-KR" altLang="ko-KR" sz="1800" dirty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1769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3673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C3B89B-3885-238E-2D73-30C1A5105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93AE89-A839-93C7-365F-1C27644BE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테스트 케이스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70F3BE-AAF6-422A-B058-271AC7949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Accuracy: </a:t>
            </a:r>
            <a:r>
              <a:rPr lang="ko-KR" altLang="en-US" dirty="0"/>
              <a:t>이미지 분류 정확도</a:t>
            </a:r>
          </a:p>
          <a:p>
            <a:r>
              <a:rPr lang="en-US" altLang="ko-KR" dirty="0"/>
              <a:t>AP: </a:t>
            </a:r>
            <a:r>
              <a:rPr lang="ko-KR" altLang="en-US" dirty="0"/>
              <a:t>객체 탐지에서의 평균 정밀도</a:t>
            </a:r>
          </a:p>
          <a:p>
            <a:r>
              <a:rPr lang="en-US" altLang="ko-KR" dirty="0" err="1"/>
              <a:t>mIou</a:t>
            </a:r>
            <a:r>
              <a:rPr lang="en-US" altLang="ko-KR" dirty="0"/>
              <a:t>: </a:t>
            </a:r>
            <a:r>
              <a:rPr lang="ko-KR" altLang="en-US" dirty="0"/>
              <a:t>의미론적 분할에서의 평균 </a:t>
            </a:r>
            <a:r>
              <a:rPr lang="en-US" altLang="ko-KR" dirty="0" err="1"/>
              <a:t>IoU</a:t>
            </a:r>
            <a:r>
              <a:rPr lang="en-US" altLang="ko-KR" dirty="0"/>
              <a:t> (Intersection over Union, </a:t>
            </a:r>
            <a:r>
              <a:rPr lang="ko-KR" altLang="en-US" dirty="0"/>
              <a:t>교집합 비율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#Param: </a:t>
            </a:r>
            <a:r>
              <a:rPr lang="ko-KR" altLang="en-US" dirty="0"/>
              <a:t>모델의 전체 파라미터 수</a:t>
            </a:r>
          </a:p>
          <a:p>
            <a:r>
              <a:rPr lang="en-US" altLang="ko-KR" dirty="0"/>
              <a:t>Inference Time: </a:t>
            </a:r>
            <a:r>
              <a:rPr lang="ko-KR" altLang="en-US" dirty="0"/>
              <a:t>테스트 </a:t>
            </a:r>
            <a:r>
              <a:rPr lang="en-US" altLang="ko-KR" dirty="0"/>
              <a:t>1</a:t>
            </a:r>
            <a:r>
              <a:rPr lang="ko-KR" altLang="en-US" dirty="0"/>
              <a:t>장당 소요 시간</a:t>
            </a:r>
            <a:r>
              <a:rPr lang="en-US" altLang="ko-KR" dirty="0"/>
              <a:t>(</a:t>
            </a:r>
            <a:r>
              <a:rPr lang="ko-KR" altLang="en-US" dirty="0"/>
              <a:t>실시간 분석용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45567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7854A-C763-C687-708A-8F53C73E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표 개체 틀 2">
            <a:extLst>
              <a:ext uri="{FF2B5EF4-FFF2-40B4-BE49-F238E27FC236}">
                <a16:creationId xmlns:a16="http://schemas.microsoft.com/office/drawing/2014/main" id="{BC52F860-EE53-B61E-0B21-679C4D478D90}"/>
              </a:ext>
            </a:extLst>
          </p:cNvPr>
          <p:cNvSpPr>
            <a:spLocks noGrp="1"/>
          </p:cNvSpPr>
          <p:nvPr>
            <p:ph type="tbl" sz="quarter" idx="4294967295"/>
          </p:nvPr>
        </p:nvSpPr>
        <p:spPr>
          <a:xfrm>
            <a:off x="6579189" y="1677798"/>
            <a:ext cx="5249287" cy="495519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428E42-5EBC-5C47-2987-C666CDB14B8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90563" y="1521392"/>
            <a:ext cx="4629582" cy="2827337"/>
          </a:xfrm>
        </p:spPr>
        <p:txBody>
          <a:bodyPr/>
          <a:lstStyle/>
          <a:p>
            <a:r>
              <a:rPr lang="ko-KR" altLang="en-US" sz="1800" dirty="0"/>
              <a:t>연구 배경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연구 질문</a:t>
            </a:r>
            <a:r>
              <a:rPr lang="en-US" altLang="ko-KR" sz="1800" dirty="0"/>
              <a:t>/</a:t>
            </a:r>
            <a:r>
              <a:rPr lang="ko-KR" altLang="en-US" sz="1800" dirty="0"/>
              <a:t>가설</a:t>
            </a:r>
            <a:br>
              <a:rPr lang="en-US" altLang="ko-KR" sz="1800" dirty="0"/>
            </a:br>
            <a:endParaRPr lang="en-US" altLang="ko-KR" sz="1800" dirty="0"/>
          </a:p>
          <a:p>
            <a:r>
              <a:rPr lang="en-US" altLang="ko-KR" sz="1800" dirty="0"/>
              <a:t>TEST PLAN</a:t>
            </a:r>
          </a:p>
          <a:p>
            <a:endParaRPr lang="en-US" altLang="ko-KR" sz="1800" dirty="0"/>
          </a:p>
          <a:p>
            <a:r>
              <a:rPr lang="en-US" altLang="ko-KR" sz="1800" dirty="0"/>
              <a:t>TEST CASES</a:t>
            </a:r>
          </a:p>
        </p:txBody>
      </p:sp>
    </p:spTree>
    <p:extLst>
      <p:ext uri="{BB962C8B-B14F-4D97-AF65-F5344CB8AC3E}">
        <p14:creationId xmlns:p14="http://schemas.microsoft.com/office/powerpoint/2010/main" val="2071904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DF2BB9-C78D-35D4-E3DD-69431FE81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연구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185FE7-5903-6251-0967-2172B5297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MTL</a:t>
            </a:r>
            <a:r>
              <a:rPr lang="ko-KR" altLang="en-US" dirty="0"/>
              <a:t>은 향후 </a:t>
            </a:r>
            <a:r>
              <a:rPr lang="en-US" altLang="ko-KR" dirty="0"/>
              <a:t>AI</a:t>
            </a:r>
            <a:r>
              <a:rPr lang="ko-KR" altLang="en-US" dirty="0"/>
              <a:t> 성능 발전에 큰 영향을 줄 수 있는 패러다임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일반화</a:t>
            </a:r>
            <a:r>
              <a:rPr lang="en-US" altLang="ko-KR" dirty="0"/>
              <a:t>, </a:t>
            </a:r>
            <a:r>
              <a:rPr lang="ko-KR" altLang="en-US" dirty="0"/>
              <a:t>경량화에 유리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테슬라에서는</a:t>
            </a:r>
            <a:r>
              <a:rPr lang="ko-KR" altLang="en-US" dirty="0"/>
              <a:t> 자율주행기술에 </a:t>
            </a:r>
            <a:r>
              <a:rPr lang="en-US" altLang="ko-KR" dirty="0"/>
              <a:t>MTL</a:t>
            </a:r>
            <a:r>
              <a:rPr lang="ko-KR" altLang="en-US" dirty="0"/>
              <a:t>을 적용시키는 연구를 진행 중</a:t>
            </a:r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03A2A1-29F9-64C7-A18F-B2E42E326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50" y="2340131"/>
            <a:ext cx="2721429" cy="272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439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17B56E-3FC0-18E2-E1A1-855508563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5EFA6-E600-8AFC-48FD-2338FAFD8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연구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396AA5-3CF1-5F05-17FD-5976917FF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Multi-Layer feedforward neural network: </a:t>
            </a:r>
            <a:r>
              <a:rPr lang="ko-KR" altLang="en-US" dirty="0"/>
              <a:t>원시적인 형태의 </a:t>
            </a:r>
            <a:r>
              <a:rPr lang="en-US" altLang="ko-KR" dirty="0"/>
              <a:t>MTL </a:t>
            </a:r>
            <a:r>
              <a:rPr lang="ko-KR" altLang="en-US" dirty="0"/>
              <a:t>적용 모형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초기 </a:t>
            </a:r>
            <a:r>
              <a:rPr lang="en-US" altLang="ko-KR" dirty="0"/>
              <a:t>MTL </a:t>
            </a:r>
            <a:r>
              <a:rPr lang="ko-KR" altLang="en-US" dirty="0"/>
              <a:t>모형은 여러 출력 노드 사용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699CEE3-5FF5-4AB8-B7C7-29C933692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016" y="4163248"/>
            <a:ext cx="4221266" cy="2545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024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DF2BB9-C78D-35D4-E3DD-69431FE81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연구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185FE7-5903-6251-0967-2172B5297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MTL </a:t>
            </a:r>
            <a:r>
              <a:rPr lang="ko-KR" altLang="en-US" dirty="0"/>
              <a:t>전용 구조들도 활발히 연구 중</a:t>
            </a:r>
            <a:endParaRPr lang="en-US" altLang="ko-KR" dirty="0"/>
          </a:p>
          <a:p>
            <a:pPr lvl="1"/>
            <a:r>
              <a:rPr lang="en-US" altLang="ko-KR" dirty="0" err="1"/>
              <a:t>MulT</a:t>
            </a:r>
            <a:r>
              <a:rPr lang="en-US" altLang="ko-KR" dirty="0"/>
              <a:t>, M3ViT, IPT </a:t>
            </a:r>
            <a:r>
              <a:rPr lang="ko-KR" altLang="en-US" dirty="0"/>
              <a:t>등 → 다양한 태스크를 효율적으로 처리 가능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최근 연구에서는 </a:t>
            </a:r>
            <a:r>
              <a:rPr lang="en-US" altLang="ko-KR" dirty="0"/>
              <a:t>STL </a:t>
            </a:r>
            <a:r>
              <a:rPr lang="ko-KR" altLang="en-US" dirty="0"/>
              <a:t>모델을 </a:t>
            </a:r>
            <a:r>
              <a:rPr lang="en-US" altLang="ko-KR" dirty="0"/>
              <a:t>MTL</a:t>
            </a:r>
            <a:r>
              <a:rPr lang="ko-KR" altLang="en-US" dirty="0"/>
              <a:t>로 확장하는 방식의 효율성 입증</a:t>
            </a:r>
            <a:endParaRPr lang="en-US" altLang="ko-KR" dirty="0"/>
          </a:p>
          <a:p>
            <a:pPr lvl="1"/>
            <a:r>
              <a:rPr lang="en-US" altLang="ko-KR" dirty="0" err="1"/>
              <a:t>SwinMTL</a:t>
            </a:r>
            <a:r>
              <a:rPr lang="en-US" altLang="ko-KR" dirty="0"/>
              <a:t> → Swin Transformer </a:t>
            </a:r>
            <a:r>
              <a:rPr lang="ko-KR" altLang="en-US" dirty="0"/>
              <a:t>기반 </a:t>
            </a:r>
            <a:r>
              <a:rPr lang="en-US" altLang="ko-KR" dirty="0"/>
              <a:t>MTL </a:t>
            </a:r>
            <a:r>
              <a:rPr lang="ko-KR" altLang="en-US" dirty="0"/>
              <a:t>확장으로 </a:t>
            </a:r>
            <a:r>
              <a:rPr lang="ko-KR" altLang="en-US" b="1" dirty="0"/>
              <a:t>메모리 사용량 감소 및 정확도 유지</a:t>
            </a:r>
            <a:endParaRPr lang="en-US" altLang="ko-KR" b="1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강력한 </a:t>
            </a:r>
            <a:r>
              <a:rPr lang="en-US" altLang="ko-KR" dirty="0"/>
              <a:t>STL </a:t>
            </a:r>
            <a:r>
              <a:rPr lang="ko-KR" altLang="en-US" dirty="0"/>
              <a:t>모델인 </a:t>
            </a:r>
            <a:r>
              <a:rPr lang="en-US" altLang="ko-KR" dirty="0"/>
              <a:t>PVT v2</a:t>
            </a:r>
            <a:r>
              <a:rPr lang="ko-KR" altLang="en-US" dirty="0"/>
              <a:t>를 </a:t>
            </a:r>
            <a:r>
              <a:rPr lang="en-US" altLang="ko-KR" dirty="0"/>
              <a:t>MTL</a:t>
            </a:r>
            <a:r>
              <a:rPr lang="ko-KR" altLang="en-US" dirty="0"/>
              <a:t>로 확장 시 성능 향상 기대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46158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6896D9-F389-81CB-2199-53A57DA2A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DE8FEA-11FD-6D99-98B1-A4875974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연구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D64288-239B-37B1-0A9F-80644CD23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기존 강력한 </a:t>
            </a:r>
            <a:r>
              <a:rPr lang="en-US" altLang="ko-KR" b="1" dirty="0"/>
              <a:t>STL </a:t>
            </a:r>
            <a:r>
              <a:rPr lang="ko-KR" altLang="en-US" b="1" dirty="0"/>
              <a:t>모델을 기준점으로 삼아 </a:t>
            </a:r>
            <a:r>
              <a:rPr lang="en-US" altLang="ko-KR" b="1" dirty="0"/>
              <a:t>MTL</a:t>
            </a:r>
            <a:r>
              <a:rPr lang="ko-KR" altLang="en-US" b="1" dirty="0"/>
              <a:t>을 적용</a:t>
            </a:r>
            <a:r>
              <a:rPr lang="en-US" altLang="ko-KR" dirty="0"/>
              <a:t>, </a:t>
            </a:r>
            <a:r>
              <a:rPr lang="ko-KR" altLang="en-US" dirty="0"/>
              <a:t>그 효과를 정량적으로 평가하는 방식이 현재 유효한 접근법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본 연구는 </a:t>
            </a:r>
            <a:r>
              <a:rPr lang="en-US" altLang="ko-KR" dirty="0"/>
              <a:t>PVT v2 </a:t>
            </a:r>
            <a:r>
              <a:rPr lang="ko-KR" altLang="en-US" dirty="0"/>
              <a:t>기반 </a:t>
            </a:r>
            <a:r>
              <a:rPr lang="en-US" altLang="ko-KR" dirty="0"/>
              <a:t>MTL </a:t>
            </a:r>
            <a:r>
              <a:rPr lang="ko-KR" altLang="en-US" dirty="0"/>
              <a:t>모델을 설계하여 </a:t>
            </a:r>
            <a:r>
              <a:rPr lang="en-US" altLang="ko-KR" b="1" dirty="0"/>
              <a:t>STL </a:t>
            </a:r>
            <a:r>
              <a:rPr lang="ko-KR" altLang="en-US" b="1" dirty="0"/>
              <a:t>대비 성능 향상과 자율주행 분야 적용 가능성</a:t>
            </a:r>
            <a:r>
              <a:rPr lang="ko-KR" altLang="en-US" dirty="0"/>
              <a:t>을 분석하고자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26916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82250A-3685-03EE-6C6A-2214E2E32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A82FCF-87A0-32F1-DF89-733115F5A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연구 질문</a:t>
            </a:r>
            <a:r>
              <a:rPr lang="en-US" altLang="ko-KR" dirty="0"/>
              <a:t>/</a:t>
            </a:r>
            <a:r>
              <a:rPr lang="ko-KR" altLang="en-US" dirty="0"/>
              <a:t>가설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FFD2E-5190-5814-BD93-2EE518D8D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RQ1.</a:t>
            </a:r>
            <a:br>
              <a:rPr lang="en-US" altLang="ko-KR" dirty="0"/>
            </a:br>
            <a:r>
              <a:rPr lang="en-US" altLang="ko-KR" dirty="0"/>
              <a:t>PVT</a:t>
            </a:r>
            <a:r>
              <a:rPr lang="ko-KR" altLang="en-US" dirty="0"/>
              <a:t> </a:t>
            </a:r>
            <a:r>
              <a:rPr lang="en-US" altLang="ko-KR" dirty="0"/>
              <a:t>v2</a:t>
            </a:r>
            <a:r>
              <a:rPr lang="ko-KR" altLang="en-US" dirty="0"/>
              <a:t> 프레임워크에 </a:t>
            </a:r>
            <a:r>
              <a:rPr lang="en-US" altLang="ko-KR" dirty="0"/>
              <a:t>MTL</a:t>
            </a:r>
            <a:r>
              <a:rPr lang="ko-KR" altLang="en-US" dirty="0"/>
              <a:t>을 적용한 모형은 단일 작업 학습 모형</a:t>
            </a:r>
            <a:r>
              <a:rPr lang="en-US" altLang="ko-KR" dirty="0"/>
              <a:t>, </a:t>
            </a:r>
            <a:r>
              <a:rPr lang="ko-KR" altLang="en-US" dirty="0"/>
              <a:t>다른 </a:t>
            </a:r>
            <a:r>
              <a:rPr lang="en-US" altLang="ko-KR" dirty="0"/>
              <a:t>MTL </a:t>
            </a:r>
            <a:r>
              <a:rPr lang="ko-KR" altLang="en-US" dirty="0"/>
              <a:t>모형에 비해 작업</a:t>
            </a:r>
            <a:r>
              <a:rPr lang="en-US" altLang="ko-KR" dirty="0"/>
              <a:t>(</a:t>
            </a:r>
            <a:r>
              <a:rPr lang="ko-KR" altLang="en-US" dirty="0"/>
              <a:t>이미지</a:t>
            </a:r>
            <a:r>
              <a:rPr lang="en-US" altLang="ko-KR" dirty="0"/>
              <a:t> </a:t>
            </a:r>
            <a:r>
              <a:rPr lang="ko-KR" altLang="en-US" dirty="0"/>
              <a:t>분류</a:t>
            </a:r>
            <a:r>
              <a:rPr lang="en-US" altLang="ko-KR" dirty="0"/>
              <a:t>, </a:t>
            </a:r>
            <a:r>
              <a:rPr lang="ko-KR" altLang="en-US" dirty="0"/>
              <a:t>객체 탐지</a:t>
            </a:r>
            <a:r>
              <a:rPr lang="en-US" altLang="ko-KR" dirty="0"/>
              <a:t>, </a:t>
            </a:r>
            <a:r>
              <a:rPr lang="ko-KR" altLang="en-US" dirty="0"/>
              <a:t>의미론적 분할</a:t>
            </a:r>
            <a:r>
              <a:rPr lang="en-US" altLang="ko-KR" dirty="0"/>
              <a:t>)</a:t>
            </a:r>
            <a:r>
              <a:rPr lang="ko-KR" altLang="en-US" dirty="0"/>
              <a:t>에 대한 유의미한 성능 향상이 이루어 지는가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RQ2.</a:t>
            </a:r>
            <a:br>
              <a:rPr lang="en-US" altLang="ko-KR" dirty="0"/>
            </a:br>
            <a:r>
              <a:rPr lang="en-US" altLang="ko-KR" dirty="0"/>
              <a:t>MTL</a:t>
            </a:r>
            <a:r>
              <a:rPr lang="ko-KR" altLang="en-US" dirty="0"/>
              <a:t>을 이용해 학습시킨 모형은 자율주행 분야에서 기존 프레임워크 대비 어떤 장단점을 갖는가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4269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1FA902-8074-7444-EFA7-26B96F917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84DC75-EE3A-7088-E9BB-6AD1CF145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연구 질문</a:t>
            </a:r>
            <a:r>
              <a:rPr lang="en-US" altLang="ko-KR" dirty="0"/>
              <a:t>/</a:t>
            </a:r>
            <a:r>
              <a:rPr lang="ko-KR" altLang="en-US" dirty="0"/>
              <a:t>가설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901ACB-409E-2B23-67A1-FA6A5A906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H1.</a:t>
            </a:r>
            <a:br>
              <a:rPr lang="en-US" altLang="ko-KR" dirty="0"/>
            </a:br>
            <a:r>
              <a:rPr lang="en-US" altLang="ko-KR" dirty="0"/>
              <a:t>MTL</a:t>
            </a:r>
            <a:r>
              <a:rPr lang="ko-KR" altLang="en-US" dirty="0"/>
              <a:t>을 이용해 학습시킨 </a:t>
            </a:r>
            <a:r>
              <a:rPr lang="en-US" altLang="ko-KR" dirty="0"/>
              <a:t>PVT v2 </a:t>
            </a:r>
            <a:r>
              <a:rPr lang="ko-KR" altLang="en-US" dirty="0"/>
              <a:t>모형은 단일 작업 모형</a:t>
            </a:r>
            <a:r>
              <a:rPr lang="en-US" altLang="ko-KR" dirty="0"/>
              <a:t>, </a:t>
            </a:r>
            <a:r>
              <a:rPr lang="ko-KR" altLang="en-US" dirty="0"/>
              <a:t>다른 </a:t>
            </a:r>
            <a:r>
              <a:rPr lang="en-US" altLang="ko-KR" dirty="0"/>
              <a:t>MTL </a:t>
            </a:r>
            <a:r>
              <a:rPr lang="ko-KR" altLang="en-US" dirty="0"/>
              <a:t>모형보다 정확도</a:t>
            </a:r>
            <a:r>
              <a:rPr lang="en-US" altLang="ko-KR" dirty="0"/>
              <a:t>, AP, </a:t>
            </a:r>
            <a:r>
              <a:rPr lang="en-US" altLang="ko-KR" dirty="0" err="1"/>
              <a:t>mIoU</a:t>
            </a:r>
            <a:r>
              <a:rPr lang="en-US" altLang="ko-KR" dirty="0"/>
              <a:t>, #Param </a:t>
            </a:r>
            <a:r>
              <a:rPr lang="ko-KR" altLang="en-US" dirty="0"/>
              <a:t>등의 성능 지표에서 유의미한 개선을 보일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H2.</a:t>
            </a:r>
            <a:br>
              <a:rPr lang="en-US" altLang="ko-KR" dirty="0"/>
            </a:br>
            <a:r>
              <a:rPr lang="en-US" altLang="ko-KR" dirty="0"/>
              <a:t>MTL</a:t>
            </a:r>
            <a:r>
              <a:rPr lang="ko-KR" altLang="en-US" dirty="0"/>
              <a:t> 기반 모델은 자율 주행 분야에서 연구되는 모형인 </a:t>
            </a:r>
            <a:r>
              <a:rPr lang="en-US" altLang="ko-KR" dirty="0" err="1"/>
              <a:t>HydraNet</a:t>
            </a:r>
            <a:r>
              <a:rPr lang="en-US" altLang="ko-KR" dirty="0"/>
              <a:t> </a:t>
            </a:r>
            <a:r>
              <a:rPr lang="ko-KR" altLang="en-US" dirty="0"/>
              <a:t>대비 정확도 측면에서 유의미한 성능 향상을 보여줄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551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265A1-046F-0182-7840-E1AEB48F7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B42871-F82F-EE2E-C404-102A7055E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테스트 상세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66D113-2E40-5647-66A9-E754EA802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독립 변수</a:t>
            </a:r>
            <a:endParaRPr lang="en-US" altLang="ko-KR" dirty="0"/>
          </a:p>
          <a:p>
            <a:pPr lvl="1"/>
            <a:r>
              <a:rPr lang="ko-KR" altLang="en-US" dirty="0"/>
              <a:t>	학습 구조 </a:t>
            </a:r>
            <a:r>
              <a:rPr lang="en-US" altLang="ko-KR" dirty="0"/>
              <a:t>(STL vs MTL, Hard Sharing, Soft Sharing)</a:t>
            </a:r>
          </a:p>
          <a:p>
            <a:pPr lvl="1"/>
            <a:r>
              <a:rPr lang="en-US" altLang="ko-KR" dirty="0"/>
              <a:t>	</a:t>
            </a:r>
            <a:r>
              <a:rPr lang="ko-KR" altLang="en-US" dirty="0"/>
              <a:t>백본 모델 종류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종속 변수</a:t>
            </a:r>
            <a:endParaRPr lang="en-US" altLang="ko-KR" dirty="0"/>
          </a:p>
          <a:p>
            <a:pPr lvl="1"/>
            <a:r>
              <a:rPr lang="ko-KR" altLang="en-US" dirty="0"/>
              <a:t>성능 지표</a:t>
            </a:r>
            <a:r>
              <a:rPr lang="en-US" altLang="ko-KR" dirty="0"/>
              <a:t>: Accuracy, AP (Average Precision), </a:t>
            </a:r>
            <a:r>
              <a:rPr lang="en-US" altLang="ko-KR" dirty="0" err="1"/>
              <a:t>mIoU</a:t>
            </a:r>
            <a:r>
              <a:rPr lang="en-US" altLang="ko-KR" dirty="0"/>
              <a:t> (mean Intersection over Union), #Parameters, </a:t>
            </a:r>
            <a:r>
              <a:rPr lang="ko-KR" altLang="en-US" dirty="0"/>
              <a:t>연산 속도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7130511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RegularSeedRightStep">
      <a:dk1>
        <a:srgbClr val="000000"/>
      </a:dk1>
      <a:lt1>
        <a:srgbClr val="FFFFFF"/>
      </a:lt1>
      <a:dk2>
        <a:srgbClr val="351E1F"/>
      </a:dk2>
      <a:lt2>
        <a:srgbClr val="E8E2E7"/>
      </a:lt2>
      <a:accent1>
        <a:srgbClr val="47B662"/>
      </a:accent1>
      <a:accent2>
        <a:srgbClr val="3BB189"/>
      </a:accent2>
      <a:accent3>
        <a:srgbClr val="47AEB6"/>
      </a:accent3>
      <a:accent4>
        <a:srgbClr val="3B77B1"/>
      </a:accent4>
      <a:accent5>
        <a:srgbClr val="4D58C3"/>
      </a:accent5>
      <a:accent6>
        <a:srgbClr val="613BB1"/>
      </a:accent6>
      <a:hlink>
        <a:srgbClr val="BF3FA0"/>
      </a:hlink>
      <a:folHlink>
        <a:srgbClr val="7F7F7F"/>
      </a:folHlink>
    </a:clrScheme>
    <a:fontScheme name="사용자 지정 1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1941</TotalTime>
  <Words>1513</Words>
  <Application>Microsoft Office PowerPoint</Application>
  <PresentationFormat>와이드스크린</PresentationFormat>
  <Paragraphs>172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Arial</vt:lpstr>
      <vt:lpstr>맑은 고딕</vt:lpstr>
      <vt:lpstr>Wingdings</vt:lpstr>
      <vt:lpstr>나눔바른고딕</vt:lpstr>
      <vt:lpstr>CosineVTI</vt:lpstr>
      <vt:lpstr>Multi-Task Learning을 활용한 PVT v2 프레임워크 성능 개선 - 테스트 계획 및 디자인</vt:lpstr>
      <vt:lpstr>목차</vt:lpstr>
      <vt:lpstr>연구 배경</vt:lpstr>
      <vt:lpstr>연구 배경</vt:lpstr>
      <vt:lpstr>연구 배경</vt:lpstr>
      <vt:lpstr>연구 배경</vt:lpstr>
      <vt:lpstr>연구 질문/가설</vt:lpstr>
      <vt:lpstr>연구 질문/가설</vt:lpstr>
      <vt:lpstr>테스트 상세</vt:lpstr>
      <vt:lpstr>테스트 상세</vt:lpstr>
      <vt:lpstr>테스트 상세</vt:lpstr>
      <vt:lpstr>테스트 상세</vt:lpstr>
      <vt:lpstr>테스트 상세</vt:lpstr>
      <vt:lpstr>테스트 케이스</vt:lpstr>
      <vt:lpstr>테스트 케이스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R&amp;D 예산 감축 인식조사 표본설계</dc:title>
  <dc:creator>김수영</dc:creator>
  <cp:lastModifiedBy>김수영</cp:lastModifiedBy>
  <cp:revision>15</cp:revision>
  <dcterms:created xsi:type="dcterms:W3CDTF">2023-12-03T10:31:03Z</dcterms:created>
  <dcterms:modified xsi:type="dcterms:W3CDTF">2025-05-16T08:58:23Z</dcterms:modified>
</cp:coreProperties>
</file>