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8"/>
  </p:notesMasterIdLst>
  <p:sldIdLst>
    <p:sldId id="256" r:id="rId2"/>
    <p:sldId id="260" r:id="rId3"/>
    <p:sldId id="348" r:id="rId4"/>
    <p:sldId id="351" r:id="rId5"/>
    <p:sldId id="322" r:id="rId6"/>
    <p:sldId id="350" r:id="rId7"/>
    <p:sldId id="338" r:id="rId8"/>
    <p:sldId id="323" r:id="rId9"/>
    <p:sldId id="339" r:id="rId10"/>
    <p:sldId id="340" r:id="rId11"/>
    <p:sldId id="345" r:id="rId12"/>
    <p:sldId id="341" r:id="rId13"/>
    <p:sldId id="346" r:id="rId14"/>
    <p:sldId id="342" r:id="rId15"/>
    <p:sldId id="349" r:id="rId16"/>
    <p:sldId id="347" r:id="rId17"/>
  </p:sldIdLst>
  <p:sldSz cx="12192000" cy="6858000"/>
  <p:notesSz cx="6858000" cy="9144000"/>
  <p:embeddedFontLst>
    <p:embeddedFont>
      <p:font typeface="나눔바른고딕" panose="020B0600000101010101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760E2-EE35-4336-9785-676E8EC9A9E5}" v="1" dt="2025-05-02T09:37:45.540"/>
    <p1510:client id="{F4963E38-397C-405C-B7E7-31497873FC99}" v="40" dt="2025-05-02T08:19:46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81826" autoAdjust="0"/>
  </p:normalViewPr>
  <p:slideViewPr>
    <p:cSldViewPr snapToGrid="0" showGuides="1">
      <p:cViewPr varScale="1">
        <p:scale>
          <a:sx n="58" d="100"/>
          <a:sy n="58" d="100"/>
        </p:scale>
        <p:origin x="9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22C760E2-EE35-4336-9785-676E8EC9A9E5}"/>
    <pc:docChg chg="modSld">
      <pc:chgData name="재현 송" userId="59b36c7d67039b31" providerId="LiveId" clId="{22C760E2-EE35-4336-9785-676E8EC9A9E5}" dt="2025-05-02T09:37:45.540" v="0"/>
      <pc:docMkLst>
        <pc:docMk/>
      </pc:docMkLst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911476463" sldId="256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3911476463" sldId="256"/>
            <ac:picMk id="6" creationId="{9404D553-4401-A76D-94B8-7F3C774A56A5}"/>
          </ac:picMkLst>
        </pc:picChg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2071904690" sldId="260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2071904690" sldId="260"/>
            <ac:picMk id="8" creationId="{327743D4-08F8-4EF4-6938-44C277B8F0F6}"/>
          </ac:picMkLst>
        </pc:picChg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4046158447" sldId="322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4046158447" sldId="322"/>
            <ac:picMk id="12" creationId="{C8A3B63F-660D-089A-331C-8FBD938A6FC1}"/>
          </ac:picMkLst>
        </pc:picChg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1984269273" sldId="323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1984269273" sldId="323"/>
            <ac:picMk id="14" creationId="{13BF26E0-E924-71C9-6BC7-38997104608C}"/>
          </ac:picMkLst>
        </pc:picChg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285295588" sldId="338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3285295588" sldId="338"/>
            <ac:picMk id="10" creationId="{A4969008-8C7E-19C1-7D23-BE486857D929}"/>
          </ac:picMkLst>
        </pc:picChg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2826551469" sldId="339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2826551469" sldId="339"/>
            <ac:picMk id="6" creationId="{D6211438-53BD-73CF-3A87-2E47FDC9D9AE}"/>
          </ac:picMkLst>
        </pc:picChg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2497702740" sldId="340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654842579" sldId="341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2136657179" sldId="342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199213148" sldId="345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3013391091" sldId="346"/>
        </pc:sldMkLst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1949765476" sldId="347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539439273" sldId="348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539439273" sldId="348"/>
            <ac:picMk id="10" creationId="{38B97A49-C31A-BB21-2374-C145EE09DDEA}"/>
          </ac:picMkLst>
        </pc:picChg>
      </pc:sldChg>
      <pc:sldChg chg="modTransition">
        <pc:chgData name="재현 송" userId="59b36c7d67039b31" providerId="LiveId" clId="{22C760E2-EE35-4336-9785-676E8EC9A9E5}" dt="2025-05-02T09:37:45.540" v="0"/>
        <pc:sldMkLst>
          <pc:docMk/>
          <pc:sldMk cId="3094881873" sldId="349"/>
        </pc:sldMkLst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3926916989" sldId="350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3926916989" sldId="350"/>
            <ac:picMk id="7" creationId="{C5448942-EEFC-1558-DFA0-B9C29996F4DB}"/>
          </ac:picMkLst>
        </pc:picChg>
      </pc:sldChg>
      <pc:sldChg chg="delSp modTransition modAnim">
        <pc:chgData name="재현 송" userId="59b36c7d67039b31" providerId="LiveId" clId="{22C760E2-EE35-4336-9785-676E8EC9A9E5}" dt="2025-05-02T09:37:45.540" v="0"/>
        <pc:sldMkLst>
          <pc:docMk/>
          <pc:sldMk cId="1034024235" sldId="351"/>
        </pc:sldMkLst>
        <pc:picChg chg="del">
          <ac:chgData name="재현 송" userId="59b36c7d67039b31" providerId="LiveId" clId="{22C760E2-EE35-4336-9785-676E8EC9A9E5}" dt="2025-05-02T09:37:45.540" v="0"/>
          <ac:picMkLst>
            <pc:docMk/>
            <pc:sldMk cId="1034024235" sldId="351"/>
            <ac:picMk id="13" creationId="{E5843137-3F4C-BF0B-ABD9-BDD4E43021DC}"/>
          </ac:picMkLst>
        </pc:picChg>
      </pc:sldChg>
    </pc:docChg>
  </pc:docChgLst>
  <pc:docChgLst>
    <pc:chgData name="재현 송" userId="59b36c7d67039b31" providerId="LiveId" clId="{F4963E38-397C-405C-B7E7-31497873FC99}"/>
    <pc:docChg chg="undo custSel addSld delSld modSld">
      <pc:chgData name="재현 송" userId="59b36c7d67039b31" providerId="LiveId" clId="{F4963E38-397C-405C-B7E7-31497873FC99}" dt="2025-05-02T08:20:18.862" v="2672"/>
      <pc:docMkLst>
        <pc:docMk/>
      </pc:docMkLst>
      <pc:sldChg chg="modSp mod">
        <pc:chgData name="재현 송" userId="59b36c7d67039b31" providerId="LiveId" clId="{F4963E38-397C-405C-B7E7-31497873FC99}" dt="2025-05-01T15:32:08.909" v="56" actId="20577"/>
        <pc:sldMkLst>
          <pc:docMk/>
          <pc:sldMk cId="3911476463" sldId="256"/>
        </pc:sldMkLst>
        <pc:spChg chg="mod">
          <ac:chgData name="재현 송" userId="59b36c7d67039b31" providerId="LiveId" clId="{F4963E38-397C-405C-B7E7-31497873FC99}" dt="2025-05-01T15:32:08.909" v="56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modSp mod modNotesTx">
        <pc:chgData name="재현 송" userId="59b36c7d67039b31" providerId="LiveId" clId="{F4963E38-397C-405C-B7E7-31497873FC99}" dt="2025-05-01T15:40:56.440" v="791" actId="20577"/>
        <pc:sldMkLst>
          <pc:docMk/>
          <pc:sldMk cId="2071904690" sldId="260"/>
        </pc:sldMkLst>
        <pc:spChg chg="mod">
          <ac:chgData name="재현 송" userId="59b36c7d67039b31" providerId="LiveId" clId="{F4963E38-397C-405C-B7E7-31497873FC99}" dt="2025-05-01T15:33:06.735" v="150" actId="1036"/>
          <ac:spMkLst>
            <pc:docMk/>
            <pc:sldMk cId="2071904690" sldId="260"/>
            <ac:spMk id="4" creationId="{DF428E42-5EBC-5C47-2987-C666CDB14B89}"/>
          </ac:spMkLst>
        </pc:spChg>
      </pc:sldChg>
      <pc:sldChg chg="delSp modSp mod modNotesTx">
        <pc:chgData name="재현 송" userId="59b36c7d67039b31" providerId="LiveId" clId="{F4963E38-397C-405C-B7E7-31497873FC99}" dt="2025-05-02T08:20:18.862" v="2672"/>
        <pc:sldMkLst>
          <pc:docMk/>
          <pc:sldMk cId="4046158447" sldId="322"/>
        </pc:sldMkLst>
        <pc:spChg chg="mod">
          <ac:chgData name="재현 송" userId="59b36c7d67039b31" providerId="LiveId" clId="{F4963E38-397C-405C-B7E7-31497873FC99}" dt="2025-05-02T08:20:18.862" v="2672"/>
          <ac:spMkLst>
            <pc:docMk/>
            <pc:sldMk cId="4046158447" sldId="322"/>
            <ac:spMk id="3" creationId="{50185FE7-5903-6251-0967-2172B5297EAE}"/>
          </ac:spMkLst>
        </pc:spChg>
        <pc:picChg chg="del mod">
          <ac:chgData name="재현 송" userId="59b36c7d67039b31" providerId="LiveId" clId="{F4963E38-397C-405C-B7E7-31497873FC99}" dt="2025-05-01T15:43:15.636" v="1061" actId="478"/>
          <ac:picMkLst>
            <pc:docMk/>
            <pc:sldMk cId="4046158447" sldId="322"/>
            <ac:picMk id="1026" creationId="{B503A2A1-29F9-64C7-A18F-B2E42E326CA4}"/>
          </ac:picMkLst>
        </pc:picChg>
      </pc:sldChg>
      <pc:sldChg chg="del">
        <pc:chgData name="재현 송" userId="59b36c7d67039b31" providerId="LiveId" clId="{F4963E38-397C-405C-B7E7-31497873FC99}" dt="2025-05-02T07:24:34.853" v="1589" actId="47"/>
        <pc:sldMkLst>
          <pc:docMk/>
          <pc:sldMk cId="1353367448" sldId="337"/>
        </pc:sldMkLst>
      </pc:sldChg>
      <pc:sldChg chg="modSp mod">
        <pc:chgData name="재현 송" userId="59b36c7d67039b31" providerId="LiveId" clId="{F4963E38-397C-405C-B7E7-31497873FC99}" dt="2025-05-02T07:27:59.545" v="2103" actId="20577"/>
        <pc:sldMkLst>
          <pc:docMk/>
          <pc:sldMk cId="3285295588" sldId="338"/>
        </pc:sldMkLst>
        <pc:spChg chg="mod">
          <ac:chgData name="재현 송" userId="59b36c7d67039b31" providerId="LiveId" clId="{F4963E38-397C-405C-B7E7-31497873FC99}" dt="2025-05-02T07:27:59.545" v="2103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modSp mod">
        <pc:chgData name="재현 송" userId="59b36c7d67039b31" providerId="LiveId" clId="{F4963E38-397C-405C-B7E7-31497873FC99}" dt="2025-05-02T07:29:17.335" v="2121" actId="404"/>
        <pc:sldMkLst>
          <pc:docMk/>
          <pc:sldMk cId="2497702740" sldId="340"/>
        </pc:sldMkLst>
        <pc:graphicFrameChg chg="mod modGraphic">
          <ac:chgData name="재현 송" userId="59b36c7d67039b31" providerId="LiveId" clId="{F4963E38-397C-405C-B7E7-31497873FC99}" dt="2025-05-02T07:29:17.335" v="2121" actId="404"/>
          <ac:graphicFrameMkLst>
            <pc:docMk/>
            <pc:sldMk cId="2497702740" sldId="340"/>
            <ac:graphicFrameMk id="7" creationId="{0D24B225-61E6-8E8C-1A94-591AE023A2FC}"/>
          </ac:graphicFrameMkLst>
        </pc:graphicFrameChg>
      </pc:sldChg>
      <pc:sldChg chg="addSp delSp modSp mod">
        <pc:chgData name="재현 송" userId="59b36c7d67039b31" providerId="LiveId" clId="{F4963E38-397C-405C-B7E7-31497873FC99}" dt="2025-05-02T07:37:35.567" v="2501" actId="20577"/>
        <pc:sldMkLst>
          <pc:docMk/>
          <pc:sldMk cId="2136657179" sldId="342"/>
        </pc:sldMkLst>
        <pc:spChg chg="mod">
          <ac:chgData name="재현 송" userId="59b36c7d67039b31" providerId="LiveId" clId="{F4963E38-397C-405C-B7E7-31497873FC99}" dt="2025-05-01T15:33:28.552" v="152" actId="20577"/>
          <ac:spMkLst>
            <pc:docMk/>
            <pc:sldMk cId="2136657179" sldId="342"/>
            <ac:spMk id="2" creationId="{AB052768-E2D2-FD5C-6F5A-D68E111C8E40}"/>
          </ac:spMkLst>
        </pc:spChg>
        <pc:graphicFrameChg chg="del modGraphic">
          <ac:chgData name="재현 송" userId="59b36c7d67039b31" providerId="LiveId" clId="{F4963E38-397C-405C-B7E7-31497873FC99}" dt="2025-05-02T07:29:59.879" v="2124" actId="478"/>
          <ac:graphicFrameMkLst>
            <pc:docMk/>
            <pc:sldMk cId="2136657179" sldId="342"/>
            <ac:graphicFrameMk id="7" creationId="{B3A45411-6E9B-114A-CB21-B9E3585F64BF}"/>
          </ac:graphicFrameMkLst>
        </pc:graphicFrameChg>
        <pc:graphicFrameChg chg="add mod modGraphic">
          <ac:chgData name="재현 송" userId="59b36c7d67039b31" providerId="LiveId" clId="{F4963E38-397C-405C-B7E7-31497873FC99}" dt="2025-05-02T07:37:35.567" v="2501" actId="20577"/>
          <ac:graphicFrameMkLst>
            <pc:docMk/>
            <pc:sldMk cId="2136657179" sldId="342"/>
            <ac:graphicFrameMk id="10" creationId="{A9D5EF03-7226-BC41-CB9E-17A59882B72A}"/>
          </ac:graphicFrameMkLst>
        </pc:graphicFrameChg>
        <pc:picChg chg="add del mod">
          <ac:chgData name="재현 송" userId="59b36c7d67039b31" providerId="LiveId" clId="{F4963E38-397C-405C-B7E7-31497873FC99}" dt="2025-05-02T07:30:13.165" v="2129" actId="478"/>
          <ac:picMkLst>
            <pc:docMk/>
            <pc:sldMk cId="2136657179" sldId="342"/>
            <ac:picMk id="4" creationId="{197C6BF8-7FDF-D64B-ACAE-5C01B8E3DAB4}"/>
          </ac:picMkLst>
        </pc:picChg>
        <pc:picChg chg="add del">
          <ac:chgData name="재현 송" userId="59b36c7d67039b31" providerId="LiveId" clId="{F4963E38-397C-405C-B7E7-31497873FC99}" dt="2025-05-02T07:30:20.144" v="2131" actId="478"/>
          <ac:picMkLst>
            <pc:docMk/>
            <pc:sldMk cId="2136657179" sldId="342"/>
            <ac:picMk id="6" creationId="{BB8104B3-7152-E76F-9D7C-C85229E32036}"/>
          </ac:picMkLst>
        </pc:picChg>
        <pc:picChg chg="add del mod">
          <ac:chgData name="재현 송" userId="59b36c7d67039b31" providerId="LiveId" clId="{F4963E38-397C-405C-B7E7-31497873FC99}" dt="2025-05-02T07:33:19.837" v="2137" actId="478"/>
          <ac:picMkLst>
            <pc:docMk/>
            <pc:sldMk cId="2136657179" sldId="342"/>
            <ac:picMk id="9" creationId="{DE0B12DE-1659-A26D-3D19-A3C503880F71}"/>
          </ac:picMkLst>
        </pc:picChg>
      </pc:sldChg>
      <pc:sldChg chg="addSp delSp modSp add mod">
        <pc:chgData name="재현 송" userId="59b36c7d67039b31" providerId="LiveId" clId="{F4963E38-397C-405C-B7E7-31497873FC99}" dt="2025-05-02T07:39:47.614" v="2545" actId="20577"/>
        <pc:sldMkLst>
          <pc:docMk/>
          <pc:sldMk cId="1949765476" sldId="347"/>
        </pc:sldMkLst>
        <pc:spChg chg="mod">
          <ac:chgData name="재현 송" userId="59b36c7d67039b31" providerId="LiveId" clId="{F4963E38-397C-405C-B7E7-31497873FC99}" dt="2025-05-02T07:39:47.614" v="2545" actId="20577"/>
          <ac:spMkLst>
            <pc:docMk/>
            <pc:sldMk cId="1949765476" sldId="347"/>
            <ac:spMk id="2" creationId="{26216D17-5F7D-61D6-3196-57C9A6FD3F5B}"/>
          </ac:spMkLst>
        </pc:spChg>
        <pc:graphicFrameChg chg="add mod modGraphic">
          <ac:chgData name="재현 송" userId="59b36c7d67039b31" providerId="LiveId" clId="{F4963E38-397C-405C-B7E7-31497873FC99}" dt="2025-05-02T07:39:26.437" v="2516" actId="403"/>
          <ac:graphicFrameMkLst>
            <pc:docMk/>
            <pc:sldMk cId="1949765476" sldId="347"/>
            <ac:graphicFrameMk id="3" creationId="{458C41AA-55A3-8519-1EEE-39B6C0E45DEF}"/>
          </ac:graphicFrameMkLst>
        </pc:graphicFrameChg>
        <pc:graphicFrameChg chg="del modGraphic">
          <ac:chgData name="재현 송" userId="59b36c7d67039b31" providerId="LiveId" clId="{F4963E38-397C-405C-B7E7-31497873FC99}" dt="2025-05-02T07:38:10.969" v="2503" actId="478"/>
          <ac:graphicFrameMkLst>
            <pc:docMk/>
            <pc:sldMk cId="1949765476" sldId="347"/>
            <ac:graphicFrameMk id="7" creationId="{8867AF59-A1BA-985A-BA3E-30ABB29D45E8}"/>
          </ac:graphicFrameMkLst>
        </pc:graphicFrameChg>
      </pc:sldChg>
      <pc:sldChg chg="add">
        <pc:chgData name="재현 송" userId="59b36c7d67039b31" providerId="LiveId" clId="{F4963E38-397C-405C-B7E7-31497873FC99}" dt="2025-05-02T07:20:19.684" v="1275"/>
        <pc:sldMkLst>
          <pc:docMk/>
          <pc:sldMk cId="539439273" sldId="348"/>
        </pc:sldMkLst>
      </pc:sldChg>
      <pc:sldChg chg="add">
        <pc:chgData name="재현 송" userId="59b36c7d67039b31" providerId="LiveId" clId="{F4963E38-397C-405C-B7E7-31497873FC99}" dt="2025-05-02T07:30:58.252" v="2136" actId="2890"/>
        <pc:sldMkLst>
          <pc:docMk/>
          <pc:sldMk cId="3094881873" sldId="349"/>
        </pc:sldMkLst>
      </pc:sldChg>
      <pc:sldChg chg="modSp add mod">
        <pc:chgData name="재현 송" userId="59b36c7d67039b31" providerId="LiveId" clId="{F4963E38-397C-405C-B7E7-31497873FC99}" dt="2025-05-02T08:16:50.357" v="2666"/>
        <pc:sldMkLst>
          <pc:docMk/>
          <pc:sldMk cId="3926916989" sldId="350"/>
        </pc:sldMkLst>
        <pc:spChg chg="mod">
          <ac:chgData name="재현 송" userId="59b36c7d67039b31" providerId="LiveId" clId="{F4963E38-397C-405C-B7E7-31497873FC99}" dt="2025-05-02T08:16:50.357" v="2666"/>
          <ac:spMkLst>
            <pc:docMk/>
            <pc:sldMk cId="3926916989" sldId="350"/>
            <ac:spMk id="3" creationId="{A9D64288-239B-37B1-0A9F-80644CD235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사용 사례입니다</a:t>
            </a:r>
            <a:r>
              <a:rPr lang="en-US" altLang="ko-KR" dirty="0"/>
              <a:t>. </a:t>
            </a:r>
            <a:r>
              <a:rPr lang="ko-KR" altLang="en-US" dirty="0"/>
              <a:t>주요 </a:t>
            </a:r>
            <a:r>
              <a:rPr lang="en-US" altLang="ko-KR" dirty="0"/>
              <a:t>Actor</a:t>
            </a:r>
            <a:r>
              <a:rPr lang="ko-KR" altLang="en-US" dirty="0"/>
              <a:t>는 자율주행 시스템 개발자</a:t>
            </a:r>
            <a:r>
              <a:rPr lang="en-US" altLang="ko-KR" dirty="0"/>
              <a:t>, </a:t>
            </a:r>
            <a:r>
              <a:rPr lang="ko-KR" altLang="en-US" dirty="0"/>
              <a:t>운전자</a:t>
            </a:r>
            <a:r>
              <a:rPr lang="en-US" altLang="ko-KR" dirty="0"/>
              <a:t>, MTL </a:t>
            </a:r>
            <a:r>
              <a:rPr lang="ko-KR" altLang="en-US" dirty="0"/>
              <a:t>연구자로 설정하였고 주요 기능으로는 자율주행 태스크 응용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, </a:t>
            </a:r>
            <a:r>
              <a:rPr lang="ko-KR" altLang="en-US" dirty="0"/>
              <a:t>이미지 분류와 같은 다중 작업 처리</a:t>
            </a:r>
            <a:r>
              <a:rPr lang="en-US" altLang="ko-KR" dirty="0"/>
              <a:t>, </a:t>
            </a:r>
            <a:r>
              <a:rPr lang="ko-KR" altLang="en-US" dirty="0" err="1"/>
              <a:t>멀티태스크</a:t>
            </a:r>
            <a:r>
              <a:rPr lang="ko-KR" altLang="en-US" dirty="0"/>
              <a:t> 학습 모형 설계 및 학습</a:t>
            </a:r>
            <a:r>
              <a:rPr lang="en-US" altLang="ko-KR" dirty="0"/>
              <a:t>, </a:t>
            </a:r>
            <a:r>
              <a:rPr lang="ko-KR" altLang="en-US" dirty="0"/>
              <a:t>모형 평가 및 성능 분석이 있으며 구성 요소로는 </a:t>
            </a:r>
            <a:r>
              <a:rPr lang="en-US" altLang="ko-KR" dirty="0"/>
              <a:t>PVT v2 </a:t>
            </a:r>
            <a:r>
              <a:rPr lang="ko-KR" altLang="en-US" dirty="0"/>
              <a:t>프레임워크 및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위한 </a:t>
            </a:r>
            <a:r>
              <a:rPr lang="ko-KR" altLang="en-US" dirty="0" err="1"/>
              <a:t>디코더가</a:t>
            </a:r>
            <a:r>
              <a:rPr lang="ko-KR" altLang="en-US" dirty="0"/>
              <a:t> 있겠습니다</a:t>
            </a:r>
            <a:r>
              <a:rPr lang="en-US" altLang="ko-KR" dirty="0"/>
              <a:t>. </a:t>
            </a:r>
            <a:r>
              <a:rPr lang="ko-KR" altLang="en-US" dirty="0"/>
              <a:t>입력 데이터로는 </a:t>
            </a:r>
            <a:r>
              <a:rPr lang="en-US" altLang="ko-KR" dirty="0"/>
              <a:t>ImageNet, COCO, ADE20K </a:t>
            </a:r>
            <a:r>
              <a:rPr lang="ko-KR" altLang="en-US" dirty="0"/>
              <a:t>출력 데이터로는 이미지 분류 레이블과 객체 탐지 박스</a:t>
            </a:r>
            <a:r>
              <a:rPr lang="en-US" altLang="ko-KR" dirty="0"/>
              <a:t>,, </a:t>
            </a:r>
            <a:r>
              <a:rPr lang="ko-KR" altLang="en-US" dirty="0"/>
              <a:t>의미론적 분할 마스크가 있겠습니다</a:t>
            </a:r>
            <a:r>
              <a:rPr lang="en-US" altLang="ko-KR" dirty="0"/>
              <a:t>. </a:t>
            </a:r>
            <a:r>
              <a:rPr lang="ko-KR" altLang="en-US" dirty="0"/>
              <a:t>데이터의 </a:t>
            </a:r>
            <a:r>
              <a:rPr lang="en-US" altLang="ko-KR" dirty="0"/>
              <a:t>flow</a:t>
            </a:r>
            <a:r>
              <a:rPr lang="ko-KR" altLang="en-US" dirty="0"/>
              <a:t>는 우선 </a:t>
            </a:r>
            <a:r>
              <a:rPr lang="ko-KR" altLang="en-US" dirty="0" err="1"/>
              <a:t>전처리된</a:t>
            </a:r>
            <a:r>
              <a:rPr lang="ko-KR" altLang="en-US" dirty="0"/>
              <a:t> 이미지 데이터로 </a:t>
            </a:r>
            <a:r>
              <a:rPr lang="en-US" altLang="ko-KR" dirty="0"/>
              <a:t>MTL </a:t>
            </a:r>
            <a:r>
              <a:rPr lang="ko-KR" altLang="en-US" dirty="0"/>
              <a:t>모형 학습에 이용 이후 테스트 및 성능 분석으로 모형을 평가하며 추가적으로 모형을 사용 할 시 이미지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적절한 결과를 출력하는 방향이 될 것입니다</a:t>
            </a:r>
            <a:r>
              <a:rPr lang="en-US" altLang="ko-KR" dirty="0"/>
              <a:t>. </a:t>
            </a:r>
            <a:r>
              <a:rPr lang="ko-KR" altLang="en-US" dirty="0"/>
              <a:t>외부 시스템 연계로는 비교 모형인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이 있으며 평가 툴로는 </a:t>
            </a:r>
            <a:r>
              <a:rPr lang="ko-KR" altLang="en-US" dirty="0" err="1"/>
              <a:t>파이토치</a:t>
            </a:r>
            <a:r>
              <a:rPr lang="en-US" altLang="ko-KR" dirty="0"/>
              <a:t>, </a:t>
            </a:r>
            <a:r>
              <a:rPr lang="ko-KR" altLang="en-US" dirty="0" err="1"/>
              <a:t>사이킷런을</a:t>
            </a:r>
            <a:r>
              <a:rPr lang="ko-KR" altLang="en-US" dirty="0"/>
              <a:t> 활용할 것입니다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추가적으로 기존 모형과의 비교를 더 할 시 </a:t>
            </a:r>
            <a:r>
              <a:rPr lang="en-US" altLang="ko-KR" dirty="0"/>
              <a:t>Hugging face</a:t>
            </a:r>
            <a:r>
              <a:rPr lang="ko-KR" altLang="en-US" dirty="0"/>
              <a:t>에 있는 모형들을 활용할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앞서 소프트웨어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4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문제해결에 대한 사용 사례입니다</a:t>
            </a:r>
            <a:r>
              <a:rPr lang="en-US" altLang="ko-KR" dirty="0"/>
              <a:t>. </a:t>
            </a:r>
            <a:r>
              <a:rPr lang="ko-KR" altLang="en-US" dirty="0"/>
              <a:t>핵심 문제는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러닝의 실질적인 유효성 검증 부족</a:t>
            </a:r>
            <a:r>
              <a:rPr lang="en-US" altLang="ko-KR" dirty="0"/>
              <a:t>/ </a:t>
            </a:r>
            <a:r>
              <a:rPr lang="ko-KR" altLang="en-US" dirty="0"/>
              <a:t>직접 요인으로는  유효성에 대한 연구와 근거가 부족하다는 것이고 간접 요인으로는 실제 적용 사례 부족</a:t>
            </a:r>
            <a:r>
              <a:rPr lang="en-US" altLang="ko-KR" dirty="0"/>
              <a:t>, </a:t>
            </a:r>
            <a:r>
              <a:rPr lang="ko-KR" altLang="en-US" dirty="0"/>
              <a:t>적절한 태스크 조합의 선정 및 성능 평가 기준의 불명확성이 있겠습니다</a:t>
            </a:r>
            <a:r>
              <a:rPr lang="en-US" altLang="ko-KR" dirty="0"/>
              <a:t>. </a:t>
            </a:r>
            <a:r>
              <a:rPr lang="ko-KR" altLang="en-US" dirty="0"/>
              <a:t>해당 문제 </a:t>
            </a:r>
            <a:r>
              <a:rPr lang="ko-KR" altLang="en-US" dirty="0" err="1"/>
              <a:t>해결시</a:t>
            </a:r>
            <a:r>
              <a:rPr lang="ko-KR" altLang="en-US" dirty="0"/>
              <a:t> </a:t>
            </a:r>
            <a:r>
              <a:rPr lang="ko-KR" altLang="en-US" dirty="0" err="1"/>
              <a:t>활용맥락으로는</a:t>
            </a:r>
            <a:r>
              <a:rPr lang="ko-KR" altLang="en-US" dirty="0"/>
              <a:t> 자율주행시스템</a:t>
            </a:r>
            <a:r>
              <a:rPr lang="en-US" altLang="ko-KR" dirty="0"/>
              <a:t>, </a:t>
            </a:r>
            <a:r>
              <a:rPr lang="ko-KR" altLang="en-US" dirty="0"/>
              <a:t>영상인식기반 응용분야가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1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앞서 문제해결에 대한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03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B807-0FF6-3AC2-90BF-1D1D668B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62F578-2BB5-B745-33AE-98E7D67F3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7F329-BE57-6E3E-7600-AFF646925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C1DA7-5D31-26F8-0386-EA4F535BE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21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D4C4-B1D0-2750-9AEA-25282084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8990A1-27B6-96F7-55E3-CD0EAA5E2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A7A229-C4EC-8DC6-25F6-8DEFC54D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AD95F-98B4-36DA-0FFE-7C573F841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</a:t>
            </a:r>
            <a:r>
              <a:rPr lang="en-US" altLang="ko-KR" dirty="0"/>
              <a:t>, </a:t>
            </a:r>
            <a:r>
              <a:rPr lang="ko-KR" altLang="en-US" dirty="0"/>
              <a:t>해결 방법에 대한 알고리즘 순서도로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E127-F9BC-CE18-E8B7-6A84ABDE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07037C-4EE7-BB08-5EF0-999F52851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5B9D0C-FBEA-6216-F998-453809A4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초기 </a:t>
            </a:r>
            <a:r>
              <a:rPr lang="en-US" altLang="ko-KR" dirty="0"/>
              <a:t>MTL</a:t>
            </a:r>
            <a:r>
              <a:rPr lang="ko-KR" altLang="en-US" dirty="0"/>
              <a:t> 모형은 기존 기계학습에서 사용되는 네트워크를 기반으로 단순히 출력 노드를 여러 개로 배치한 형태로 설계되었습니다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MTL</a:t>
            </a:r>
            <a:r>
              <a:rPr lang="ko-KR" altLang="en-US" dirty="0"/>
              <a:t>이 기존 </a:t>
            </a:r>
            <a:r>
              <a:rPr lang="en-US" altLang="ko-KR" dirty="0"/>
              <a:t>STL</a:t>
            </a:r>
            <a:r>
              <a:rPr lang="ko-KR" altLang="en-US" dirty="0"/>
              <a:t> 모형을 확장시키는 방향으로 연구가 되었음을 시사합니다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E1FB9-7829-8543-466C-A99BD50CF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1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MTL</a:t>
            </a:r>
            <a:r>
              <a:rPr lang="ko-KR" altLang="en-US" dirty="0"/>
              <a:t>에 대한 연구 동향은 크게 두 가지로 </a:t>
            </a:r>
            <a:r>
              <a:rPr lang="en-US" altLang="ko-KR" dirty="0"/>
              <a:t>MTL</a:t>
            </a:r>
            <a:r>
              <a:rPr lang="ko-KR" altLang="en-US" dirty="0"/>
              <a:t>에 최적화된 모형을 개발하는 방법과 기존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방식이 있습니다</a:t>
            </a:r>
            <a:r>
              <a:rPr lang="en-US" altLang="ko-KR" dirty="0"/>
              <a:t>. </a:t>
            </a:r>
            <a:r>
              <a:rPr lang="ko-KR" altLang="en-US" dirty="0"/>
              <a:t>전자의 예로는 </a:t>
            </a:r>
            <a:r>
              <a:rPr lang="en-US" altLang="ko-KR" dirty="0" err="1"/>
              <a:t>MulT</a:t>
            </a:r>
            <a:r>
              <a:rPr lang="en-US" altLang="ko-KR" dirty="0"/>
              <a:t>, M3ViT, IPT</a:t>
            </a:r>
            <a:r>
              <a:rPr lang="ko-KR" altLang="en-US" dirty="0"/>
              <a:t>와 같은 모형들이 있으며 다양한 작업들을 효율적으로 처리할 수 있음을 입증하였습니다</a:t>
            </a:r>
            <a:r>
              <a:rPr lang="en-US" altLang="ko-KR" dirty="0"/>
              <a:t>. </a:t>
            </a:r>
            <a:r>
              <a:rPr lang="ko-KR" altLang="en-US" dirty="0"/>
              <a:t>후자의 예로는 </a:t>
            </a:r>
            <a:r>
              <a:rPr lang="en-US" altLang="ko-KR" dirty="0"/>
              <a:t>Swin MTL</a:t>
            </a:r>
            <a:r>
              <a:rPr lang="ko-KR" altLang="en-US" dirty="0"/>
              <a:t>로 기존에 알려져 있는 </a:t>
            </a:r>
            <a:r>
              <a:rPr lang="en-US" altLang="ko-KR" dirty="0"/>
              <a:t>STL</a:t>
            </a:r>
            <a:r>
              <a:rPr lang="ko-KR" altLang="en-US" dirty="0"/>
              <a:t>기반 모형인 </a:t>
            </a:r>
            <a:r>
              <a:rPr lang="en-US" altLang="ko-KR" dirty="0"/>
              <a:t>Swin Transformer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확장시킨 모형입니다</a:t>
            </a:r>
            <a:r>
              <a:rPr lang="en-US" altLang="ko-KR" dirty="0"/>
              <a:t>. </a:t>
            </a:r>
            <a:r>
              <a:rPr lang="ko-KR" altLang="en-US" dirty="0"/>
              <a:t>해당 모형을 제안한 </a:t>
            </a:r>
            <a:r>
              <a:rPr lang="en-US" altLang="ko-KR" dirty="0"/>
              <a:t>2024</a:t>
            </a:r>
            <a:r>
              <a:rPr lang="ko-KR" altLang="en-US" dirty="0"/>
              <a:t>년의 논문에 의하면 기존 </a:t>
            </a:r>
            <a:r>
              <a:rPr lang="en-US" altLang="ko-KR" dirty="0"/>
              <a:t>Swin Transformer </a:t>
            </a:r>
            <a:r>
              <a:rPr lang="ko-KR" altLang="en-US" dirty="0"/>
              <a:t>대비 메모리 사용량과 정확도 측면에서 굉장히 높은 성능 향상을 보여주었습니다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D4513-0C41-3A9D-ADA1-07C3D0EF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AB1FA0-6212-AE9E-0BD4-DE1B945FA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4F19F7-844D-91E6-A9DA-4203BD4ED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작업을 동시에 처리하는 학습 방법의 특성 상 기존에 알려져 있는 모형을 기준으로 삼아 이를 </a:t>
            </a:r>
            <a:r>
              <a:rPr lang="en-US" altLang="ko-KR" dirty="0"/>
              <a:t>MTL</a:t>
            </a:r>
            <a:r>
              <a:rPr lang="ko-KR" altLang="en-US" dirty="0"/>
              <a:t>로 확장시킨 후 서로를 대조 비교하는 방식 역시 유효한 접근법입니다</a:t>
            </a:r>
            <a:r>
              <a:rPr lang="en-US" altLang="ko-KR" dirty="0"/>
              <a:t>. </a:t>
            </a:r>
            <a:r>
              <a:rPr lang="ko-KR" altLang="en-US" dirty="0"/>
              <a:t>따라서 저희는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설계하고 기존 모형과 다른 </a:t>
            </a:r>
            <a:r>
              <a:rPr lang="en-US" altLang="ko-KR" dirty="0"/>
              <a:t>MTL </a:t>
            </a:r>
            <a:r>
              <a:rPr lang="ko-KR" altLang="en-US" dirty="0"/>
              <a:t>모형들과 비교를 하여 해당 모형의 성능을 올리고 이를 자율주행 분야에 적용 가능한지를 분석하고자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1375A-A7F7-A77B-C13C-57818D39D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0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2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6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9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 err="1"/>
              <a:t>시퀸스</a:t>
            </a:r>
            <a:r>
              <a:rPr lang="ko-KR" altLang="en-US" sz="3200" dirty="0"/>
              <a:t>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9E1F-177B-E035-C876-B8033146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8108-E025-6D40-E363-A839BD39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0D24B225-61E6-8E8C-1A94-591AE023A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13290"/>
              </p:ext>
            </p:extLst>
          </p:nvPr>
        </p:nvGraphicFramePr>
        <p:xfrm>
          <a:off x="2502571" y="1575202"/>
          <a:ext cx="6538670" cy="506622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69335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269335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주요 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Actor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자율주행 시스템 개발자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운전자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MTL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연구자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2371366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주요 기능 </a:t>
                      </a:r>
                      <a:b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구성 요소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1000" kern="100" dirty="0">
                          <a:effectLst/>
                        </a:rPr>
                      </a:br>
                      <a:r>
                        <a:rPr lang="ko-KR" sz="1000" kern="100" dirty="0">
                          <a:effectLst/>
                        </a:rPr>
                        <a:t>주요 기능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자율주행 태스크 응용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</a:rPr>
                        <a:t>객체 탐지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의미론적 분할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이미지 분류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 err="1">
                          <a:effectLst/>
                        </a:rPr>
                        <a:t>멀티태스크</a:t>
                      </a:r>
                      <a:r>
                        <a:rPr lang="ko-KR" altLang="en-US" sz="1000" kern="100" dirty="0">
                          <a:effectLst/>
                        </a:rPr>
                        <a:t> 학습 모델 설계 및 학습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</a:rPr>
                        <a:t>모델 평가 및 성능 분석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r>
                        <a:rPr lang="ko-KR" sz="1000" kern="100" dirty="0">
                          <a:effectLst/>
                        </a:rPr>
                        <a:t>구성 요소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en-US" sz="1000" kern="100" dirty="0">
                          <a:effectLst/>
                        </a:rPr>
                        <a:t>PVT v2 </a:t>
                      </a:r>
                      <a:r>
                        <a:rPr lang="ko-KR" sz="1000" kern="100" dirty="0">
                          <a:effectLst/>
                        </a:rPr>
                        <a:t>프레임워크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및 </a:t>
                      </a:r>
                      <a:r>
                        <a:rPr lang="en-US" altLang="ko-KR" sz="1000" kern="100" dirty="0">
                          <a:effectLst/>
                        </a:rPr>
                        <a:t>MTL</a:t>
                      </a:r>
                      <a:r>
                        <a:rPr lang="ko-KR" altLang="en-US" sz="1000" kern="100" dirty="0">
                          <a:effectLst/>
                        </a:rPr>
                        <a:t>을 위한 </a:t>
                      </a:r>
                      <a:r>
                        <a:rPr lang="ko-KR" altLang="en-US" sz="1000" kern="100" dirty="0" err="1">
                          <a:effectLst/>
                        </a:rPr>
                        <a:t>디코더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773637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입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출력 데이터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1000" kern="100" spc="-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000" kern="100" spc="-100">
                          <a:effectLst/>
                        </a:rPr>
                        <a:t>입력 데이터</a:t>
                      </a:r>
                      <a:r>
                        <a:rPr lang="en-US" sz="1000" kern="100" spc="-100">
                          <a:effectLst/>
                        </a:rPr>
                        <a:t>(</a:t>
                      </a:r>
                      <a:r>
                        <a:rPr lang="ko-KR" sz="1000" kern="100" spc="-100">
                          <a:effectLst/>
                        </a:rPr>
                        <a:t>결과</a:t>
                      </a:r>
                      <a:r>
                        <a:rPr lang="en-US" sz="1000" kern="100" spc="-100">
                          <a:effectLst/>
                        </a:rPr>
                        <a:t>): </a:t>
                      </a:r>
                      <a:r>
                        <a:rPr lang="ko-KR" sz="1000" kern="100" spc="-100">
                          <a:effectLst/>
                        </a:rPr>
                        <a:t>이미지 데이터셋</a:t>
                      </a:r>
                      <a:r>
                        <a:rPr lang="en-US" sz="1000" kern="100" spc="-100">
                          <a:effectLst/>
                        </a:rPr>
                        <a:t> (ImageNet, COCO, ADE20K)  </a:t>
                      </a: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ko-KR" sz="1050" kern="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000" kern="100" spc="-100">
                          <a:effectLst/>
                        </a:rPr>
                        <a:t>출력 데이터</a:t>
                      </a:r>
                      <a:r>
                        <a:rPr lang="en-US" sz="1000" kern="100" spc="-100">
                          <a:effectLst/>
                        </a:rPr>
                        <a:t>(</a:t>
                      </a:r>
                      <a:r>
                        <a:rPr lang="ko-KR" sz="1000" kern="100" spc="-100">
                          <a:effectLst/>
                        </a:rPr>
                        <a:t>결과</a:t>
                      </a:r>
                      <a:r>
                        <a:rPr lang="en-US" sz="1000" kern="100" spc="-100">
                          <a:effectLst/>
                        </a:rPr>
                        <a:t>): </a:t>
                      </a:r>
                      <a:r>
                        <a:rPr lang="ko-KR" sz="1000" kern="100" spc="-100">
                          <a:effectLst/>
                        </a:rPr>
                        <a:t>이미지 분류 레이블</a:t>
                      </a:r>
                      <a:r>
                        <a:rPr lang="en-US" sz="1000" kern="100" spc="-100">
                          <a:effectLst/>
                        </a:rPr>
                        <a:t>, </a:t>
                      </a:r>
                      <a:r>
                        <a:rPr lang="ko-KR" sz="1000" kern="100" spc="-100">
                          <a:effectLst/>
                        </a:rPr>
                        <a:t>객체 탐지 박스</a:t>
                      </a:r>
                      <a:r>
                        <a:rPr lang="en-US" sz="1000" kern="100" spc="-100">
                          <a:effectLst/>
                        </a:rPr>
                        <a:t>, </a:t>
                      </a:r>
                      <a:r>
                        <a:rPr lang="ko-KR" sz="1000" kern="100" spc="-100">
                          <a:effectLst/>
                        </a:rPr>
                        <a:t>의미론적 분할 마스크</a:t>
                      </a:r>
                      <a:endParaRPr lang="ko-KR" sz="105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데이터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 Flow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sz="1000" kern="100" dirty="0">
                          <a:effectLst/>
                        </a:rPr>
                        <a:t>이미지 데이터 </a:t>
                      </a:r>
                      <a:r>
                        <a:rPr lang="ko-KR" sz="1000" kern="100" dirty="0" err="1">
                          <a:effectLst/>
                        </a:rPr>
                        <a:t>전처리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en-US" sz="1000" kern="100" dirty="0">
                          <a:effectLst/>
                        </a:rPr>
                        <a:t>MTL </a:t>
                      </a:r>
                      <a:r>
                        <a:rPr lang="ko-KR" sz="1000" kern="100" dirty="0">
                          <a:effectLst/>
                        </a:rPr>
                        <a:t>모델 학습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altLang="en-US" sz="1000" kern="100" dirty="0">
                          <a:effectLst/>
                        </a:rPr>
                        <a:t>테</a:t>
                      </a:r>
                      <a:r>
                        <a:rPr lang="ko-KR" sz="1000" kern="100" dirty="0">
                          <a:effectLst/>
                        </a:rPr>
                        <a:t>스트 및 성능 분석</a:t>
                      </a: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200" b="1" kern="100" dirty="0">
                          <a:effectLst/>
                        </a:rPr>
                        <a:t>외부 시스템 연계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</a:rPr>
                        <a:t>모델 비교 대상</a:t>
                      </a:r>
                      <a:r>
                        <a:rPr lang="en-US" altLang="ko-KR" sz="1050" kern="100" dirty="0">
                          <a:effectLst/>
                        </a:rPr>
                        <a:t>: Tesla </a:t>
                      </a:r>
                      <a:r>
                        <a:rPr lang="en-US" altLang="ko-KR" sz="1050" kern="100" dirty="0" err="1">
                          <a:effectLst/>
                        </a:rPr>
                        <a:t>HydraNet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</a:rPr>
                        <a:t>평가 툴</a:t>
                      </a:r>
                      <a:r>
                        <a:rPr lang="en-US" altLang="ko-KR" sz="1050" kern="100" dirty="0">
                          <a:effectLst/>
                        </a:rPr>
                        <a:t>: </a:t>
                      </a:r>
                      <a:r>
                        <a:rPr lang="en-US" altLang="ko-KR" sz="1050" kern="100" dirty="0" err="1">
                          <a:effectLst/>
                        </a:rPr>
                        <a:t>PyTorch</a:t>
                      </a:r>
                      <a:r>
                        <a:rPr lang="en-US" altLang="ko-KR" sz="1050" kern="100" dirty="0">
                          <a:effectLst/>
                        </a:rPr>
                        <a:t>, </a:t>
                      </a:r>
                      <a:r>
                        <a:rPr lang="en-US" altLang="ko-KR" sz="1050" kern="100" dirty="0" err="1">
                          <a:effectLst/>
                        </a:rPr>
                        <a:t>sklearn</a:t>
                      </a:r>
                      <a:r>
                        <a:rPr lang="ko-KR" altLang="en-US" sz="1050" kern="100" dirty="0">
                          <a:effectLst/>
                        </a:rPr>
                        <a:t>을 활용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  <a:latin typeface="+mn-ea"/>
                          <a:ea typeface="+mn-ea"/>
                        </a:rPr>
                        <a:t>추가적인 모형 활용 시</a:t>
                      </a:r>
                      <a:r>
                        <a:rPr lang="en-US" altLang="ko-KR" sz="1050" kern="100" dirty="0">
                          <a:effectLst/>
                          <a:latin typeface="+mn-ea"/>
                          <a:ea typeface="+mn-ea"/>
                        </a:rPr>
                        <a:t>:Hugging Face</a:t>
                      </a: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99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0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DCCD-53A1-2D5B-0F80-83A2C757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CDAB-74E6-7952-5458-D731502F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5908EEE-E3AD-6681-5D73-09667A2C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74" y="1754998"/>
            <a:ext cx="6501610" cy="47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1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58B82-8F2D-79DC-DFD3-3ECCA00E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390E-071D-FAC1-9F13-B3F06D8A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graphicFrame>
        <p:nvGraphicFramePr>
          <p:cNvPr id="4" name="표 개체 틀 6">
            <a:extLst>
              <a:ext uri="{FF2B5EF4-FFF2-40B4-BE49-F238E27FC236}">
                <a16:creationId xmlns:a16="http://schemas.microsoft.com/office/drawing/2014/main" id="{ECC14670-E091-71B4-B7D8-0B298A40F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72344"/>
              </p:ext>
            </p:extLst>
          </p:nvPr>
        </p:nvGraphicFramePr>
        <p:xfrm>
          <a:off x="2738110" y="2586105"/>
          <a:ext cx="6230938" cy="320949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15469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115469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핵심 문제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MTL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</a:rPr>
                        <a:t>의 실질적인 유효성 검증 부족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직접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r>
                        <a:rPr lang="en-US" sz="1100" kern="100" dirty="0">
                          <a:effectLst/>
                        </a:rPr>
                        <a:t>MTL</a:t>
                      </a:r>
                      <a:r>
                        <a:rPr lang="ko-KR" sz="1100" kern="100" dirty="0">
                          <a:effectLst/>
                        </a:rPr>
                        <a:t>의 유효성에 대한 연구와 근거 부족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간접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100" kern="100" dirty="0">
                          <a:effectLst/>
                        </a:rPr>
                        <a:t>실제 적용사례 부족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적절한 태스크 조합의 선정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</a:rPr>
                        <a:t>및 </a:t>
                      </a:r>
                      <a:r>
                        <a:rPr lang="ko-KR" sz="1100" kern="100" dirty="0">
                          <a:effectLst/>
                        </a:rPr>
                        <a:t>성능 평가 기준의 불명확성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100" b="1" kern="100" dirty="0">
                          <a:effectLst/>
                        </a:rPr>
                        <a:t>활용 맥락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자율주행 시스템</a:t>
                      </a:r>
                      <a:r>
                        <a:rPr lang="en-US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영상 인식 기반 응용 분야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09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4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D4FF4-082B-52D5-814D-E43F2120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D378-8A33-758E-D698-D36197D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8FABDD69-E974-0C73-460C-A24C597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9" y="2701148"/>
            <a:ext cx="8369840" cy="28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391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57EFF-3220-2AB9-A30D-620E88EF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52768-E2D2-FD5C-6F5A-D68E111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sz="4400" dirty="0"/>
              <a:t>해결 방법에 대한 알고리즘 순서도</a:t>
            </a:r>
            <a:endParaRPr lang="ko-KR" altLang="en-US" dirty="0"/>
          </a:p>
        </p:txBody>
      </p:sp>
      <p:graphicFrame>
        <p:nvGraphicFramePr>
          <p:cNvPr id="10" name="표 개체 틀 6">
            <a:extLst>
              <a:ext uri="{FF2B5EF4-FFF2-40B4-BE49-F238E27FC236}">
                <a16:creationId xmlns:a16="http://schemas.microsoft.com/office/drawing/2014/main" id="{A9D5EF03-7226-BC41-CB9E-17A59882B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14710"/>
              </p:ext>
            </p:extLst>
          </p:nvPr>
        </p:nvGraphicFramePr>
        <p:xfrm>
          <a:off x="2610855" y="2032402"/>
          <a:ext cx="6538670" cy="40555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69335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269335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700386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실험 환경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COCO, ADE20K, ImageNet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데이터 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준비 및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전처리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101682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모형 학습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1100" kern="100" dirty="0">
                          <a:effectLst/>
                        </a:rPr>
                      </a:br>
                      <a:r>
                        <a:rPr lang="ko-KR" altLang="en-US" sz="1100" kern="100" dirty="0" err="1">
                          <a:effectLst/>
                        </a:rPr>
                        <a:t>전처리된</a:t>
                      </a:r>
                      <a:r>
                        <a:rPr lang="ko-KR" altLang="en-US" sz="1100" kern="100" dirty="0">
                          <a:effectLst/>
                        </a:rPr>
                        <a:t> 데이터로 의미론적 분할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</a:rPr>
                        <a:t>이미지 분류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</a:p>
                    <a:p>
                      <a:pPr algn="just" latinLnBrk="0">
                        <a:buNone/>
                      </a:pPr>
                      <a:r>
                        <a:rPr lang="ko-KR" altLang="en-US" sz="1100" kern="100" dirty="0">
                          <a:effectLst/>
                        </a:rPr>
                        <a:t>객체 탐지 학습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1199349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대조 모형과의 성능 비교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1100" kern="100" spc="-100" dirty="0">
                        <a:effectLst/>
                      </a:endParaRP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PVT v2-B2 (STL)</a:t>
                      </a: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PVY v2-B1 (STL)</a:t>
                      </a: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Swin MTL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1139018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en-US" altLang="ko-KR" sz="1600" b="1" kern="100" dirty="0">
                          <a:solidFill>
                            <a:srgbClr val="000000"/>
                          </a:solidFill>
                          <a:effectLst/>
                        </a:rPr>
                        <a:t>H1 </a:t>
                      </a: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가설 검증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MTL</a:t>
                      </a:r>
                      <a:r>
                        <a:rPr lang="ko-KR" altLang="en-US" sz="1100" dirty="0"/>
                        <a:t>을 이용해 학습시킨 </a:t>
                      </a:r>
                      <a:r>
                        <a:rPr lang="en-US" altLang="ko-KR" sz="1100" dirty="0"/>
                        <a:t>PVT v2 </a:t>
                      </a:r>
                      <a:r>
                        <a:rPr lang="ko-KR" altLang="en-US" sz="1100" dirty="0"/>
                        <a:t>모형은 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단일 작업 모형보다 정확도</a:t>
                      </a:r>
                      <a:r>
                        <a:rPr lang="en-US" altLang="ko-KR" sz="1100" dirty="0"/>
                        <a:t>, AP, </a:t>
                      </a:r>
                      <a:r>
                        <a:rPr lang="en-US" altLang="ko-KR" sz="1100" dirty="0" err="1"/>
                        <a:t>mIoU</a:t>
                      </a:r>
                      <a:r>
                        <a:rPr lang="en-US" altLang="ko-KR" sz="1100" dirty="0"/>
                        <a:t>, #Param </a:t>
                      </a:r>
                      <a:r>
                        <a:rPr lang="ko-KR" altLang="en-US" sz="1100" dirty="0"/>
                        <a:t>등의 성능 지표에서 유의미한 개선을 보일 것이다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5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EDE2-A987-6404-CC55-A14C4BA3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123D8-B7D0-718A-CC0B-296B5B5B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sz="4400" dirty="0"/>
              <a:t>해결 방법에 대한 알고리즘 순서도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CBF20-43A8-75D8-6642-97B71A39E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39" y="1442463"/>
            <a:ext cx="6317080" cy="52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7176-3DA1-608B-6C41-47053AD1D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6D17-5F7D-61D6-3196-57C9A6FD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도구 활용 정보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C41AA-55A3-8519-1EEE-39B6C0E45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91683"/>
              </p:ext>
            </p:extLst>
          </p:nvPr>
        </p:nvGraphicFramePr>
        <p:xfrm>
          <a:off x="1877987" y="2420678"/>
          <a:ext cx="8436025" cy="294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348">
                  <a:extLst>
                    <a:ext uri="{9D8B030D-6E8A-4147-A177-3AD203B41FA5}">
                      <a16:colId xmlns:a16="http://schemas.microsoft.com/office/drawing/2014/main" val="718060906"/>
                    </a:ext>
                  </a:extLst>
                </a:gridCol>
                <a:gridCol w="7368677">
                  <a:extLst>
                    <a:ext uri="{9D8B030D-6E8A-4147-A177-3AD203B41FA5}">
                      <a16:colId xmlns:a16="http://schemas.microsoft.com/office/drawing/2014/main" val="2194489956"/>
                    </a:ext>
                  </a:extLst>
                </a:gridCol>
              </a:tblGrid>
              <a:tr h="377616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사용 도구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GPT-4.5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44013"/>
                  </a:ext>
                </a:extLst>
              </a:tr>
              <a:tr h="377616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사용 목적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논문 탐색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84222"/>
                  </a:ext>
                </a:extLst>
              </a:tr>
              <a:tr h="755232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프롬프트 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MTL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기반</a:t>
                      </a: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Transformer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를 연구한 논문들을 찾아줘</a:t>
                      </a:r>
                      <a:endParaRPr lang="en-US" altLang="ko-KR" sz="1600" kern="1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STL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 모형을 </a:t>
                      </a: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MTL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확장시킨 연구를 진행한 논문을 찾아줘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70194"/>
                  </a:ext>
                </a:extLst>
              </a:tr>
              <a:tr h="755232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반영 위치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인터뷰 질문 목록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(p.5)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아이디어 설명 문단 정리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(p.6)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87672"/>
                  </a:ext>
                </a:extLst>
              </a:tr>
              <a:tr h="679709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수작업 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없음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4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521392"/>
            <a:ext cx="4629582" cy="2827337"/>
          </a:xfrm>
        </p:spPr>
        <p:txBody>
          <a:bodyPr/>
          <a:lstStyle/>
          <a:p>
            <a:r>
              <a:rPr lang="ko-KR" altLang="en-US" sz="1800" dirty="0"/>
              <a:t>연구 배경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목적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질문</a:t>
            </a:r>
            <a:r>
              <a:rPr lang="en-US" altLang="ko-KR" sz="1800" dirty="0"/>
              <a:t>/</a:t>
            </a:r>
            <a:r>
              <a:rPr lang="ko-KR" altLang="en-US" sz="1800" dirty="0"/>
              <a:t>가설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소프트웨어 사용 사례 </a:t>
            </a:r>
            <a:r>
              <a:rPr lang="en-US" altLang="ko-KR" sz="1800" dirty="0"/>
              <a:t>/</a:t>
            </a:r>
            <a:r>
              <a:rPr lang="ko-KR" altLang="en-US" sz="1800" dirty="0"/>
              <a:t> </a:t>
            </a:r>
            <a:r>
              <a:rPr lang="en-US" altLang="ko-KR" sz="1800" dirty="0"/>
              <a:t>DIAGRAM</a:t>
            </a:r>
          </a:p>
          <a:p>
            <a:endParaRPr lang="en-US" altLang="ko-KR" sz="1800" dirty="0"/>
          </a:p>
          <a:p>
            <a:r>
              <a:rPr lang="ko-KR" altLang="en-US" sz="1800" dirty="0"/>
              <a:t>문제 해결에 대한 사용 사례 </a:t>
            </a:r>
            <a:r>
              <a:rPr lang="en-US" altLang="ko-KR" sz="1800" dirty="0"/>
              <a:t>/ DIAGRAM</a:t>
            </a:r>
          </a:p>
          <a:p>
            <a:endParaRPr lang="en-US" altLang="ko-KR" sz="1800" dirty="0"/>
          </a:p>
          <a:p>
            <a:r>
              <a:rPr lang="ko-KR" altLang="en-US" sz="1800" dirty="0"/>
              <a:t>해결 방법에 대한 알고리즘 순서도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B56E-3FC0-18E2-E1A1-855508563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5EFA6-E600-8AFC-48FD-2338FAFD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96AA5-3CF1-5F05-17FD-5976917F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Multi-Layer feedforward neural network: </a:t>
            </a:r>
            <a:r>
              <a:rPr lang="ko-KR" altLang="en-US" dirty="0"/>
              <a:t>원시적인 형태의 </a:t>
            </a:r>
            <a:r>
              <a:rPr lang="en-US" altLang="ko-KR" dirty="0"/>
              <a:t>MTL </a:t>
            </a:r>
            <a:r>
              <a:rPr lang="ko-KR" altLang="en-US" dirty="0"/>
              <a:t>적용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MTL </a:t>
            </a:r>
            <a:r>
              <a:rPr lang="ko-KR" altLang="en-US" dirty="0"/>
              <a:t>모형은 여러 출력 노드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99CEE3-5FF5-4AB8-B7C7-29C93369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16" y="4163248"/>
            <a:ext cx="4221266" cy="254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0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 </a:t>
            </a:r>
            <a:r>
              <a:rPr lang="ko-KR" altLang="en-US" dirty="0"/>
              <a:t>전용 구조들도 활발히 연구 중</a:t>
            </a:r>
            <a:endParaRPr lang="en-US" altLang="ko-KR" dirty="0"/>
          </a:p>
          <a:p>
            <a:pPr lvl="1"/>
            <a:r>
              <a:rPr lang="en-US" altLang="ko-KR" dirty="0" err="1"/>
              <a:t>MulT</a:t>
            </a:r>
            <a:r>
              <a:rPr lang="en-US" altLang="ko-KR" dirty="0"/>
              <a:t>, M3ViT, IPT </a:t>
            </a:r>
            <a:r>
              <a:rPr lang="ko-KR" altLang="en-US" dirty="0"/>
              <a:t>등 → 다양한 태스크를 효율적으로 처리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최근 연구에서는 </a:t>
            </a:r>
            <a:r>
              <a:rPr lang="en-US" altLang="ko-KR" dirty="0"/>
              <a:t>STL </a:t>
            </a:r>
            <a:r>
              <a:rPr lang="ko-KR" altLang="en-US" dirty="0"/>
              <a:t>모델을 </a:t>
            </a:r>
            <a:r>
              <a:rPr lang="en-US" altLang="ko-KR" dirty="0"/>
              <a:t>MTL</a:t>
            </a:r>
            <a:r>
              <a:rPr lang="ko-KR" altLang="en-US" dirty="0"/>
              <a:t>로 확장하는 방식의 효율성 입증</a:t>
            </a:r>
            <a:endParaRPr lang="en-US" altLang="ko-KR" dirty="0"/>
          </a:p>
          <a:p>
            <a:pPr lvl="1"/>
            <a:r>
              <a:rPr lang="en-US" altLang="ko-KR" dirty="0" err="1"/>
              <a:t>SwinMTL</a:t>
            </a:r>
            <a:r>
              <a:rPr lang="en-US" altLang="ko-KR" dirty="0"/>
              <a:t> → Swin Transformer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확장으로 </a:t>
            </a:r>
            <a:r>
              <a:rPr lang="ko-KR" altLang="en-US" b="1" dirty="0"/>
              <a:t>메모리 사용량 감소 및 정확도 유지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강력한 </a:t>
            </a:r>
            <a:r>
              <a:rPr lang="en-US" altLang="ko-KR" dirty="0"/>
              <a:t>STL </a:t>
            </a:r>
            <a:r>
              <a:rPr lang="ko-KR" altLang="en-US" dirty="0"/>
              <a:t>모델인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 시 성능 향상 기대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96D9-F389-81CB-2199-53A57DA2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E8FEA-11FD-6D99-98B1-A4875974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64288-239B-37B1-0A9F-80644CD2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기존 강력한 </a:t>
            </a:r>
            <a:r>
              <a:rPr lang="en-US" altLang="ko-KR" b="1" dirty="0"/>
              <a:t>STL </a:t>
            </a:r>
            <a:r>
              <a:rPr lang="ko-KR" altLang="en-US" b="1" dirty="0"/>
              <a:t>모델을 기준점으로 삼아 </a:t>
            </a:r>
            <a:r>
              <a:rPr lang="en-US" altLang="ko-KR" b="1" dirty="0"/>
              <a:t>MTL</a:t>
            </a:r>
            <a:r>
              <a:rPr lang="ko-KR" altLang="en-US" b="1" dirty="0"/>
              <a:t>을 적용</a:t>
            </a:r>
            <a:r>
              <a:rPr lang="en-US" altLang="ko-KR" dirty="0"/>
              <a:t>, </a:t>
            </a:r>
            <a:r>
              <a:rPr lang="ko-KR" altLang="en-US" dirty="0"/>
              <a:t>그 효과를 정량적으로 평가하는 방식이 현재 유효한 접근법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연구는 </a:t>
            </a: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모델을 설계하여 </a:t>
            </a:r>
            <a:r>
              <a:rPr lang="en-US" altLang="ko-KR" b="1" dirty="0"/>
              <a:t>STL </a:t>
            </a:r>
            <a:r>
              <a:rPr lang="ko-KR" altLang="en-US" b="1" dirty="0"/>
              <a:t>대비 성능 향상과 자율주행 분야 적용 가능성</a:t>
            </a:r>
            <a:r>
              <a:rPr lang="ko-KR" altLang="en-US" dirty="0"/>
              <a:t>을 분석하고자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91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87C8-A7A1-D1E1-71DC-B740C0F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7710-D0B3-7905-A42A-D20E1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394F-E2AB-F7EC-4783-9FE2B18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 기반으로 확장하여 성능 향상 여부를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자율주행 환경에서 요구되는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작업을 하나의 모델로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Swin MTL </a:t>
            </a:r>
            <a:r>
              <a:rPr lang="ko-KR" altLang="en-US" dirty="0"/>
              <a:t>등의 기존 모델보다 성능 개선 가능성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경량화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정확도 향상을 통해 실제 적용 가능성 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29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RQ1.</a:t>
            </a:r>
            <a:br>
              <a:rPr lang="en-US" altLang="ko-KR" dirty="0"/>
            </a:br>
            <a:r>
              <a:rPr lang="en-US" altLang="ko-KR" dirty="0"/>
              <a:t>PVT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적용한 모형은 단일 작업 학습 모형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모형에 비해 작업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)</a:t>
            </a:r>
            <a:r>
              <a:rPr lang="ko-KR" altLang="en-US" dirty="0"/>
              <a:t>에 대한 유의미한 성능 향상이 이루어 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RQ2.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모형은 자율주행 분야에서 기존 프레임워크 대비 어떤 장단점을 갖는가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FA902-8074-7444-EFA7-26B96F91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DC75-EE3A-7088-E9BB-6AD1CF1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1ACB-409E-2B23-67A1-FA6A5A90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H1.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MTL </a:t>
            </a:r>
            <a:r>
              <a:rPr lang="ko-KR" altLang="en-US" dirty="0"/>
              <a:t>모형보다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, #Param </a:t>
            </a:r>
            <a:r>
              <a:rPr lang="ko-KR" altLang="en-US" dirty="0"/>
              <a:t>등의 성능 지표에서 유의미한 개선을 보일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 기반 모델은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측면에서 유의미한 성능 향상을 보여줄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5146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1345</Words>
  <Application>Microsoft Office PowerPoint</Application>
  <PresentationFormat>와이드스크린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Times New Roman</vt:lpstr>
      <vt:lpstr>나눔바른고딕</vt:lpstr>
      <vt:lpstr>Arial</vt:lpstr>
      <vt:lpstr>맑은 고딕</vt:lpstr>
      <vt:lpstr>Wingdings</vt:lpstr>
      <vt:lpstr>CosineVTI</vt:lpstr>
      <vt:lpstr>Multi-Task Learning을 활용한 PVT v2 프레임워크 성능 개선 - 시퀸스 다이어그램</vt:lpstr>
      <vt:lpstr>목차</vt:lpstr>
      <vt:lpstr>연구 배경</vt:lpstr>
      <vt:lpstr>연구 배경</vt:lpstr>
      <vt:lpstr>연구 배경</vt:lpstr>
      <vt:lpstr>연구 배경</vt:lpstr>
      <vt:lpstr>연구 목적</vt:lpstr>
      <vt:lpstr>연구 질문/가설</vt:lpstr>
      <vt:lpstr>연구 질문/가설</vt:lpstr>
      <vt:lpstr>소프트웨어 사용 사례 / DIAGRAM</vt:lpstr>
      <vt:lpstr>소프트웨어 사용 사례 / DIAGRAM</vt:lpstr>
      <vt:lpstr>문제 해결에 대한 사용 사례 / DIAGRAM</vt:lpstr>
      <vt:lpstr>문제 해결에 대한 사용 사례 / DIAGRAM</vt:lpstr>
      <vt:lpstr>해결 방법에 대한 알고리즘 순서도</vt:lpstr>
      <vt:lpstr>해결 방법에 대한 알고리즘 순서도</vt:lpstr>
      <vt:lpstr>AI 도구 활용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13</cp:revision>
  <dcterms:created xsi:type="dcterms:W3CDTF">2023-12-03T10:31:03Z</dcterms:created>
  <dcterms:modified xsi:type="dcterms:W3CDTF">2025-05-02T09:37:48Z</dcterms:modified>
</cp:coreProperties>
</file>