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5" r:id="rId1"/>
  </p:sldMasterIdLst>
  <p:notesMasterIdLst>
    <p:notesMasterId r:id="rId14"/>
  </p:notesMasterIdLst>
  <p:sldIdLst>
    <p:sldId id="256" r:id="rId2"/>
    <p:sldId id="260" r:id="rId3"/>
    <p:sldId id="322" r:id="rId4"/>
    <p:sldId id="337" r:id="rId5"/>
    <p:sldId id="338" r:id="rId6"/>
    <p:sldId id="323" r:id="rId7"/>
    <p:sldId id="339" r:id="rId8"/>
    <p:sldId id="340" r:id="rId9"/>
    <p:sldId id="345" r:id="rId10"/>
    <p:sldId id="341" r:id="rId11"/>
    <p:sldId id="346" r:id="rId12"/>
    <p:sldId id="342" r:id="rId13"/>
  </p:sldIdLst>
  <p:sldSz cx="12192000" cy="6858000"/>
  <p:notesSz cx="6858000" cy="9144000"/>
  <p:embeddedFontLst>
    <p:embeddedFont>
      <p:font typeface="나눔바른고딕" panose="020B0600000101010101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14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2D21F-FB27-4973-BA50-A28D6CAE8A36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863CC-1987-4F5C-ABCB-573AC5D55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활용한 </a:t>
            </a:r>
            <a:r>
              <a:rPr lang="en-US" altLang="ko-KR" dirty="0"/>
              <a:t>PVT v2 </a:t>
            </a:r>
            <a:r>
              <a:rPr lang="ko-KR" altLang="en-US" dirty="0"/>
              <a:t>프레임워크 성능개선을 주제로 한 </a:t>
            </a:r>
            <a:r>
              <a:rPr lang="en-US" altLang="ko-KR" dirty="0"/>
              <a:t>8</a:t>
            </a:r>
            <a:r>
              <a:rPr lang="ko-KR" altLang="en-US" dirty="0"/>
              <a:t>조의 </a:t>
            </a:r>
            <a:r>
              <a:rPr lang="ko-KR" altLang="en-US" dirty="0" err="1"/>
              <a:t>유스케이스</a:t>
            </a:r>
            <a:r>
              <a:rPr lang="ko-KR" altLang="en-US" dirty="0"/>
              <a:t> 발표입니다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87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문제해결에 대한 사용 사례입니다</a:t>
            </a:r>
            <a:r>
              <a:rPr lang="en-US" altLang="ko-KR" dirty="0"/>
              <a:t>. </a:t>
            </a:r>
            <a:r>
              <a:rPr lang="ko-KR" altLang="en-US" dirty="0"/>
              <a:t>핵심 문제는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러닝의 실질적인 유효성 검증 부족</a:t>
            </a:r>
            <a:r>
              <a:rPr lang="en-US" altLang="ko-KR" dirty="0"/>
              <a:t>/ </a:t>
            </a:r>
            <a:r>
              <a:rPr lang="ko-KR" altLang="en-US" dirty="0"/>
              <a:t>직접 요인으로는  유효성에 대한 연구와 근거가 부족하다는 것이고 간접 요인으로는 실제 적용 사례 부족</a:t>
            </a:r>
            <a:r>
              <a:rPr lang="en-US" altLang="ko-KR" dirty="0"/>
              <a:t>, </a:t>
            </a:r>
            <a:r>
              <a:rPr lang="ko-KR" altLang="en-US" dirty="0"/>
              <a:t>적절한 태스크 조합의 선정 및 성능 평가 기준의 불명확성이 있겠습니다</a:t>
            </a:r>
            <a:r>
              <a:rPr lang="en-US" altLang="ko-KR" dirty="0"/>
              <a:t>. </a:t>
            </a:r>
            <a:r>
              <a:rPr lang="ko-KR" altLang="en-US" dirty="0"/>
              <a:t>해당 문제 </a:t>
            </a:r>
            <a:r>
              <a:rPr lang="ko-KR" altLang="en-US" dirty="0" err="1"/>
              <a:t>해결시</a:t>
            </a:r>
            <a:r>
              <a:rPr lang="ko-KR" altLang="en-US" dirty="0"/>
              <a:t> </a:t>
            </a:r>
            <a:r>
              <a:rPr lang="ko-KR" altLang="en-US" dirty="0" err="1"/>
              <a:t>활용맥락으로는</a:t>
            </a:r>
            <a:r>
              <a:rPr lang="ko-KR" altLang="en-US" dirty="0"/>
              <a:t> 자율주행시스템</a:t>
            </a:r>
            <a:r>
              <a:rPr lang="en-US" altLang="ko-KR" dirty="0"/>
              <a:t>, </a:t>
            </a:r>
            <a:r>
              <a:rPr lang="ko-KR" altLang="en-US" dirty="0"/>
              <a:t>영상인식기반 응용분야가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01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이는 앞서 문제해결에 대한 사용 사례를 시각화한 다이어그램입니다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03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저희가 사용한 </a:t>
            </a:r>
            <a:r>
              <a:rPr lang="en-US" altLang="ko-KR" dirty="0"/>
              <a:t>AI</a:t>
            </a:r>
            <a:r>
              <a:rPr lang="ko-KR" altLang="en-US" dirty="0"/>
              <a:t>활용도구 입니다</a:t>
            </a:r>
            <a:r>
              <a:rPr lang="en-US" altLang="ko-KR" dirty="0"/>
              <a:t>. </a:t>
            </a:r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4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저희의 목차입니다</a:t>
            </a:r>
            <a:r>
              <a:rPr lang="en-US" altLang="ko-KR" dirty="0"/>
              <a:t>. </a:t>
            </a:r>
            <a:r>
              <a:rPr lang="ko-KR" altLang="en-US" dirty="0"/>
              <a:t>연구 배경</a:t>
            </a:r>
            <a:r>
              <a:rPr lang="en-US" altLang="ko-KR" dirty="0"/>
              <a:t>, </a:t>
            </a:r>
            <a:r>
              <a:rPr lang="ko-KR" altLang="en-US" dirty="0"/>
              <a:t>목적 연구 질문 및 가설</a:t>
            </a:r>
            <a:r>
              <a:rPr lang="en-US" altLang="ko-KR" dirty="0"/>
              <a:t>, </a:t>
            </a:r>
            <a:r>
              <a:rPr lang="ko-KR" altLang="en-US" dirty="0"/>
              <a:t>소프트웨어와 문제해결에 대한 사용 사례 및 다이어그램으로 발표를 진행할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1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</a:t>
            </a:r>
            <a:r>
              <a:rPr lang="ko-KR" altLang="en-US" dirty="0" err="1"/>
              <a:t>연구배경입니다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멀티태스크러닝은</a:t>
            </a:r>
            <a:r>
              <a:rPr lang="ko-KR" altLang="en-US" dirty="0"/>
              <a:t> 향후 </a:t>
            </a:r>
            <a:r>
              <a:rPr lang="en-US" altLang="ko-KR" dirty="0"/>
              <a:t>AI </a:t>
            </a:r>
            <a:r>
              <a:rPr lang="ko-KR" altLang="en-US" dirty="0"/>
              <a:t>성능 발전에 큰 영향을 줄 수 있는 학습 패러다임으로 현재 </a:t>
            </a:r>
            <a:r>
              <a:rPr lang="en-US" altLang="ko-KR" dirty="0"/>
              <a:t>AI</a:t>
            </a:r>
            <a:r>
              <a:rPr lang="ko-KR" altLang="en-US" dirty="0"/>
              <a:t> 산업이 겪고 있는 주요 쟁점인 일반화와 경량화에 유리하다는 특징을 지니고 있습니다</a:t>
            </a:r>
            <a:r>
              <a:rPr lang="en-US" altLang="ko-KR" dirty="0"/>
              <a:t>. </a:t>
            </a:r>
            <a:r>
              <a:rPr lang="ko-KR" altLang="en-US" dirty="0"/>
              <a:t>실제로 </a:t>
            </a:r>
            <a:r>
              <a:rPr lang="ko-KR" altLang="en-US" dirty="0" err="1"/>
              <a:t>테슬라에서는</a:t>
            </a:r>
            <a:r>
              <a:rPr lang="ko-KR" altLang="en-US" dirty="0"/>
              <a:t> 자율주행기술에 </a:t>
            </a:r>
            <a:r>
              <a:rPr lang="en-US" altLang="ko-KR" dirty="0" err="1"/>
              <a:t>HydraNet</a:t>
            </a:r>
            <a:r>
              <a:rPr lang="ko-KR" altLang="en-US" dirty="0"/>
              <a:t>이라는 </a:t>
            </a:r>
            <a:r>
              <a:rPr lang="en-US" altLang="ko-KR" dirty="0"/>
              <a:t>MTL</a:t>
            </a:r>
            <a:r>
              <a:rPr lang="ko-KR" altLang="en-US" dirty="0"/>
              <a:t>이 적용된 모형을 접목시키는 연구를 진행 중에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5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ko-KR" altLang="en-US" dirty="0" err="1"/>
              <a:t>멀티태스크러닝이</a:t>
            </a:r>
            <a:r>
              <a:rPr lang="ko-KR" altLang="en-US" dirty="0"/>
              <a:t> 적용만 하면 항상 단일 작업 학습보다 성능이 높아지고 경량화도 챙길 수 있는 만능 학습방법론은 아닙니다</a:t>
            </a:r>
            <a:r>
              <a:rPr lang="en-US" altLang="ko-KR" dirty="0"/>
              <a:t>. </a:t>
            </a:r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멀티태스크러닝은</a:t>
            </a:r>
            <a:r>
              <a:rPr lang="ko-KR" altLang="en-US" dirty="0"/>
              <a:t> 아직 </a:t>
            </a:r>
            <a:r>
              <a:rPr lang="ko-KR" altLang="en-US" dirty="0" err="1"/>
              <a:t>싱글태스크러닝에</a:t>
            </a:r>
            <a:r>
              <a:rPr lang="ko-KR" altLang="en-US" dirty="0"/>
              <a:t> 비해 성능이 우월하다는 실증적인 근거가 부족한 상황입니다</a:t>
            </a:r>
            <a:r>
              <a:rPr lang="en-US" altLang="ko-KR" dirty="0"/>
              <a:t>. </a:t>
            </a:r>
            <a:r>
              <a:rPr lang="ko-KR" altLang="en-US" dirty="0"/>
              <a:t>오히려 관련이 없는 작업들을 억지로 </a:t>
            </a:r>
            <a:r>
              <a:rPr lang="ko-KR" altLang="en-US" dirty="0" err="1"/>
              <a:t>연관지어</a:t>
            </a:r>
            <a:r>
              <a:rPr lang="ko-KR" altLang="en-US" dirty="0"/>
              <a:t> 학습시킬 경우 되려 모형의 성능이 하락해버리는 부정적 전이가 발생할 위험이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멀티태스크러닝의</a:t>
            </a:r>
            <a:r>
              <a:rPr lang="ko-KR" altLang="en-US" dirty="0"/>
              <a:t> 실용화에 대한 검증 역시 부족한 상황입니다</a:t>
            </a:r>
            <a:r>
              <a:rPr lang="en-US" altLang="ko-KR" dirty="0"/>
              <a:t>. </a:t>
            </a:r>
            <a:r>
              <a:rPr lang="ko-KR" altLang="en-US" dirty="0"/>
              <a:t>현재 대부분의 연구는 주로 이론적인 검증과 증명으로 연구가 되어 왔습니다</a:t>
            </a:r>
            <a:r>
              <a:rPr lang="en-US" altLang="ko-KR" dirty="0"/>
              <a:t>. </a:t>
            </a:r>
            <a:r>
              <a:rPr lang="ko-KR" altLang="en-US" dirty="0"/>
              <a:t>하지만 이 학습 방법론이 실제로 상용화하여 경제적 가치를 낼 수 있을 정도까지의 실용화는 아직까지 검증되지 않은 사항입니다</a:t>
            </a:r>
            <a:r>
              <a:rPr lang="en-US" altLang="ko-KR" dirty="0"/>
              <a:t>. </a:t>
            </a:r>
            <a:r>
              <a:rPr lang="ko-KR" altLang="en-US" dirty="0"/>
              <a:t>마지막으로 여러 작업을 동시에 학습시키고 처리하는 방법론의 특성상 적절한 작업들을 어떻게 </a:t>
            </a:r>
            <a:r>
              <a:rPr lang="ko-KR" altLang="en-US" dirty="0" err="1"/>
              <a:t>선발해야하는지</a:t>
            </a:r>
            <a:r>
              <a:rPr lang="en-US" altLang="ko-KR" dirty="0"/>
              <a:t>, </a:t>
            </a:r>
            <a:r>
              <a:rPr lang="ko-KR" altLang="en-US" dirty="0"/>
              <a:t>그렇다면 그에 대한 성능평가는 어떻게 기준을 </a:t>
            </a:r>
            <a:r>
              <a:rPr lang="ko-KR" altLang="en-US" dirty="0" err="1"/>
              <a:t>마련해야하는</a:t>
            </a:r>
            <a:r>
              <a:rPr lang="ko-KR" altLang="en-US" dirty="0"/>
              <a:t> 지 처럼 기준에 대한 불확실성이 존재하는 상황입니다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093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ko-KR" altLang="en-US" dirty="0" err="1"/>
              <a:t>멀티태스크러닝의</a:t>
            </a:r>
            <a:r>
              <a:rPr lang="ko-KR" altLang="en-US" dirty="0"/>
              <a:t> 유효성을 입증하고 실용성을 검증할 것입니다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통해 기존에 </a:t>
            </a:r>
            <a:r>
              <a:rPr lang="ko-KR" altLang="en-US" dirty="0" err="1"/>
              <a:t>알려져있는</a:t>
            </a:r>
            <a:r>
              <a:rPr lang="ko-KR" altLang="en-US" dirty="0"/>
              <a:t> 프레임워크를 개선하여 유효성을 검증하고 개선시킨 프레임워크를 통해 현재 연구되고 있는 </a:t>
            </a:r>
            <a:r>
              <a:rPr lang="en-US" altLang="ko-KR" dirty="0"/>
              <a:t>Tesla</a:t>
            </a:r>
            <a:r>
              <a:rPr lang="ko-KR" altLang="en-US" dirty="0"/>
              <a:t>의 </a:t>
            </a:r>
            <a:r>
              <a:rPr lang="en-US" altLang="ko-KR" dirty="0" err="1"/>
              <a:t>HydraNet</a:t>
            </a:r>
            <a:r>
              <a:rPr lang="ko-KR" altLang="en-US" dirty="0"/>
              <a:t>과 성능 </a:t>
            </a:r>
            <a:r>
              <a:rPr lang="ko-KR" altLang="en-US" dirty="0" err="1"/>
              <a:t>비교롤</a:t>
            </a:r>
            <a:r>
              <a:rPr lang="ko-KR" altLang="en-US" dirty="0"/>
              <a:t> 하여 모형의 실용성까지 평가를 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24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6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대한 저희의 가설로는 첫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이용해 학습시킨 </a:t>
            </a:r>
            <a:r>
              <a:rPr lang="en-US" altLang="ko-KR" dirty="0"/>
              <a:t>PVT v2 </a:t>
            </a:r>
            <a:r>
              <a:rPr lang="ko-KR" altLang="en-US" dirty="0"/>
              <a:t>모형은 단일 작업 모형 보다 정확도</a:t>
            </a:r>
            <a:r>
              <a:rPr lang="en-US" altLang="ko-KR" dirty="0"/>
              <a:t>, AP, </a:t>
            </a:r>
            <a:r>
              <a:rPr lang="en-US" altLang="ko-KR" dirty="0" err="1"/>
              <a:t>mIoU</a:t>
            </a:r>
            <a:r>
              <a:rPr lang="en-US" altLang="ko-KR" dirty="0"/>
              <a:t>(</a:t>
            </a:r>
            <a:r>
              <a:rPr lang="ko-KR" altLang="en-US" dirty="0" err="1"/>
              <a:t>엠아이오유</a:t>
            </a:r>
            <a:r>
              <a:rPr lang="en-US" altLang="ko-KR" dirty="0"/>
              <a:t>), </a:t>
            </a:r>
            <a:r>
              <a:rPr lang="ko-KR" altLang="en-US" dirty="0"/>
              <a:t>파라미터의 개수 등과 같은 성능 지표에서 유의미한 향상 및 개선이 </a:t>
            </a:r>
            <a:r>
              <a:rPr lang="ko-KR" altLang="en-US" dirty="0" err="1"/>
              <a:t>보일거란</a:t>
            </a:r>
            <a:r>
              <a:rPr lang="ko-KR" altLang="en-US" dirty="0"/>
              <a:t> 것입니다</a:t>
            </a:r>
            <a:r>
              <a:rPr lang="en-US" altLang="ko-KR" dirty="0"/>
              <a:t>. </a:t>
            </a:r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</a:t>
            </a:r>
            <a:r>
              <a:rPr lang="ko-KR" altLang="en-US" dirty="0"/>
              <a:t> 기반 모형은 자율 주행 분야에서 연구되는 모형인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대비 정확도 </a:t>
            </a:r>
            <a:r>
              <a:rPr lang="ko-KR" altLang="en-US" dirty="0" err="1"/>
              <a:t>측면에어</a:t>
            </a:r>
            <a:r>
              <a:rPr lang="ko-KR" altLang="en-US" dirty="0"/>
              <a:t> 유의미한 성능 향상을 보여줄 것이라는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9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소프트웨어 사용 사례입니다</a:t>
            </a:r>
            <a:r>
              <a:rPr lang="en-US" altLang="ko-KR" dirty="0"/>
              <a:t>. </a:t>
            </a:r>
            <a:r>
              <a:rPr lang="ko-KR" altLang="en-US" dirty="0"/>
              <a:t>주요 </a:t>
            </a:r>
            <a:r>
              <a:rPr lang="en-US" altLang="ko-KR" dirty="0"/>
              <a:t>Actor</a:t>
            </a:r>
            <a:r>
              <a:rPr lang="ko-KR" altLang="en-US" dirty="0"/>
              <a:t>는 자율주행 시스템 개발자</a:t>
            </a:r>
            <a:r>
              <a:rPr lang="en-US" altLang="ko-KR" dirty="0"/>
              <a:t>, </a:t>
            </a:r>
            <a:r>
              <a:rPr lang="ko-KR" altLang="en-US" dirty="0"/>
              <a:t>운전자</a:t>
            </a:r>
            <a:r>
              <a:rPr lang="en-US" altLang="ko-KR" dirty="0"/>
              <a:t>, MTL </a:t>
            </a:r>
            <a:r>
              <a:rPr lang="ko-KR" altLang="en-US" dirty="0"/>
              <a:t>연구자로 설정하였고 주요 기능으로는 자율주행 태스크 응용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</a:t>
            </a:r>
            <a:r>
              <a:rPr lang="en-US" altLang="ko-KR" dirty="0"/>
              <a:t>, </a:t>
            </a:r>
            <a:r>
              <a:rPr lang="ko-KR" altLang="en-US" dirty="0"/>
              <a:t>이미지 분류와 같은 다중 작업 처리</a:t>
            </a:r>
            <a:r>
              <a:rPr lang="en-US" altLang="ko-KR" dirty="0"/>
              <a:t>, </a:t>
            </a:r>
            <a:r>
              <a:rPr lang="ko-KR" altLang="en-US" dirty="0" err="1"/>
              <a:t>멀티태스크</a:t>
            </a:r>
            <a:r>
              <a:rPr lang="ko-KR" altLang="en-US" dirty="0"/>
              <a:t> 학습 모형 설계 및 학습</a:t>
            </a:r>
            <a:r>
              <a:rPr lang="en-US" altLang="ko-KR" dirty="0"/>
              <a:t>, </a:t>
            </a:r>
            <a:r>
              <a:rPr lang="ko-KR" altLang="en-US" dirty="0"/>
              <a:t>모형 평가 및 성능 분석이 있으며 구성 요소로는 </a:t>
            </a:r>
            <a:r>
              <a:rPr lang="en-US" altLang="ko-KR" dirty="0"/>
              <a:t>PVT v2 </a:t>
            </a:r>
            <a:r>
              <a:rPr lang="ko-KR" altLang="en-US" dirty="0"/>
              <a:t>프레임워크 및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위한 </a:t>
            </a:r>
            <a:r>
              <a:rPr lang="ko-KR" altLang="en-US" dirty="0" err="1"/>
              <a:t>디코더가</a:t>
            </a:r>
            <a:r>
              <a:rPr lang="ko-KR" altLang="en-US" dirty="0"/>
              <a:t> 있겠습니다</a:t>
            </a:r>
            <a:r>
              <a:rPr lang="en-US" altLang="ko-KR" dirty="0"/>
              <a:t>. </a:t>
            </a:r>
            <a:r>
              <a:rPr lang="ko-KR" altLang="en-US" dirty="0"/>
              <a:t>입력 데이터로는 </a:t>
            </a:r>
            <a:r>
              <a:rPr lang="en-US" altLang="ko-KR" dirty="0"/>
              <a:t>ImageNet, COCO, ADE20K </a:t>
            </a:r>
            <a:r>
              <a:rPr lang="ko-KR" altLang="en-US" dirty="0"/>
              <a:t>출력 데이터로는 이미지 분류 레이블과 객체 탐지 박스</a:t>
            </a:r>
            <a:r>
              <a:rPr lang="en-US" altLang="ko-KR" dirty="0"/>
              <a:t>,, </a:t>
            </a:r>
            <a:r>
              <a:rPr lang="ko-KR" altLang="en-US" dirty="0"/>
              <a:t>의미론적 분할 마스크가 있겠습니다</a:t>
            </a:r>
            <a:r>
              <a:rPr lang="en-US" altLang="ko-KR" dirty="0"/>
              <a:t>. </a:t>
            </a:r>
            <a:r>
              <a:rPr lang="ko-KR" altLang="en-US" dirty="0"/>
              <a:t>데이터의 </a:t>
            </a:r>
            <a:r>
              <a:rPr lang="en-US" altLang="ko-KR" dirty="0"/>
              <a:t>flow</a:t>
            </a:r>
            <a:r>
              <a:rPr lang="ko-KR" altLang="en-US" dirty="0"/>
              <a:t>는 우선 </a:t>
            </a:r>
            <a:r>
              <a:rPr lang="ko-KR" altLang="en-US" dirty="0" err="1"/>
              <a:t>전처리된</a:t>
            </a:r>
            <a:r>
              <a:rPr lang="ko-KR" altLang="en-US" dirty="0"/>
              <a:t> 이미지 데이터로 </a:t>
            </a:r>
            <a:r>
              <a:rPr lang="en-US" altLang="ko-KR" dirty="0"/>
              <a:t>MTL </a:t>
            </a:r>
            <a:r>
              <a:rPr lang="ko-KR" altLang="en-US" dirty="0"/>
              <a:t>모형 학습에 이용 이후 테스트 및 성능 분석으로 모형을 평가하며 추가적으로 모형을 사용 할 시 이미지 데이터를 </a:t>
            </a:r>
            <a:r>
              <a:rPr lang="ko-KR" altLang="en-US" dirty="0" err="1"/>
              <a:t>입력받아</a:t>
            </a:r>
            <a:r>
              <a:rPr lang="ko-KR" altLang="en-US" dirty="0"/>
              <a:t> 적절한 결과를 출력하는 방향이 될 것입니다</a:t>
            </a:r>
            <a:r>
              <a:rPr lang="en-US" altLang="ko-KR" dirty="0"/>
              <a:t>. </a:t>
            </a:r>
            <a:r>
              <a:rPr lang="ko-KR" altLang="en-US" dirty="0"/>
              <a:t>외부 시스템 연계로는 비교 모형인 </a:t>
            </a:r>
            <a:r>
              <a:rPr lang="en-US" altLang="ko-KR" dirty="0"/>
              <a:t>Tesla</a:t>
            </a:r>
            <a:r>
              <a:rPr lang="ko-KR" altLang="en-US" dirty="0"/>
              <a:t>의 </a:t>
            </a:r>
            <a:r>
              <a:rPr lang="en-US" altLang="ko-KR" dirty="0" err="1"/>
              <a:t>HydraNet</a:t>
            </a:r>
            <a:r>
              <a:rPr lang="ko-KR" altLang="en-US" dirty="0"/>
              <a:t>이 있으며 평가 툴로는 </a:t>
            </a:r>
            <a:r>
              <a:rPr lang="ko-KR" altLang="en-US" dirty="0" err="1"/>
              <a:t>파이토치</a:t>
            </a:r>
            <a:r>
              <a:rPr lang="en-US" altLang="ko-KR" dirty="0"/>
              <a:t>, </a:t>
            </a:r>
            <a:r>
              <a:rPr lang="ko-KR" altLang="en-US" dirty="0" err="1"/>
              <a:t>사이킷런을</a:t>
            </a:r>
            <a:r>
              <a:rPr lang="ko-KR" altLang="en-US" dirty="0"/>
              <a:t> 활용할 것입니다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추가적으로 기존 모형과의 비교를 더 할 시 </a:t>
            </a:r>
            <a:r>
              <a:rPr lang="en-US" altLang="ko-KR" dirty="0"/>
              <a:t>Hugging face</a:t>
            </a:r>
            <a:r>
              <a:rPr lang="ko-KR" altLang="en-US" dirty="0"/>
              <a:t>에 있는 모형들을 활용할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70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이는 앞서 소프트웨어 사용 사례를 시각화한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4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표 개체 틀 6">
            <a:extLst>
              <a:ext uri="{FF2B5EF4-FFF2-40B4-BE49-F238E27FC236}">
                <a16:creationId xmlns:a16="http://schemas.microsoft.com/office/drawing/2014/main" id="{9D5D8976-40DB-E295-09F0-41A4F213192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04892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CDF6D53-9489-627C-ACB8-FE46C90F1E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4890" y="1677798"/>
            <a:ext cx="4281053" cy="3925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7280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8F58CD99-B6A1-12D0-EEF1-63F2F4B9D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26" r:id="rId7"/>
    <p:sldLayoutId id="2147483714" r:id="rId8"/>
    <p:sldLayoutId id="2147483715" r:id="rId9"/>
    <p:sldLayoutId id="2147483716" r:id="rId10"/>
    <p:sldLayoutId id="2147483717" r:id="rId11"/>
    <p:sldLayoutId id="2147483719" r:id="rId12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51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0" name="Group 53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5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F55576B-0897-B8E5-2160-AB13AEA9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43" y="1220692"/>
            <a:ext cx="7355795" cy="251044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Multi-Task Learning</a:t>
            </a:r>
            <a:r>
              <a:rPr lang="ko-KR" altLang="en-US" sz="3200" dirty="0"/>
              <a:t>을 활용한</a:t>
            </a:r>
            <a:br>
              <a:rPr lang="en-US" altLang="ko-KR" sz="3200" dirty="0"/>
            </a:br>
            <a:r>
              <a:rPr lang="en-US" altLang="ko-KR" sz="3200" dirty="0"/>
              <a:t>PVT v2 </a:t>
            </a:r>
            <a:r>
              <a:rPr lang="ko-KR" altLang="en-US" sz="3200" dirty="0"/>
              <a:t>프레임워크 성능 개선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ko-KR" altLang="en-US" sz="3200" dirty="0" err="1"/>
              <a:t>유스케이스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F9FB3-222B-3352-ED72-5B8300DCE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37574"/>
            <a:ext cx="5185297" cy="2309737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202001156 </a:t>
            </a:r>
            <a:r>
              <a:rPr lang="ko-KR" altLang="en-US" sz="1600" dirty="0"/>
              <a:t>정보통계학과 김수영</a:t>
            </a:r>
            <a:endParaRPr lang="en-US" altLang="ko-KR" sz="1600" dirty="0"/>
          </a:p>
          <a:p>
            <a:r>
              <a:rPr lang="en-US" altLang="ko-KR" sz="1600" dirty="0"/>
              <a:t>202002510 </a:t>
            </a:r>
            <a:r>
              <a:rPr lang="ko-KR" altLang="en-US" sz="1600" dirty="0"/>
              <a:t>컴퓨터융합학부 송재현</a:t>
            </a:r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58B82-8F2D-79DC-DFD3-3ECCA00E8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9390E-071D-FAC1-9F13-B3F06D8A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문제 해결에 대한 사용 사례 </a:t>
            </a:r>
            <a:r>
              <a:rPr lang="en-US" altLang="ko-KR" dirty="0"/>
              <a:t>/ DIAGRAM</a:t>
            </a:r>
            <a:endParaRPr lang="ko-KR" altLang="en-US" dirty="0"/>
          </a:p>
        </p:txBody>
      </p:sp>
      <p:graphicFrame>
        <p:nvGraphicFramePr>
          <p:cNvPr id="4" name="표 개체 틀 6">
            <a:extLst>
              <a:ext uri="{FF2B5EF4-FFF2-40B4-BE49-F238E27FC236}">
                <a16:creationId xmlns:a16="http://schemas.microsoft.com/office/drawing/2014/main" id="{ECC14670-E091-71B4-B7D8-0B298A40FE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772344"/>
              </p:ext>
            </p:extLst>
          </p:nvPr>
        </p:nvGraphicFramePr>
        <p:xfrm>
          <a:off x="2738110" y="2586105"/>
          <a:ext cx="6230938" cy="320949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15469">
                  <a:extLst>
                    <a:ext uri="{9D8B030D-6E8A-4147-A177-3AD203B41FA5}">
                      <a16:colId xmlns:a16="http://schemas.microsoft.com/office/drawing/2014/main" val="3775715531"/>
                    </a:ext>
                  </a:extLst>
                </a:gridCol>
                <a:gridCol w="3115469">
                  <a:extLst>
                    <a:ext uri="{9D8B030D-6E8A-4147-A177-3AD203B41FA5}">
                      <a16:colId xmlns:a16="http://schemas.microsoft.com/office/drawing/2014/main" val="1274735807"/>
                    </a:ext>
                  </a:extLst>
                </a:gridCol>
              </a:tblGrid>
              <a:tr h="80237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핵심 문제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MTL</a:t>
                      </a:r>
                      <a:r>
                        <a:rPr lang="ko-KR" sz="1100" dirty="0">
                          <a:solidFill>
                            <a:srgbClr val="000000"/>
                          </a:solidFill>
                          <a:effectLst/>
                        </a:rPr>
                        <a:t>의 실질적인 유효성 검증 부족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144849"/>
                  </a:ext>
                </a:extLst>
              </a:tr>
              <a:tr h="80237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직접 요인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buNone/>
                      </a:pPr>
                      <a:r>
                        <a:rPr lang="en-US" sz="1100" kern="100" dirty="0">
                          <a:effectLst/>
                        </a:rPr>
                        <a:t>MTL</a:t>
                      </a:r>
                      <a:r>
                        <a:rPr lang="ko-KR" sz="1100" kern="100" dirty="0">
                          <a:effectLst/>
                        </a:rPr>
                        <a:t>의 유효성에 대한 연구와 근거 부족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8665762"/>
                  </a:ext>
                </a:extLst>
              </a:tr>
              <a:tr h="80237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간접 요인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r>
                        <a:rPr lang="ko-KR" sz="1100" kern="100" dirty="0">
                          <a:effectLst/>
                        </a:rPr>
                        <a:t>실제 적용사례 부족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ko-KR" sz="1100" kern="100" dirty="0">
                          <a:effectLst/>
                        </a:rPr>
                        <a:t>적절한 태스크 조합의 선정</a:t>
                      </a:r>
                      <a:r>
                        <a:rPr lang="en-US" altLang="ko-KR" sz="1100" kern="100" dirty="0">
                          <a:effectLst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</a:rPr>
                        <a:t>및 </a:t>
                      </a:r>
                      <a:r>
                        <a:rPr lang="ko-KR" sz="1100" kern="100" dirty="0">
                          <a:effectLst/>
                        </a:rPr>
                        <a:t>성능 평가 기준의 불명확성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317307"/>
                  </a:ext>
                </a:extLst>
              </a:tr>
              <a:tr h="80237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altLang="en-US" sz="1100" b="1" kern="100" dirty="0">
                          <a:effectLst/>
                        </a:rPr>
                        <a:t>활용 맥락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r>
                        <a:rPr lang="ko-KR" altLang="ko-KR" sz="1100" kern="100" spc="-100" dirty="0">
                          <a:solidFill>
                            <a:srgbClr val="000000"/>
                          </a:solidFill>
                          <a:effectLst/>
                        </a:rPr>
                        <a:t>자율주행 시스템</a:t>
                      </a:r>
                      <a:r>
                        <a:rPr lang="en-US" altLang="ko-KR" sz="1100" kern="100" spc="-1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ko-KR" sz="1100" kern="100" spc="-100" dirty="0">
                          <a:solidFill>
                            <a:srgbClr val="000000"/>
                          </a:solidFill>
                          <a:effectLst/>
                        </a:rPr>
                        <a:t>영상 인식 기반 응용 분야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3094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84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D4FF4-082B-52D5-814D-E43F21204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BD378-8A33-758E-D698-D36197D9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문제 해결에 대한 사용 사례 </a:t>
            </a:r>
            <a:r>
              <a:rPr lang="en-US" altLang="ko-KR" dirty="0"/>
              <a:t>/ DIAGRAM</a:t>
            </a:r>
            <a:endParaRPr lang="ko-KR" altLang="en-US" dirty="0"/>
          </a:p>
        </p:txBody>
      </p:sp>
      <p:pic>
        <p:nvPicPr>
          <p:cNvPr id="5122" name="그림 1">
            <a:extLst>
              <a:ext uri="{FF2B5EF4-FFF2-40B4-BE49-F238E27FC236}">
                <a16:creationId xmlns:a16="http://schemas.microsoft.com/office/drawing/2014/main" id="{8FABDD69-E974-0C73-460C-A24C5977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59" y="2701148"/>
            <a:ext cx="8369840" cy="284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39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57EFF-3220-2AB9-A30D-620E88EF0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52768-E2D2-FD5C-6F5A-D68E111C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B3A45411-6E9B-114A-CB21-B9E3585F6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119956"/>
              </p:ext>
            </p:extLst>
          </p:nvPr>
        </p:nvGraphicFramePr>
        <p:xfrm>
          <a:off x="1264947" y="2493703"/>
          <a:ext cx="9662105" cy="325729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402777">
                  <a:extLst>
                    <a:ext uri="{9D8B030D-6E8A-4147-A177-3AD203B41FA5}">
                      <a16:colId xmlns:a16="http://schemas.microsoft.com/office/drawing/2014/main" val="3239763954"/>
                    </a:ext>
                  </a:extLst>
                </a:gridCol>
                <a:gridCol w="7259328">
                  <a:extLst>
                    <a:ext uri="{9D8B030D-6E8A-4147-A177-3AD203B41FA5}">
                      <a16:colId xmlns:a16="http://schemas.microsoft.com/office/drawing/2014/main" val="253936654"/>
                    </a:ext>
                  </a:extLst>
                </a:gridCol>
              </a:tblGrid>
              <a:tr h="562410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사용 도구</a:t>
                      </a:r>
                      <a:endParaRPr lang="ko-KR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219691" marR="131815" marT="131815" marB="1318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GPT-4o</a:t>
                      </a:r>
                      <a:endParaRPr lang="ko-KR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219691" marR="131815" marT="131815" marB="1318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175989"/>
                  </a:ext>
                </a:extLst>
              </a:tr>
              <a:tr h="468675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3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사용 목적</a:t>
                      </a:r>
                      <a:endParaRPr lang="ko-KR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219691" marR="114240" marT="114240" marB="11424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사용 사례에 대한 질문</a:t>
                      </a:r>
                      <a:endParaRPr lang="ko-KR" sz="13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219691" marR="114240" marT="114240" marB="11424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96449"/>
                  </a:ext>
                </a:extLst>
              </a:tr>
              <a:tr h="1083811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3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프롬프트 </a:t>
                      </a:r>
                      <a:endParaRPr lang="ko-KR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219691" marR="114240" marT="114240" marB="11424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buFont typeface="Wingdings" panose="05000000000000000000" pitchFamily="2" charset="2"/>
                        <a:buChar char=""/>
                      </a:pP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PVT v2 </a:t>
                      </a:r>
                      <a:r>
                        <a:rPr lang="ko-KR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프레임워크에</a:t>
                      </a: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MTL</a:t>
                      </a:r>
                      <a:r>
                        <a:rPr lang="ko-KR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을 학습시키는 프로젝트를 하고 있어</a:t>
                      </a: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데이터셋으로는</a:t>
                      </a: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ImageNet, COCO, ADE20K</a:t>
                      </a:r>
                      <a:r>
                        <a:rPr lang="ko-KR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를 이용해 자율주행 분야에서 기존의 싱글 태스크 러닝과 비교해 의미있는 성능 향상이 있는지 확인해보려고 해</a:t>
                      </a: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여기서 내가 만든 프레임워크의 주요 사용자가 누가 될 것 같아</a:t>
                      </a: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?</a:t>
                      </a:r>
                      <a:endParaRPr lang="ko-KR" sz="13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219691" marR="114240" marT="114240" marB="11424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859140"/>
                  </a:ext>
                </a:extLst>
              </a:tr>
              <a:tr h="468675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3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반영 위치</a:t>
                      </a:r>
                      <a:endParaRPr lang="ko-KR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219691" marR="114240" marT="114240" marB="11424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buFont typeface="+mj-lt"/>
                        <a:buAutoNum type="arabicPeriod"/>
                      </a:pPr>
                      <a:r>
                        <a:rPr lang="ko-KR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소프트웨어 사용 사례 주요</a:t>
                      </a:r>
                      <a:r>
                        <a:rPr lang="en-US" sz="13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Actor (p.9)</a:t>
                      </a:r>
                      <a:endParaRPr lang="ko-KR" sz="13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219691" marR="114240" marT="114240" marB="11424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029778"/>
                  </a:ext>
                </a:extLst>
              </a:tr>
              <a:tr h="673721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3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수작업 </a:t>
                      </a:r>
                    </a:p>
                    <a:p>
                      <a:pPr algn="r" latinLnBrk="1">
                        <a:buNone/>
                      </a:pPr>
                      <a:r>
                        <a:rPr lang="ko-KR" sz="13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수정</a:t>
                      </a:r>
                      <a:endParaRPr lang="ko-KR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219691" marR="114240" marT="114240" marB="114240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3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있음</a:t>
                      </a:r>
                      <a:r>
                        <a:rPr lang="en-US" sz="13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연구자</a:t>
                      </a:r>
                      <a:r>
                        <a:rPr lang="en-US" sz="13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 AI </a:t>
                      </a:r>
                      <a:r>
                        <a:rPr lang="ko-KR" sz="13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엔지니어</a:t>
                      </a:r>
                      <a:r>
                        <a:rPr lang="en-US" sz="13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자율주행 시스템 개발자 중 자율주행 시스템 개발자 선택</a:t>
                      </a:r>
                      <a:r>
                        <a:rPr lang="en-US" sz="13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3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219691" marR="114240" marT="114240" marB="114240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72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65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7854A-C763-C687-708A-8F53C73E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BC52F860-EE53-B61E-0B21-679C4D478D90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428E42-5EBC-5C47-2987-C666CDB14B8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4629582" cy="2827337"/>
          </a:xfrm>
        </p:spPr>
        <p:txBody>
          <a:bodyPr/>
          <a:lstStyle/>
          <a:p>
            <a:r>
              <a:rPr lang="ko-KR" altLang="en-US" dirty="0"/>
              <a:t>연구 배경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목적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질문</a:t>
            </a:r>
            <a:r>
              <a:rPr lang="en-US" altLang="ko-KR" dirty="0"/>
              <a:t>/</a:t>
            </a:r>
            <a:r>
              <a:rPr lang="ko-KR" altLang="en-US" dirty="0"/>
              <a:t>가설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소프트웨어 사용 사례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endParaRPr lang="en-US" altLang="ko-KR" dirty="0"/>
          </a:p>
          <a:p>
            <a:r>
              <a:rPr lang="ko-KR" altLang="en-US" dirty="0"/>
              <a:t>문제 해결에 대한 사용 사례 </a:t>
            </a:r>
            <a:r>
              <a:rPr lang="en-US" altLang="ko-KR" dirty="0"/>
              <a:t>/ DIAGRAM</a:t>
            </a:r>
          </a:p>
        </p:txBody>
      </p:sp>
    </p:spTree>
    <p:extLst>
      <p:ext uri="{BB962C8B-B14F-4D97-AF65-F5344CB8AC3E}">
        <p14:creationId xmlns:p14="http://schemas.microsoft.com/office/powerpoint/2010/main" val="207190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2BB9-C78D-35D4-E3DD-69431FE8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85FE7-5903-6251-0967-2172B529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MTL</a:t>
            </a:r>
            <a:r>
              <a:rPr lang="ko-KR" altLang="en-US" dirty="0"/>
              <a:t>은 향후 </a:t>
            </a:r>
            <a:r>
              <a:rPr lang="en-US" altLang="ko-KR" dirty="0"/>
              <a:t>AI</a:t>
            </a:r>
            <a:r>
              <a:rPr lang="ko-KR" altLang="en-US" dirty="0"/>
              <a:t> 성능 발전에 큰 영향을 줄 수 있는 패러다임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일반화</a:t>
            </a:r>
            <a:r>
              <a:rPr lang="en-US" altLang="ko-KR" dirty="0"/>
              <a:t>, </a:t>
            </a:r>
            <a:r>
              <a:rPr lang="ko-KR" altLang="en-US" dirty="0"/>
              <a:t>경량화에 유리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테슬라에서는</a:t>
            </a:r>
            <a:r>
              <a:rPr lang="ko-KR" altLang="en-US" dirty="0"/>
              <a:t> 자율주행기술에 </a:t>
            </a:r>
            <a:r>
              <a:rPr lang="en-US" altLang="ko-KR" dirty="0"/>
              <a:t>MTL</a:t>
            </a:r>
            <a:r>
              <a:rPr lang="ko-KR" altLang="en-US" dirty="0"/>
              <a:t>을 적용시키는 연구를 진행 중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03A2A1-29F9-64C7-A18F-B2E42E326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50" y="2340131"/>
            <a:ext cx="2721429" cy="27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5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77E18-90D9-6FD9-5E0A-0B5BC0CBD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39A9E-F035-A750-2AEA-CE18F97C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64F31-0490-94AF-4EB9-21728C0A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MTL</a:t>
            </a:r>
            <a:r>
              <a:rPr lang="ko-KR" altLang="en-US" dirty="0"/>
              <a:t>의 문제점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STL</a:t>
            </a:r>
            <a:r>
              <a:rPr lang="ko-KR" altLang="en-US" dirty="0"/>
              <a:t>에 비해 유리하다는 실증적인 근거 부족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실용화에 대한 검증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적절한 작업 선발</a:t>
            </a:r>
            <a:r>
              <a:rPr lang="en-US" altLang="ko-KR" dirty="0"/>
              <a:t>, </a:t>
            </a:r>
            <a:r>
              <a:rPr lang="ko-KR" altLang="en-US" dirty="0"/>
              <a:t>성능 평가의 기준에 있어서 불확실성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3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D87C8-A7A1-D1E1-71DC-B740C0FBA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27710-D0B3-7905-A42A-D20E152C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A394F-E2AB-F7EC-4783-9FE2B182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MTL</a:t>
            </a:r>
            <a:r>
              <a:rPr lang="ko-KR" altLang="en-US" dirty="0"/>
              <a:t>의 유효성과 실용성 검증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MTL</a:t>
            </a:r>
            <a:r>
              <a:rPr lang="ko-KR" altLang="en-US" dirty="0"/>
              <a:t>을 통한 프레임워크 개선 → 유효성 검증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개선한 프레임워크로 </a:t>
            </a:r>
            <a:r>
              <a:rPr lang="en-US" altLang="ko-KR" dirty="0"/>
              <a:t>Tesla</a:t>
            </a:r>
            <a:r>
              <a:rPr lang="ko-KR" altLang="en-US" dirty="0"/>
              <a:t>의 </a:t>
            </a:r>
            <a:r>
              <a:rPr lang="en-US" altLang="ko-KR" dirty="0"/>
              <a:t>MTL</a:t>
            </a:r>
            <a:r>
              <a:rPr lang="ko-KR" altLang="en-US" dirty="0"/>
              <a:t> 모형과 성능 비교 → 실용성 검증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529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2250A-3685-03EE-6C6A-2214E2E32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82FCF-87A0-32F1-DF89-733115F5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질문</a:t>
            </a:r>
            <a:r>
              <a:rPr lang="en-US" altLang="ko-KR" dirty="0"/>
              <a:t>/</a:t>
            </a:r>
            <a:r>
              <a:rPr lang="ko-KR" altLang="en-US" dirty="0"/>
              <a:t>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FFD2E-5190-5814-BD93-2EE518D8D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RQ1.</a:t>
            </a:r>
            <a:br>
              <a:rPr lang="en-US" altLang="ko-KR" dirty="0"/>
            </a:br>
            <a:r>
              <a:rPr lang="en-US" altLang="ko-KR" dirty="0"/>
              <a:t>PVT</a:t>
            </a:r>
            <a:r>
              <a:rPr lang="ko-KR" altLang="en-US" dirty="0"/>
              <a:t> </a:t>
            </a:r>
            <a:r>
              <a:rPr lang="en-US" altLang="ko-KR" dirty="0"/>
              <a:t>v2</a:t>
            </a:r>
            <a:r>
              <a:rPr lang="ko-KR" altLang="en-US" dirty="0"/>
              <a:t> 프레임워크에 </a:t>
            </a:r>
            <a:r>
              <a:rPr lang="en-US" altLang="ko-KR" dirty="0"/>
              <a:t>MTL</a:t>
            </a:r>
            <a:r>
              <a:rPr lang="ko-KR" altLang="en-US" dirty="0"/>
              <a:t>을 적용한 모형은 단일 작업 학습 모형에 비해 작업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</a:t>
            </a:r>
            <a:r>
              <a:rPr lang="en-US" altLang="ko-KR" dirty="0"/>
              <a:t>)</a:t>
            </a:r>
            <a:r>
              <a:rPr lang="ko-KR" altLang="en-US" dirty="0"/>
              <a:t>에 대한 유의미한 성능 향상이 이루어 지는가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RQ2.</a:t>
            </a:r>
            <a:br>
              <a:rPr lang="en-US" altLang="ko-KR" dirty="0"/>
            </a:br>
            <a:r>
              <a:rPr lang="en-US" altLang="ko-KR" dirty="0"/>
              <a:t>MTL</a:t>
            </a:r>
            <a:r>
              <a:rPr lang="ko-KR" altLang="en-US" dirty="0"/>
              <a:t>을 이용해 학습시킨 모형은 자율주행 분야에서 기존 프레임워크 대비 어떤 장단점을 갖는가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26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FA902-8074-7444-EFA7-26B96F917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4DC75-EE3A-7088-E9BB-6AD1CF1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질문</a:t>
            </a:r>
            <a:r>
              <a:rPr lang="en-US" altLang="ko-KR" dirty="0"/>
              <a:t>/</a:t>
            </a:r>
            <a:r>
              <a:rPr lang="ko-KR" altLang="en-US" dirty="0"/>
              <a:t>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01ACB-409E-2B23-67A1-FA6A5A90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H1.</a:t>
            </a:r>
            <a:br>
              <a:rPr lang="en-US" altLang="ko-KR" dirty="0"/>
            </a:br>
            <a:r>
              <a:rPr lang="en-US" altLang="ko-KR" dirty="0"/>
              <a:t>MTL</a:t>
            </a:r>
            <a:r>
              <a:rPr lang="ko-KR" altLang="en-US" dirty="0"/>
              <a:t>을 이용해 학습시킨 </a:t>
            </a:r>
            <a:r>
              <a:rPr lang="en-US" altLang="ko-KR" dirty="0"/>
              <a:t>PVT v2 </a:t>
            </a:r>
            <a:r>
              <a:rPr lang="ko-KR" altLang="en-US" dirty="0"/>
              <a:t>모형은 단일 작업 모형보다 정확도</a:t>
            </a:r>
            <a:r>
              <a:rPr lang="en-US" altLang="ko-KR" dirty="0"/>
              <a:t>, AP, </a:t>
            </a:r>
            <a:r>
              <a:rPr lang="en-US" altLang="ko-KR" dirty="0" err="1"/>
              <a:t>mIoU</a:t>
            </a:r>
            <a:r>
              <a:rPr lang="en-US" altLang="ko-KR" dirty="0"/>
              <a:t>, #Param </a:t>
            </a:r>
            <a:r>
              <a:rPr lang="ko-KR" altLang="en-US" dirty="0"/>
              <a:t>등의 성능 지표에서 유의미한 개선을 보일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H2.</a:t>
            </a:r>
            <a:br>
              <a:rPr lang="en-US" altLang="ko-KR" dirty="0"/>
            </a:br>
            <a:r>
              <a:rPr lang="en-US" altLang="ko-KR" dirty="0"/>
              <a:t>MTL</a:t>
            </a:r>
            <a:r>
              <a:rPr lang="ko-KR" altLang="en-US" dirty="0"/>
              <a:t> 기반 모델은 자율 주행 분야에서 연구되는 모형인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대비 정확도 측면에서 유의미한 성능 향상을 보여줄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5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E9E1F-177B-E035-C876-B80331462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F8108-E025-6D40-E363-A839BD39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소프트웨어 사용 사례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graphicFrame>
        <p:nvGraphicFramePr>
          <p:cNvPr id="7" name="표 개체 틀 6">
            <a:extLst>
              <a:ext uri="{FF2B5EF4-FFF2-40B4-BE49-F238E27FC236}">
                <a16:creationId xmlns:a16="http://schemas.microsoft.com/office/drawing/2014/main" id="{0D24B225-61E6-8E8C-1A94-591AE023A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361068"/>
              </p:ext>
            </p:extLst>
          </p:nvPr>
        </p:nvGraphicFramePr>
        <p:xfrm>
          <a:off x="2738110" y="1671458"/>
          <a:ext cx="6230938" cy="459081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15469">
                  <a:extLst>
                    <a:ext uri="{9D8B030D-6E8A-4147-A177-3AD203B41FA5}">
                      <a16:colId xmlns:a16="http://schemas.microsoft.com/office/drawing/2014/main" val="3775715531"/>
                    </a:ext>
                  </a:extLst>
                </a:gridCol>
                <a:gridCol w="3115469">
                  <a:extLst>
                    <a:ext uri="{9D8B030D-6E8A-4147-A177-3AD203B41FA5}">
                      <a16:colId xmlns:a16="http://schemas.microsoft.com/office/drawing/2014/main" val="1274735807"/>
                    </a:ext>
                  </a:extLst>
                </a:gridCol>
              </a:tblGrid>
              <a:tr h="409387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주요 </a:t>
                      </a: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</a:rPr>
                        <a:t>Actor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buNone/>
                      </a:pPr>
                      <a:r>
                        <a:rPr lang="ko-KR" sz="900" dirty="0">
                          <a:solidFill>
                            <a:srgbClr val="000000"/>
                          </a:solidFill>
                          <a:effectLst/>
                        </a:rPr>
                        <a:t>자율주행 시스템 개발자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sz="900" dirty="0">
                          <a:solidFill>
                            <a:srgbClr val="000000"/>
                          </a:solidFill>
                          <a:effectLst/>
                        </a:rPr>
                        <a:t>운전자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, MTL </a:t>
                      </a:r>
                      <a:r>
                        <a:rPr lang="ko-KR" sz="900" dirty="0">
                          <a:solidFill>
                            <a:srgbClr val="000000"/>
                          </a:solidFill>
                          <a:effectLst/>
                        </a:rPr>
                        <a:t>연구자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144849"/>
                  </a:ext>
                </a:extLst>
              </a:tr>
              <a:tr h="1331551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주요 기능 </a:t>
                      </a:r>
                      <a:b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구성 요소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buNone/>
                      </a:pPr>
                      <a:br>
                        <a:rPr lang="en-US" altLang="ko-KR" sz="900" kern="100" dirty="0">
                          <a:effectLst/>
                        </a:rPr>
                      </a:br>
                      <a:r>
                        <a:rPr lang="ko-KR" sz="900" kern="100" dirty="0">
                          <a:effectLst/>
                        </a:rPr>
                        <a:t>주요 기능</a:t>
                      </a:r>
                      <a:endParaRPr lang="en-US" altLang="ko-KR" sz="900" kern="100" dirty="0">
                        <a:effectLst/>
                      </a:endParaRPr>
                    </a:p>
                    <a:p>
                      <a:pPr algn="just" latinLnBrk="0">
                        <a:buNone/>
                      </a:pPr>
                      <a:endParaRPr 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ko-KR" sz="900" kern="100" dirty="0">
                          <a:effectLst/>
                        </a:rPr>
                        <a:t>자율주행 태스크 응용</a:t>
                      </a:r>
                      <a:endParaRPr lang="en-US" altLang="ko-KR" sz="9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ko-KR" altLang="en-US" sz="900" kern="100" dirty="0">
                          <a:effectLst/>
                        </a:rPr>
                        <a:t>객체 탐지</a:t>
                      </a:r>
                      <a:r>
                        <a:rPr lang="en-US" altLang="ko-KR" sz="900" kern="100" dirty="0">
                          <a:effectLst/>
                        </a:rPr>
                        <a:t>, </a:t>
                      </a:r>
                      <a:r>
                        <a:rPr lang="ko-KR" altLang="en-US" sz="900" kern="100" dirty="0">
                          <a:effectLst/>
                        </a:rPr>
                        <a:t>의미론적 분할</a:t>
                      </a:r>
                      <a:r>
                        <a:rPr lang="en-US" altLang="ko-KR" sz="900" kern="100" dirty="0">
                          <a:effectLst/>
                        </a:rPr>
                        <a:t>, </a:t>
                      </a:r>
                      <a:r>
                        <a:rPr lang="ko-KR" altLang="en-US" sz="900" kern="100" dirty="0">
                          <a:effectLst/>
                        </a:rPr>
                        <a:t>이미지 분류</a:t>
                      </a:r>
                      <a:endParaRPr lang="en-US" altLang="ko-KR" sz="9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ko-KR" altLang="en-US" sz="900" kern="100" dirty="0" err="1">
                          <a:effectLst/>
                        </a:rPr>
                        <a:t>멀티태스크</a:t>
                      </a:r>
                      <a:r>
                        <a:rPr lang="ko-KR" altLang="en-US" sz="900" kern="100" dirty="0">
                          <a:effectLst/>
                        </a:rPr>
                        <a:t> 학습 모델 설계 및 학습</a:t>
                      </a:r>
                      <a:endParaRPr lang="en-US" altLang="ko-KR" sz="9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en-US" altLang="ko-KR" sz="9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ko-KR" altLang="en-US" sz="900" kern="100" dirty="0">
                          <a:effectLst/>
                        </a:rPr>
                        <a:t>모델 평가 및 성능 분석</a:t>
                      </a:r>
                      <a:endParaRPr lang="en-US" altLang="ko-KR" sz="9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ko-KR" sz="1000" kern="100" dirty="0">
                        <a:effectLst/>
                      </a:endParaRPr>
                    </a:p>
                    <a:p>
                      <a:pPr algn="just" latinLnBrk="0">
                        <a:buNone/>
                      </a:pPr>
                      <a:r>
                        <a:rPr lang="ko-KR" sz="900" kern="100" dirty="0">
                          <a:effectLst/>
                        </a:rPr>
                        <a:t>구성 요소</a:t>
                      </a:r>
                      <a:endParaRPr lang="en-US" altLang="ko-KR" sz="900" kern="100" dirty="0">
                        <a:effectLst/>
                      </a:endParaRPr>
                    </a:p>
                    <a:p>
                      <a:pPr algn="just" latinLnBrk="0">
                        <a:buNone/>
                      </a:pPr>
                      <a:endParaRPr 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en-US" sz="900" kern="100" dirty="0">
                          <a:effectLst/>
                        </a:rPr>
                        <a:t>PVT v2 </a:t>
                      </a:r>
                      <a:r>
                        <a:rPr lang="ko-KR" sz="900" kern="100" dirty="0">
                          <a:effectLst/>
                        </a:rPr>
                        <a:t>프레임워크</a:t>
                      </a:r>
                      <a:r>
                        <a:rPr lang="en-US" altLang="ko-KR" sz="900" kern="100" dirty="0">
                          <a:effectLst/>
                        </a:rPr>
                        <a:t> </a:t>
                      </a:r>
                      <a:r>
                        <a:rPr lang="ko-KR" altLang="en-US" sz="900" kern="100" dirty="0">
                          <a:effectLst/>
                        </a:rPr>
                        <a:t>및 </a:t>
                      </a:r>
                      <a:r>
                        <a:rPr lang="en-US" altLang="ko-KR" sz="900" kern="100" dirty="0">
                          <a:effectLst/>
                        </a:rPr>
                        <a:t>MTL</a:t>
                      </a:r>
                      <a:r>
                        <a:rPr lang="ko-KR" altLang="en-US" sz="900" kern="100" dirty="0">
                          <a:effectLst/>
                        </a:rPr>
                        <a:t>을 위한 </a:t>
                      </a:r>
                      <a:r>
                        <a:rPr lang="ko-KR" altLang="en-US" sz="900" kern="100" dirty="0" err="1">
                          <a:effectLst/>
                        </a:rPr>
                        <a:t>디코더</a:t>
                      </a:r>
                      <a:endParaRPr lang="en-US" altLang="ko-KR" sz="9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ko-KR" sz="1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8665762"/>
                  </a:ext>
                </a:extLst>
              </a:tr>
              <a:tr h="665775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입</a:t>
                      </a: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출력 데이터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endParaRPr lang="en-US" altLang="ko-KR" sz="900" kern="100" spc="-100">
                        <a:effectLst/>
                      </a:endParaRPr>
                    </a:p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r>
                        <a:rPr lang="ko-KR" sz="900" kern="100" spc="-100">
                          <a:effectLst/>
                        </a:rPr>
                        <a:t>입력 데이터</a:t>
                      </a:r>
                      <a:r>
                        <a:rPr lang="en-US" sz="900" kern="100" spc="-100">
                          <a:effectLst/>
                        </a:rPr>
                        <a:t>(</a:t>
                      </a:r>
                      <a:r>
                        <a:rPr lang="ko-KR" sz="900" kern="100" spc="-100">
                          <a:effectLst/>
                        </a:rPr>
                        <a:t>결과</a:t>
                      </a:r>
                      <a:r>
                        <a:rPr lang="en-US" sz="900" kern="100" spc="-100">
                          <a:effectLst/>
                        </a:rPr>
                        <a:t>): </a:t>
                      </a:r>
                      <a:r>
                        <a:rPr lang="ko-KR" sz="900" kern="100" spc="-100">
                          <a:effectLst/>
                        </a:rPr>
                        <a:t>이미지 데이터셋</a:t>
                      </a:r>
                      <a:r>
                        <a:rPr lang="en-US" sz="900" kern="100" spc="-100">
                          <a:effectLst/>
                        </a:rPr>
                        <a:t> (ImageNet, COCO, ADE20K)  </a:t>
                      </a:r>
                    </a:p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endParaRPr lang="ko-KR" sz="1000" kern="100">
                        <a:effectLst/>
                      </a:endParaRPr>
                    </a:p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r>
                        <a:rPr lang="ko-KR" sz="900" kern="100" spc="-100">
                          <a:effectLst/>
                        </a:rPr>
                        <a:t>출력 데이터</a:t>
                      </a:r>
                      <a:r>
                        <a:rPr lang="en-US" sz="900" kern="100" spc="-100">
                          <a:effectLst/>
                        </a:rPr>
                        <a:t>(</a:t>
                      </a:r>
                      <a:r>
                        <a:rPr lang="ko-KR" sz="900" kern="100" spc="-100">
                          <a:effectLst/>
                        </a:rPr>
                        <a:t>결과</a:t>
                      </a:r>
                      <a:r>
                        <a:rPr lang="en-US" sz="900" kern="100" spc="-100">
                          <a:effectLst/>
                        </a:rPr>
                        <a:t>): </a:t>
                      </a:r>
                      <a:r>
                        <a:rPr lang="ko-KR" sz="900" kern="100" spc="-100">
                          <a:effectLst/>
                        </a:rPr>
                        <a:t>이미지 분류 레이블</a:t>
                      </a:r>
                      <a:r>
                        <a:rPr lang="en-US" sz="900" kern="100" spc="-100">
                          <a:effectLst/>
                        </a:rPr>
                        <a:t>, </a:t>
                      </a:r>
                      <a:r>
                        <a:rPr lang="ko-KR" sz="900" kern="100" spc="-100">
                          <a:effectLst/>
                        </a:rPr>
                        <a:t>객체 탐지 박스</a:t>
                      </a:r>
                      <a:r>
                        <a:rPr lang="en-US" sz="900" kern="100" spc="-100">
                          <a:effectLst/>
                        </a:rPr>
                        <a:t>, </a:t>
                      </a:r>
                      <a:r>
                        <a:rPr lang="ko-KR" sz="900" kern="100" spc="-100">
                          <a:effectLst/>
                        </a:rPr>
                        <a:t>의미론적 분할 마스크</a:t>
                      </a:r>
                      <a:endParaRPr lang="ko-KR" sz="1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317307"/>
                  </a:ext>
                </a:extLst>
              </a:tr>
              <a:tr h="665775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데이터</a:t>
                      </a: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</a:rPr>
                        <a:t> Flow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fontAlgn="base" latinLnBrk="0">
                        <a:buFont typeface="+mj-lt"/>
                        <a:buAutoNum type="arabicParenR"/>
                        <a:tabLst>
                          <a:tab pos="1019810" algn="l"/>
                        </a:tabLst>
                      </a:pPr>
                      <a:r>
                        <a:rPr lang="ko-KR" sz="900" kern="100" dirty="0">
                          <a:effectLst/>
                        </a:rPr>
                        <a:t>이미지 데이터 </a:t>
                      </a:r>
                      <a:r>
                        <a:rPr lang="ko-KR" sz="900" kern="100" dirty="0" err="1">
                          <a:effectLst/>
                        </a:rPr>
                        <a:t>전처리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342900" lvl="0" indent="-342900" algn="just" fontAlgn="base" latinLnBrk="0">
                        <a:buFont typeface="+mj-lt"/>
                        <a:buAutoNum type="arabicParenR"/>
                        <a:tabLst>
                          <a:tab pos="1019810" algn="l"/>
                        </a:tabLst>
                      </a:pPr>
                      <a:r>
                        <a:rPr lang="en-US" sz="900" kern="100" dirty="0">
                          <a:effectLst/>
                        </a:rPr>
                        <a:t>MTL </a:t>
                      </a:r>
                      <a:r>
                        <a:rPr lang="ko-KR" sz="900" kern="100" dirty="0">
                          <a:effectLst/>
                        </a:rPr>
                        <a:t>모델 학습</a:t>
                      </a:r>
                      <a:endParaRPr lang="ko-KR" sz="1000" kern="100" dirty="0">
                        <a:effectLst/>
                      </a:endParaRPr>
                    </a:p>
                    <a:p>
                      <a:pPr marL="342900" lvl="0" indent="-342900" algn="just" fontAlgn="base" latinLnBrk="0">
                        <a:buFont typeface="+mj-lt"/>
                        <a:buAutoNum type="arabicParenR"/>
                        <a:tabLst>
                          <a:tab pos="1019810" algn="l"/>
                        </a:tabLst>
                      </a:pPr>
                      <a:r>
                        <a:rPr lang="ko-KR" altLang="en-US" sz="900" kern="100" dirty="0">
                          <a:effectLst/>
                        </a:rPr>
                        <a:t>테</a:t>
                      </a:r>
                      <a:r>
                        <a:rPr lang="ko-KR" sz="900" kern="100" dirty="0">
                          <a:effectLst/>
                        </a:rPr>
                        <a:t>스트 및 성능 분석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0620998"/>
                  </a:ext>
                </a:extLst>
              </a:tr>
              <a:tr h="665775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altLang="en-US" sz="1100" b="1" kern="100" dirty="0">
                          <a:effectLst/>
                        </a:rPr>
                        <a:t>외부 시스템 연계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just" fontAlgn="base" latinLnBrk="0">
                        <a:buFont typeface="+mj-lt"/>
                        <a:buNone/>
                        <a:tabLst>
                          <a:tab pos="1019810" algn="l"/>
                        </a:tabLst>
                      </a:pPr>
                      <a:r>
                        <a:rPr lang="ko-KR" altLang="en-US" sz="1000" kern="100" dirty="0">
                          <a:effectLst/>
                        </a:rPr>
                        <a:t>모델 비교 대상</a:t>
                      </a:r>
                      <a:r>
                        <a:rPr lang="en-US" altLang="ko-KR" sz="1000" kern="100" dirty="0">
                          <a:effectLst/>
                        </a:rPr>
                        <a:t>: Tesla </a:t>
                      </a:r>
                      <a:r>
                        <a:rPr lang="en-US" altLang="ko-KR" sz="1000" kern="100" dirty="0" err="1">
                          <a:effectLst/>
                        </a:rPr>
                        <a:t>HydraNet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0" lvl="0" indent="0" algn="just" fontAlgn="base" latinLnBrk="0">
                        <a:buFont typeface="+mj-lt"/>
                        <a:buNone/>
                        <a:tabLst>
                          <a:tab pos="1019810" algn="l"/>
                        </a:tabLst>
                      </a:pPr>
                      <a:r>
                        <a:rPr lang="ko-KR" altLang="en-US" sz="1000" kern="100" dirty="0">
                          <a:effectLst/>
                        </a:rPr>
                        <a:t>평가 툴</a:t>
                      </a:r>
                      <a:r>
                        <a:rPr lang="en-US" altLang="ko-KR" sz="1000" kern="100" dirty="0">
                          <a:effectLst/>
                        </a:rPr>
                        <a:t>: </a:t>
                      </a:r>
                      <a:r>
                        <a:rPr lang="en-US" altLang="ko-KR" sz="1000" kern="100" dirty="0" err="1">
                          <a:effectLst/>
                        </a:rPr>
                        <a:t>PyTorch</a:t>
                      </a:r>
                      <a:r>
                        <a:rPr lang="en-US" altLang="ko-KR" sz="1000" kern="100" dirty="0">
                          <a:effectLst/>
                        </a:rPr>
                        <a:t>, </a:t>
                      </a:r>
                      <a:r>
                        <a:rPr lang="en-US" altLang="ko-KR" sz="1000" kern="100" dirty="0" err="1">
                          <a:effectLst/>
                        </a:rPr>
                        <a:t>sklearn</a:t>
                      </a:r>
                      <a:r>
                        <a:rPr lang="ko-KR" altLang="en-US" sz="1000" kern="100" dirty="0">
                          <a:effectLst/>
                        </a:rPr>
                        <a:t>을 활용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0" lvl="0" indent="0" algn="just" fontAlgn="base" latinLnBrk="0">
                        <a:buFont typeface="+mj-lt"/>
                        <a:buNone/>
                        <a:tabLst>
                          <a:tab pos="1019810" algn="l"/>
                        </a:tabLst>
                      </a:pP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</a:rPr>
                        <a:t>추가적인 모형 활용 시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</a:rPr>
                        <a:t>:Hugging Face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997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70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DDCCD-53A1-2D5B-0F80-83A2C7570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7CDAB-74E6-7952-5458-D731502F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소프트웨어 사용 사례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55908EEE-E3AD-6681-5D73-09667A2C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74" y="1754998"/>
            <a:ext cx="6501610" cy="473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21314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1090</Words>
  <Application>Microsoft Office PowerPoint</Application>
  <PresentationFormat>와이드스크린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Times New Roman</vt:lpstr>
      <vt:lpstr>나눔바른고딕</vt:lpstr>
      <vt:lpstr>Wingdings</vt:lpstr>
      <vt:lpstr>맑은 고딕</vt:lpstr>
      <vt:lpstr>Arial</vt:lpstr>
      <vt:lpstr>CosineVTI</vt:lpstr>
      <vt:lpstr>Multi-Task Learning을 활용한 PVT v2 프레임워크 성능 개선 - 유스케이스</vt:lpstr>
      <vt:lpstr>목차</vt:lpstr>
      <vt:lpstr>연구 배경</vt:lpstr>
      <vt:lpstr>연구 배경</vt:lpstr>
      <vt:lpstr>연구 목적</vt:lpstr>
      <vt:lpstr>연구 질문/가설</vt:lpstr>
      <vt:lpstr>연구 질문/가설</vt:lpstr>
      <vt:lpstr>소프트웨어 사용 사례 / DIAGRAM</vt:lpstr>
      <vt:lpstr>소프트웨어 사용 사례 / DIAGRAM</vt:lpstr>
      <vt:lpstr>문제 해결에 대한 사용 사례 / DIAGRAM</vt:lpstr>
      <vt:lpstr>문제 해결에 대한 사용 사례 / DIAGRAM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예산 감축 인식조사 표본설계</dc:title>
  <dc:creator>김수영</dc:creator>
  <cp:lastModifiedBy>Sooyoung Kim</cp:lastModifiedBy>
  <cp:revision>12</cp:revision>
  <dcterms:created xsi:type="dcterms:W3CDTF">2023-12-03T10:31:03Z</dcterms:created>
  <dcterms:modified xsi:type="dcterms:W3CDTF">2025-04-13T14:55:13Z</dcterms:modified>
</cp:coreProperties>
</file>