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25" r:id="rId1"/>
  </p:sldMasterIdLst>
  <p:notesMasterIdLst>
    <p:notesMasterId r:id="rId16"/>
  </p:notesMasterIdLst>
  <p:sldIdLst>
    <p:sldId id="256" r:id="rId2"/>
    <p:sldId id="260" r:id="rId3"/>
    <p:sldId id="348" r:id="rId4"/>
    <p:sldId id="322" r:id="rId5"/>
    <p:sldId id="338" r:id="rId6"/>
    <p:sldId id="323" r:id="rId7"/>
    <p:sldId id="339" r:id="rId8"/>
    <p:sldId id="340" r:id="rId9"/>
    <p:sldId id="345" r:id="rId10"/>
    <p:sldId id="341" r:id="rId11"/>
    <p:sldId id="346" r:id="rId12"/>
    <p:sldId id="342" r:id="rId13"/>
    <p:sldId id="349" r:id="rId14"/>
    <p:sldId id="347" r:id="rId15"/>
  </p:sldIdLst>
  <p:sldSz cx="12192000" cy="6858000"/>
  <p:notesSz cx="6858000" cy="9144000"/>
  <p:embeddedFontLst>
    <p:embeddedFont>
      <p:font typeface="나눔바른고딕" panose="020B0600000101010101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C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963E38-397C-405C-B7E7-31497873FC99}" v="38" dt="2025-05-02T07:39:18.1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20" autoAdjust="0"/>
    <p:restoredTop sz="81826" autoAdjust="0"/>
  </p:normalViewPr>
  <p:slideViewPr>
    <p:cSldViewPr snapToGrid="0" showGuides="1">
      <p:cViewPr varScale="1">
        <p:scale>
          <a:sx n="53" d="100"/>
          <a:sy n="53" d="100"/>
        </p:scale>
        <p:origin x="52" y="8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재현 송" userId="59b36c7d67039b31" providerId="LiveId" clId="{F4963E38-397C-405C-B7E7-31497873FC99}"/>
    <pc:docChg chg="undo custSel addSld delSld modSld">
      <pc:chgData name="재현 송" userId="59b36c7d67039b31" providerId="LiveId" clId="{F4963E38-397C-405C-B7E7-31497873FC99}" dt="2025-05-02T07:39:47.614" v="2545" actId="20577"/>
      <pc:docMkLst>
        <pc:docMk/>
      </pc:docMkLst>
      <pc:sldChg chg="modSp mod">
        <pc:chgData name="재현 송" userId="59b36c7d67039b31" providerId="LiveId" clId="{F4963E38-397C-405C-B7E7-31497873FC99}" dt="2025-05-01T15:32:08.909" v="56" actId="20577"/>
        <pc:sldMkLst>
          <pc:docMk/>
          <pc:sldMk cId="3911476463" sldId="256"/>
        </pc:sldMkLst>
        <pc:spChg chg="mod">
          <ac:chgData name="재현 송" userId="59b36c7d67039b31" providerId="LiveId" clId="{F4963E38-397C-405C-B7E7-31497873FC99}" dt="2025-05-01T15:32:08.909" v="56" actId="20577"/>
          <ac:spMkLst>
            <pc:docMk/>
            <pc:sldMk cId="3911476463" sldId="256"/>
            <ac:spMk id="2" creationId="{DF55576B-0897-B8E5-2160-AB13AEA916C1}"/>
          </ac:spMkLst>
        </pc:spChg>
      </pc:sldChg>
      <pc:sldChg chg="modSp mod modNotesTx">
        <pc:chgData name="재현 송" userId="59b36c7d67039b31" providerId="LiveId" clId="{F4963E38-397C-405C-B7E7-31497873FC99}" dt="2025-05-01T15:40:56.440" v="791" actId="20577"/>
        <pc:sldMkLst>
          <pc:docMk/>
          <pc:sldMk cId="2071904690" sldId="260"/>
        </pc:sldMkLst>
        <pc:spChg chg="mod">
          <ac:chgData name="재현 송" userId="59b36c7d67039b31" providerId="LiveId" clId="{F4963E38-397C-405C-B7E7-31497873FC99}" dt="2025-05-01T15:33:06.735" v="150" actId="1036"/>
          <ac:spMkLst>
            <pc:docMk/>
            <pc:sldMk cId="2071904690" sldId="260"/>
            <ac:spMk id="4" creationId="{DF428E42-5EBC-5C47-2987-C666CDB14B89}"/>
          </ac:spMkLst>
        </pc:spChg>
      </pc:sldChg>
      <pc:sldChg chg="delSp modSp mod modNotesTx">
        <pc:chgData name="재현 송" userId="59b36c7d67039b31" providerId="LiveId" clId="{F4963E38-397C-405C-B7E7-31497873FC99}" dt="2025-05-02T07:23:36.913" v="1588" actId="20577"/>
        <pc:sldMkLst>
          <pc:docMk/>
          <pc:sldMk cId="4046158447" sldId="322"/>
        </pc:sldMkLst>
        <pc:spChg chg="mod">
          <ac:chgData name="재현 송" userId="59b36c7d67039b31" providerId="LiveId" clId="{F4963E38-397C-405C-B7E7-31497873FC99}" dt="2025-05-02T07:23:36.913" v="1588" actId="20577"/>
          <ac:spMkLst>
            <pc:docMk/>
            <pc:sldMk cId="4046158447" sldId="322"/>
            <ac:spMk id="3" creationId="{50185FE7-5903-6251-0967-2172B5297EAE}"/>
          </ac:spMkLst>
        </pc:spChg>
        <pc:picChg chg="del mod">
          <ac:chgData name="재현 송" userId="59b36c7d67039b31" providerId="LiveId" clId="{F4963E38-397C-405C-B7E7-31497873FC99}" dt="2025-05-01T15:43:15.636" v="1061" actId="478"/>
          <ac:picMkLst>
            <pc:docMk/>
            <pc:sldMk cId="4046158447" sldId="322"/>
            <ac:picMk id="1026" creationId="{B503A2A1-29F9-64C7-A18F-B2E42E326CA4}"/>
          </ac:picMkLst>
        </pc:picChg>
      </pc:sldChg>
      <pc:sldChg chg="del">
        <pc:chgData name="재현 송" userId="59b36c7d67039b31" providerId="LiveId" clId="{F4963E38-397C-405C-B7E7-31497873FC99}" dt="2025-05-02T07:24:34.853" v="1589" actId="47"/>
        <pc:sldMkLst>
          <pc:docMk/>
          <pc:sldMk cId="1353367448" sldId="337"/>
        </pc:sldMkLst>
      </pc:sldChg>
      <pc:sldChg chg="modSp mod">
        <pc:chgData name="재현 송" userId="59b36c7d67039b31" providerId="LiveId" clId="{F4963E38-397C-405C-B7E7-31497873FC99}" dt="2025-05-02T07:27:59.545" v="2103" actId="20577"/>
        <pc:sldMkLst>
          <pc:docMk/>
          <pc:sldMk cId="3285295588" sldId="338"/>
        </pc:sldMkLst>
        <pc:spChg chg="mod">
          <ac:chgData name="재현 송" userId="59b36c7d67039b31" providerId="LiveId" clId="{F4963E38-397C-405C-B7E7-31497873FC99}" dt="2025-05-02T07:27:59.545" v="2103" actId="20577"/>
          <ac:spMkLst>
            <pc:docMk/>
            <pc:sldMk cId="3285295588" sldId="338"/>
            <ac:spMk id="3" creationId="{D65A394F-E2AB-F7EC-4783-9FE2B18270D8}"/>
          </ac:spMkLst>
        </pc:spChg>
      </pc:sldChg>
      <pc:sldChg chg="modSp mod">
        <pc:chgData name="재현 송" userId="59b36c7d67039b31" providerId="LiveId" clId="{F4963E38-397C-405C-B7E7-31497873FC99}" dt="2025-05-02T07:29:17.335" v="2121" actId="404"/>
        <pc:sldMkLst>
          <pc:docMk/>
          <pc:sldMk cId="2497702740" sldId="340"/>
        </pc:sldMkLst>
        <pc:graphicFrameChg chg="mod modGraphic">
          <ac:chgData name="재현 송" userId="59b36c7d67039b31" providerId="LiveId" clId="{F4963E38-397C-405C-B7E7-31497873FC99}" dt="2025-05-02T07:29:17.335" v="2121" actId="404"/>
          <ac:graphicFrameMkLst>
            <pc:docMk/>
            <pc:sldMk cId="2497702740" sldId="340"/>
            <ac:graphicFrameMk id="7" creationId="{0D24B225-61E6-8E8C-1A94-591AE023A2FC}"/>
          </ac:graphicFrameMkLst>
        </pc:graphicFrameChg>
      </pc:sldChg>
      <pc:sldChg chg="addSp delSp modSp mod">
        <pc:chgData name="재현 송" userId="59b36c7d67039b31" providerId="LiveId" clId="{F4963E38-397C-405C-B7E7-31497873FC99}" dt="2025-05-02T07:37:35.567" v="2501" actId="20577"/>
        <pc:sldMkLst>
          <pc:docMk/>
          <pc:sldMk cId="2136657179" sldId="342"/>
        </pc:sldMkLst>
        <pc:spChg chg="mod">
          <ac:chgData name="재현 송" userId="59b36c7d67039b31" providerId="LiveId" clId="{F4963E38-397C-405C-B7E7-31497873FC99}" dt="2025-05-01T15:33:28.552" v="152" actId="20577"/>
          <ac:spMkLst>
            <pc:docMk/>
            <pc:sldMk cId="2136657179" sldId="342"/>
            <ac:spMk id="2" creationId="{AB052768-E2D2-FD5C-6F5A-D68E111C8E40}"/>
          </ac:spMkLst>
        </pc:spChg>
        <pc:graphicFrameChg chg="del modGraphic">
          <ac:chgData name="재현 송" userId="59b36c7d67039b31" providerId="LiveId" clId="{F4963E38-397C-405C-B7E7-31497873FC99}" dt="2025-05-02T07:29:59.879" v="2124" actId="478"/>
          <ac:graphicFrameMkLst>
            <pc:docMk/>
            <pc:sldMk cId="2136657179" sldId="342"/>
            <ac:graphicFrameMk id="7" creationId="{B3A45411-6E9B-114A-CB21-B9E3585F64BF}"/>
          </ac:graphicFrameMkLst>
        </pc:graphicFrameChg>
        <pc:graphicFrameChg chg="add mod modGraphic">
          <ac:chgData name="재현 송" userId="59b36c7d67039b31" providerId="LiveId" clId="{F4963E38-397C-405C-B7E7-31497873FC99}" dt="2025-05-02T07:37:35.567" v="2501" actId="20577"/>
          <ac:graphicFrameMkLst>
            <pc:docMk/>
            <pc:sldMk cId="2136657179" sldId="342"/>
            <ac:graphicFrameMk id="10" creationId="{A9D5EF03-7226-BC41-CB9E-17A59882B72A}"/>
          </ac:graphicFrameMkLst>
        </pc:graphicFrameChg>
        <pc:picChg chg="add del mod">
          <ac:chgData name="재현 송" userId="59b36c7d67039b31" providerId="LiveId" clId="{F4963E38-397C-405C-B7E7-31497873FC99}" dt="2025-05-02T07:30:13.165" v="2129" actId="478"/>
          <ac:picMkLst>
            <pc:docMk/>
            <pc:sldMk cId="2136657179" sldId="342"/>
            <ac:picMk id="4" creationId="{197C6BF8-7FDF-D64B-ACAE-5C01B8E3DAB4}"/>
          </ac:picMkLst>
        </pc:picChg>
        <pc:picChg chg="add del">
          <ac:chgData name="재현 송" userId="59b36c7d67039b31" providerId="LiveId" clId="{F4963E38-397C-405C-B7E7-31497873FC99}" dt="2025-05-02T07:30:20.144" v="2131" actId="478"/>
          <ac:picMkLst>
            <pc:docMk/>
            <pc:sldMk cId="2136657179" sldId="342"/>
            <ac:picMk id="6" creationId="{BB8104B3-7152-E76F-9D7C-C85229E32036}"/>
          </ac:picMkLst>
        </pc:picChg>
        <pc:picChg chg="add del mod">
          <ac:chgData name="재현 송" userId="59b36c7d67039b31" providerId="LiveId" clId="{F4963E38-397C-405C-B7E7-31497873FC99}" dt="2025-05-02T07:33:19.837" v="2137" actId="478"/>
          <ac:picMkLst>
            <pc:docMk/>
            <pc:sldMk cId="2136657179" sldId="342"/>
            <ac:picMk id="9" creationId="{DE0B12DE-1659-A26D-3D19-A3C503880F71}"/>
          </ac:picMkLst>
        </pc:picChg>
      </pc:sldChg>
      <pc:sldChg chg="addSp delSp modSp add mod">
        <pc:chgData name="재현 송" userId="59b36c7d67039b31" providerId="LiveId" clId="{F4963E38-397C-405C-B7E7-31497873FC99}" dt="2025-05-02T07:39:47.614" v="2545" actId="20577"/>
        <pc:sldMkLst>
          <pc:docMk/>
          <pc:sldMk cId="1949765476" sldId="347"/>
        </pc:sldMkLst>
        <pc:spChg chg="mod">
          <ac:chgData name="재현 송" userId="59b36c7d67039b31" providerId="LiveId" clId="{F4963E38-397C-405C-B7E7-31497873FC99}" dt="2025-05-02T07:39:47.614" v="2545" actId="20577"/>
          <ac:spMkLst>
            <pc:docMk/>
            <pc:sldMk cId="1949765476" sldId="347"/>
            <ac:spMk id="2" creationId="{26216D17-5F7D-61D6-3196-57C9A6FD3F5B}"/>
          </ac:spMkLst>
        </pc:spChg>
        <pc:graphicFrameChg chg="add mod modGraphic">
          <ac:chgData name="재현 송" userId="59b36c7d67039b31" providerId="LiveId" clId="{F4963E38-397C-405C-B7E7-31497873FC99}" dt="2025-05-02T07:39:26.437" v="2516" actId="403"/>
          <ac:graphicFrameMkLst>
            <pc:docMk/>
            <pc:sldMk cId="1949765476" sldId="347"/>
            <ac:graphicFrameMk id="3" creationId="{458C41AA-55A3-8519-1EEE-39B6C0E45DEF}"/>
          </ac:graphicFrameMkLst>
        </pc:graphicFrameChg>
        <pc:graphicFrameChg chg="del modGraphic">
          <ac:chgData name="재현 송" userId="59b36c7d67039b31" providerId="LiveId" clId="{F4963E38-397C-405C-B7E7-31497873FC99}" dt="2025-05-02T07:38:10.969" v="2503" actId="478"/>
          <ac:graphicFrameMkLst>
            <pc:docMk/>
            <pc:sldMk cId="1949765476" sldId="347"/>
            <ac:graphicFrameMk id="7" creationId="{8867AF59-A1BA-985A-BA3E-30ABB29D45E8}"/>
          </ac:graphicFrameMkLst>
        </pc:graphicFrameChg>
      </pc:sldChg>
      <pc:sldChg chg="add">
        <pc:chgData name="재현 송" userId="59b36c7d67039b31" providerId="LiveId" clId="{F4963E38-397C-405C-B7E7-31497873FC99}" dt="2025-05-02T07:20:19.684" v="1275"/>
        <pc:sldMkLst>
          <pc:docMk/>
          <pc:sldMk cId="539439273" sldId="348"/>
        </pc:sldMkLst>
      </pc:sldChg>
      <pc:sldChg chg="add">
        <pc:chgData name="재현 송" userId="59b36c7d67039b31" providerId="LiveId" clId="{F4963E38-397C-405C-B7E7-31497873FC99}" dt="2025-05-02T07:30:58.252" v="2136" actId="2890"/>
        <pc:sldMkLst>
          <pc:docMk/>
          <pc:sldMk cId="3094881873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A2D21F-FB27-4973-BA50-A28D6CAE8A36}" type="datetimeFigureOut">
              <a:rPr lang="ko-KR" altLang="en-US" smtClean="0"/>
              <a:t>2025-05-02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E863CC-1987-4F5C-ABCB-573AC5D55A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410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.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활용한 </a:t>
            </a:r>
            <a:r>
              <a:rPr lang="en-US" altLang="ko-KR" dirty="0"/>
              <a:t>PVT v2 </a:t>
            </a:r>
            <a:r>
              <a:rPr lang="ko-KR" altLang="en-US" dirty="0"/>
              <a:t>프레임워크 성능개선을 주제로 한 </a:t>
            </a:r>
            <a:r>
              <a:rPr lang="en-US" altLang="ko-KR" dirty="0"/>
              <a:t>8</a:t>
            </a:r>
            <a:r>
              <a:rPr lang="ko-KR" altLang="en-US" dirty="0"/>
              <a:t>조의 </a:t>
            </a:r>
            <a:r>
              <a:rPr lang="ko-KR" altLang="en-US" dirty="0" err="1"/>
              <a:t>유스케이스</a:t>
            </a:r>
            <a:r>
              <a:rPr lang="ko-KR" altLang="en-US" dirty="0"/>
              <a:t> 발표입니다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387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문제해결에 대한 사용 사례입니다</a:t>
            </a:r>
            <a:r>
              <a:rPr lang="en-US" altLang="ko-KR" dirty="0"/>
              <a:t>. </a:t>
            </a:r>
            <a:r>
              <a:rPr lang="ko-KR" altLang="en-US" dirty="0"/>
              <a:t>핵심 문제는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러닝의 실질적인 유효성 검증 부족</a:t>
            </a:r>
            <a:r>
              <a:rPr lang="en-US" altLang="ko-KR" dirty="0"/>
              <a:t>/ </a:t>
            </a:r>
            <a:r>
              <a:rPr lang="ko-KR" altLang="en-US" dirty="0"/>
              <a:t>직접 요인으로는  유효성에 대한 연구와 근거가 부족하다는 것이고 간접 요인으로는 실제 적용 사례 부족</a:t>
            </a:r>
            <a:r>
              <a:rPr lang="en-US" altLang="ko-KR" dirty="0"/>
              <a:t>, </a:t>
            </a:r>
            <a:r>
              <a:rPr lang="ko-KR" altLang="en-US" dirty="0"/>
              <a:t>적절한 태스크 조합의 선정 및 성능 평가 기준의 불명확성이 있겠습니다</a:t>
            </a:r>
            <a:r>
              <a:rPr lang="en-US" altLang="ko-KR" dirty="0"/>
              <a:t>. </a:t>
            </a:r>
            <a:r>
              <a:rPr lang="ko-KR" altLang="en-US" dirty="0"/>
              <a:t>해당 문제 </a:t>
            </a:r>
            <a:r>
              <a:rPr lang="ko-KR" altLang="en-US" dirty="0" err="1"/>
              <a:t>해결시</a:t>
            </a:r>
            <a:r>
              <a:rPr lang="ko-KR" altLang="en-US" dirty="0"/>
              <a:t> </a:t>
            </a:r>
            <a:r>
              <a:rPr lang="ko-KR" altLang="en-US" dirty="0" err="1"/>
              <a:t>활용맥락으로는</a:t>
            </a:r>
            <a:r>
              <a:rPr lang="ko-KR" altLang="en-US" dirty="0"/>
              <a:t> 자율주행시스템</a:t>
            </a:r>
            <a:r>
              <a:rPr lang="en-US" altLang="ko-KR" dirty="0"/>
              <a:t>, </a:t>
            </a:r>
            <a:r>
              <a:rPr lang="ko-KR" altLang="en-US" dirty="0"/>
              <a:t>영상인식기반 응용분야가 있겠습니다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8017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이는 앞서 문제해결에 대한 사용 사례를 시각화한 다이어그램입니다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8035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저희가 사용한 </a:t>
            </a:r>
            <a:r>
              <a:rPr lang="en-US" altLang="ko-KR" dirty="0"/>
              <a:t>AI</a:t>
            </a:r>
            <a:r>
              <a:rPr lang="ko-KR" altLang="en-US" dirty="0"/>
              <a:t>활용도구 입니다</a:t>
            </a:r>
            <a:r>
              <a:rPr lang="en-US" altLang="ko-KR" dirty="0"/>
              <a:t>. </a:t>
            </a:r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50496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93B807-0FF6-3AC2-90BF-1D1D668B8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62F578-2BB5-B745-33AE-98E7D67F3E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07F329-BE57-6E3E-7600-AFF646925F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저희가 사용한 </a:t>
            </a:r>
            <a:r>
              <a:rPr lang="en-US" altLang="ko-KR" dirty="0"/>
              <a:t>AI</a:t>
            </a:r>
            <a:r>
              <a:rPr lang="ko-KR" altLang="en-US" dirty="0"/>
              <a:t>활용도구 입니다</a:t>
            </a:r>
            <a:r>
              <a:rPr lang="en-US" altLang="ko-KR" dirty="0"/>
              <a:t>. </a:t>
            </a:r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4C1DA7-5D31-26F8-0386-EA4F535BE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4217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9D4C4-B1D0-2750-9AEA-252820847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08990A1-27B6-96F7-55E3-CD0EAA5E25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A7A229-C4EC-8DC6-25F6-8DEFC54DC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 저희가 사용한 </a:t>
            </a:r>
            <a:r>
              <a:rPr lang="en-US" altLang="ko-KR" dirty="0"/>
              <a:t>AI</a:t>
            </a:r>
            <a:r>
              <a:rPr lang="ko-KR" altLang="en-US" dirty="0"/>
              <a:t>활용도구 입니다</a:t>
            </a:r>
            <a:r>
              <a:rPr lang="en-US" altLang="ko-KR" dirty="0"/>
              <a:t>. </a:t>
            </a:r>
            <a:r>
              <a:rPr lang="ko-KR" altLang="en-US" dirty="0"/>
              <a:t>이상으로 발표를 마치겠습니다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CAD95F-98B4-36DA-0FFE-7C573F841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838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우선 저희의 목차입니다</a:t>
            </a:r>
            <a:r>
              <a:rPr lang="en-US" altLang="ko-KR" dirty="0"/>
              <a:t>. </a:t>
            </a:r>
            <a:r>
              <a:rPr lang="ko-KR" altLang="en-US" dirty="0"/>
              <a:t>연구 배경</a:t>
            </a:r>
            <a:r>
              <a:rPr lang="en-US" altLang="ko-KR" dirty="0"/>
              <a:t>, </a:t>
            </a:r>
            <a:r>
              <a:rPr lang="ko-KR" altLang="en-US" dirty="0"/>
              <a:t>목적 연구 질문 및 가설</a:t>
            </a:r>
            <a:r>
              <a:rPr lang="en-US" altLang="ko-KR" dirty="0"/>
              <a:t>, </a:t>
            </a:r>
            <a:r>
              <a:rPr lang="ko-KR" altLang="en-US" dirty="0"/>
              <a:t>소프트웨어와 문제해결에 대한 사용 사례 및 다이어그램</a:t>
            </a:r>
            <a:r>
              <a:rPr lang="en-US" altLang="ko-KR" dirty="0"/>
              <a:t>, </a:t>
            </a:r>
            <a:r>
              <a:rPr lang="ko-KR" altLang="en-US" dirty="0"/>
              <a:t>해결 방법에 대한 알고리즘 순서도로 발표를 진행할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614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</a:t>
            </a:r>
            <a:r>
              <a:rPr lang="ko-KR" altLang="en-US" dirty="0" err="1"/>
              <a:t>연구배경입니다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멀티태스크러닝은</a:t>
            </a:r>
            <a:r>
              <a:rPr lang="ko-KR" altLang="en-US" dirty="0"/>
              <a:t> 향후 </a:t>
            </a:r>
            <a:r>
              <a:rPr lang="en-US" altLang="ko-KR" dirty="0"/>
              <a:t>AI </a:t>
            </a:r>
            <a:r>
              <a:rPr lang="ko-KR" altLang="en-US" dirty="0"/>
              <a:t>성능 발전에 큰 영향을 줄 수 있는 학습 패러다임으로 현재 </a:t>
            </a:r>
            <a:r>
              <a:rPr lang="en-US" altLang="ko-KR" dirty="0"/>
              <a:t>AI</a:t>
            </a:r>
            <a:r>
              <a:rPr lang="ko-KR" altLang="en-US" dirty="0"/>
              <a:t> 산업이 겪고 있는 주요 쟁점인 일반화와 경량화에 유리하다는 특징을 지니고 있습니다</a:t>
            </a:r>
            <a:r>
              <a:rPr lang="en-US" altLang="ko-KR" dirty="0"/>
              <a:t>. </a:t>
            </a:r>
            <a:r>
              <a:rPr lang="ko-KR" altLang="en-US" dirty="0"/>
              <a:t>실제로 </a:t>
            </a:r>
            <a:r>
              <a:rPr lang="ko-KR" altLang="en-US" dirty="0" err="1"/>
              <a:t>테슬라에서는</a:t>
            </a:r>
            <a:r>
              <a:rPr lang="ko-KR" altLang="en-US" dirty="0"/>
              <a:t> 자율주행기술에 </a:t>
            </a:r>
            <a:r>
              <a:rPr lang="en-US" altLang="ko-KR" dirty="0" err="1"/>
              <a:t>HydraNet</a:t>
            </a:r>
            <a:r>
              <a:rPr lang="ko-KR" altLang="en-US" dirty="0"/>
              <a:t>이라는 </a:t>
            </a:r>
            <a:r>
              <a:rPr lang="en-US" altLang="ko-KR" dirty="0"/>
              <a:t>MTL</a:t>
            </a:r>
            <a:r>
              <a:rPr lang="ko-KR" altLang="en-US" dirty="0"/>
              <a:t>이 적용된 모형을 접목시키는 연구를 진행 중에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53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 조의 </a:t>
            </a:r>
            <a:r>
              <a:rPr lang="ko-KR" altLang="en-US" dirty="0" err="1"/>
              <a:t>연구배경입니다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멀티태스크러닝은</a:t>
            </a:r>
            <a:r>
              <a:rPr lang="ko-KR" altLang="en-US" dirty="0"/>
              <a:t> 여러 작업들을 동시에 학습하여 모델의 성능 개선 및 경량화를 달성할 수 있는</a:t>
            </a:r>
            <a:r>
              <a:rPr lang="en-US" altLang="ko-KR" dirty="0"/>
              <a:t> </a:t>
            </a:r>
            <a:r>
              <a:rPr lang="ko-KR" altLang="en-US" dirty="0"/>
              <a:t>학습 방법입니다</a:t>
            </a:r>
            <a:r>
              <a:rPr lang="en-US" altLang="ko-KR" dirty="0"/>
              <a:t>. </a:t>
            </a:r>
            <a:r>
              <a:rPr lang="ko-KR" altLang="en-US" dirty="0"/>
              <a:t>저희 조는 </a:t>
            </a:r>
            <a:r>
              <a:rPr lang="en-US" altLang="ko-KR" dirty="0"/>
              <a:t>MTL </a:t>
            </a:r>
            <a:r>
              <a:rPr lang="ko-KR" altLang="en-US" dirty="0"/>
              <a:t>모형을 발전시키는 방법 중 기존의 </a:t>
            </a:r>
            <a:r>
              <a:rPr lang="en-US" altLang="ko-KR" dirty="0"/>
              <a:t>STL </a:t>
            </a:r>
            <a:r>
              <a:rPr lang="ko-KR" altLang="en-US" dirty="0"/>
              <a:t>모형을 </a:t>
            </a:r>
            <a:r>
              <a:rPr lang="en-US" altLang="ko-KR" dirty="0"/>
              <a:t>MTL</a:t>
            </a:r>
            <a:r>
              <a:rPr lang="ko-KR" altLang="en-US" dirty="0"/>
              <a:t>로 확장시키는 방법을 선택했습니다</a:t>
            </a:r>
            <a:r>
              <a:rPr lang="en-US" altLang="ko-KR" dirty="0"/>
              <a:t>. </a:t>
            </a:r>
            <a:r>
              <a:rPr lang="ko-KR" altLang="en-US" dirty="0"/>
              <a:t>이를 위해 강력한 </a:t>
            </a:r>
            <a:r>
              <a:rPr lang="en-US" altLang="ko-KR" dirty="0"/>
              <a:t>STL </a:t>
            </a:r>
            <a:r>
              <a:rPr lang="ko-KR" altLang="en-US" dirty="0"/>
              <a:t>모형인 </a:t>
            </a:r>
            <a:r>
              <a:rPr lang="en-US" altLang="ko-KR" dirty="0"/>
              <a:t>PVT v2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로 학습시켜 </a:t>
            </a:r>
            <a:r>
              <a:rPr lang="ko-KR" altLang="en-US" dirty="0" err="1"/>
              <a:t>선능</a:t>
            </a:r>
            <a:r>
              <a:rPr lang="ko-KR" altLang="en-US" dirty="0"/>
              <a:t> 변화를 정량적으로 측정하려고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0534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저희는 </a:t>
            </a:r>
            <a:r>
              <a:rPr lang="ko-KR" altLang="en-US" dirty="0" err="1"/>
              <a:t>멀티태스크러닝의</a:t>
            </a:r>
            <a:r>
              <a:rPr lang="ko-KR" altLang="en-US" dirty="0"/>
              <a:t> 유효성을 입증하고 실용성을 검증할 것입니다</a:t>
            </a:r>
            <a:r>
              <a:rPr lang="en-US" altLang="ko-KR" dirty="0"/>
              <a:t>.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통해 기존에 </a:t>
            </a:r>
            <a:r>
              <a:rPr lang="ko-KR" altLang="en-US" dirty="0" err="1"/>
              <a:t>알려져있는</a:t>
            </a:r>
            <a:r>
              <a:rPr lang="ko-KR" altLang="en-US" dirty="0"/>
              <a:t> 프레임워크를 개선하여 유효성을 검증하고 개선시킨 프레임워크를 통해 현재 연구되고 있는 </a:t>
            </a:r>
            <a:r>
              <a:rPr lang="en-US" altLang="ko-KR" dirty="0"/>
              <a:t>Tesla</a:t>
            </a:r>
            <a:r>
              <a:rPr lang="ko-KR" altLang="en-US" dirty="0"/>
              <a:t>의 </a:t>
            </a:r>
            <a:r>
              <a:rPr lang="en-US" altLang="ko-KR" dirty="0" err="1"/>
              <a:t>HydraNet</a:t>
            </a:r>
            <a:r>
              <a:rPr lang="ko-KR" altLang="en-US" dirty="0"/>
              <a:t>과 성능 </a:t>
            </a:r>
            <a:r>
              <a:rPr lang="ko-KR" altLang="en-US" dirty="0" err="1"/>
              <a:t>비교롤</a:t>
            </a:r>
            <a:r>
              <a:rPr lang="ko-KR" altLang="en-US" dirty="0"/>
              <a:t> 하여 모형의 실용성까지 평가를 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724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저희의 연구 질문은 다음과 같습니다</a:t>
            </a:r>
            <a:r>
              <a:rPr lang="en-US" altLang="ko-KR" dirty="0"/>
              <a:t>. </a:t>
            </a:r>
            <a:r>
              <a:rPr lang="ko-KR" altLang="en-US" dirty="0"/>
              <a:t>첫 번째 질문으로는 </a:t>
            </a:r>
            <a:r>
              <a:rPr lang="en-US" altLang="ko-KR" dirty="0"/>
              <a:t>PVT v2 </a:t>
            </a:r>
            <a:r>
              <a:rPr lang="ko-KR" altLang="en-US" dirty="0"/>
              <a:t>프레임워크에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적용한 모형은 단일 작업 학습 모형에 비해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각 세 작업에 대한 유의미한 성능 향상이 이루어지는가</a:t>
            </a:r>
            <a:r>
              <a:rPr lang="en-US" altLang="ko-KR" dirty="0"/>
              <a:t>? </a:t>
            </a:r>
            <a:r>
              <a:rPr lang="ko-KR" altLang="en-US" dirty="0"/>
              <a:t>두 번째 질문으로는 </a:t>
            </a:r>
            <a:r>
              <a:rPr lang="ko-KR" altLang="en-US" dirty="0" err="1"/>
              <a:t>멀티태스크</a:t>
            </a:r>
            <a:r>
              <a:rPr lang="ko-KR" altLang="en-US" dirty="0"/>
              <a:t> 러닝을 이용해 학습시킨 모형은 자율주행분야에서 사용되는 기존 프레임워크 대비 어떤 장단점을 갖는가</a:t>
            </a:r>
            <a:r>
              <a:rPr lang="en-US" altLang="ko-KR" dirty="0"/>
              <a:t>? </a:t>
            </a:r>
            <a:r>
              <a:rPr lang="ko-KR" altLang="en-US" dirty="0"/>
              <a:t>입니다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69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이에 대한 저희의 가설로는 첫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이용해 학습시킨 </a:t>
            </a:r>
            <a:r>
              <a:rPr lang="en-US" altLang="ko-KR" dirty="0"/>
              <a:t>PVT v2 </a:t>
            </a:r>
            <a:r>
              <a:rPr lang="ko-KR" altLang="en-US" dirty="0"/>
              <a:t>모형은 단일 작업 모형 보다 정확도</a:t>
            </a:r>
            <a:r>
              <a:rPr lang="en-US" altLang="ko-KR" dirty="0"/>
              <a:t>, AP, </a:t>
            </a:r>
            <a:r>
              <a:rPr lang="en-US" altLang="ko-KR" dirty="0" err="1"/>
              <a:t>mIoU</a:t>
            </a:r>
            <a:r>
              <a:rPr lang="en-US" altLang="ko-KR" dirty="0"/>
              <a:t>(</a:t>
            </a:r>
            <a:r>
              <a:rPr lang="ko-KR" altLang="en-US" dirty="0" err="1"/>
              <a:t>엠아이오유</a:t>
            </a:r>
            <a:r>
              <a:rPr lang="en-US" altLang="ko-KR" dirty="0"/>
              <a:t>), </a:t>
            </a:r>
            <a:r>
              <a:rPr lang="ko-KR" altLang="en-US" dirty="0"/>
              <a:t>파라미터의 개수 등과 같은 성능 지표에서 유의미한 향상 및 개선이 </a:t>
            </a:r>
            <a:r>
              <a:rPr lang="ko-KR" altLang="en-US" dirty="0" err="1"/>
              <a:t>보일거란</a:t>
            </a:r>
            <a:r>
              <a:rPr lang="ko-KR" altLang="en-US" dirty="0"/>
              <a:t> 것입니다</a:t>
            </a:r>
            <a:r>
              <a:rPr lang="en-US" altLang="ko-KR" dirty="0"/>
              <a:t>. </a:t>
            </a:r>
            <a:r>
              <a:rPr lang="ko-KR" altLang="en-US" dirty="0"/>
              <a:t>두 번째</a:t>
            </a:r>
            <a:r>
              <a:rPr lang="en-US" altLang="ko-KR" dirty="0"/>
              <a:t>, </a:t>
            </a:r>
            <a:r>
              <a:rPr lang="ko-KR" altLang="en-US" dirty="0" err="1"/>
              <a:t>멀티태스크러닝</a:t>
            </a:r>
            <a:r>
              <a:rPr lang="ko-KR" altLang="en-US" dirty="0"/>
              <a:t> 기반 모형은 자율 주행 분야에서 연구되는 모형인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대비 정확도 </a:t>
            </a:r>
            <a:r>
              <a:rPr lang="ko-KR" altLang="en-US" dirty="0" err="1"/>
              <a:t>측면에어</a:t>
            </a:r>
            <a:r>
              <a:rPr lang="ko-KR" altLang="en-US" dirty="0"/>
              <a:t> 유의미한 성능 향상을 보여줄 것이라는 겁니다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19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소프트웨어 사용 사례입니다</a:t>
            </a:r>
            <a:r>
              <a:rPr lang="en-US" altLang="ko-KR" dirty="0"/>
              <a:t>. </a:t>
            </a:r>
            <a:r>
              <a:rPr lang="ko-KR" altLang="en-US" dirty="0"/>
              <a:t>주요 </a:t>
            </a:r>
            <a:r>
              <a:rPr lang="en-US" altLang="ko-KR" dirty="0"/>
              <a:t>Actor</a:t>
            </a:r>
            <a:r>
              <a:rPr lang="ko-KR" altLang="en-US" dirty="0"/>
              <a:t>는 자율주행 시스템 개발자</a:t>
            </a:r>
            <a:r>
              <a:rPr lang="en-US" altLang="ko-KR" dirty="0"/>
              <a:t>, </a:t>
            </a:r>
            <a:r>
              <a:rPr lang="ko-KR" altLang="en-US" dirty="0"/>
              <a:t>운전자</a:t>
            </a:r>
            <a:r>
              <a:rPr lang="en-US" altLang="ko-KR" dirty="0"/>
              <a:t>, MTL </a:t>
            </a:r>
            <a:r>
              <a:rPr lang="ko-KR" altLang="en-US" dirty="0"/>
              <a:t>연구자로 설정하였고 주요 기능으로는 자율주행 태스크 응용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</a:t>
            </a:r>
            <a:r>
              <a:rPr lang="en-US" altLang="ko-KR" dirty="0"/>
              <a:t>, </a:t>
            </a:r>
            <a:r>
              <a:rPr lang="ko-KR" altLang="en-US" dirty="0"/>
              <a:t>이미지 분류와 같은 다중 작업 처리</a:t>
            </a:r>
            <a:r>
              <a:rPr lang="en-US" altLang="ko-KR" dirty="0"/>
              <a:t>, </a:t>
            </a:r>
            <a:r>
              <a:rPr lang="ko-KR" altLang="en-US" dirty="0" err="1"/>
              <a:t>멀티태스크</a:t>
            </a:r>
            <a:r>
              <a:rPr lang="ko-KR" altLang="en-US" dirty="0"/>
              <a:t> 학습 모형 설계 및 학습</a:t>
            </a:r>
            <a:r>
              <a:rPr lang="en-US" altLang="ko-KR" dirty="0"/>
              <a:t>, </a:t>
            </a:r>
            <a:r>
              <a:rPr lang="ko-KR" altLang="en-US" dirty="0"/>
              <a:t>모형 평가 및 성능 분석이 있으며 구성 요소로는 </a:t>
            </a:r>
            <a:r>
              <a:rPr lang="en-US" altLang="ko-KR" dirty="0"/>
              <a:t>PVT v2 </a:t>
            </a:r>
            <a:r>
              <a:rPr lang="ko-KR" altLang="en-US" dirty="0"/>
              <a:t>프레임워크 및 </a:t>
            </a:r>
            <a:r>
              <a:rPr lang="ko-KR" altLang="en-US" dirty="0" err="1"/>
              <a:t>멀티태스크러닝을</a:t>
            </a:r>
            <a:r>
              <a:rPr lang="ko-KR" altLang="en-US" dirty="0"/>
              <a:t> 위한 </a:t>
            </a:r>
            <a:r>
              <a:rPr lang="ko-KR" altLang="en-US" dirty="0" err="1"/>
              <a:t>디코더가</a:t>
            </a:r>
            <a:r>
              <a:rPr lang="ko-KR" altLang="en-US" dirty="0"/>
              <a:t> 있겠습니다</a:t>
            </a:r>
            <a:r>
              <a:rPr lang="en-US" altLang="ko-KR" dirty="0"/>
              <a:t>. </a:t>
            </a:r>
            <a:r>
              <a:rPr lang="ko-KR" altLang="en-US" dirty="0"/>
              <a:t>입력 데이터로는 </a:t>
            </a:r>
            <a:r>
              <a:rPr lang="en-US" altLang="ko-KR" dirty="0"/>
              <a:t>ImageNet, COCO, ADE20K </a:t>
            </a:r>
            <a:r>
              <a:rPr lang="ko-KR" altLang="en-US" dirty="0"/>
              <a:t>출력 데이터로는 이미지 분류 레이블과 객체 탐지 박스</a:t>
            </a:r>
            <a:r>
              <a:rPr lang="en-US" altLang="ko-KR" dirty="0"/>
              <a:t>,, </a:t>
            </a:r>
            <a:r>
              <a:rPr lang="ko-KR" altLang="en-US" dirty="0"/>
              <a:t>의미론적 분할 마스크가 있겠습니다</a:t>
            </a:r>
            <a:r>
              <a:rPr lang="en-US" altLang="ko-KR" dirty="0"/>
              <a:t>. </a:t>
            </a:r>
            <a:r>
              <a:rPr lang="ko-KR" altLang="en-US" dirty="0"/>
              <a:t>데이터의 </a:t>
            </a:r>
            <a:r>
              <a:rPr lang="en-US" altLang="ko-KR" dirty="0"/>
              <a:t>flow</a:t>
            </a:r>
            <a:r>
              <a:rPr lang="ko-KR" altLang="en-US" dirty="0"/>
              <a:t>는 우선 </a:t>
            </a:r>
            <a:r>
              <a:rPr lang="ko-KR" altLang="en-US" dirty="0" err="1"/>
              <a:t>전처리된</a:t>
            </a:r>
            <a:r>
              <a:rPr lang="ko-KR" altLang="en-US" dirty="0"/>
              <a:t> 이미지 데이터로 </a:t>
            </a:r>
            <a:r>
              <a:rPr lang="en-US" altLang="ko-KR" dirty="0"/>
              <a:t>MTL </a:t>
            </a:r>
            <a:r>
              <a:rPr lang="ko-KR" altLang="en-US" dirty="0"/>
              <a:t>모형 학습에 이용 이후 테스트 및 성능 분석으로 모형을 평가하며 추가적으로 모형을 사용 할 시 이미지 데이터를 </a:t>
            </a:r>
            <a:r>
              <a:rPr lang="ko-KR" altLang="en-US" dirty="0" err="1"/>
              <a:t>입력받아</a:t>
            </a:r>
            <a:r>
              <a:rPr lang="ko-KR" altLang="en-US" dirty="0"/>
              <a:t> 적절한 결과를 출력하는 방향이 될 것입니다</a:t>
            </a:r>
            <a:r>
              <a:rPr lang="en-US" altLang="ko-KR" dirty="0"/>
              <a:t>. </a:t>
            </a:r>
            <a:r>
              <a:rPr lang="ko-KR" altLang="en-US" dirty="0"/>
              <a:t>외부 시스템 연계로는 비교 모형인 </a:t>
            </a:r>
            <a:r>
              <a:rPr lang="en-US" altLang="ko-KR" dirty="0"/>
              <a:t>Tesla</a:t>
            </a:r>
            <a:r>
              <a:rPr lang="ko-KR" altLang="en-US" dirty="0"/>
              <a:t>의 </a:t>
            </a:r>
            <a:r>
              <a:rPr lang="en-US" altLang="ko-KR" dirty="0" err="1"/>
              <a:t>HydraNet</a:t>
            </a:r>
            <a:r>
              <a:rPr lang="ko-KR" altLang="en-US" dirty="0"/>
              <a:t>이 있으며 평가 툴로는 </a:t>
            </a:r>
            <a:r>
              <a:rPr lang="ko-KR" altLang="en-US" dirty="0" err="1"/>
              <a:t>파이토치</a:t>
            </a:r>
            <a:r>
              <a:rPr lang="en-US" altLang="ko-KR" dirty="0"/>
              <a:t>, </a:t>
            </a:r>
            <a:r>
              <a:rPr lang="ko-KR" altLang="en-US" dirty="0" err="1"/>
              <a:t>사이킷런을</a:t>
            </a:r>
            <a:r>
              <a:rPr lang="ko-KR" altLang="en-US" dirty="0"/>
              <a:t> 활용할 것입니다</a:t>
            </a:r>
            <a:r>
              <a:rPr lang="en-US" altLang="ko-KR" dirty="0"/>
              <a:t>. </a:t>
            </a:r>
            <a:r>
              <a:rPr lang="ko-KR" altLang="en-US" dirty="0"/>
              <a:t>또한</a:t>
            </a:r>
            <a:r>
              <a:rPr lang="en-US" altLang="ko-KR" dirty="0"/>
              <a:t>, </a:t>
            </a:r>
            <a:r>
              <a:rPr lang="ko-KR" altLang="en-US" dirty="0"/>
              <a:t>추가적으로 기존 모형과의 비교를 더 할 시 </a:t>
            </a:r>
            <a:r>
              <a:rPr lang="en-US" altLang="ko-KR" dirty="0"/>
              <a:t>Hugging face</a:t>
            </a:r>
            <a:r>
              <a:rPr lang="ko-KR" altLang="en-US" dirty="0"/>
              <a:t>에 있는 모형들을 활용할 것입니다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370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이는 앞서 소프트웨어 사용 사례를 시각화한 다이어그램입니다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E863CC-1987-4F5C-ABCB-573AC5D55AF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6429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48618E9-EE2D-4864-9EEE-58939BD4F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17D1EC0-23FF-4FC8-B22D-E34878EAA4C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AB929A7-258C-4469-AAB4-A67D713F7A8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A635CDB-2D00-49D5-B26E-0694A25000C7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4288D7A-F857-418D-92F2-368E841B9F27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1084F50-7F3C-4A4A-877E-FFD9EC7CD88B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31E64C1-F4C0-4A94-B319-BB1A0A2450B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3D8374-8052-417F-AB69-B97EAC43D51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7750734-4D51-4019-A003-38A3DE49B4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1B693D1-DBA2-4D3B-9B37-D9EE8C4112F4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BCD3EA8-E4C0-4AF6-817F-F9F29157A499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170FB3-B397-4AC9-85FD-65388F26D90A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E5EC0B9-49C7-4777-AEC5-B5EF8DE40498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902048B-30F7-4434-87A5-140F9BB4BEB1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500A6E2-A41C-4751-8A4E-9A0C5718D93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C259517-7BE7-45F9-81C0-3A6362BF1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0652F56-7B71-42B2-AB68-22204A6DF1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059830E-1C3D-4D42-8789-524971CB46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53325A7-86D3-4B52-A7E3-ADDF408B40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D53F46F-EC12-484C-A4E7-791E57687AC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64ED9CA-8950-47B8-A9ED-22B45CE15FB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4429F7B-9FD7-438F-8ECA-3FCAD006180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558100-D455-4B41-890C-BCC898B2D1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886397-398A-4318-BE16-2CBAC1902F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D32A3A6-CE6E-4ABD-8522-2C8DC88C07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014C09-5B84-4798-8BDE-C80D76E67B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A29EB9E-ED9D-4C69-8A26-9A7A0A83056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A2899F9-1795-416F-8F3D-26EEB684DB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3043474-8625-495C-BD06-3627FD286C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432CE47-7631-408E-8DDC-79EE378B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C8832D-8B8D-4036-B913-2D363143274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CCEFEAF-E87B-4FF2-A947-94CABAA0610D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43A7CD3-94E1-42A9-BAB7-2AFCD9FCBD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078" y="722903"/>
            <a:ext cx="10495904" cy="2460770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7609B-8FD3-4FF7-8EBC-6619CA868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078" y="3428997"/>
            <a:ext cx="10495904" cy="230663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2437C4A8-8E3A-4ADA-93B9-64737CE1A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7A76F-3401-4F50-AE85-8F2AA247B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2E50-D34E-4DD4-8B3B-55D08F25F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53B71-D2FA-4DDC-9C9C-E26F7B591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4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DDA6865-0A03-48FA-AD6E-D5BF8FDE9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277E8EB-0DA2-40E4-AD12-1CCD0D262D0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5BFE9F8-907A-4FFC-9FDE-2B51D238C40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BDDC323-8732-4007-BB81-1BE917E3B2FF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08FC40-8403-438D-95CA-E4EDC66192A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11D218-3FEA-4455-9809-91F029FB55AE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541390F-BE50-4E4E-9DA2-B5F23F1A93D8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EB3F094-97B5-48E1-A4DE-8BEED2550283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4DBB43-CB34-4881-9445-A7FE131D5327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71F972-027A-47F0-996C-84BFE4574050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C41353D-93C8-43F8-BBDE-7AB6B29EC38C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F07B24-CBD8-4F09-81EB-504285F8E11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27873BB-1D79-4055-801C-BDA0F9A1513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008D42B-2F35-497E-A26D-9AF008619D4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F57499-C4D9-4B7D-BADA-38462AA3164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271F2B9-1FFA-4350-9370-B098459A232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8FBAFFC-DC8F-4BB4-B405-E4AAA269AED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94FCE64-D7A5-411A-8795-932DD39F95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0B4ECFC-FD43-44CF-B7FA-2A8C565140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9DFBC12-1E1D-44DE-9966-BAB05B2466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9BEF096-361C-478B-81EB-37584119BFE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FC81993-CE86-4910-B9CE-B69375BDCE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5613D7-9FB0-4D33-8784-EC059DE019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520AFD9-E849-4F42-99B2-928E6098C2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A200B0B-91CD-4D66-ADFC-9585D283103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5DB0C45-30CE-4C85-95C6-FFF4977C646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DC31604-5F93-436D-A9D2-A48846D4E0D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FF1B965-7DE1-4AE3-B28B-DB6847BC52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EFD9FB65-4392-4D6A-8ACC-8151F682BFE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B40380C-3493-4AFE-BF13-AE68A8D244B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B21DF1-4859-4991-9C10-F8FA68F41013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54AD212-17DC-4506-AAA0-34A46A0B11C3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5B556E7-762B-4E18-A961-A4F7A9EC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34823" cy="3020519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7118AF-C54D-406D-AABE-AED6576D1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98672" y="713677"/>
            <a:ext cx="5304977" cy="543064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205CDEB9-8DED-4711-8140-4C943FC2C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31433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13C3F-6360-4760-9477-C3831A6E26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0330"/>
            <a:ext cx="4434823" cy="2173992"/>
          </a:xfrm>
        </p:spPr>
        <p:txBody>
          <a:bodyPr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92D3B-60EE-4FC5-9ED7-444530084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F831E-9B19-4936-8BC9-F62A9B11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71E1D1-F7A2-40D0-91DA-07468A965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98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D70F-ACE4-4595-845E-2296BDF83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78CD9-E0B5-4B48-8366-91E6D22C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AF4B4-44D3-4E29-B235-A1B868207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7BA37-9639-480E-84AB-EA277225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C658-154E-48DE-AD31-813E5170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357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5405209-5179-4359-91ED-1B1A46619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32344F-3BE0-4CE8-B1BD-9ABD425E1C0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99DE306-F4FB-4730-A066-ADF38D7395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CB32885-303F-477F-A081-27425944F23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60C0C0B-4CD0-467D-A382-2B2415102C48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788DF0F-327F-43A5-AB71-3D32053D83CA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98A0902-2662-4911-A532-AA6310861479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ABDA4F7-23F4-46D1-8B7E-A21DD84083E1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7FC9FC2-8808-438E-8FFB-5FE416BFB5C8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04694E5-71F9-4210-9BE8-FC12CC177BD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37E805-A7E5-4906-B0C5-1373F3DA962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A4CD964-FBD6-41AB-8A02-9509A2BAC11F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CD7FF8-E827-4E0A-BCE2-CCB34EDAC0F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C4AD6BB-F1EE-4FB8-96E8-6890447800EC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935057-E0A3-4DAE-B9C8-6E818D7A7205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08DDF69-1C14-453C-BC3A-37D3FE69DFC7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6C26D82-15BA-4B2E-A42D-2ECA8012D30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F73B67-E5E9-4000-91DA-034B2127EF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AFAC1B5-F0DD-4FC0-B4C9-77CB29DF44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ACB3DB-54B2-4CEE-A791-C6FC6C758DA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8324004-1030-47D9-B817-425FF6ECC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AA001C4-81AB-4FA6-ADAA-C861805635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D1DAD34-7844-4F16-9874-F51F2A23B9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7DCBC6D-1BDA-4CB1-A3EC-59F240C8FA1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5B3C1A0-58E7-47E4-831B-CF3EE21D1E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8A09FAA-E123-4FE4-B67A-9EBDE1A3130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317B7C6-C816-4A58-B184-135E4FD19F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D22ABB-4CE8-47DC-80BF-39B3E4CF704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A17DE37-A292-4031-AF42-CDB00A13EE7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73EF673-CB75-435F-9BF3-7594EC3ADF8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35F4581-15F6-47EE-87D0-1132A093DBA5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65CF984-F5BD-45C4-9A12-B02DB4F044E1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ACE66A86-8455-497B-9CA4-F460A19E5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8900000">
            <a:off x="7770390" y="-287370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68C62B-71EF-4824-9EE8-6CAE17984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07774" y="715616"/>
            <a:ext cx="3295876" cy="50265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3E4C8-4AA9-49D7-BF71-1AB5F2CFE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3588" y="715616"/>
            <a:ext cx="6770448" cy="5026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898B3-014E-440B-BA4E-106339212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C22643-CE63-4C3E-B437-5A1A5EF91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1CE5E-160A-4B37-94E2-3D9DC75BF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33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8D6B-70A2-430A-9F5D-DA093D8C1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A2845-6CA6-4745-A951-25B8D5319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49424-7A20-4BA1-9F60-671A5DBB3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BD2B2-E17F-402E-8EA3-5C7C1118A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23070-8658-4AC0-B2A3-4BE605A84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90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69DB7AC-F7D7-430A-A2A7-CD3EBBF1D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6AAF10E-F092-4160-BF4A-FF568555B790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341C04-9B94-4385-A661-7B8C170004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C1D709-6A0F-409C-B2D0-C248E562265E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999BE53-BA11-4B67-BFBB-6281DB50C75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662D93-31C1-4DFB-A938-E631F89AA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7ECC8DA-0BEC-4508-89D4-12FA35B481F5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7DC8E6C-1B78-4B89-82DD-BBA778CD1482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8E5F54A-0315-4B15-B865-1F0460526260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DD7F352-DE39-4835-8D3F-69CDEC490F1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9D6F20A-F777-4F41-B23B-735A64FA5DA3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1BBADBA-0F74-418B-BC50-AD44596C3EF8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918BE26-88E5-457C-8095-745F34D1536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FB269E0-E058-4340-B93D-7D40FFF521F3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DD9AEE-5501-4385-B339-4616F567B53D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9C61-8926-4C98-882B-AB90108C8386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AC585F9-B633-4F7E-AADE-75079DC17158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5DC6366-5525-4FBC-9886-D4409F6B299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CC03CF9-098C-4140-806A-023D3DC3F2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9C41BC4-89DF-4EC4-A141-9EF16D8EEB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32AD067-E64C-499E-9C0A-A725258744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653DD54-FA2B-4B91-A94E-3C46AE21B3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6AC204-156B-442E-B028-01036BD1F2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03512DE-F013-431A-9F6E-ADDA88FB2D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E95FEE1-61A9-4065-B9F8-5589180AC62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028AA59-C1FA-46C0-BFDD-1C1D3404C8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5C99EE-B791-470A-8639-0357A751EB4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54F4204-F48B-4AF5-B11E-0CE7D972AC3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76643FE-3966-4B82-9623-C61A56EDD20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DD769C5-B1B1-45BD-A40A-67E6568C8434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A511707-50C7-48B2-81F7-5C82BF57795C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8D44F3-CCFE-48A0-8414-FFF5E43D9184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D126FE0-8204-40BB-AD46-4A0C7A47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18115"/>
            <a:ext cx="10312571" cy="278150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5E350-4200-419C-A167-527DD6B77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3753350"/>
            <a:ext cx="10312571" cy="1991572"/>
          </a:xfrm>
        </p:spPr>
        <p:txBody>
          <a:bodyPr/>
          <a:lstStyle>
            <a:lvl1pPr marL="0" indent="0">
              <a:buNone/>
              <a:defRPr lang="en-US" sz="24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Right Triangle 38">
            <a:extLst>
              <a:ext uri="{FF2B5EF4-FFF2-40B4-BE49-F238E27FC236}">
                <a16:creationId xmlns:a16="http://schemas.microsoft.com/office/drawing/2014/main" id="{6741F519-22CF-4C01-B140-5480DBAB30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3" y="260790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D1550-9064-4767-B70A-3501AF956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E1C33-2E8E-4041-9683-12048CB8A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6992-B921-4F3F-9C4A-0D67E618D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64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FDF5-4B31-4F1B-83BA-82A951037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3"/>
            <a:ext cx="10312571" cy="13548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EC9A6-F718-4497-8A75-637EE17458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1078" y="2345843"/>
            <a:ext cx="500958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03E57-9695-4508-9778-B3DB1FB5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35075" y="2345843"/>
            <a:ext cx="5068574" cy="3274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CEE6-B9DC-4CCC-8F4C-0B4DADFB0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C85191-5804-47C9-95EB-D49D7157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B0A03-44F6-4299-B45D-E07A0239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013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920E6-CC97-4BD8-92FE-8F36024D0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2900"/>
            <a:ext cx="10320062" cy="1407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872FB-EDD5-42FB-8A9A-279EAD4FB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8" y="2331481"/>
            <a:ext cx="4963444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28C1-95C8-476A-8D93-D580DD39D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1078" y="2954564"/>
            <a:ext cx="4963444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5485-EE1A-41B0-873A-BA9D06E88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3351" y="2331481"/>
            <a:ext cx="4900298" cy="54007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81A6FB-1583-4A1B-A4A7-C65062C57B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3351" y="2954564"/>
            <a:ext cx="4900298" cy="279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29EA7-E61E-4617-9DA9-40B9299B3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3587" y="6215870"/>
            <a:ext cx="3843779" cy="417126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249CC-EB72-46A6-87D9-5FBDA8E4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A04EE7-47BE-4ECE-A170-793C4E569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49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표 개체 틀 6">
            <a:extLst>
              <a:ext uri="{FF2B5EF4-FFF2-40B4-BE49-F238E27FC236}">
                <a16:creationId xmlns:a16="http://schemas.microsoft.com/office/drawing/2014/main" id="{9D5D8976-40DB-E295-09F0-41A4F213192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404892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80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E4946-24AD-40DD-95A7-49BA49C22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1449"/>
            <a:ext cx="10501177" cy="140123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8CF342-49F6-482D-943E-7E50B1694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033E5-3797-4FF8-866F-9FD9325A9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1078" y="236364"/>
            <a:ext cx="4114800" cy="41712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DC1E67-424D-4638-98F8-38E71A410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E4BE104F-1530-DF25-003C-F68C58036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표 개체 틀 6">
            <a:extLst>
              <a:ext uri="{FF2B5EF4-FFF2-40B4-BE49-F238E27FC236}">
                <a16:creationId xmlns:a16="http://schemas.microsoft.com/office/drawing/2014/main" id="{79619B9B-89B8-84E3-B7E2-AAFC856C2C14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6537823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1CDF6D53-9489-627C-ACB8-FE46C90F1E6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4890" y="1677798"/>
            <a:ext cx="4281053" cy="39259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728027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5BED274-5EB4-4EF4-B353-E55BD5026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418BE5-560E-4E49-B12D-B555511FED72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49D1162-73B9-420F-BCBE-95039D00CD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BA76FE-316A-48E2-A03B-4E05691C4348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E678FBC-A6AD-4422-BA24-A4172F8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D3C5C3E-2D08-43F0-AFAC-E15360CA7D3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BEAC62-AF92-4A65-9790-6F6E0C6C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C77D7C5-E76E-4E82-BFC4-9A75D2C8089D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66E0152-96B9-4067-80D3-D9BDE6D7EC9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918AFCC-B9DA-4092-8FBA-2CFEDB0388E3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1EC7D33-C87E-4812-A722-53C5D99272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5F239E3-501A-4C3C-9BE4-6BFA0D3126B7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62BF3B-95BB-4188-AAE5-015A0EF3D186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14E5F0F-0124-40D0-A0BF-AE307A0E15F4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BADC3B1-26C7-4CF1-B29D-4D0DEA3E2633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0A7DF6E-1132-4A80-9B18-593B1ACD7784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EF19589-10D8-4A8F-A0B1-F7CE380E3001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28E6BB32-C4F8-4914-88D3-7DC5E79D023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8F046EE-9DBA-4924-A19C-ED8741F5F81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AABBC44-ABA8-4913-824E-64D34472464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4272B22-1C39-47A0-8551-73666AFBEE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CDFF66-464C-4ABF-BB01-00500A3B75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079FC88-BD3B-4C04-9B90-0FC93C17921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FCAED8-8687-4141-A7C3-0D88ACEDFEC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65038E6-7B32-460F-B804-D6C105FF44C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5DAE85-AD17-454B-AB64-CEFF52FDAB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C603643-2066-4967-AE4B-9DA143843B2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37E9533-9B07-43E3-B939-7BADC01FEE8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CCAAEE-AB2E-4534-893A-3DB109499FB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8BD39A2-970F-4714-AAA6-67EE99A0EAA9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4A1387-348B-4E46-9B65-FDF76ED0EF20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BF5DAF27-A54D-442A-93E4-BA7F04EAE379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EA265F-80A1-448D-A6EB-CE8D6F6EC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15D00D-89E6-4E7A-9A4D-A8CCEB3BE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2B5AEA-8C38-4776-878C-AB01474D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ight Triangle 39">
            <a:extLst>
              <a:ext uri="{FF2B5EF4-FFF2-40B4-BE49-F238E27FC236}">
                <a16:creationId xmlns:a16="http://schemas.microsoft.com/office/drawing/2014/main" id="{C4853C57-22BC-4465-8B37-DC06FE5A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3500000">
            <a:off x="-281092" y="3144857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67C0A6-48E9-4845-9EBF-EF2A3DFD2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87" y="713677"/>
            <a:ext cx="4499914" cy="299658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8B542-2084-485C-ABFC-94340B4C7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672" y="708102"/>
            <a:ext cx="5656716" cy="543064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7791F-9546-470D-A174-D75285263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587" y="3976544"/>
            <a:ext cx="4499914" cy="2162201"/>
          </a:xfrm>
        </p:spPr>
        <p:txBody>
          <a:bodyPr>
            <a:normAutofit/>
          </a:bodyPr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None/>
            </a:pPr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50D594-9D00-4E12-9A7B-8B78EC199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5DEA230-2680-47DD-BD49-FDBF4C1105A5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F0BA61D-887F-46F1-B20D-EA4C38D467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50DFBA-D16D-4AE0-8339-58C4089B94A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F4AAAA5-CEFC-4C25-91D3-5AE49F720DA5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4D142AD-3FA3-43E4-8A61-61CF1E415684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C3755A3-93F4-4EC4-9635-7E89E4AF1D3F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0BFB588-0AB8-4BD8-9272-1CA867726018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45A6DF3-CF29-4480-A235-EAE88D65A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D6FF036-365A-4C15-8E15-0D5BBEBCEA58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5E76FF-4E86-4E42-B67E-B11AAE8D3076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1A64CEE-7CED-4EB2-A414-6F2D91E824F9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12C571B-47A6-49EB-A29F-678368BAED9F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160B109-845C-4119-BB66-9887B3859A7D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B68B7447-FF64-42D9-B3C6-2BDC6F547EDE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FFF9B71-8653-450D-AFBE-2140D586FB5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F0B9E5A-C1DA-445C-A911-721DF98DDCD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5C9A3DC-A478-4469-9359-34A435689F3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7DE3299-EED7-4771-A270-F6B02941AD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434422A-5B59-41DC-8E2A-1A8244580E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176117-0990-434B-A9D9-B4B9043C54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7D6425E-C84A-462F-98F8-D0AB4FC3AF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F13AB68-7321-4AC2-AC60-0F417877D0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75CCE-D06F-49D0-8A47-372C504033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D4B374E-EEBC-4A9C-B3B4-B269EC71985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D80A7E6-BBEF-4EF1-B14A-29F26BFCF8E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BC013-9B50-459D-8B8D-F756514A478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8964C0-675D-4807-B795-4B695A8F84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911512-51A8-4CE7-A043-425C809EB5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3C15D1E-0EDF-4AD7-90C7-3D8D64E645D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8265A2D-2A6A-4301-B59F-8BAD98D9A57B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4A4907F-2D1D-49D1-882D-119AA5E1183B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A2284-37AB-43F5-98B8-8AB49DBFA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D8ABAA-E2F7-4C89-99ED-2C340220D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2EF12-B2CD-4F3C-9F19-A8691540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38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BDF0D99C-5D42-41C6-A50C-C4E2D6B2A3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F28962D-50BA-43F8-8863-28ECE711D3FC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80F5939-D4E0-46FD-9A5A-5D648E3810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633D331-78CB-40A1-B167-8185EC5D707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512E4B1-E78E-49E7-AA36-374CC1B084E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D46340-CBFC-490F-B44E-7AA8FBF58B05}"/>
                </a:ext>
              </a:extLst>
            </p:cNvPr>
            <p:cNvCxnSpPr>
              <a:cxnSpLocks/>
            </p:cNvCxnSpPr>
            <p:nvPr/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575C26C-3EBD-4AA9-BA4D-2561E295D65D}"/>
                </a:ext>
              </a:extLst>
            </p:cNvPr>
            <p:cNvCxnSpPr>
              <a:cxnSpLocks/>
            </p:cNvCxnSpPr>
            <p:nvPr/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35DB6BE-E065-4559-BF5C-36B56B379040}"/>
                </a:ext>
              </a:extLst>
            </p:cNvPr>
            <p:cNvCxnSpPr>
              <a:cxnSpLocks/>
            </p:cNvCxnSpPr>
            <p:nvPr/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A54272-CD9D-4F68-BBAB-4F0C0C3EC6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002CE8F-9256-4F2C-B474-58873717119E}"/>
                </a:ext>
              </a:extLst>
            </p:cNvPr>
            <p:cNvCxnSpPr>
              <a:cxnSpLocks/>
            </p:cNvCxnSpPr>
            <p:nvPr/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59C9DE9F-4252-401D-913E-B74C9E326F98}"/>
                </a:ext>
              </a:extLst>
            </p:cNvPr>
            <p:cNvCxnSpPr>
              <a:cxnSpLocks/>
            </p:cNvCxnSpPr>
            <p:nvPr/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FE4E69B-534F-4A80-9E1C-798BEE1B0795}"/>
                </a:ext>
              </a:extLst>
            </p:cNvPr>
            <p:cNvCxnSpPr>
              <a:cxnSpLocks/>
            </p:cNvCxnSpPr>
            <p:nvPr/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564E1C-009C-4832-AE8D-E98286693F0C}"/>
                </a:ext>
              </a:extLst>
            </p:cNvPr>
            <p:cNvCxnSpPr>
              <a:cxnSpLocks/>
            </p:cNvCxnSpPr>
            <p:nvPr/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305DF1C-5801-43F2-A8B9-5351369418C0}"/>
                </a:ext>
              </a:extLst>
            </p:cNvPr>
            <p:cNvCxnSpPr>
              <a:cxnSpLocks/>
            </p:cNvCxnSpPr>
            <p:nvPr/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06E71C8-0783-4E17-9B34-F51231DD295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D908F17-2A89-4B0A-A2EA-692390969FE0}"/>
                </a:ext>
              </a:extLst>
            </p:cNvPr>
            <p:cNvCxnSpPr>
              <a:cxnSpLocks/>
            </p:cNvCxnSpPr>
            <p:nvPr/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BE22751-380F-44F9-BEED-0A553CF87BE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7B27910-846F-4E4E-B588-F5B2E026FE9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6E0501E-134E-46D7-984F-3A382B0BB2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90A83974-CBD7-4A69-9D84-2D3BBDE027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503E931-00D4-4B0C-BC69-49FE5C7665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7732A30-BE2F-4D71-BC37-60F7B44591B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C8EB840-DE7D-4E67-989C-F4D8F50E15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05D2CC2-53CC-487E-A72E-42B1E9B184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A12D6B-1D60-4F26-8FB9-74AD5B070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1895D00-2D63-443C-95A8-5EB6E5EECBF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AC50652-2A56-4382-95D0-971644EE0FA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A50A374-8880-482D-B54F-F74E0D7BE18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66364D8-CCC7-4AAF-94BC-766EC160D9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A0DC409-26E2-4453-89FD-745EA849BE7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39ED039-D66C-4A5E-AA35-E7A5FA2E64C2}"/>
                </a:ext>
              </a:extLst>
            </p:cNvPr>
            <p:cNvCxnSpPr>
              <a:cxnSpLocks/>
            </p:cNvCxnSpPr>
            <p:nvPr/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C72C13DC-161E-49CF-96B5-5383AA052AB7}"/>
                </a:ext>
              </a:extLst>
            </p:cNvPr>
            <p:cNvCxnSpPr>
              <a:cxnSpLocks/>
            </p:cNvCxnSpPr>
            <p:nvPr/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103067-48DA-458C-99F6-9921C19A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1"/>
            <a:ext cx="10325000" cy="1442463"/>
          </a:xfrm>
          <a:prstGeom prst="rect">
            <a:avLst/>
          </a:prstGeom>
        </p:spPr>
        <p:txBody>
          <a:bodyPr lIns="109728" tIns="109728" rIns="109728" bIns="91440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86862-507E-4F73-890F-3B77BCFA3F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079" y="2340131"/>
            <a:ext cx="10325000" cy="356443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FBC0BB-AF05-4753-9159-41A16FBFC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3587" y="6215870"/>
            <a:ext cx="3843779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72BA41-EC5B-4197-BCC8-0FD2E523CD7A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62F82-EA1A-4B02-8A64-3B44C0D9D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1078" y="236364"/>
            <a:ext cx="4114800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C5EF32-1CA9-4CDA-8182-2FB0C30A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03649" y="6215870"/>
            <a:ext cx="979151" cy="417126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ight Triangle 6">
            <a:extLst>
              <a:ext uri="{FF2B5EF4-FFF2-40B4-BE49-F238E27FC236}">
                <a16:creationId xmlns:a16="http://schemas.microsoft.com/office/drawing/2014/main" id="{8F58CD99-B6A1-12D0-EEF1-63F2F4B9D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1094" y="761204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1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26" r:id="rId7"/>
    <p:sldLayoutId id="2147483714" r:id="rId8"/>
    <p:sldLayoutId id="2147483715" r:id="rId9"/>
    <p:sldLayoutId id="2147483716" r:id="rId10"/>
    <p:sldLayoutId id="2147483717" r:id="rId11"/>
    <p:sldLayoutId id="2147483719" r:id="rId12"/>
  </p:sldLayoutIdLst>
  <p:txStyles>
    <p:titleStyle>
      <a:lvl1pPr algn="l" defTabSz="914400" rtl="0" eaLnBrk="1" latinLnBrk="0" hangingPunct="1">
        <a:lnSpc>
          <a:spcPct val="114000"/>
        </a:lnSpc>
        <a:spcBef>
          <a:spcPct val="0"/>
        </a:spcBef>
        <a:buNone/>
        <a:defRPr sz="4400" kern="1200" spc="5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20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1pPr>
      <a:lvl2pPr marL="457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8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2pPr>
      <a:lvl3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6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3pPr>
      <a:lvl4pPr marL="914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4pPr>
      <a:lvl5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tx2">
            <a:lumMod val="50000"/>
            <a:lumOff val="50000"/>
          </a:schemeClr>
        </a:buClr>
        <a:buSzPct val="75000"/>
        <a:buFont typeface="Wingdings" panose="05000000000000000000" pitchFamily="2" charset="2"/>
        <a:buChar char="§"/>
        <a:defRPr sz="1400" kern="1200" spc="30">
          <a:solidFill>
            <a:schemeClr val="tx2"/>
          </a:solidFill>
          <a:latin typeface="나눔바른고딕" panose="020B0603020101020101" pitchFamily="50" charset="-127"/>
          <a:ea typeface="나눔바른고딕" panose="020B0603020101020101" pitchFamily="50" charset="-127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51">
            <a:extLst>
              <a:ext uri="{FF2B5EF4-FFF2-40B4-BE49-F238E27FC236}">
                <a16:creationId xmlns:a16="http://schemas.microsoft.com/office/drawing/2014/main" id="{4187D111-0A9D-421B-84EB-FC5811C3A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90" name="Group 53">
            <a:extLst>
              <a:ext uri="{FF2B5EF4-FFF2-40B4-BE49-F238E27FC236}">
                <a16:creationId xmlns:a16="http://schemas.microsoft.com/office/drawing/2014/main" id="{CEC7A2BB-E03E-436B-ABA5-3EBC8FB40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6DC0849-A033-4B02-97FE-B41AD9A866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55">
              <a:extLst>
                <a:ext uri="{FF2B5EF4-FFF2-40B4-BE49-F238E27FC236}">
                  <a16:creationId xmlns:a16="http://schemas.microsoft.com/office/drawing/2014/main" id="{C3ADCA7D-864A-49AD-B820-102F220EA7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957E947-1347-4EB3-89EB-DF85D94E2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8B5FAB9-675C-4906-A39C-BCFD68929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C524971-DA3C-4B74-A99D-95CECD50C9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92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DBDB683-BC6A-4522-82A5-C74572015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931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A41560A9-0B55-472F-8261-6951E27C52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4271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D874A14-7926-47E8-947C-904C98B0E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2610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3E5598F-2EAC-49C0-B77B-95438A8EDD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0949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C8993AC-196C-48AC-BCE3-3E71814D91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09289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D517F3CA-CF3E-4CD8-B001-2BDF09D76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762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5237402-E5C4-470B-955F-F3A886776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059680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315EAA5-98ED-4276-880E-4E3789CEA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043074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7F94794-653E-45B6-811B-8081788A0E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026468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82DE38F-FC85-4274-8C84-8E75162E6A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009862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4AF14C3-798E-4C02-A6B4-165D003D72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53D4C15-2F93-446B-AF2D-82072EC01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09026E7-4EC6-47AE-A989-318A5CA6B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1459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56DEDA5A-47AA-4ED0-897C-C0B1873B6F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57478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4061821F-242E-4E40-B305-9048634C0F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0035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20734AE8-EEDD-4DCB-9723-087DC2EC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343240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6DB511B-1563-4336-AFBB-D561A7C0B4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886121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B5CEC4A9-4067-4D92-A28E-EE8152717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429002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B783B25-A3A3-45C4-B04C-A116442505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971883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031178CD-3DE0-4C42-811C-7BC881FBF6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514764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926C508-8BE5-4ACF-A219-09B5D995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057645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B58DEC2-3409-477A-84B4-A5D297FB0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600526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EE3E226-6EDA-4FC4-B670-9590DD5CE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6BC874A8-EE7F-4F92-AAEA-40B18D939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143407"/>
              <a:ext cx="12192000" cy="0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23D647B-0C43-4C02-9BD2-A01859FD1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84225" y="171716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1C6DE01B-DD35-4B52-A72E-57E60E2263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508412" y="173267"/>
              <a:ext cx="0" cy="6511464"/>
            </a:xfrm>
            <a:prstGeom prst="line">
              <a:avLst/>
            </a:prstGeom>
            <a:ln w="12700">
              <a:solidFill>
                <a:srgbClr val="BCBCBC">
                  <a:alpha val="29804"/>
                </a:srgb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DF55576B-0897-B8E5-2160-AB13AEA91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43" y="1220692"/>
            <a:ext cx="7355795" cy="2510445"/>
          </a:xfrm>
        </p:spPr>
        <p:txBody>
          <a:bodyPr>
            <a:normAutofit/>
          </a:bodyPr>
          <a:lstStyle/>
          <a:p>
            <a:r>
              <a:rPr lang="en-US" altLang="ko-KR" sz="3200" dirty="0"/>
              <a:t>Multi-Task Learning</a:t>
            </a:r>
            <a:r>
              <a:rPr lang="ko-KR" altLang="en-US" sz="3200" dirty="0"/>
              <a:t>을 활용한</a:t>
            </a:r>
            <a:br>
              <a:rPr lang="en-US" altLang="ko-KR" sz="3200" dirty="0"/>
            </a:br>
            <a:r>
              <a:rPr lang="en-US" altLang="ko-KR" sz="3200" dirty="0"/>
              <a:t>PVT v2 </a:t>
            </a:r>
            <a:r>
              <a:rPr lang="ko-KR" altLang="en-US" sz="3200" dirty="0"/>
              <a:t>프레임워크 성능 개선</a:t>
            </a:r>
            <a:br>
              <a:rPr lang="en-US" altLang="ko-KR" sz="3200" dirty="0"/>
            </a:br>
            <a:r>
              <a:rPr lang="en-US" altLang="ko-KR" sz="3200" dirty="0"/>
              <a:t>- </a:t>
            </a:r>
            <a:r>
              <a:rPr lang="ko-KR" altLang="en-US" sz="3200" dirty="0" err="1"/>
              <a:t>시퀸스</a:t>
            </a:r>
            <a:r>
              <a:rPr lang="ko-KR" altLang="en-US" sz="3200" dirty="0"/>
              <a:t> 다이어그램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B2F9FB3-222B-3352-ED72-5B8300DCE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25" y="3637574"/>
            <a:ext cx="5185297" cy="2309737"/>
          </a:xfrm>
        </p:spPr>
        <p:txBody>
          <a:bodyPr>
            <a:normAutofit/>
          </a:bodyPr>
          <a:lstStyle/>
          <a:p>
            <a:endParaRPr lang="en-US" altLang="ko-KR" sz="1600" dirty="0"/>
          </a:p>
          <a:p>
            <a:r>
              <a:rPr lang="en-US" altLang="ko-KR" sz="1600" dirty="0"/>
              <a:t>8</a:t>
            </a:r>
            <a:r>
              <a:rPr lang="ko-KR" altLang="en-US" sz="1600" dirty="0"/>
              <a:t>조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202001156 </a:t>
            </a:r>
            <a:r>
              <a:rPr lang="ko-KR" altLang="en-US" sz="1600" dirty="0"/>
              <a:t>정보통계학과 김수영</a:t>
            </a:r>
            <a:endParaRPr lang="en-US" altLang="ko-KR" sz="1600" dirty="0"/>
          </a:p>
          <a:p>
            <a:r>
              <a:rPr lang="en-US" altLang="ko-KR" sz="1600" dirty="0"/>
              <a:t>202002510 </a:t>
            </a:r>
            <a:r>
              <a:rPr lang="ko-KR" altLang="en-US" sz="1600" dirty="0"/>
              <a:t>컴퓨터융합학부 송재현</a:t>
            </a:r>
          </a:p>
        </p:txBody>
      </p:sp>
      <p:sp>
        <p:nvSpPr>
          <p:cNvPr id="87" name="Right Triangle 86">
            <a:extLst>
              <a:ext uri="{FF2B5EF4-FFF2-40B4-BE49-F238E27FC236}">
                <a16:creationId xmlns:a16="http://schemas.microsoft.com/office/drawing/2014/main" id="{218D3B53-4071-48E8-9CB1-4566DAFA0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79642" y="2600449"/>
            <a:ext cx="568289" cy="568289"/>
          </a:xfrm>
          <a:prstGeom prst="rtTriangl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76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58B82-8F2D-79DC-DFD3-3ECCA00E8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9390E-071D-FAC1-9F13-B3F06D8A5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문제 해결에 대한 사용 사례 </a:t>
            </a:r>
            <a:r>
              <a:rPr lang="en-US" altLang="ko-KR" dirty="0"/>
              <a:t>/ DIAGRAM</a:t>
            </a:r>
            <a:endParaRPr lang="ko-KR" altLang="en-US" dirty="0"/>
          </a:p>
        </p:txBody>
      </p:sp>
      <p:graphicFrame>
        <p:nvGraphicFramePr>
          <p:cNvPr id="4" name="표 개체 틀 6">
            <a:extLst>
              <a:ext uri="{FF2B5EF4-FFF2-40B4-BE49-F238E27FC236}">
                <a16:creationId xmlns:a16="http://schemas.microsoft.com/office/drawing/2014/main" id="{ECC14670-E091-71B4-B7D8-0B298A40FE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8772344"/>
              </p:ext>
            </p:extLst>
          </p:nvPr>
        </p:nvGraphicFramePr>
        <p:xfrm>
          <a:off x="2738110" y="2586105"/>
          <a:ext cx="6230938" cy="3209496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115469">
                  <a:extLst>
                    <a:ext uri="{9D8B030D-6E8A-4147-A177-3AD203B41FA5}">
                      <a16:colId xmlns:a16="http://schemas.microsoft.com/office/drawing/2014/main" val="3775715531"/>
                    </a:ext>
                  </a:extLst>
                </a:gridCol>
                <a:gridCol w="3115469">
                  <a:extLst>
                    <a:ext uri="{9D8B030D-6E8A-4147-A177-3AD203B41FA5}">
                      <a16:colId xmlns:a16="http://schemas.microsoft.com/office/drawing/2014/main" val="1274735807"/>
                    </a:ext>
                  </a:extLst>
                </a:gridCol>
              </a:tblGrid>
              <a:tr h="80237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핵심 문제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</a:rPr>
                        <a:t>MTL</a:t>
                      </a:r>
                      <a:r>
                        <a:rPr lang="ko-KR" sz="1100" dirty="0">
                          <a:solidFill>
                            <a:srgbClr val="000000"/>
                          </a:solidFill>
                          <a:effectLst/>
                        </a:rPr>
                        <a:t>의 실질적인 유효성 검증 부족</a:t>
                      </a:r>
                      <a:endParaRPr lang="ko-KR" sz="11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144849"/>
                  </a:ext>
                </a:extLst>
              </a:tr>
              <a:tr h="80237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직접 요인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buNone/>
                      </a:pPr>
                      <a:r>
                        <a:rPr lang="en-US" sz="1100" kern="100" dirty="0">
                          <a:effectLst/>
                        </a:rPr>
                        <a:t>MTL</a:t>
                      </a:r>
                      <a:r>
                        <a:rPr lang="ko-KR" sz="1100" kern="100" dirty="0">
                          <a:effectLst/>
                        </a:rPr>
                        <a:t>의 유효성에 대한 연구와 근거 부족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8665762"/>
                  </a:ext>
                </a:extLst>
              </a:tr>
              <a:tr h="80237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100" b="1" kern="100" dirty="0">
                          <a:solidFill>
                            <a:srgbClr val="000000"/>
                          </a:solidFill>
                          <a:effectLst/>
                        </a:rPr>
                        <a:t>간접 요인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r>
                        <a:rPr lang="ko-KR" sz="1100" kern="100" dirty="0">
                          <a:effectLst/>
                        </a:rPr>
                        <a:t>실제 적용사례 부족</a:t>
                      </a:r>
                      <a:r>
                        <a:rPr lang="en-US" sz="1100" kern="100" dirty="0">
                          <a:effectLst/>
                        </a:rPr>
                        <a:t>, </a:t>
                      </a:r>
                      <a:r>
                        <a:rPr lang="ko-KR" sz="1100" kern="100" dirty="0">
                          <a:effectLst/>
                        </a:rPr>
                        <a:t>적절한 태스크 조합의 선정</a:t>
                      </a:r>
                      <a:r>
                        <a:rPr lang="en-US" altLang="ko-KR" sz="1100" kern="100" dirty="0">
                          <a:effectLst/>
                        </a:rPr>
                        <a:t> </a:t>
                      </a:r>
                      <a:r>
                        <a:rPr lang="ko-KR" altLang="en-US" sz="1100" kern="100" dirty="0">
                          <a:effectLst/>
                        </a:rPr>
                        <a:t>및 </a:t>
                      </a:r>
                      <a:r>
                        <a:rPr lang="ko-KR" sz="1100" kern="100" dirty="0">
                          <a:effectLst/>
                        </a:rPr>
                        <a:t>성능 평가 기준의 불명확성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317307"/>
                  </a:ext>
                </a:extLst>
              </a:tr>
              <a:tr h="80237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altLang="en-US" sz="1100" b="1" kern="100" dirty="0">
                          <a:effectLst/>
                        </a:rPr>
                        <a:t>활용 맥락</a:t>
                      </a:r>
                      <a:endParaRPr lang="ko-KR" sz="11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r>
                        <a:rPr lang="ko-KR" altLang="ko-KR" sz="1100" kern="100" spc="-100" dirty="0">
                          <a:solidFill>
                            <a:srgbClr val="000000"/>
                          </a:solidFill>
                          <a:effectLst/>
                        </a:rPr>
                        <a:t>자율주행 시스템</a:t>
                      </a:r>
                      <a:r>
                        <a:rPr lang="en-US" altLang="ko-KR" sz="1100" kern="100" spc="-1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ko-KR" sz="1100" kern="100" spc="-100" dirty="0">
                          <a:solidFill>
                            <a:srgbClr val="000000"/>
                          </a:solidFill>
                          <a:effectLst/>
                        </a:rPr>
                        <a:t>영상 인식 기반 응용 분야</a:t>
                      </a:r>
                      <a:endParaRPr lang="ko-KR" sz="11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730941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842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D4FF4-082B-52D5-814D-E43F21204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BD378-8A33-758E-D698-D36197D9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문제 해결에 대한 사용 사례 </a:t>
            </a:r>
            <a:r>
              <a:rPr lang="en-US" altLang="ko-KR" dirty="0"/>
              <a:t>/ DIAGRAM</a:t>
            </a:r>
            <a:endParaRPr lang="ko-KR" altLang="en-US" dirty="0"/>
          </a:p>
        </p:txBody>
      </p:sp>
      <p:pic>
        <p:nvPicPr>
          <p:cNvPr id="5122" name="그림 1">
            <a:extLst>
              <a:ext uri="{FF2B5EF4-FFF2-40B4-BE49-F238E27FC236}">
                <a16:creationId xmlns:a16="http://schemas.microsoft.com/office/drawing/2014/main" id="{8FABDD69-E974-0C73-460C-A24C5977C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659" y="2701148"/>
            <a:ext cx="8369840" cy="28424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3391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57EFF-3220-2AB9-A30D-620E88EF0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052768-E2D2-FD5C-6F5A-D68E111C8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sz="4400" dirty="0"/>
              <a:t>해결 방법에 대한 알고리즘 순서도</a:t>
            </a:r>
            <a:endParaRPr lang="ko-KR" altLang="en-US" dirty="0"/>
          </a:p>
        </p:txBody>
      </p:sp>
      <p:graphicFrame>
        <p:nvGraphicFramePr>
          <p:cNvPr id="10" name="표 개체 틀 6">
            <a:extLst>
              <a:ext uri="{FF2B5EF4-FFF2-40B4-BE49-F238E27FC236}">
                <a16:creationId xmlns:a16="http://schemas.microsoft.com/office/drawing/2014/main" id="{A9D5EF03-7226-BC41-CB9E-17A59882B72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3414710"/>
              </p:ext>
            </p:extLst>
          </p:nvPr>
        </p:nvGraphicFramePr>
        <p:xfrm>
          <a:off x="2610855" y="2032402"/>
          <a:ext cx="6538670" cy="4055577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269335">
                  <a:extLst>
                    <a:ext uri="{9D8B030D-6E8A-4147-A177-3AD203B41FA5}">
                      <a16:colId xmlns:a16="http://schemas.microsoft.com/office/drawing/2014/main" val="3775715531"/>
                    </a:ext>
                  </a:extLst>
                </a:gridCol>
                <a:gridCol w="3269335">
                  <a:extLst>
                    <a:ext uri="{9D8B030D-6E8A-4147-A177-3AD203B41FA5}">
                      <a16:colId xmlns:a16="http://schemas.microsoft.com/office/drawing/2014/main" val="1274735807"/>
                    </a:ext>
                  </a:extLst>
                </a:gridCol>
              </a:tblGrid>
              <a:tr h="700386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altLang="en-US" sz="1600" b="1" kern="100" dirty="0">
                          <a:solidFill>
                            <a:srgbClr val="000000"/>
                          </a:solidFill>
                          <a:effectLst/>
                        </a:rPr>
                        <a:t>실험 환경</a:t>
                      </a:r>
                      <a:endParaRPr lang="ko-KR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buNone/>
                      </a:pPr>
                      <a:r>
                        <a:rPr lang="en-US" altLang="ko-KR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COCO, ADE20K, ImageNet </a:t>
                      </a: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데이터 </a:t>
                      </a:r>
                      <a:endParaRPr lang="en-US" altLang="ko-KR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  <a:p>
                      <a:pPr algn="just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200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준비 및 </a:t>
                      </a:r>
                      <a:r>
                        <a:rPr lang="ko-KR" altLang="en-US" sz="1200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굴림" panose="020B0600000101010101" pitchFamily="50" charset="-127"/>
                        </a:rPr>
                        <a:t>전처리</a:t>
                      </a:r>
                      <a:endParaRPr lang="ko-KR" sz="120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144849"/>
                  </a:ext>
                </a:extLst>
              </a:tr>
              <a:tr h="1016824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altLang="en-US" sz="1600" b="1" kern="100" dirty="0">
                          <a:solidFill>
                            <a:srgbClr val="000000"/>
                          </a:solidFill>
                          <a:effectLst/>
                        </a:rPr>
                        <a:t>모형 학습</a:t>
                      </a:r>
                      <a:endParaRPr lang="ko-KR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buNone/>
                      </a:pPr>
                      <a:br>
                        <a:rPr lang="en-US" altLang="ko-KR" sz="1100" kern="100" dirty="0">
                          <a:effectLst/>
                        </a:rPr>
                      </a:br>
                      <a:r>
                        <a:rPr lang="ko-KR" altLang="en-US" sz="1100" kern="100" dirty="0" err="1">
                          <a:effectLst/>
                        </a:rPr>
                        <a:t>전처리된</a:t>
                      </a:r>
                      <a:r>
                        <a:rPr lang="ko-KR" altLang="en-US" sz="1100" kern="100" dirty="0">
                          <a:effectLst/>
                        </a:rPr>
                        <a:t> 데이터로 의미론적 분할</a:t>
                      </a:r>
                      <a:r>
                        <a:rPr lang="en-US" altLang="ko-KR" sz="1100" kern="100" dirty="0">
                          <a:effectLst/>
                        </a:rPr>
                        <a:t>, </a:t>
                      </a:r>
                      <a:r>
                        <a:rPr lang="ko-KR" altLang="en-US" sz="1100" kern="100" dirty="0">
                          <a:effectLst/>
                        </a:rPr>
                        <a:t>이미지 분류</a:t>
                      </a:r>
                      <a:r>
                        <a:rPr lang="en-US" altLang="ko-KR" sz="1100" kern="100" dirty="0">
                          <a:effectLst/>
                        </a:rPr>
                        <a:t>, </a:t>
                      </a:r>
                    </a:p>
                    <a:p>
                      <a:pPr algn="just" latinLnBrk="0">
                        <a:buNone/>
                      </a:pPr>
                      <a:r>
                        <a:rPr lang="ko-KR" altLang="en-US" sz="1100" kern="100" dirty="0">
                          <a:effectLst/>
                        </a:rPr>
                        <a:t>객체 탐지 학습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8665762"/>
                  </a:ext>
                </a:extLst>
              </a:tr>
              <a:tr h="1199349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altLang="en-US" sz="1600" b="1" kern="100" dirty="0">
                          <a:solidFill>
                            <a:srgbClr val="000000"/>
                          </a:solidFill>
                          <a:effectLst/>
                        </a:rPr>
                        <a:t>대조 모형과의 성능 비교</a:t>
                      </a:r>
                      <a:endParaRPr lang="ko-KR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endParaRPr lang="en-US" altLang="ko-KR" sz="1100" kern="100" spc="-100" dirty="0">
                        <a:effectLst/>
                      </a:endParaRPr>
                    </a:p>
                    <a:p>
                      <a:pPr marL="171450" indent="-171450" algn="just" fontAlgn="base" latinLnBrk="0">
                        <a:buFont typeface="Arial" panose="020B0604020202020204" pitchFamily="34" charset="0"/>
                        <a:buChar char="•"/>
                        <a:tabLst>
                          <a:tab pos="1019810" algn="l"/>
                        </a:tabLst>
                      </a:pPr>
                      <a:r>
                        <a:rPr lang="en-US" altLang="ko-KR" sz="1200" kern="100" dirty="0">
                          <a:effectLst/>
                          <a:latin typeface="+mn-ea"/>
                          <a:ea typeface="+mn-ea"/>
                        </a:rPr>
                        <a:t>PVT v2-B2 (STL)</a:t>
                      </a:r>
                    </a:p>
                    <a:p>
                      <a:pPr marL="171450" indent="-171450" algn="just" fontAlgn="base" latinLnBrk="0">
                        <a:buFont typeface="Arial" panose="020B0604020202020204" pitchFamily="34" charset="0"/>
                        <a:buChar char="•"/>
                        <a:tabLst>
                          <a:tab pos="1019810" algn="l"/>
                        </a:tabLst>
                      </a:pPr>
                      <a:r>
                        <a:rPr lang="en-US" altLang="ko-KR" sz="1200" kern="100" dirty="0">
                          <a:effectLst/>
                          <a:latin typeface="+mn-ea"/>
                          <a:ea typeface="+mn-ea"/>
                        </a:rPr>
                        <a:t>PVY v2-B1 (STL)</a:t>
                      </a:r>
                    </a:p>
                    <a:p>
                      <a:pPr marL="171450" indent="-171450" algn="just" fontAlgn="base" latinLnBrk="0">
                        <a:buFont typeface="Arial" panose="020B0604020202020204" pitchFamily="34" charset="0"/>
                        <a:buChar char="•"/>
                        <a:tabLst>
                          <a:tab pos="1019810" algn="l"/>
                        </a:tabLst>
                      </a:pPr>
                      <a:r>
                        <a:rPr lang="en-US" altLang="ko-KR" sz="1200" kern="100" dirty="0">
                          <a:effectLst/>
                          <a:latin typeface="+mn-ea"/>
                          <a:ea typeface="+mn-ea"/>
                        </a:rPr>
                        <a:t>Swin MTL</a:t>
                      </a:r>
                      <a:endParaRPr lang="ko-KR" sz="120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317307"/>
                  </a:ext>
                </a:extLst>
              </a:tr>
              <a:tr h="1139018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en-US" altLang="ko-KR" sz="1600" b="1" kern="100" dirty="0">
                          <a:solidFill>
                            <a:srgbClr val="000000"/>
                          </a:solidFill>
                          <a:effectLst/>
                        </a:rPr>
                        <a:t>H1 </a:t>
                      </a:r>
                      <a:r>
                        <a:rPr lang="ko-KR" altLang="en-US" sz="1600" b="1" kern="100" dirty="0">
                          <a:solidFill>
                            <a:srgbClr val="000000"/>
                          </a:solidFill>
                          <a:effectLst/>
                        </a:rPr>
                        <a:t>가설 검증</a:t>
                      </a:r>
                      <a:endParaRPr lang="ko-KR" sz="16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MTL</a:t>
                      </a:r>
                      <a:r>
                        <a:rPr lang="ko-KR" altLang="en-US" sz="1100" dirty="0"/>
                        <a:t>을 이용해 학습시킨 </a:t>
                      </a:r>
                      <a:r>
                        <a:rPr lang="en-US" altLang="ko-KR" sz="1100" dirty="0"/>
                        <a:t>PVT v2 </a:t>
                      </a:r>
                      <a:r>
                        <a:rPr lang="ko-KR" altLang="en-US" sz="1100" dirty="0"/>
                        <a:t>모형은 </a:t>
                      </a:r>
                      <a:endParaRPr lang="en-US" altLang="ko-KR" sz="1100" dirty="0"/>
                    </a:p>
                    <a:p>
                      <a:r>
                        <a:rPr lang="ko-KR" altLang="en-US" sz="1100" dirty="0"/>
                        <a:t>단일 작업 모형보다 정확도</a:t>
                      </a:r>
                      <a:r>
                        <a:rPr lang="en-US" altLang="ko-KR" sz="1100" dirty="0"/>
                        <a:t>, AP, </a:t>
                      </a:r>
                      <a:r>
                        <a:rPr lang="en-US" altLang="ko-KR" sz="1100" dirty="0" err="1"/>
                        <a:t>mIoU</a:t>
                      </a:r>
                      <a:r>
                        <a:rPr lang="en-US" altLang="ko-KR" sz="1100" dirty="0"/>
                        <a:t>, #Param </a:t>
                      </a:r>
                      <a:r>
                        <a:rPr lang="ko-KR" altLang="en-US" sz="1100" dirty="0"/>
                        <a:t>등의 성능 지표에서 유의미한 개선을 보일 것이다</a:t>
                      </a:r>
                      <a:r>
                        <a:rPr lang="en-US" altLang="ko-KR" sz="1100" dirty="0"/>
                        <a:t>.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06209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6657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9EDE2-A987-6404-CC55-A14C4BA34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6123D8-B7D0-718A-CC0B-296B5B5B1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sz="4400" dirty="0"/>
              <a:t>해결 방법에 대한 알고리즘 순서도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98CBF20-43A8-75D8-6642-97B71A39E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039" y="1442463"/>
            <a:ext cx="6317080" cy="52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881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67176-3DA1-608B-6C41-47053AD1D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216D17-5F7D-61D6-3196-57C9A6FD3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en-US" altLang="ko-KR" dirty="0"/>
              <a:t>AI </a:t>
            </a:r>
            <a:r>
              <a:rPr lang="ko-KR" altLang="en-US" dirty="0"/>
              <a:t>도구 활용 정보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8C41AA-55A3-8519-1EEE-39B6C0E45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664518"/>
              </p:ext>
            </p:extLst>
          </p:nvPr>
        </p:nvGraphicFramePr>
        <p:xfrm>
          <a:off x="1877987" y="2420678"/>
          <a:ext cx="8436025" cy="29454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67348">
                  <a:extLst>
                    <a:ext uri="{9D8B030D-6E8A-4147-A177-3AD203B41FA5}">
                      <a16:colId xmlns:a16="http://schemas.microsoft.com/office/drawing/2014/main" val="718060906"/>
                    </a:ext>
                  </a:extLst>
                </a:gridCol>
                <a:gridCol w="7368677">
                  <a:extLst>
                    <a:ext uri="{9D8B030D-6E8A-4147-A177-3AD203B41FA5}">
                      <a16:colId xmlns:a16="http://schemas.microsoft.com/office/drawing/2014/main" val="2194489956"/>
                    </a:ext>
                  </a:extLst>
                </a:gridCol>
              </a:tblGrid>
              <a:tr h="377616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사용 도구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GPT-4, Claude 2.1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44013"/>
                  </a:ext>
                </a:extLst>
              </a:tr>
              <a:tr h="377616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사용 목적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인터뷰 질문 초안 작성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문장 흐름 정리</a:t>
                      </a:r>
                      <a:r>
                        <a:rPr lang="en-US" sz="1600" kern="10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600" kern="100">
                          <a:solidFill>
                            <a:schemeClr val="tx1"/>
                          </a:solidFill>
                          <a:effectLst/>
                        </a:rPr>
                        <a:t>사례 리서치 보조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6984222"/>
                  </a:ext>
                </a:extLst>
              </a:tr>
              <a:tr h="755232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400" kern="100" dirty="0">
                          <a:solidFill>
                            <a:schemeClr val="tx1"/>
                          </a:solidFill>
                          <a:effectLst/>
                        </a:rPr>
                        <a:t>프롬프트 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buFont typeface="Wingdings" panose="05000000000000000000" pitchFamily="2" charset="2"/>
                        <a:buChar char="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사용자 경험 중심으로 문제정의서 예시를 보여줘</a:t>
                      </a:r>
                    </a:p>
                    <a:p>
                      <a:pPr marL="342900" lvl="0" indent="-342900" algn="just" latinLnBrk="1">
                        <a:buFont typeface="Wingdings" panose="05000000000000000000" pitchFamily="2" charset="2"/>
                        <a:buChar char="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디자인 브레인스토밍 아이디어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10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개 제안해줘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270194"/>
                  </a:ext>
                </a:extLst>
              </a:tr>
              <a:tr h="755232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반영 위치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342900" lvl="0" indent="-342900" algn="just" latinLnBrk="1">
                        <a:buFont typeface="+mj-lt"/>
                        <a:buAutoNum type="arabicPeriod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인터뷰 질문 목록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(p.5)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342900" lvl="0" indent="-342900" algn="just" latinLnBrk="1">
                        <a:buFont typeface="+mj-lt"/>
                        <a:buAutoNum type="arabicPeriod"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아이디어 설명 문단 정리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 (p.6)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3587672"/>
                  </a:ext>
                </a:extLst>
              </a:tr>
              <a:tr h="679709">
                <a:tc>
                  <a:txBody>
                    <a:bodyPr/>
                    <a:lstStyle/>
                    <a:p>
                      <a:pPr algn="r" latinLnBrk="1">
                        <a:buNone/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수작업 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r" latinLnBrk="1">
                        <a:buNone/>
                      </a:pPr>
                      <a:r>
                        <a:rPr lang="ko-KR" sz="1400" kern="100">
                          <a:solidFill>
                            <a:schemeClr val="tx1"/>
                          </a:solidFill>
                          <a:effectLst/>
                        </a:rPr>
                        <a:t>수정</a:t>
                      </a:r>
                      <a:endParaRPr lang="ko-KR" sz="16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latinLnBrk="1">
                        <a:buNone/>
                      </a:pP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있음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(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논리 보강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, </a:t>
                      </a:r>
                      <a:r>
                        <a:rPr lang="ko-KR" sz="1600" kern="100" dirty="0">
                          <a:solidFill>
                            <a:schemeClr val="tx1"/>
                          </a:solidFill>
                          <a:effectLst/>
                        </a:rPr>
                        <a:t>사례 교체 등</a:t>
                      </a:r>
                      <a:r>
                        <a:rPr lang="en-US" sz="1600" kern="1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ko-KR" sz="16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바탕" panose="02030600000101010101" pitchFamily="18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56445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9765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37854A-C763-C687-708A-8F53C73E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표 개체 틀 2">
            <a:extLst>
              <a:ext uri="{FF2B5EF4-FFF2-40B4-BE49-F238E27FC236}">
                <a16:creationId xmlns:a16="http://schemas.microsoft.com/office/drawing/2014/main" id="{BC52F860-EE53-B61E-0B21-679C4D478D90}"/>
              </a:ext>
            </a:extLst>
          </p:cNvPr>
          <p:cNvSpPr>
            <a:spLocks noGrp="1"/>
          </p:cNvSpPr>
          <p:nvPr>
            <p:ph type="tbl" sz="quarter" idx="4294967295"/>
          </p:nvPr>
        </p:nvSpPr>
        <p:spPr>
          <a:xfrm>
            <a:off x="6579189" y="1677798"/>
            <a:ext cx="5249287" cy="4955198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F428E42-5EBC-5C47-2987-C666CDB14B89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690563" y="1521392"/>
            <a:ext cx="4629582" cy="2827337"/>
          </a:xfrm>
        </p:spPr>
        <p:txBody>
          <a:bodyPr/>
          <a:lstStyle/>
          <a:p>
            <a:r>
              <a:rPr lang="ko-KR" altLang="en-US" sz="1800" dirty="0"/>
              <a:t>연구 배경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연구 목적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연구 질문</a:t>
            </a:r>
            <a:r>
              <a:rPr lang="en-US" altLang="ko-KR" sz="1800" dirty="0"/>
              <a:t>/</a:t>
            </a:r>
            <a:r>
              <a:rPr lang="ko-KR" altLang="en-US" sz="1800" dirty="0"/>
              <a:t>가설</a:t>
            </a:r>
            <a:br>
              <a:rPr lang="en-US" altLang="ko-KR" sz="1800" dirty="0"/>
            </a:br>
            <a:endParaRPr lang="en-US" altLang="ko-KR" sz="1800" dirty="0"/>
          </a:p>
          <a:p>
            <a:r>
              <a:rPr lang="ko-KR" altLang="en-US" sz="1800" dirty="0"/>
              <a:t>소프트웨어 사용 사례 </a:t>
            </a:r>
            <a:r>
              <a:rPr lang="en-US" altLang="ko-KR" sz="1800" dirty="0"/>
              <a:t>/</a:t>
            </a:r>
            <a:r>
              <a:rPr lang="ko-KR" altLang="en-US" sz="1800" dirty="0"/>
              <a:t> </a:t>
            </a:r>
            <a:r>
              <a:rPr lang="en-US" altLang="ko-KR" sz="1800" dirty="0"/>
              <a:t>DIAGRAM</a:t>
            </a:r>
          </a:p>
          <a:p>
            <a:endParaRPr lang="en-US" altLang="ko-KR" sz="1800" dirty="0"/>
          </a:p>
          <a:p>
            <a:r>
              <a:rPr lang="ko-KR" altLang="en-US" sz="1800" dirty="0"/>
              <a:t>문제 해결에 대한 사용 사례 </a:t>
            </a:r>
            <a:r>
              <a:rPr lang="en-US" altLang="ko-KR" sz="1800" dirty="0"/>
              <a:t>/ DIAGRAM</a:t>
            </a:r>
          </a:p>
          <a:p>
            <a:endParaRPr lang="en-US" altLang="ko-KR" sz="1800" dirty="0"/>
          </a:p>
          <a:p>
            <a:r>
              <a:rPr lang="ko-KR" altLang="en-US" sz="1800" dirty="0"/>
              <a:t>해결 방법에 대한 알고리즘 순서도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071904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2BB9-C78D-35D4-E3DD-69431FE8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85FE7-5903-6251-0967-2172B529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MTL</a:t>
            </a:r>
            <a:r>
              <a:rPr lang="ko-KR" altLang="en-US" dirty="0"/>
              <a:t>은 향후 </a:t>
            </a:r>
            <a:r>
              <a:rPr lang="en-US" altLang="ko-KR" dirty="0"/>
              <a:t>AI</a:t>
            </a:r>
            <a:r>
              <a:rPr lang="ko-KR" altLang="en-US" dirty="0"/>
              <a:t> 성능 발전에 큰 영향을 줄 수 있는 패러다임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일반화</a:t>
            </a:r>
            <a:r>
              <a:rPr lang="en-US" altLang="ko-KR" dirty="0"/>
              <a:t>, </a:t>
            </a:r>
            <a:r>
              <a:rPr lang="ko-KR" altLang="en-US" dirty="0"/>
              <a:t>경량화에 유리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테슬라에서는</a:t>
            </a:r>
            <a:r>
              <a:rPr lang="ko-KR" altLang="en-US" dirty="0"/>
              <a:t> 자율주행기술에 </a:t>
            </a:r>
            <a:r>
              <a:rPr lang="en-US" altLang="ko-KR" dirty="0"/>
              <a:t>MTL</a:t>
            </a:r>
            <a:r>
              <a:rPr lang="ko-KR" altLang="en-US" dirty="0"/>
              <a:t>을 적용시키는 연구를 진행 중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03A2A1-29F9-64C7-A18F-B2E42E326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650" y="2340131"/>
            <a:ext cx="2721429" cy="2721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943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DF2BB9-C78D-35D4-E3DD-69431FE8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185FE7-5903-6251-0967-2172B5297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STL </a:t>
            </a:r>
            <a:r>
              <a:rPr lang="ko-KR" altLang="en-US" dirty="0"/>
              <a:t>모델을 </a:t>
            </a:r>
            <a:r>
              <a:rPr lang="en-US" altLang="ko-KR" dirty="0"/>
              <a:t>MTL</a:t>
            </a:r>
            <a:r>
              <a:rPr lang="ko-KR" altLang="en-US" dirty="0"/>
              <a:t>로 확장하는 연구가 실효성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</a:t>
            </a:r>
            <a:r>
              <a:rPr lang="en-US" altLang="ko-KR" dirty="0"/>
              <a:t>STL </a:t>
            </a:r>
            <a:r>
              <a:rPr lang="ko-KR" altLang="en-US" dirty="0"/>
              <a:t>모형인 </a:t>
            </a:r>
            <a:r>
              <a:rPr lang="en-US" altLang="ko-KR" dirty="0"/>
              <a:t>Swin Transformer</a:t>
            </a:r>
            <a:r>
              <a:rPr lang="ko-KR" altLang="en-US" dirty="0"/>
              <a:t>을 </a:t>
            </a:r>
            <a:r>
              <a:rPr lang="en-US" altLang="ko-KR" dirty="0"/>
              <a:t>MTL</a:t>
            </a:r>
            <a:r>
              <a:rPr lang="ko-KR" altLang="en-US" dirty="0"/>
              <a:t>로 확장하니 메모리 사용량이 감소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강력한 </a:t>
            </a:r>
            <a:r>
              <a:rPr lang="en-US" altLang="ko-KR" dirty="0"/>
              <a:t>STL </a:t>
            </a:r>
            <a:r>
              <a:rPr lang="ko-KR" altLang="en-US" dirty="0"/>
              <a:t>모델인 </a:t>
            </a:r>
            <a:r>
              <a:rPr lang="en-US" altLang="ko-KR" dirty="0"/>
              <a:t>PVT v2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로 확장 시 성능 향상 가능성이 높음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검증된 </a:t>
            </a:r>
            <a:r>
              <a:rPr lang="en-US" altLang="ko-KR" dirty="0"/>
              <a:t>STL </a:t>
            </a:r>
            <a:r>
              <a:rPr lang="ko-KR" altLang="en-US" dirty="0"/>
              <a:t>모형을 기준점으로 </a:t>
            </a:r>
            <a:r>
              <a:rPr lang="en-US" altLang="ko-KR" dirty="0"/>
              <a:t>MTL</a:t>
            </a:r>
            <a:r>
              <a:rPr lang="ko-KR" altLang="en-US" dirty="0"/>
              <a:t>을 적용하여 성능 변화를 정량적으로 측정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46158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D87C8-A7A1-D1E1-71DC-B740C0FBA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27710-D0B3-7905-A42A-D20E152CD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목적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A394F-E2AB-F7EC-4783-9FE2B182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PVT v2</a:t>
            </a:r>
            <a:r>
              <a:rPr lang="ko-KR" altLang="en-US" dirty="0"/>
              <a:t>를 </a:t>
            </a:r>
            <a:r>
              <a:rPr lang="en-US" altLang="ko-KR" dirty="0"/>
              <a:t>MTL</a:t>
            </a:r>
            <a:r>
              <a:rPr lang="ko-KR" altLang="en-US" dirty="0"/>
              <a:t> 기반으로 확장하여 성능 향상 여부를 검증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자율주행 환경에서 요구되는 이미지 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 작업을 하나의 모델로 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Swin MTL </a:t>
            </a:r>
            <a:r>
              <a:rPr lang="ko-KR" altLang="en-US" dirty="0"/>
              <a:t>등의 기존 모델보다 성능 개선 가능성 탐색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경량화</a:t>
            </a:r>
            <a:r>
              <a:rPr lang="en-US" altLang="ko-KR" dirty="0"/>
              <a:t>, </a:t>
            </a:r>
            <a:r>
              <a:rPr lang="ko-KR" altLang="en-US" dirty="0"/>
              <a:t>확장성</a:t>
            </a:r>
            <a:r>
              <a:rPr lang="en-US" altLang="ko-KR" dirty="0"/>
              <a:t>, </a:t>
            </a:r>
            <a:r>
              <a:rPr lang="ko-KR" altLang="en-US" dirty="0"/>
              <a:t>정확도 향상을 통해 실제 적용 가능성 제고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5295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2250A-3685-03EE-6C6A-2214E2E32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A82FCF-87A0-32F1-DF89-733115F5A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질문</a:t>
            </a:r>
            <a:r>
              <a:rPr lang="en-US" altLang="ko-KR" dirty="0"/>
              <a:t>/</a:t>
            </a:r>
            <a:r>
              <a:rPr lang="ko-KR" altLang="en-US" dirty="0"/>
              <a:t>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FFD2E-5190-5814-BD93-2EE518D8D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RQ1.</a:t>
            </a:r>
            <a:br>
              <a:rPr lang="en-US" altLang="ko-KR" dirty="0"/>
            </a:br>
            <a:r>
              <a:rPr lang="en-US" altLang="ko-KR" dirty="0"/>
              <a:t>PVT</a:t>
            </a:r>
            <a:r>
              <a:rPr lang="ko-KR" altLang="en-US" dirty="0"/>
              <a:t> </a:t>
            </a:r>
            <a:r>
              <a:rPr lang="en-US" altLang="ko-KR" dirty="0"/>
              <a:t>v2</a:t>
            </a:r>
            <a:r>
              <a:rPr lang="ko-KR" altLang="en-US" dirty="0"/>
              <a:t> 프레임워크에 </a:t>
            </a:r>
            <a:r>
              <a:rPr lang="en-US" altLang="ko-KR" dirty="0"/>
              <a:t>MTL</a:t>
            </a:r>
            <a:r>
              <a:rPr lang="ko-KR" altLang="en-US" dirty="0"/>
              <a:t>을 적용한 모형은 단일 작업 학습 모형에 비해 작업</a:t>
            </a:r>
            <a:r>
              <a:rPr lang="en-US" altLang="ko-KR" dirty="0"/>
              <a:t>(</a:t>
            </a:r>
            <a:r>
              <a:rPr lang="ko-KR" altLang="en-US" dirty="0"/>
              <a:t>이미지</a:t>
            </a:r>
            <a:r>
              <a:rPr lang="en-US" altLang="ko-KR" dirty="0"/>
              <a:t> </a:t>
            </a:r>
            <a:r>
              <a:rPr lang="ko-KR" altLang="en-US" dirty="0"/>
              <a:t>분류</a:t>
            </a:r>
            <a:r>
              <a:rPr lang="en-US" altLang="ko-KR" dirty="0"/>
              <a:t>, </a:t>
            </a:r>
            <a:r>
              <a:rPr lang="ko-KR" altLang="en-US" dirty="0"/>
              <a:t>객체 탐지</a:t>
            </a:r>
            <a:r>
              <a:rPr lang="en-US" altLang="ko-KR" dirty="0"/>
              <a:t>, </a:t>
            </a:r>
            <a:r>
              <a:rPr lang="ko-KR" altLang="en-US" dirty="0"/>
              <a:t>의미론적 분할</a:t>
            </a:r>
            <a:r>
              <a:rPr lang="en-US" altLang="ko-KR" dirty="0"/>
              <a:t>)</a:t>
            </a:r>
            <a:r>
              <a:rPr lang="ko-KR" altLang="en-US" dirty="0"/>
              <a:t>에 대한 유의미한 성능 향상이 이루어 지는가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RQ2.</a:t>
            </a:r>
            <a:br>
              <a:rPr lang="en-US" altLang="ko-KR" dirty="0"/>
            </a:br>
            <a:r>
              <a:rPr lang="en-US" altLang="ko-KR" dirty="0"/>
              <a:t>MTL</a:t>
            </a:r>
            <a:r>
              <a:rPr lang="ko-KR" altLang="en-US" dirty="0"/>
              <a:t>을 이용해 학습시킨 모형은 자율주행 분야에서 기존 프레임워크 대비 어떤 장단점을 갖는가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4269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FA902-8074-7444-EFA7-26B96F917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4DC75-EE3A-7088-E9BB-6AD1CF145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연구 질문</a:t>
            </a:r>
            <a:r>
              <a:rPr lang="en-US" altLang="ko-KR" dirty="0"/>
              <a:t>/</a:t>
            </a:r>
            <a:r>
              <a:rPr lang="ko-KR" altLang="en-US" dirty="0"/>
              <a:t>가설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01ACB-409E-2B23-67A1-FA6A5A906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H1.</a:t>
            </a:r>
            <a:br>
              <a:rPr lang="en-US" altLang="ko-KR" dirty="0"/>
            </a:br>
            <a:r>
              <a:rPr lang="en-US" altLang="ko-KR" dirty="0"/>
              <a:t>MTL</a:t>
            </a:r>
            <a:r>
              <a:rPr lang="ko-KR" altLang="en-US" dirty="0"/>
              <a:t>을 이용해 학습시킨 </a:t>
            </a:r>
            <a:r>
              <a:rPr lang="en-US" altLang="ko-KR" dirty="0"/>
              <a:t>PVT v2 </a:t>
            </a:r>
            <a:r>
              <a:rPr lang="ko-KR" altLang="en-US" dirty="0"/>
              <a:t>모형은 단일 작업 모형보다 정확도</a:t>
            </a:r>
            <a:r>
              <a:rPr lang="en-US" altLang="ko-KR" dirty="0"/>
              <a:t>, AP, </a:t>
            </a:r>
            <a:r>
              <a:rPr lang="en-US" altLang="ko-KR" dirty="0" err="1"/>
              <a:t>mIoU</a:t>
            </a:r>
            <a:r>
              <a:rPr lang="en-US" altLang="ko-KR" dirty="0"/>
              <a:t>, #Param </a:t>
            </a:r>
            <a:r>
              <a:rPr lang="ko-KR" altLang="en-US" dirty="0"/>
              <a:t>등의 성능 지표에서 유의미한 개선을 보일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H2.</a:t>
            </a:r>
            <a:br>
              <a:rPr lang="en-US" altLang="ko-KR" dirty="0"/>
            </a:br>
            <a:r>
              <a:rPr lang="en-US" altLang="ko-KR" dirty="0"/>
              <a:t>MTL</a:t>
            </a:r>
            <a:r>
              <a:rPr lang="ko-KR" altLang="en-US" dirty="0"/>
              <a:t> 기반 모델은 자율 주행 분야에서 연구되는 모형인 </a:t>
            </a:r>
            <a:r>
              <a:rPr lang="en-US" altLang="ko-KR" dirty="0" err="1"/>
              <a:t>HydraNet</a:t>
            </a:r>
            <a:r>
              <a:rPr lang="en-US" altLang="ko-KR" dirty="0"/>
              <a:t> </a:t>
            </a:r>
            <a:r>
              <a:rPr lang="ko-KR" altLang="en-US" dirty="0"/>
              <a:t>대비 정확도 측면에서 유의미한 성능 향상을 보여줄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6551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E9E1F-177B-E035-C876-B80331462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F8108-E025-6D40-E363-A839BD39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소프트웨어 사용 사례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graphicFrame>
        <p:nvGraphicFramePr>
          <p:cNvPr id="7" name="표 개체 틀 6">
            <a:extLst>
              <a:ext uri="{FF2B5EF4-FFF2-40B4-BE49-F238E27FC236}">
                <a16:creationId xmlns:a16="http://schemas.microsoft.com/office/drawing/2014/main" id="{0D24B225-61E6-8E8C-1A94-591AE023A2F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013290"/>
              </p:ext>
            </p:extLst>
          </p:nvPr>
        </p:nvGraphicFramePr>
        <p:xfrm>
          <a:off x="2502571" y="1575202"/>
          <a:ext cx="6538670" cy="506622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3269335">
                  <a:extLst>
                    <a:ext uri="{9D8B030D-6E8A-4147-A177-3AD203B41FA5}">
                      <a16:colId xmlns:a16="http://schemas.microsoft.com/office/drawing/2014/main" val="3775715531"/>
                    </a:ext>
                  </a:extLst>
                </a:gridCol>
                <a:gridCol w="3269335">
                  <a:extLst>
                    <a:ext uri="{9D8B030D-6E8A-4147-A177-3AD203B41FA5}">
                      <a16:colId xmlns:a16="http://schemas.microsoft.com/office/drawing/2014/main" val="1274735807"/>
                    </a:ext>
                  </a:extLst>
                </a:gridCol>
              </a:tblGrid>
              <a:tr h="451782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주요 </a:t>
                      </a:r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</a:rPr>
                        <a:t>Actor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60000"/>
                        </a:lnSpc>
                        <a:buNone/>
                      </a:pP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</a:rPr>
                        <a:t>자율주행 시스템 개발자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</a:rPr>
                        <a:t>운전자</a:t>
                      </a:r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, MTL </a:t>
                      </a:r>
                      <a:r>
                        <a:rPr lang="ko-KR" sz="1000" dirty="0">
                          <a:solidFill>
                            <a:srgbClr val="000000"/>
                          </a:solidFill>
                          <a:effectLst/>
                        </a:rPr>
                        <a:t>연구자</a:t>
                      </a:r>
                      <a:endParaRPr lang="ko-KR" sz="1050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굴림" panose="020B0600000101010101" pitchFamily="50" charset="-127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35144849"/>
                  </a:ext>
                </a:extLst>
              </a:tr>
              <a:tr h="2371366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주요 기능 </a:t>
                      </a:r>
                      <a:b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</a:rPr>
                      </a:b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구성 요소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0">
                        <a:buNone/>
                      </a:pPr>
                      <a:br>
                        <a:rPr lang="en-US" altLang="ko-KR" sz="1000" kern="100" dirty="0">
                          <a:effectLst/>
                        </a:rPr>
                      </a:br>
                      <a:r>
                        <a:rPr lang="ko-KR" sz="1000" kern="100" dirty="0">
                          <a:effectLst/>
                        </a:rPr>
                        <a:t>주요 기능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algn="just" latinLnBrk="0">
                        <a:buNone/>
                      </a:pPr>
                      <a:endParaRPr lang="ko-KR" sz="105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ko-KR" sz="1000" kern="100" dirty="0">
                          <a:effectLst/>
                        </a:rPr>
                        <a:t>자율주행 태스크 응용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ko-KR" sz="105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ko-KR" altLang="en-US" sz="1000" kern="100" dirty="0">
                          <a:effectLst/>
                        </a:rPr>
                        <a:t>객체 탐지</a:t>
                      </a:r>
                      <a:r>
                        <a:rPr lang="en-US" altLang="ko-KR" sz="1000" kern="100" dirty="0"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effectLst/>
                        </a:rPr>
                        <a:t>의미론적 분할</a:t>
                      </a:r>
                      <a:r>
                        <a:rPr lang="en-US" altLang="ko-KR" sz="1000" kern="100" dirty="0">
                          <a:effectLst/>
                        </a:rPr>
                        <a:t>, </a:t>
                      </a:r>
                      <a:r>
                        <a:rPr lang="ko-KR" altLang="en-US" sz="1000" kern="100" dirty="0">
                          <a:effectLst/>
                        </a:rPr>
                        <a:t>이미지 분류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ko-KR" sz="105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ko-KR" altLang="en-US" sz="1000" kern="100" dirty="0" err="1">
                          <a:effectLst/>
                        </a:rPr>
                        <a:t>멀티태스크</a:t>
                      </a:r>
                      <a:r>
                        <a:rPr lang="ko-KR" altLang="en-US" sz="1000" kern="100" dirty="0">
                          <a:effectLst/>
                        </a:rPr>
                        <a:t> 학습 모델 설계 및 학습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ko-KR" altLang="en-US" sz="1000" kern="100" dirty="0">
                          <a:effectLst/>
                        </a:rPr>
                        <a:t>모델 평가 및 성능 분석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ko-KR" sz="1050" kern="100" dirty="0">
                        <a:effectLst/>
                      </a:endParaRPr>
                    </a:p>
                    <a:p>
                      <a:pPr algn="just" latinLnBrk="0">
                        <a:buNone/>
                      </a:pPr>
                      <a:r>
                        <a:rPr lang="ko-KR" sz="1000" kern="100" dirty="0">
                          <a:effectLst/>
                        </a:rPr>
                        <a:t>구성 요소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algn="just" latinLnBrk="0">
                        <a:buNone/>
                      </a:pPr>
                      <a:endParaRPr lang="ko-KR" sz="105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r>
                        <a:rPr lang="en-US" sz="1000" kern="100" dirty="0">
                          <a:effectLst/>
                        </a:rPr>
                        <a:t>PVT v2 </a:t>
                      </a:r>
                      <a:r>
                        <a:rPr lang="ko-KR" sz="1000" kern="100" dirty="0">
                          <a:effectLst/>
                        </a:rPr>
                        <a:t>프레임워크</a:t>
                      </a:r>
                      <a:r>
                        <a:rPr lang="en-US" altLang="ko-KR" sz="1000" kern="100" dirty="0">
                          <a:effectLst/>
                        </a:rPr>
                        <a:t> </a:t>
                      </a:r>
                      <a:r>
                        <a:rPr lang="ko-KR" altLang="en-US" sz="1000" kern="100" dirty="0">
                          <a:effectLst/>
                        </a:rPr>
                        <a:t>및 </a:t>
                      </a:r>
                      <a:r>
                        <a:rPr lang="en-US" altLang="ko-KR" sz="1000" kern="100" dirty="0">
                          <a:effectLst/>
                        </a:rPr>
                        <a:t>MTL</a:t>
                      </a:r>
                      <a:r>
                        <a:rPr lang="ko-KR" altLang="en-US" sz="1000" kern="100" dirty="0">
                          <a:effectLst/>
                        </a:rPr>
                        <a:t>을 위한 </a:t>
                      </a:r>
                      <a:r>
                        <a:rPr lang="ko-KR" altLang="en-US" sz="1000" kern="100" dirty="0" err="1">
                          <a:effectLst/>
                        </a:rPr>
                        <a:t>디코더</a:t>
                      </a:r>
                      <a:endParaRPr lang="en-US" altLang="ko-KR" sz="1000" kern="100" dirty="0">
                        <a:effectLst/>
                      </a:endParaRPr>
                    </a:p>
                    <a:p>
                      <a:pPr marL="171450" indent="-171450" algn="just" latinLnBrk="0">
                        <a:buFontTx/>
                        <a:buChar char="-"/>
                      </a:pPr>
                      <a:endParaRPr lang="ko-KR" sz="105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8665762"/>
                  </a:ext>
                </a:extLst>
              </a:tr>
              <a:tr h="773637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입</a:t>
                      </a:r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출력 데이터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endParaRPr lang="en-US" altLang="ko-KR" sz="1000" kern="100" spc="-100">
                        <a:effectLst/>
                      </a:endParaRPr>
                    </a:p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r>
                        <a:rPr lang="ko-KR" sz="1000" kern="100" spc="-100">
                          <a:effectLst/>
                        </a:rPr>
                        <a:t>입력 데이터</a:t>
                      </a:r>
                      <a:r>
                        <a:rPr lang="en-US" sz="1000" kern="100" spc="-100">
                          <a:effectLst/>
                        </a:rPr>
                        <a:t>(</a:t>
                      </a:r>
                      <a:r>
                        <a:rPr lang="ko-KR" sz="1000" kern="100" spc="-100">
                          <a:effectLst/>
                        </a:rPr>
                        <a:t>결과</a:t>
                      </a:r>
                      <a:r>
                        <a:rPr lang="en-US" sz="1000" kern="100" spc="-100">
                          <a:effectLst/>
                        </a:rPr>
                        <a:t>): </a:t>
                      </a:r>
                      <a:r>
                        <a:rPr lang="ko-KR" sz="1000" kern="100" spc="-100">
                          <a:effectLst/>
                        </a:rPr>
                        <a:t>이미지 데이터셋</a:t>
                      </a:r>
                      <a:r>
                        <a:rPr lang="en-US" sz="1000" kern="100" spc="-100">
                          <a:effectLst/>
                        </a:rPr>
                        <a:t> (ImageNet, COCO, ADE20K)  </a:t>
                      </a:r>
                    </a:p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endParaRPr lang="ko-KR" sz="1050" kern="100">
                        <a:effectLst/>
                      </a:endParaRPr>
                    </a:p>
                    <a:p>
                      <a:pPr algn="just" fontAlgn="base" latinLnBrk="0">
                        <a:buNone/>
                        <a:tabLst>
                          <a:tab pos="1019810" algn="l"/>
                        </a:tabLst>
                      </a:pPr>
                      <a:r>
                        <a:rPr lang="ko-KR" sz="1000" kern="100" spc="-100">
                          <a:effectLst/>
                        </a:rPr>
                        <a:t>출력 데이터</a:t>
                      </a:r>
                      <a:r>
                        <a:rPr lang="en-US" sz="1000" kern="100" spc="-100">
                          <a:effectLst/>
                        </a:rPr>
                        <a:t>(</a:t>
                      </a:r>
                      <a:r>
                        <a:rPr lang="ko-KR" sz="1000" kern="100" spc="-100">
                          <a:effectLst/>
                        </a:rPr>
                        <a:t>결과</a:t>
                      </a:r>
                      <a:r>
                        <a:rPr lang="en-US" sz="1000" kern="100" spc="-100">
                          <a:effectLst/>
                        </a:rPr>
                        <a:t>): </a:t>
                      </a:r>
                      <a:r>
                        <a:rPr lang="ko-KR" sz="1000" kern="100" spc="-100">
                          <a:effectLst/>
                        </a:rPr>
                        <a:t>이미지 분류 레이블</a:t>
                      </a:r>
                      <a:r>
                        <a:rPr lang="en-US" sz="1000" kern="100" spc="-100">
                          <a:effectLst/>
                        </a:rPr>
                        <a:t>, </a:t>
                      </a:r>
                      <a:r>
                        <a:rPr lang="ko-KR" sz="1000" kern="100" spc="-100">
                          <a:effectLst/>
                        </a:rPr>
                        <a:t>객체 탐지 박스</a:t>
                      </a:r>
                      <a:r>
                        <a:rPr lang="en-US" sz="1000" kern="100" spc="-100">
                          <a:effectLst/>
                        </a:rPr>
                        <a:t>, </a:t>
                      </a:r>
                      <a:r>
                        <a:rPr lang="ko-KR" sz="1000" kern="100" spc="-100">
                          <a:effectLst/>
                        </a:rPr>
                        <a:t>의미론적 분할 마스크</a:t>
                      </a:r>
                      <a:endParaRPr lang="ko-KR" sz="1050" kern="10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1317307"/>
                  </a:ext>
                </a:extLst>
              </a:tr>
              <a:tr h="734720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sz="1200" b="1" kern="100" dirty="0">
                          <a:solidFill>
                            <a:srgbClr val="000000"/>
                          </a:solidFill>
                          <a:effectLst/>
                        </a:rPr>
                        <a:t>데이터</a:t>
                      </a:r>
                      <a:r>
                        <a:rPr lang="en-US" sz="1200" b="1" kern="100" dirty="0">
                          <a:solidFill>
                            <a:srgbClr val="000000"/>
                          </a:solidFill>
                          <a:effectLst/>
                        </a:rPr>
                        <a:t> Flow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342900" lvl="0" indent="-342900" algn="just" fontAlgn="base" latinLnBrk="0">
                        <a:buFont typeface="+mj-lt"/>
                        <a:buAutoNum type="arabicParenR"/>
                        <a:tabLst>
                          <a:tab pos="1019810" algn="l"/>
                        </a:tabLst>
                      </a:pPr>
                      <a:r>
                        <a:rPr lang="ko-KR" sz="1000" kern="100" dirty="0">
                          <a:effectLst/>
                        </a:rPr>
                        <a:t>이미지 데이터 </a:t>
                      </a:r>
                      <a:r>
                        <a:rPr lang="ko-KR" sz="1000" kern="100" dirty="0" err="1">
                          <a:effectLst/>
                        </a:rPr>
                        <a:t>전처리</a:t>
                      </a:r>
                      <a:endParaRPr lang="ko-KR" sz="1050" kern="100" dirty="0">
                        <a:effectLst/>
                      </a:endParaRPr>
                    </a:p>
                    <a:p>
                      <a:pPr marL="342900" lvl="0" indent="-342900" algn="just" fontAlgn="base" latinLnBrk="0">
                        <a:buFont typeface="+mj-lt"/>
                        <a:buAutoNum type="arabicParenR"/>
                        <a:tabLst>
                          <a:tab pos="1019810" algn="l"/>
                        </a:tabLst>
                      </a:pPr>
                      <a:r>
                        <a:rPr lang="en-US" sz="1000" kern="100" dirty="0">
                          <a:effectLst/>
                        </a:rPr>
                        <a:t>MTL </a:t>
                      </a:r>
                      <a:r>
                        <a:rPr lang="ko-KR" sz="1000" kern="100" dirty="0">
                          <a:effectLst/>
                        </a:rPr>
                        <a:t>모델 학습</a:t>
                      </a:r>
                      <a:endParaRPr lang="ko-KR" sz="1050" kern="100" dirty="0">
                        <a:effectLst/>
                      </a:endParaRPr>
                    </a:p>
                    <a:p>
                      <a:pPr marL="342900" lvl="0" indent="-342900" algn="just" fontAlgn="base" latinLnBrk="0">
                        <a:buFont typeface="+mj-lt"/>
                        <a:buAutoNum type="arabicParenR"/>
                        <a:tabLst>
                          <a:tab pos="1019810" algn="l"/>
                        </a:tabLst>
                      </a:pPr>
                      <a:r>
                        <a:rPr lang="ko-KR" altLang="en-US" sz="1000" kern="100" dirty="0">
                          <a:effectLst/>
                        </a:rPr>
                        <a:t>테</a:t>
                      </a:r>
                      <a:r>
                        <a:rPr lang="ko-KR" sz="1000" kern="100" dirty="0">
                          <a:effectLst/>
                        </a:rPr>
                        <a:t>스트 및 성능 분석</a:t>
                      </a:r>
                      <a:endParaRPr lang="ko-KR" sz="105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0620998"/>
                  </a:ext>
                </a:extLst>
              </a:tr>
              <a:tr h="734720">
                <a:tc>
                  <a:txBody>
                    <a:bodyPr/>
                    <a:lstStyle/>
                    <a:p>
                      <a:pPr algn="ctr" latinLnBrk="0">
                        <a:buNone/>
                      </a:pPr>
                      <a:r>
                        <a:rPr lang="ko-KR" altLang="en-US" sz="1200" b="1" kern="100" dirty="0">
                          <a:effectLst/>
                        </a:rPr>
                        <a:t>외부 시스템 연계</a:t>
                      </a:r>
                      <a:endParaRPr lang="ko-KR" sz="1200" b="1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lvl="0" indent="0" algn="just" fontAlgn="base" latinLnBrk="0">
                        <a:buFont typeface="+mj-lt"/>
                        <a:buNone/>
                        <a:tabLst>
                          <a:tab pos="1019810" algn="l"/>
                        </a:tabLst>
                      </a:pPr>
                      <a:r>
                        <a:rPr lang="ko-KR" altLang="en-US" sz="1050" kern="100" dirty="0">
                          <a:effectLst/>
                        </a:rPr>
                        <a:t>모델 비교 대상</a:t>
                      </a:r>
                      <a:r>
                        <a:rPr lang="en-US" altLang="ko-KR" sz="1050" kern="100" dirty="0">
                          <a:effectLst/>
                        </a:rPr>
                        <a:t>: Tesla </a:t>
                      </a:r>
                      <a:r>
                        <a:rPr lang="en-US" altLang="ko-KR" sz="1050" kern="100" dirty="0" err="1">
                          <a:effectLst/>
                        </a:rPr>
                        <a:t>HydraNet</a:t>
                      </a:r>
                      <a:endParaRPr lang="en-US" altLang="ko-KR" sz="1050" kern="100" dirty="0">
                        <a:effectLst/>
                      </a:endParaRPr>
                    </a:p>
                    <a:p>
                      <a:pPr marL="0" lvl="0" indent="0" algn="just" fontAlgn="base" latinLnBrk="0">
                        <a:buFont typeface="+mj-lt"/>
                        <a:buNone/>
                        <a:tabLst>
                          <a:tab pos="1019810" algn="l"/>
                        </a:tabLst>
                      </a:pPr>
                      <a:r>
                        <a:rPr lang="ko-KR" altLang="en-US" sz="1050" kern="100" dirty="0">
                          <a:effectLst/>
                        </a:rPr>
                        <a:t>평가 툴</a:t>
                      </a:r>
                      <a:r>
                        <a:rPr lang="en-US" altLang="ko-KR" sz="1050" kern="100" dirty="0">
                          <a:effectLst/>
                        </a:rPr>
                        <a:t>: </a:t>
                      </a:r>
                      <a:r>
                        <a:rPr lang="en-US" altLang="ko-KR" sz="1050" kern="100" dirty="0" err="1">
                          <a:effectLst/>
                        </a:rPr>
                        <a:t>PyTorch</a:t>
                      </a:r>
                      <a:r>
                        <a:rPr lang="en-US" altLang="ko-KR" sz="1050" kern="100" dirty="0">
                          <a:effectLst/>
                        </a:rPr>
                        <a:t>, </a:t>
                      </a:r>
                      <a:r>
                        <a:rPr lang="en-US" altLang="ko-KR" sz="1050" kern="100" dirty="0" err="1">
                          <a:effectLst/>
                        </a:rPr>
                        <a:t>sklearn</a:t>
                      </a:r>
                      <a:r>
                        <a:rPr lang="ko-KR" altLang="en-US" sz="1050" kern="100" dirty="0">
                          <a:effectLst/>
                        </a:rPr>
                        <a:t>을 활용</a:t>
                      </a:r>
                      <a:endParaRPr lang="en-US" altLang="ko-KR" sz="1050" kern="100" dirty="0">
                        <a:effectLst/>
                      </a:endParaRPr>
                    </a:p>
                    <a:p>
                      <a:pPr marL="0" lvl="0" indent="0" algn="just" fontAlgn="base" latinLnBrk="0">
                        <a:buFont typeface="+mj-lt"/>
                        <a:buNone/>
                        <a:tabLst>
                          <a:tab pos="1019810" algn="l"/>
                        </a:tabLst>
                      </a:pPr>
                      <a:r>
                        <a:rPr lang="ko-KR" altLang="en-US" sz="1050" kern="100" dirty="0">
                          <a:effectLst/>
                          <a:latin typeface="+mn-ea"/>
                          <a:ea typeface="+mn-ea"/>
                        </a:rPr>
                        <a:t>추가적인 모형 활용 시</a:t>
                      </a:r>
                      <a:r>
                        <a:rPr lang="en-US" altLang="ko-KR" sz="1050" kern="100" dirty="0">
                          <a:effectLst/>
                          <a:latin typeface="+mn-ea"/>
                          <a:ea typeface="+mn-ea"/>
                        </a:rPr>
                        <a:t>:Hugging Face</a:t>
                      </a:r>
                      <a:endParaRPr lang="ko-KR" sz="1050" kern="100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19973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702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DDCCD-53A1-2D5B-0F80-83A2C7570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A7CDAB-74E6-7952-5458-D731502F2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0"/>
            <a:ext cx="10325000" cy="1442463"/>
          </a:xfrm>
        </p:spPr>
        <p:txBody>
          <a:bodyPr/>
          <a:lstStyle/>
          <a:p>
            <a:r>
              <a:rPr lang="ko-KR" altLang="en-US" dirty="0"/>
              <a:t>소프트웨어 사용 사례 </a:t>
            </a:r>
            <a:r>
              <a:rPr lang="en-US" altLang="ko-KR" dirty="0"/>
              <a:t>/</a:t>
            </a:r>
            <a:r>
              <a:rPr lang="ko-KR" altLang="en-US" dirty="0"/>
              <a:t> </a:t>
            </a:r>
            <a:r>
              <a:rPr lang="en-US" altLang="ko-KR" dirty="0"/>
              <a:t>DIAGRAM</a:t>
            </a:r>
            <a:endParaRPr lang="ko-KR" altLang="en-US" dirty="0"/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55908EEE-E3AD-6681-5D73-09667A2C9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2774" y="1754998"/>
            <a:ext cx="6501610" cy="4734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9213148"/>
      </p:ext>
    </p:extLst>
  </p:cSld>
  <p:clrMapOvr>
    <a:masterClrMapping/>
  </p:clrMapOvr>
</p:sld>
</file>

<file path=ppt/theme/theme1.xml><?xml version="1.0" encoding="utf-8"?>
<a:theme xmlns:a="http://schemas.openxmlformats.org/drawingml/2006/main" name="CosineVTI">
  <a:themeElements>
    <a:clrScheme name="AnalogousFromRegularSeedRightStep">
      <a:dk1>
        <a:srgbClr val="000000"/>
      </a:dk1>
      <a:lt1>
        <a:srgbClr val="FFFFFF"/>
      </a:lt1>
      <a:dk2>
        <a:srgbClr val="351E1F"/>
      </a:dk2>
      <a:lt2>
        <a:srgbClr val="E8E2E7"/>
      </a:lt2>
      <a:accent1>
        <a:srgbClr val="47B662"/>
      </a:accent1>
      <a:accent2>
        <a:srgbClr val="3BB189"/>
      </a:accent2>
      <a:accent3>
        <a:srgbClr val="47AEB6"/>
      </a:accent3>
      <a:accent4>
        <a:srgbClr val="3B77B1"/>
      </a:accent4>
      <a:accent5>
        <a:srgbClr val="4D58C3"/>
      </a:accent5>
      <a:accent6>
        <a:srgbClr val="613BB1"/>
      </a:accent6>
      <a:hlink>
        <a:srgbClr val="BF3FA0"/>
      </a:hlink>
      <a:folHlink>
        <a:srgbClr val="7F7F7F"/>
      </a:folHlink>
    </a:clrScheme>
    <a:fontScheme name="사용자 지정 1">
      <a:majorFont>
        <a:latin typeface="나눔바른고딕"/>
        <a:ea typeface="나눔바른고딕"/>
        <a:cs typeface=""/>
      </a:majorFont>
      <a:minorFont>
        <a:latin typeface="나눔바른고딕"/>
        <a:ea typeface="나눔바른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ineVTI" id="{4F4449D5-5E9D-4D83-9E2A-939F9CF20276}" vid="{03166EA1-370F-4321-A61E-8851365B43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1169</Words>
  <Application>Microsoft Office PowerPoint</Application>
  <PresentationFormat>와이드스크린</PresentationFormat>
  <Paragraphs>147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나눔바른고딕</vt:lpstr>
      <vt:lpstr>Arial</vt:lpstr>
      <vt:lpstr>맑은 고딕</vt:lpstr>
      <vt:lpstr>Wingdings</vt:lpstr>
      <vt:lpstr>Times New Roman</vt:lpstr>
      <vt:lpstr>CosineVTI</vt:lpstr>
      <vt:lpstr>Multi-Task Learning을 활용한 PVT v2 프레임워크 성능 개선 - 시퀸스 다이어그램</vt:lpstr>
      <vt:lpstr>목차</vt:lpstr>
      <vt:lpstr>연구 배경</vt:lpstr>
      <vt:lpstr>연구 배경</vt:lpstr>
      <vt:lpstr>연구 목적</vt:lpstr>
      <vt:lpstr>연구 질문/가설</vt:lpstr>
      <vt:lpstr>연구 질문/가설</vt:lpstr>
      <vt:lpstr>소프트웨어 사용 사례 / DIAGRAM</vt:lpstr>
      <vt:lpstr>소프트웨어 사용 사례 / DIAGRAM</vt:lpstr>
      <vt:lpstr>문제 해결에 대한 사용 사례 / DIAGRAM</vt:lpstr>
      <vt:lpstr>문제 해결에 대한 사용 사례 / DIAGRAM</vt:lpstr>
      <vt:lpstr>해결 방법에 대한 알고리즘 순서도</vt:lpstr>
      <vt:lpstr>해결 방법에 대한 알고리즘 순서도</vt:lpstr>
      <vt:lpstr>AI 도구 활용 정보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R&amp;D 예산 감축 인식조사 표본설계</dc:title>
  <dc:creator>김수영</dc:creator>
  <cp:lastModifiedBy>재현 송</cp:lastModifiedBy>
  <cp:revision>12</cp:revision>
  <dcterms:created xsi:type="dcterms:W3CDTF">2023-12-03T10:31:03Z</dcterms:created>
  <dcterms:modified xsi:type="dcterms:W3CDTF">2025-05-02T07:39:51Z</dcterms:modified>
</cp:coreProperties>
</file>