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eb4c9137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e4eb4c913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4eb4c913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2e4eb4c913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3885ab2c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3885ab2cd_1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73885ab2cd_1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13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4eb4c9137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4eb4c9137_1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e4eb4c9137_1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15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51efd612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51efd612d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e51efd612d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18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3885ab2cd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3885ab2cd_1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73885ab2cd_1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19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51efd612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51efd612d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e51efd612d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20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51efd612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51efd612d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e51efd612d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21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51efd61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51efd612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e51efd612d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22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51efd612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e51efd612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2e51efd612d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23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539d9bfa4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e539d9bfa4_3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e539d9bfa4_3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24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3885ab2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3885ab2c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g273885ab2c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25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e539d9bfa4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e539d9bfa4_3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e539d9bfa4_3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26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3885ab2cd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3885ab2cd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73885ab2cd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27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539d9bfa4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539d9bfa4_3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2e539d9bfa4_3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28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3885ab2c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3885ab2cd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73885ab2cd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29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3885ab2c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3885ab2cd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273885ab2cd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4eb4c913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4eb4c9137_1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e4eb4c9137_1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6</a:t>
            </a:fld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24" name="Google Shape;24;p2"/>
          <p:cNvSpPr/>
          <p:nvPr/>
        </p:nvSpPr>
        <p:spPr>
          <a:xfrm>
            <a:off x="2092779" y="-20636"/>
            <a:ext cx="10099221" cy="310243"/>
          </a:xfrm>
          <a:prstGeom prst="rect">
            <a:avLst/>
          </a:prstGeom>
          <a:solidFill>
            <a:srgbClr val="3ECA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ECAC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0" y="6547757"/>
            <a:ext cx="10099221" cy="310243"/>
          </a:xfrm>
          <a:prstGeom prst="rect">
            <a:avLst/>
          </a:prstGeom>
          <a:solidFill>
            <a:srgbClr val="3ECA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ECAC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70656" y="535833"/>
            <a:ext cx="68214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735931" y="2510259"/>
            <a:ext cx="3690938" cy="159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>
            <a:spLocks noGrp="1"/>
          </p:cNvSpPr>
          <p:nvPr>
            <p:ph type="pic" idx="2"/>
          </p:nvPr>
        </p:nvSpPr>
        <p:spPr>
          <a:xfrm>
            <a:off x="350098" y="504535"/>
            <a:ext cx="7448550" cy="59055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0098024" y="6372225"/>
            <a:ext cx="208483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 b="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3"/>
          </p:nvPr>
        </p:nvSpPr>
        <p:spPr>
          <a:xfrm>
            <a:off x="0" y="-18288"/>
            <a:ext cx="208483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 b="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0098024" y="6372225"/>
            <a:ext cx="208483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 b="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0" y="-18288"/>
            <a:ext cx="2084832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 b="0"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3"/>
          </p:nvPr>
        </p:nvSpPr>
        <p:spPr>
          <a:xfrm>
            <a:off x="571500" y="828675"/>
            <a:ext cx="5876924" cy="362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latin typeface="나눔바른고딕OTF" panose="02020603020101020101" pitchFamily="18" charset="-127"/>
                <a:ea typeface="나눔바른고딕OTF" panose="02020603020101020101" pitchFamily="18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23148"/>
            <a:ext cx="12192000" cy="6881148"/>
          </a:xfrm>
          <a:prstGeom prst="rect">
            <a:avLst/>
          </a:prstGeom>
          <a:solidFill>
            <a:schemeClr val="dk1">
              <a:alpha val="9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6" name="Google Shape;16;p1"/>
          <p:cNvSpPr/>
          <p:nvPr/>
        </p:nvSpPr>
        <p:spPr>
          <a:xfrm>
            <a:off x="2092779" y="-29601"/>
            <a:ext cx="10099221" cy="310243"/>
          </a:xfrm>
          <a:prstGeom prst="rect">
            <a:avLst/>
          </a:prstGeom>
          <a:solidFill>
            <a:srgbClr val="3ECA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ECAC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/>
              <a:sym typeface="Arial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0" y="6547757"/>
            <a:ext cx="10099221" cy="310243"/>
          </a:xfrm>
          <a:prstGeom prst="rect">
            <a:avLst/>
          </a:prstGeom>
          <a:solidFill>
            <a:srgbClr val="3ECA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ECAC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OTF" panose="02020603020101020101" pitchFamily="18" charset="-127"/>
          <a:ea typeface="나눔바른고딕OTF" panose="0202060302010102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바른고딕OTF" panose="02020603020101020101" pitchFamily="18" charset="-127"/>
          <a:ea typeface="나눔바른고딕OTF" panose="02020603020101020101" pitchFamily="18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sz="4400" dirty="0">
                <a:sym typeface="Arial"/>
              </a:rPr>
              <a:t>데이터과학 </a:t>
            </a:r>
            <a:r>
              <a:rPr lang="ko-KR" sz="4400" dirty="0" err="1">
                <a:sym typeface="Arial"/>
              </a:rPr>
              <a:t>Term</a:t>
            </a:r>
            <a:r>
              <a:rPr lang="ko-KR" sz="4400" dirty="0">
                <a:sym typeface="Arial"/>
              </a:rPr>
              <a:t> Project 발표</a:t>
            </a:r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 dirty="0">
                <a:sym typeface="Arial"/>
              </a:rPr>
              <a:t>202001156 정보통계학과 김수영</a:t>
            </a:r>
            <a:endParaRPr dirty="0"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 dirty="0">
                <a:sym typeface="Arial"/>
              </a:rPr>
              <a:t>201802165 컴퓨터공학과 </a:t>
            </a:r>
            <a:r>
              <a:rPr lang="ko-KR" dirty="0" err="1">
                <a:sym typeface="Arial"/>
              </a:rPr>
              <a:t>최덕영</a:t>
            </a:r>
            <a:endParaRPr dirty="0"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0" y="6547756"/>
            <a:ext cx="10099221" cy="310243"/>
          </a:xfrm>
          <a:prstGeom prst="rect">
            <a:avLst/>
          </a:prstGeom>
          <a:solidFill>
            <a:srgbClr val="3ECA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ECAC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2092779" y="-20636"/>
            <a:ext cx="10099221" cy="310243"/>
          </a:xfrm>
          <a:prstGeom prst="rect">
            <a:avLst/>
          </a:prstGeom>
          <a:solidFill>
            <a:srgbClr val="3ECA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3ECAC3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3583"/>
            <a:ext cx="4236697" cy="229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943" y="283583"/>
            <a:ext cx="4180115" cy="229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" y="2583575"/>
            <a:ext cx="4236700" cy="22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6725" y="2583575"/>
            <a:ext cx="4127394" cy="22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64125" y="2583575"/>
            <a:ext cx="3827874" cy="225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6736" y="273575"/>
            <a:ext cx="3775188" cy="2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4838075"/>
            <a:ext cx="3105560" cy="171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1800"/>
            <a:ext cx="4088474" cy="24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474" y="1291800"/>
            <a:ext cx="4088474" cy="24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8284" y="1291800"/>
            <a:ext cx="4043716" cy="2458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750023"/>
            <a:ext cx="4088475" cy="2257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8475" y="3750023"/>
            <a:ext cx="4108609" cy="22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97075" y="3750025"/>
            <a:ext cx="3994926" cy="22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 rot="-568">
            <a:off x="2466375" y="493795"/>
            <a:ext cx="72594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Box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&amp;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Histogram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Scale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bins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= 50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0900"/>
            <a:ext cx="4100484" cy="24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485" y="280900"/>
            <a:ext cx="4045760" cy="24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6239" y="280900"/>
            <a:ext cx="4045760" cy="24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2752675"/>
            <a:ext cx="4100475" cy="222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0475" y="2752675"/>
            <a:ext cx="4045750" cy="2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6225" y="2752675"/>
            <a:ext cx="4100475" cy="22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2" y="4976248"/>
            <a:ext cx="2841278" cy="15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/>
        </p:nvSpPr>
        <p:spPr>
          <a:xfrm>
            <a:off x="1312500" y="2573400"/>
            <a:ext cx="95670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5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2. 1차 </a:t>
            </a:r>
            <a:r>
              <a:rPr lang="ko-KR" sz="65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r>
              <a:rPr lang="ko-KR" sz="65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및 학습</a:t>
            </a:r>
            <a:endParaRPr sz="65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102775" y="547950"/>
            <a:ext cx="11355000" cy="56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로그변환 &amp;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Na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to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Median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범주형 데이터의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결측치는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Unknown으로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지정하여 하나의 범주로 취급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로그변환을 하여도 분포가 극단적인 변수가 존재하기는 하나 암호화된 변수라는 특성을 고려하여 변수제거는 하지 않기로 결정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F06의 변수는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결측치가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없으나 -1인 값이 존재함을 확인하였고</a:t>
            </a:r>
            <a:b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-1을 제외한 값들은 전부 양의 정수임을 확인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-1이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결측값을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표기한 것이라 간주한 뒤 이 값도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Median으로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대체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- F19는 수치형 변수이기는 하나 분포의 형태로 보아 범주형 특성을 지니는 수치형 변수이기에 로그변환에서 제외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988" y="438213"/>
            <a:ext cx="5114925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459900" y="824675"/>
            <a:ext cx="11571900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모형 : 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LGBM : 빠른 학습시간 대비 성능이 우월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XGBoost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통상적으로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Classification에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많이 사용되는 모형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CatBoost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Categorical한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변수가 많을 경우 좋은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Performance를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보여줌</a:t>
            </a:r>
            <a:b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</a:b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이상 3가지의 모형 중 성능이 가장 좋은 모형을 이용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One-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Hot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Label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언급한 3가지 내용을 기반으로 학습 진행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/>
        </p:nvSpPr>
        <p:spPr>
          <a:xfrm>
            <a:off x="277300" y="309600"/>
            <a:ext cx="6560400" cy="6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One -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Hot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수행 시 데이터의 크기가 굉장히 커지기에 학습 불가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-&gt;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Label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Encoding으로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수행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Test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Validation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7:3으로 나눔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시드는 2024로 고정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학습시간이 상대적으로 짧은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LGBM을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이용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0.761919정도의 성능이 나옴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train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데이터를 나누지 않을 시 최종 성능은 0.7624정도로 나옴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050" y="700250"/>
            <a:ext cx="4826150" cy="298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0050" y="3916625"/>
            <a:ext cx="2519175" cy="8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262500" y="700025"/>
            <a:ext cx="3704400" cy="19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XGBoost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,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CatBoost는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학습에 시간이 굉장히 오래 걸림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또한, 학습시간 대비 성능 역시 그다지 좋게 나오지 않음을 확인 가능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LGBM의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Parameter를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조정하여 최적의 성능을 내는 값을 찾기로 결정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875" y="557213"/>
            <a:ext cx="4248150" cy="574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150" y="700025"/>
            <a:ext cx="4844925" cy="3797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575" y="802438"/>
            <a:ext cx="3343275" cy="517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4"/>
          <p:cNvPicPr preferRelativeResize="0"/>
          <p:nvPr/>
        </p:nvPicPr>
        <p:blipFill rotWithShape="1">
          <a:blip r:embed="rId4">
            <a:alphaModFix/>
          </a:blip>
          <a:srcRect l="428" t="2047"/>
          <a:stretch/>
        </p:blipFill>
        <p:spPr>
          <a:xfrm>
            <a:off x="4193250" y="802450"/>
            <a:ext cx="7587750" cy="14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/>
        </p:nvSpPr>
        <p:spPr>
          <a:xfrm>
            <a:off x="4402925" y="2461850"/>
            <a:ext cx="64050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Learning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Rate를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낮추고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Iteration을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늘릴 경우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AUC가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증가하는 경향을 확인가능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Overfitting이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일어나지 않을 때 까지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Learning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Rate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감소,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Iteration을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증가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Learning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Rate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0.05,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Iteration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: 3000일 때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AUC가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가장 높으며 이후에는 학습 진행 시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Kernel이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죽음으로 이 결과를 이용해서 모형을 적합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649275" y="1609675"/>
            <a:ext cx="3144900" cy="60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649275" y="2371675"/>
            <a:ext cx="3144900" cy="996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649275" y="4950750"/>
            <a:ext cx="3144900" cy="96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875" y="5974513"/>
            <a:ext cx="922972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1312500" y="2573400"/>
            <a:ext cx="95670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5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3. 2차 </a:t>
            </a:r>
            <a:r>
              <a:rPr lang="ko-KR" sz="65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r>
              <a:rPr lang="ko-KR" sz="65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및 학습</a:t>
            </a:r>
            <a:endParaRPr sz="65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8"/>
          <p:cNvCxnSpPr>
            <a:cxnSpLocks/>
          </p:cNvCxnSpPr>
          <p:nvPr/>
        </p:nvCxnSpPr>
        <p:spPr>
          <a:xfrm>
            <a:off x="3139841" y="2328609"/>
            <a:ext cx="5864254" cy="0"/>
          </a:xfrm>
          <a:prstGeom prst="straightConnector1">
            <a:avLst/>
          </a:prstGeom>
          <a:noFill/>
          <a:ln w="25400" cap="flat" cmpd="sng">
            <a:solidFill>
              <a:srgbClr val="3ECAC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57;p8"/>
          <p:cNvCxnSpPr/>
          <p:nvPr/>
        </p:nvCxnSpPr>
        <p:spPr>
          <a:xfrm>
            <a:off x="3139841" y="2328609"/>
            <a:ext cx="0" cy="606300"/>
          </a:xfrm>
          <a:prstGeom prst="straightConnector1">
            <a:avLst/>
          </a:prstGeom>
          <a:noFill/>
          <a:ln w="15875" cap="flat" cmpd="sng">
            <a:solidFill>
              <a:srgbClr val="3ECAC3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58" name="Google Shape;58;p8"/>
          <p:cNvCxnSpPr/>
          <p:nvPr/>
        </p:nvCxnSpPr>
        <p:spPr>
          <a:xfrm>
            <a:off x="9004095" y="2328609"/>
            <a:ext cx="0" cy="606300"/>
          </a:xfrm>
          <a:prstGeom prst="straightConnector1">
            <a:avLst/>
          </a:prstGeom>
          <a:noFill/>
          <a:ln w="15875" cap="flat" cmpd="sng">
            <a:solidFill>
              <a:srgbClr val="3ECAC3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59" name="Google Shape;59;p8"/>
          <p:cNvCxnSpPr/>
          <p:nvPr/>
        </p:nvCxnSpPr>
        <p:spPr>
          <a:xfrm>
            <a:off x="6071977" y="2328609"/>
            <a:ext cx="0" cy="606300"/>
          </a:xfrm>
          <a:prstGeom prst="straightConnector1">
            <a:avLst/>
          </a:prstGeom>
          <a:noFill/>
          <a:ln w="15875" cap="flat" cmpd="sng">
            <a:solidFill>
              <a:srgbClr val="3ECAC3"/>
            </a:solidFill>
            <a:prstDash val="solid"/>
            <a:miter lim="800000"/>
            <a:headEnd type="none" w="med" len="med"/>
            <a:tailEnd type="oval" w="med" len="med"/>
          </a:ln>
        </p:spPr>
      </p:cxnSp>
      <p:sp>
        <p:nvSpPr>
          <p:cNvPr id="60" name="Google Shape;60;p8"/>
          <p:cNvSpPr txBox="1"/>
          <p:nvPr/>
        </p:nvSpPr>
        <p:spPr>
          <a:xfrm>
            <a:off x="2191325" y="2957125"/>
            <a:ext cx="185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Arial"/>
              </a:rPr>
              <a:t>1. 데이터 소개 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및</a:t>
            </a:r>
            <a:r>
              <a:rPr lang="ko-KR" sz="1800" b="0" i="0" u="none" strike="noStrike" cap="none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Arial"/>
              </a:rPr>
              <a:t> 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EDA</a:t>
            </a:r>
            <a:endParaRPr dirty="0"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7723700" y="2948675"/>
            <a:ext cx="256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Arial"/>
              </a:rPr>
              <a:t>3. 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2차 </a:t>
            </a:r>
            <a:r>
              <a:rPr lang="ko-KR" sz="1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및 학습</a:t>
            </a:r>
            <a:endParaRPr sz="1800" b="0" i="0" u="none" strike="noStrike" cap="none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4987588" y="2938150"/>
            <a:ext cx="21957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Arial"/>
              </a:rPr>
              <a:t>2. 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1차 </a:t>
            </a:r>
            <a:r>
              <a:rPr lang="ko-KR" sz="1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및 학습</a:t>
            </a:r>
            <a:endParaRPr sz="1800" b="0" i="0" u="none" strike="noStrike" cap="none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275" y="511475"/>
            <a:ext cx="599122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75" y="511475"/>
            <a:ext cx="2124075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2797425" y="3054450"/>
            <a:ext cx="8916600" cy="2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학습 시간의 문제로 인해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GPU를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사용하여 학습을 진행하기로 결정.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그러나 범주의 개수가 많으면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lgbm에서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gpu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학습이 불가능하기 때문에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target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encoding을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사용하기로 함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위의 코드처럼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category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encoders라는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라이브러리를 사용하여 수행가능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target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encoding을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수행하면 범주의 타겟 값의 평균을 계산하여 범주형 변수를 평균값으로 변환하게 되는데 이때 타겟은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Click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열이 됨.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842975"/>
            <a:ext cx="6492375" cy="420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7525825" y="855400"/>
            <a:ext cx="4262400" cy="4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타겟 인코딩 수행 결과를 보면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문자열로 이루어진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category에서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실수로 이루어진 float64로 변환됨을 알 수 있음.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모든 열에 대해 Target </a:t>
            </a:r>
            <a:r>
              <a:rPr lang="ko-KR" sz="20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Encoding을</a:t>
            </a:r>
            <a:r>
              <a:rPr lang="ko-KR" sz="20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수행하면 범주의 개수로 인한 문제를 줄일 수 있음.</a:t>
            </a: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307200"/>
            <a:ext cx="7337725" cy="392586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8"/>
          <p:cNvSpPr txBox="1"/>
          <p:nvPr/>
        </p:nvSpPr>
        <p:spPr>
          <a:xfrm>
            <a:off x="7680624" y="450575"/>
            <a:ext cx="4454225" cy="52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나머지 모델 학습은 동일하게 진행 가능함.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Target Encoding </a:t>
            </a: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수행 후 </a:t>
            </a:r>
            <a:r>
              <a:rPr lang="en-US" alt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lgbm</a:t>
            </a: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의 평가 결과가 굉장히 낮게 나옴을 확인 가능</a:t>
            </a:r>
            <a:endParaRPr lang="en-US" altLang="ko-KR"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Catboost</a:t>
            </a: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는 시간이 오래 걸리고 </a:t>
            </a:r>
            <a:r>
              <a:rPr lang="en-US" alt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label encoding</a:t>
            </a: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에 유리하기에 </a:t>
            </a:r>
            <a:r>
              <a:rPr lang="en-US" alt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Catboost</a:t>
            </a: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도 폐기</a:t>
            </a:r>
            <a:endParaRPr lang="en-US" altLang="ko-KR"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</a:t>
            </a:r>
            <a:r>
              <a:rPr lang="en-US" alt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XGBoost</a:t>
            </a:r>
            <a:r>
              <a:rPr lang="ko-KR" altLang="en-US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를 최종 모형으로 선정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075" y="557225"/>
            <a:ext cx="67056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632125" y="1883650"/>
            <a:ext cx="10072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전처리중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로그변환을 수행할 때 0인 값은 건너뛰고 1인 값은 0으로 변환되는 문제가 있음을 확인하여 1은 1.5로 바꿔서 로그변환을 수행함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/>
        </p:nvSpPr>
        <p:spPr>
          <a:xfrm>
            <a:off x="6382825" y="772050"/>
            <a:ext cx="5322000" cy="5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값 바뀐 히스토그램 내용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5" y="1801627"/>
            <a:ext cx="5893325" cy="32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187" y="1761875"/>
            <a:ext cx="6037275" cy="333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5" y="914400"/>
            <a:ext cx="59436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7009925" y="1293100"/>
            <a:ext cx="47058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Target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Encoding을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그대로 수행 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AUC가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굉장히 높게 나옴을 확인할 수 있으나 실제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test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점수를 확인할 시 낮은 점수가 나옴을 확인 가능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Overfitting이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일어난다 판단하여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categorical한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변수에서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임계값보다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낮은 범주들은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Others라는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범주로 통합하기로 함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252" y="2245875"/>
            <a:ext cx="2211623" cy="423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00" y="535400"/>
            <a:ext cx="593407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/>
        </p:nvSpPr>
        <p:spPr>
          <a:xfrm>
            <a:off x="396050" y="2994625"/>
            <a:ext cx="11178600" cy="31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threshold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값 처리는 위와 같음. 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특정 범주형 열에 대해 빈도수가 낮은 값을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Others로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대체함.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이 때 빈도수의 기준이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threshold가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됨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25" y="581550"/>
            <a:ext cx="4867775" cy="374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4"/>
          <p:cNvSpPr txBox="1"/>
          <p:nvPr/>
        </p:nvSpPr>
        <p:spPr>
          <a:xfrm>
            <a:off x="5843225" y="943075"/>
            <a:ext cx="55905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threshold가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상승할수록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AUC가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증가함을 확인 가능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threshold를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500000으로 설정 후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learning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rate와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iteration을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변화시켜 가장 높은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AUC가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나올때의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parameter를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찾음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0" y="379800"/>
            <a:ext cx="8657574" cy="7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50" y="1533525"/>
            <a:ext cx="62103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/>
        </p:nvSpPr>
        <p:spPr>
          <a:xfrm>
            <a:off x="288325" y="3605025"/>
            <a:ext cx="115017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fitting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진행시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학습데이터와 검증데이터로 나누지 않고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trains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set을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전부 사용할 시 성능이 향상된다는 내용이 있어 앞서 구한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parameter를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기반으로 전부 학습에 사용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9475"/>
            <a:ext cx="11887199" cy="2478968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180625" y="3293850"/>
            <a:ext cx="11859000" cy="28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대략 0.0017 정도의 향상이 있음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/>
        </p:nvSpPr>
        <p:spPr>
          <a:xfrm>
            <a:off x="1312500" y="2573400"/>
            <a:ext cx="9567000" cy="1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6413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AutoNum type="arabicPeriod"/>
            </a:pPr>
            <a:r>
              <a:rPr lang="ko-KR" sz="65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데이터 소개 및 EDA</a:t>
            </a:r>
            <a:endParaRPr sz="65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400" y="391750"/>
            <a:ext cx="10333200" cy="597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516" y="366773"/>
            <a:ext cx="6558136" cy="292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4311" y="1308502"/>
            <a:ext cx="4353533" cy="511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6368" y="3428704"/>
            <a:ext cx="6638687" cy="299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62" y="503583"/>
            <a:ext cx="2345592" cy="550627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/>
        </p:nvSpPr>
        <p:spPr>
          <a:xfrm>
            <a:off x="4306957" y="708991"/>
            <a:ext cx="402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Arial"/>
              </a:rPr>
              <a:t>열 : 40개</a:t>
            </a:r>
            <a:endParaRPr sz="1800" b="0" i="0" u="none" strike="noStrike" cap="none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  <a:sym typeface="Arial"/>
              </a:rPr>
              <a:t>행 : 28605391개</a:t>
            </a:r>
            <a:endParaRPr sz="1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8515000" y="709000"/>
            <a:ext cx="39429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결측치도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다수 존재함을 확인 가능</a:t>
            </a:r>
            <a:endParaRPr sz="1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9200" y="503575"/>
            <a:ext cx="1448950" cy="5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1"/>
          <p:cNvSpPr txBox="1"/>
          <p:nvPr/>
        </p:nvSpPr>
        <p:spPr>
          <a:xfrm>
            <a:off x="8508250" y="1954600"/>
            <a:ext cx="31449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결측치가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하나라도 존재하는 모든 행을 제거 시 593만개의 데이터가 남음</a:t>
            </a:r>
            <a:endParaRPr sz="1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</a:t>
            </a:r>
            <a:r>
              <a:rPr lang="ko-KR" sz="1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결측치에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대한 적절한 </a:t>
            </a:r>
            <a:r>
              <a:rPr lang="ko-KR" sz="1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전처리</a:t>
            </a:r>
            <a:r>
              <a:rPr lang="ko-KR" sz="1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필요</a:t>
            </a:r>
            <a:endParaRPr sz="1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50" y="646250"/>
            <a:ext cx="2447925" cy="4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550" y="646250"/>
            <a:ext cx="2076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2"/>
          <p:cNvSpPr txBox="1"/>
          <p:nvPr/>
        </p:nvSpPr>
        <p:spPr>
          <a:xfrm>
            <a:off x="2667975" y="2717300"/>
            <a:ext cx="2631000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범주의 개수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6662000" y="2722200"/>
            <a:ext cx="32193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F1의 하위 50개 범주의 개수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9371700" y="2717300"/>
            <a:ext cx="2820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따라서 적절한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Encoding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필요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9975"/>
            <a:ext cx="4120441" cy="217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1025" y="1289979"/>
            <a:ext cx="4120447" cy="217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2050" y="1289975"/>
            <a:ext cx="3989399" cy="21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9" y="3467804"/>
            <a:ext cx="4081613" cy="218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46725" y="3469100"/>
            <a:ext cx="4155324" cy="21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02054" y="3469105"/>
            <a:ext cx="3989398" cy="2179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 rot="-519">
            <a:off x="3113410" y="493852"/>
            <a:ext cx="59652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Box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&amp;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Histogram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>
            <a:off x="0" y="299226"/>
            <a:ext cx="4169825" cy="2176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9825" y="299228"/>
            <a:ext cx="4169817" cy="2210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54348" y="299215"/>
            <a:ext cx="3937648" cy="2127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3" y="2426777"/>
            <a:ext cx="3937646" cy="2212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37650" y="2469425"/>
            <a:ext cx="4243699" cy="217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7450" y="2426775"/>
            <a:ext cx="4084550" cy="221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4639625"/>
            <a:ext cx="3638674" cy="19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1500"/>
            <a:ext cx="4078887" cy="24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888" y="1271500"/>
            <a:ext cx="4078896" cy="24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57788" y="1271500"/>
            <a:ext cx="4034212" cy="24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689150"/>
            <a:ext cx="4078876" cy="2252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8900" y="3689150"/>
            <a:ext cx="4078875" cy="224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57800" y="3689150"/>
            <a:ext cx="4034200" cy="224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 rot="-519">
            <a:off x="3113410" y="493852"/>
            <a:ext cx="59652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Box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Plot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&amp;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Histogram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-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Log</a:t>
            </a:r>
            <a:r>
              <a:rPr lang="ko-KR" sz="2800" dirty="0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 </a:t>
            </a:r>
            <a:r>
              <a:rPr lang="ko-KR" sz="2800" dirty="0" err="1">
                <a:solidFill>
                  <a:schemeClr val="lt1"/>
                </a:solidFill>
                <a:latin typeface="나눔바른고딕OTF" panose="02020603020101020101" pitchFamily="18" charset="-127"/>
                <a:ea typeface="나눔바른고딕OTF" panose="02020603020101020101" pitchFamily="18" charset="-127"/>
              </a:rPr>
              <a:t>Scale</a:t>
            </a:r>
            <a:endParaRPr sz="2800" dirty="0">
              <a:solidFill>
                <a:schemeClr val="lt1"/>
              </a:solidFill>
              <a:latin typeface="나눔바른고딕OTF" panose="02020603020101020101" pitchFamily="18" charset="-127"/>
              <a:ea typeface="나눔바른고딕OTF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바른고딕OTF"/>
        <a:ea typeface="나눔바른고딕OTF"/>
        <a:cs typeface=""/>
      </a:majorFont>
      <a:minorFont>
        <a:latin typeface="나눔바른고딕OTF"/>
        <a:ea typeface="나눔바른고딕OT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677</Words>
  <Application>Microsoft Office PowerPoint</Application>
  <PresentationFormat>와이드스크린</PresentationFormat>
  <Paragraphs>107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나눔바른고딕OTF</vt:lpstr>
      <vt:lpstr>Malgun Gothic</vt:lpstr>
      <vt:lpstr>Arial</vt:lpstr>
      <vt:lpstr>Trebuchet MS</vt:lpstr>
      <vt:lpstr>Office 테마</vt:lpstr>
      <vt:lpstr>데이터과학 Term Project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Sooyoung Kim</cp:lastModifiedBy>
  <cp:revision>2</cp:revision>
  <dcterms:modified xsi:type="dcterms:W3CDTF">2024-06-13T09:40:16Z</dcterms:modified>
</cp:coreProperties>
</file>