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05" r:id="rId1"/>
  </p:sldMasterIdLst>
  <p:handoutMasterIdLst>
    <p:handoutMasterId r:id="rId37"/>
  </p:handoutMasterIdLst>
  <p:sldIdLst>
    <p:sldId id="279" r:id="rId2"/>
    <p:sldId id="268" r:id="rId3"/>
    <p:sldId id="266" r:id="rId4"/>
    <p:sldId id="272" r:id="rId5"/>
    <p:sldId id="278" r:id="rId6"/>
    <p:sldId id="312" r:id="rId7"/>
    <p:sldId id="267" r:id="rId8"/>
    <p:sldId id="269" r:id="rId9"/>
    <p:sldId id="273" r:id="rId10"/>
    <p:sldId id="277" r:id="rId11"/>
    <p:sldId id="274" r:id="rId12"/>
    <p:sldId id="275" r:id="rId13"/>
    <p:sldId id="281" r:id="rId14"/>
    <p:sldId id="280" r:id="rId15"/>
    <p:sldId id="282" r:id="rId16"/>
    <p:sldId id="283" r:id="rId17"/>
    <p:sldId id="285" r:id="rId18"/>
    <p:sldId id="286" r:id="rId19"/>
    <p:sldId id="287" r:id="rId20"/>
    <p:sldId id="288" r:id="rId21"/>
    <p:sldId id="284" r:id="rId22"/>
    <p:sldId id="296" r:id="rId23"/>
    <p:sldId id="289" r:id="rId24"/>
    <p:sldId id="299" r:id="rId25"/>
    <p:sldId id="305" r:id="rId26"/>
    <p:sldId id="300" r:id="rId27"/>
    <p:sldId id="301" r:id="rId28"/>
    <p:sldId id="302" r:id="rId29"/>
    <p:sldId id="303" r:id="rId30"/>
    <p:sldId id="304" r:id="rId31"/>
    <p:sldId id="306" r:id="rId32"/>
    <p:sldId id="311" r:id="rId33"/>
    <p:sldId id="309" r:id="rId34"/>
    <p:sldId id="310" r:id="rId35"/>
    <p:sldId id="308" r:id="rId36"/>
  </p:sldIdLst>
  <p:sldSz cx="12192000" cy="6858000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Cascadia Code" panose="020B0609020000020004" pitchFamily="49" charset="0"/>
      <p:regular r:id="rId39"/>
      <p:bold r:id="rId40"/>
      <p:italic r:id="rId41"/>
      <p:boldItalic r:id="rId42"/>
    </p:embeddedFont>
    <p:embeddedFont>
      <p:font typeface="나눔바른고딕" panose="020B0603020101020101" pitchFamily="50" charset="-127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  <a:srgbClr val="E3DE00"/>
    <a:srgbClr val="FFFF00"/>
    <a:srgbClr val="FE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8388246-50E5-CB89-BAC0-EC6804C2C6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C5278E-D5E9-990D-1033-42870BAE31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17B46-8606-474E-9885-AC9A1CABE95B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22DD13-668A-789D-CB47-58E49C9852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226935-DADB-3B12-CDA9-8F3691E582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76D0-D815-4075-BF3C-136F8A5CA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11826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7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39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1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29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6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424" y="141920"/>
            <a:ext cx="3721624" cy="990594"/>
          </a:xfr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ECC7A812-3C3F-DA8F-4E5A-28207543C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150" y="1354415"/>
            <a:ext cx="3981450" cy="1609725"/>
          </a:xfrm>
        </p:spPr>
        <p:txBody>
          <a:bodyPr/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1746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7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62DD235-9398-A535-1DE8-ECE64831F7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3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0" i="0" kern="1200" spc="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400" b="0" i="0" kern="1200" spc="2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2000" b="0" i="0" kern="1200" spc="2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800" b="0" i="0" kern="1200" spc="2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600" b="0" i="0" kern="1200" spc="2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sz="1400" b="0" i="0" kern="1200" spc="2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723BE-EF30-D1FC-1359-EC61933F8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지진데이터 회귀분석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DC80FE-8E27-772E-76FE-392196826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ko-KR" dirty="0"/>
              <a:t> 202001156 </a:t>
            </a:r>
            <a:r>
              <a:rPr lang="ko-KR" altLang="en-US" dirty="0"/>
              <a:t>김수영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ko-KR" dirty="0"/>
              <a:t> 202001170 </a:t>
            </a:r>
            <a:r>
              <a:rPr lang="ko-KR" altLang="en-US" dirty="0" err="1"/>
              <a:t>자재민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ko-KR" dirty="0"/>
              <a:t> 202201187 </a:t>
            </a:r>
            <a:r>
              <a:rPr lang="ko-KR" altLang="en-US" dirty="0" err="1"/>
              <a:t>양다운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8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D9A9D-6522-219A-D427-0B216479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데이터파악 및 탐사적데이터분석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275D8-AD2A-79FA-9714-BF98EBA8FA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가변수화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Red vs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Red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Orange vs Yellow vs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Red vs Orange vs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83747ADF-AB0E-1E09-B38D-BEFE70F26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7ABDA6-7374-BA00-16BE-A2B4069B8602}"/>
              </a:ext>
            </a:extLst>
          </p:cNvPr>
          <p:cNvSpPr/>
          <p:nvPr/>
        </p:nvSpPr>
        <p:spPr>
          <a:xfrm>
            <a:off x="9625541" y="264584"/>
            <a:ext cx="1211791" cy="2556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FFD84D-A772-716D-D428-3EF0487AEA5E}"/>
              </a:ext>
            </a:extLst>
          </p:cNvPr>
          <p:cNvSpPr/>
          <p:nvPr/>
        </p:nvSpPr>
        <p:spPr>
          <a:xfrm>
            <a:off x="8332604" y="2821518"/>
            <a:ext cx="1211791" cy="2699556"/>
          </a:xfrm>
          <a:prstGeom prst="rect">
            <a:avLst/>
          </a:prstGeom>
          <a:noFill/>
          <a:ln>
            <a:solidFill>
              <a:srgbClr val="FE9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1EA51-E218-C30E-311A-D7796260551F}"/>
              </a:ext>
            </a:extLst>
          </p:cNvPr>
          <p:cNvSpPr/>
          <p:nvPr/>
        </p:nvSpPr>
        <p:spPr>
          <a:xfrm>
            <a:off x="10918478" y="2641600"/>
            <a:ext cx="1211791" cy="3683000"/>
          </a:xfrm>
          <a:prstGeom prst="rect">
            <a:avLst/>
          </a:prstGeom>
          <a:noFill/>
          <a:ln>
            <a:solidFill>
              <a:srgbClr val="E3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6814D4-DF25-F555-E169-75DBA5042E5C}"/>
              </a:ext>
            </a:extLst>
          </p:cNvPr>
          <p:cNvSpPr/>
          <p:nvPr/>
        </p:nvSpPr>
        <p:spPr>
          <a:xfrm>
            <a:off x="5766126" y="3041650"/>
            <a:ext cx="1211791" cy="32829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C321526-BCAD-AFBC-142F-94262AD20C31}"/>
              </a:ext>
            </a:extLst>
          </p:cNvPr>
          <p:cNvSpPr/>
          <p:nvPr/>
        </p:nvSpPr>
        <p:spPr>
          <a:xfrm>
            <a:off x="5637672" y="5496481"/>
            <a:ext cx="914074" cy="888999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CFA07-D022-A0FC-D156-E5CDB40F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초기모형 설정 및 진단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E624B3C-DC8C-AF84-8AEA-B6F128C256A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초기모형</a:t>
                </a:r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magnitude, cdi, mmi, </a:t>
                </a:r>
                <a:r>
                  <a:rPr lang="en-US" altLang="ko-KR" dirty="0" err="1"/>
                  <a:t>nst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dmin</a:t>
                </a:r>
                <a:r>
                  <a:rPr lang="en-US" altLang="ko-KR" dirty="0"/>
                  <a:t>, gap, depth, tsunami, red, orange, yellow</a:t>
                </a:r>
              </a:p>
              <a:p>
                <a:r>
                  <a:rPr lang="ko-KR" altLang="en-US" dirty="0"/>
                  <a:t>초기모형의 설명변수로 선정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E624B3C-DC8C-AF84-8AEA-B6F128C25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19" b="-99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96DE6D7-45EA-61E7-CF9C-AB09EA36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661" y="623427"/>
            <a:ext cx="4220164" cy="17242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00EBFB-455A-1766-54B5-9987C8302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899" y="3717210"/>
            <a:ext cx="2152950" cy="2191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077519-7A21-EC4B-6C4D-0EC587C77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899" y="2349692"/>
            <a:ext cx="328658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2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초기모형 설정 및 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정규성에 상당한 의심을 갖을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표준화잔차에</a:t>
            </a:r>
            <a:r>
              <a:rPr lang="ko-KR" altLang="en-US" dirty="0"/>
              <a:t> 그래프를 볼 시 </a:t>
            </a:r>
            <a:r>
              <a:rPr lang="ko-KR" altLang="en-US" dirty="0" err="1"/>
              <a:t>잔차가</a:t>
            </a:r>
            <a:r>
              <a:rPr lang="ko-KR" altLang="en-US" dirty="0"/>
              <a:t> 랜덤하게 분포한다 판단 가능</a:t>
            </a:r>
          </a:p>
        </p:txBody>
      </p:sp>
      <p:pic>
        <p:nvPicPr>
          <p:cNvPr id="7" name="그림 6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C6932E88-42FA-717E-2568-BE5A12EF9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9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초기모형 설정 및 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잔차히스토그램을</a:t>
            </a:r>
            <a:r>
              <a:rPr lang="ko-KR" altLang="en-US" dirty="0"/>
              <a:t> 볼 시 대부분의 </a:t>
            </a:r>
            <a:r>
              <a:rPr lang="ko-KR" altLang="en-US" dirty="0" err="1"/>
              <a:t>잔차가</a:t>
            </a:r>
            <a:r>
              <a:rPr lang="ko-KR" altLang="en-US" dirty="0"/>
              <a:t> 중앙에 </a:t>
            </a:r>
            <a:r>
              <a:rPr lang="ko-KR" altLang="en-US" dirty="0" err="1"/>
              <a:t>몰려있음을</a:t>
            </a:r>
            <a:r>
              <a:rPr lang="ko-KR" altLang="en-US" dirty="0"/>
              <a:t> 확인</a:t>
            </a:r>
          </a:p>
        </p:txBody>
      </p:sp>
      <p:pic>
        <p:nvPicPr>
          <p:cNvPr id="5" name="그림 4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5BB57CF-341A-4084-5684-BC9A7AD1C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초기모형 설정 및 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정규성을 위해 박스</a:t>
            </a:r>
            <a:r>
              <a:rPr lang="en-US" altLang="ko-KR" dirty="0"/>
              <a:t>-</a:t>
            </a:r>
            <a:r>
              <a:rPr lang="ko-KR" altLang="en-US" dirty="0" err="1"/>
              <a:t>칵스</a:t>
            </a:r>
            <a:r>
              <a:rPr lang="ko-KR" altLang="en-US" dirty="0"/>
              <a:t> 변환을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</a:t>
            </a:r>
            <a:r>
              <a:rPr lang="en-US" altLang="ko-KR" dirty="0"/>
              <a:t>-</a:t>
            </a:r>
            <a:r>
              <a:rPr lang="ko-KR" altLang="en-US" dirty="0" err="1"/>
              <a:t>가능도함수의</a:t>
            </a:r>
            <a:r>
              <a:rPr lang="ko-KR" altLang="en-US" dirty="0"/>
              <a:t> 최댓값의 </a:t>
            </a:r>
            <a:r>
              <a:rPr lang="en-US" altLang="ko-KR" dirty="0"/>
              <a:t>95</a:t>
            </a:r>
            <a:r>
              <a:rPr lang="ko-KR" altLang="en-US" dirty="0"/>
              <a:t>퍼센트 신뢰구간에서 해석에 용이한 </a:t>
            </a:r>
            <a:r>
              <a:rPr lang="en-US" altLang="ko-KR" dirty="0"/>
              <a:t>-2</a:t>
            </a:r>
            <a:r>
              <a:rPr lang="ko-KR" altLang="en-US" dirty="0"/>
              <a:t>를 </a:t>
            </a:r>
            <a:r>
              <a:rPr lang="el-GR" altLang="ko-KR" dirty="0"/>
              <a:t>λ</a:t>
            </a:r>
            <a:r>
              <a:rPr lang="ko-KR" altLang="en-US" dirty="0"/>
              <a:t>값으로 결정</a:t>
            </a:r>
          </a:p>
        </p:txBody>
      </p:sp>
      <p:pic>
        <p:nvPicPr>
          <p:cNvPr id="5" name="그림 4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0BB7857-657E-3E66-4049-5A1806F8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초기모형 설정 및 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박스</a:t>
            </a:r>
            <a:r>
              <a:rPr lang="en-US" altLang="ko-KR" dirty="0"/>
              <a:t>-</a:t>
            </a:r>
            <a:r>
              <a:rPr lang="ko-KR" altLang="en-US" dirty="0" err="1"/>
              <a:t>칵스</a:t>
            </a:r>
            <a:r>
              <a:rPr lang="ko-KR" altLang="en-US" dirty="0"/>
              <a:t> 변환을 취할 시 값들이 직선에 근접하긴 하나 정규성을 그다지 만족하는 것으로 보이진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잔차</a:t>
            </a:r>
            <a:r>
              <a:rPr lang="ko-KR" altLang="en-US" dirty="0"/>
              <a:t> 대 </a:t>
            </a:r>
            <a:r>
              <a:rPr lang="ko-KR" altLang="en-US" dirty="0" err="1"/>
              <a:t>적합값</a:t>
            </a:r>
            <a:r>
              <a:rPr lang="ko-KR" altLang="en-US" dirty="0"/>
              <a:t> 그래프를 볼 시 등분산성에 의심을 갖을 수 있으나 </a:t>
            </a:r>
            <a:r>
              <a:rPr lang="ko-KR" altLang="en-US" dirty="0" err="1"/>
              <a:t>표준화잔차</a:t>
            </a:r>
            <a:r>
              <a:rPr lang="ko-KR" altLang="en-US" dirty="0"/>
              <a:t> 대 </a:t>
            </a:r>
            <a:r>
              <a:rPr lang="ko-KR" altLang="en-US" dirty="0" err="1"/>
              <a:t>적합값을</a:t>
            </a:r>
            <a:r>
              <a:rPr lang="ko-KR" altLang="en-US" dirty="0"/>
              <a:t> 보면 랜덤하게 산포함을 볼 수 있음</a:t>
            </a:r>
          </a:p>
        </p:txBody>
      </p:sp>
      <p:pic>
        <p:nvPicPr>
          <p:cNvPr id="5" name="그림 4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7256A953-5747-0ED3-F477-42584C3C0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초기모형 설정 및 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변환을 취하여도 </a:t>
            </a:r>
            <a:r>
              <a:rPr lang="ko-KR" altLang="en-US" dirty="0" err="1"/>
              <a:t>잔차히스토그램의</a:t>
            </a:r>
            <a:r>
              <a:rPr lang="ko-KR" altLang="en-US" dirty="0"/>
              <a:t> 오른쪽 꼬리가 긴 것을 확인</a:t>
            </a:r>
          </a:p>
        </p:txBody>
      </p:sp>
      <p:pic>
        <p:nvPicPr>
          <p:cNvPr id="7" name="그림 6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3A47354-378F-C5AC-45B8-B774FE583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초기모형 설정 및 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로그변환을 취할 시 </a:t>
            </a:r>
            <a:r>
              <a:rPr lang="ko-KR" altLang="en-US" dirty="0" err="1"/>
              <a:t>잔차그래프들이</a:t>
            </a:r>
            <a:r>
              <a:rPr lang="ko-KR" altLang="en-US" dirty="0"/>
              <a:t> 박스</a:t>
            </a:r>
            <a:r>
              <a:rPr lang="en-US" altLang="ko-KR" dirty="0"/>
              <a:t>-</a:t>
            </a:r>
            <a:r>
              <a:rPr lang="ko-KR" altLang="en-US" dirty="0" err="1"/>
              <a:t>칵스</a:t>
            </a:r>
            <a:r>
              <a:rPr lang="ko-KR" altLang="en-US" dirty="0"/>
              <a:t> 변환 시의 그래프와 비슷함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박스</a:t>
            </a:r>
            <a:r>
              <a:rPr lang="en-US" altLang="ko-KR" dirty="0"/>
              <a:t>-</a:t>
            </a:r>
            <a:r>
              <a:rPr lang="ko-KR" altLang="en-US" dirty="0" err="1"/>
              <a:t>칵스</a:t>
            </a:r>
            <a:r>
              <a:rPr lang="ko-KR" altLang="en-US" dirty="0"/>
              <a:t> 변환에 비해 해석에 용이하며 원래 반응변수보다 정규성에 좀 더 근접하고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loess </a:t>
            </a:r>
            <a:r>
              <a:rPr lang="ko-KR" altLang="en-US" dirty="0"/>
              <a:t>곡선이 수평에 가까워지는 로그변환을 반응변수에 대한 최종 변수변환으로 결정</a:t>
            </a:r>
          </a:p>
        </p:txBody>
      </p:sp>
      <p:pic>
        <p:nvPicPr>
          <p:cNvPr id="5" name="그림 4" descr="텍스트, 지도, 도표이(가) 표시된 사진&#10;&#10;자동 생성된 설명">
            <a:extLst>
              <a:ext uri="{FF2B5EF4-FFF2-40B4-BE49-F238E27FC236}">
                <a16:creationId xmlns:a16="http://schemas.microsoft.com/office/drawing/2014/main" id="{DF2C83D0-B814-EFDA-CEDB-49728C598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8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변수결정 및 최적모형 선정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전진선택법</a:t>
            </a:r>
            <a:r>
              <a:rPr lang="en-US" altLang="ko-KR" dirty="0"/>
              <a:t>, </a:t>
            </a:r>
            <a:r>
              <a:rPr lang="ko-KR" altLang="en-US" dirty="0"/>
              <a:t>후진제거법</a:t>
            </a:r>
            <a:r>
              <a:rPr lang="en-US" altLang="ko-KR" dirty="0"/>
              <a:t>, </a:t>
            </a:r>
            <a:r>
              <a:rPr lang="ko-KR" altLang="en-US" dirty="0"/>
              <a:t>단계별 회귀 모두 같은 모형을 결과로 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AIC</a:t>
            </a:r>
            <a:r>
              <a:rPr lang="ko-KR" altLang="en-US" dirty="0"/>
              <a:t>를 기준으로 모형을 선정 시 </a:t>
            </a:r>
            <a:r>
              <a:rPr lang="en-US" altLang="ko-KR" dirty="0"/>
              <a:t>magnitude, cdi, </a:t>
            </a:r>
            <a:r>
              <a:rPr lang="en-US" altLang="ko-KR" dirty="0" err="1"/>
              <a:t>dmin</a:t>
            </a:r>
            <a:r>
              <a:rPr lang="en-US" altLang="ko-KR" dirty="0"/>
              <a:t>, gap, tsunami, red, orange, yellow</a:t>
            </a:r>
          </a:p>
          <a:p>
            <a:endParaRPr lang="en-US" altLang="ko-KR" dirty="0"/>
          </a:p>
          <a:p>
            <a:r>
              <a:rPr lang="en-US" altLang="ko-KR" dirty="0"/>
              <a:t>P-value</a:t>
            </a:r>
            <a:r>
              <a:rPr lang="ko-KR" altLang="en-US" dirty="0"/>
              <a:t>를 기준으로 모형을 선정 시 </a:t>
            </a:r>
            <a:r>
              <a:rPr lang="en-US" altLang="ko-KR" dirty="0"/>
              <a:t>magnitude, cdi, </a:t>
            </a:r>
            <a:r>
              <a:rPr lang="en-US" altLang="ko-KR" dirty="0" err="1"/>
              <a:t>dmin</a:t>
            </a:r>
            <a:r>
              <a:rPr lang="en-US" altLang="ko-KR" dirty="0"/>
              <a:t>, gap, red, orange, yellow</a:t>
            </a:r>
          </a:p>
          <a:p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02A89C-016C-5BBB-7BB5-70E92216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77" y="141920"/>
            <a:ext cx="4839074" cy="58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5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변수결정 및 최적모형 선정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Adj</a:t>
            </a:r>
            <a:r>
              <a:rPr lang="ko-KR" altLang="en-US" dirty="0"/>
              <a:t> </a:t>
            </a:r>
            <a:r>
              <a:rPr lang="en-US" altLang="ko-KR" dirty="0"/>
              <a:t>R-Squared</a:t>
            </a:r>
            <a:r>
              <a:rPr lang="ko-KR" altLang="en-US" dirty="0"/>
              <a:t>가 가장 큰 모델은 앞서 </a:t>
            </a:r>
            <a:r>
              <a:rPr lang="en-US" altLang="ko-KR" dirty="0"/>
              <a:t>AIC</a:t>
            </a:r>
            <a:r>
              <a:rPr lang="ko-KR" altLang="en-US" dirty="0"/>
              <a:t>를 기준으로 단계별 회귀를 진행하였을 때의 모형과 같음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BIC</a:t>
            </a:r>
            <a:r>
              <a:rPr lang="ko-KR" altLang="en-US" dirty="0"/>
              <a:t>가 가장 작은 모형은 앞의 모형에서 </a:t>
            </a:r>
            <a:r>
              <a:rPr lang="en-US" altLang="ko-KR" dirty="0"/>
              <a:t>tsunami</a:t>
            </a:r>
            <a:r>
              <a:rPr lang="ko-KR" altLang="en-US" dirty="0"/>
              <a:t>와 </a:t>
            </a:r>
            <a:r>
              <a:rPr lang="en-US" altLang="ko-KR" dirty="0"/>
              <a:t>gap</a:t>
            </a:r>
            <a:r>
              <a:rPr lang="ko-KR" altLang="en-US" dirty="0"/>
              <a:t>이 빠진 모형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변수 모형만 </a:t>
            </a:r>
            <a:r>
              <a:rPr lang="en-US" altLang="ko-KR" dirty="0"/>
              <a:t>Mallow’s Cp</a:t>
            </a:r>
            <a:r>
              <a:rPr lang="ko-KR" altLang="en-US" dirty="0"/>
              <a:t>의 값이 적합도의 기준인 </a:t>
            </a:r>
            <a:r>
              <a:rPr lang="en-US" altLang="ko-KR" dirty="0"/>
              <a:t>2p-11</a:t>
            </a:r>
            <a:r>
              <a:rPr lang="ko-KR" altLang="en-US" dirty="0"/>
              <a:t>보다 작음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62F18-3594-5A8A-19EF-B841479BA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59" t="333"/>
          <a:stretch/>
        </p:blipFill>
        <p:spPr>
          <a:xfrm>
            <a:off x="5937876" y="3418044"/>
            <a:ext cx="3689287" cy="341414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35EFF22-C1C7-039A-AB28-333FC15EFC45}"/>
              </a:ext>
            </a:extLst>
          </p:cNvPr>
          <p:cNvSpPr/>
          <p:nvPr/>
        </p:nvSpPr>
        <p:spPr>
          <a:xfrm>
            <a:off x="7348838" y="5693163"/>
            <a:ext cx="808224" cy="2188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F0B5FF-4148-55E7-7C13-8851410E6778}"/>
              </a:ext>
            </a:extLst>
          </p:cNvPr>
          <p:cNvSpPr/>
          <p:nvPr/>
        </p:nvSpPr>
        <p:spPr>
          <a:xfrm>
            <a:off x="8844734" y="5079516"/>
            <a:ext cx="808224" cy="2188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FF712C-B08F-62DB-B566-7C285AEC4D66}"/>
              </a:ext>
            </a:extLst>
          </p:cNvPr>
          <p:cNvSpPr/>
          <p:nvPr/>
        </p:nvSpPr>
        <p:spPr>
          <a:xfrm>
            <a:off x="8139295" y="5689114"/>
            <a:ext cx="808224" cy="2188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944E2D-5F58-C60A-3CAB-65F0E6347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" r="41117"/>
          <a:stretch/>
        </p:blipFill>
        <p:spPr>
          <a:xfrm>
            <a:off x="5937876" y="3902"/>
            <a:ext cx="5204382" cy="3414142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68CAFD7-17C1-0D73-E08E-C3CD6E580D17}"/>
              </a:ext>
            </a:extLst>
          </p:cNvPr>
          <p:cNvSpPr/>
          <p:nvPr/>
        </p:nvSpPr>
        <p:spPr>
          <a:xfrm>
            <a:off x="7156832" y="2260121"/>
            <a:ext cx="4109266" cy="237764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C44748A-F93F-AA51-4116-F882C5AF3F0D}"/>
              </a:ext>
            </a:extLst>
          </p:cNvPr>
          <p:cNvSpPr/>
          <p:nvPr/>
        </p:nvSpPr>
        <p:spPr>
          <a:xfrm>
            <a:off x="7136712" y="1653402"/>
            <a:ext cx="4109266" cy="237764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6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33060-617E-2E04-81F7-2A52B0FF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E8A9B-3F33-97EE-5D6B-0CCCAAB37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데이터 분석 주제 및 연구목적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파악 및 탐사적데이터분석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초기모형 설정 및 진단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변수결정 및 최적모형 선정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0710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변수결정 및 최적모형 선정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588A02-5506-D213-C3DD-B352677FF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74162"/>
              </p:ext>
            </p:extLst>
          </p:nvPr>
        </p:nvGraphicFramePr>
        <p:xfrm>
          <a:off x="711211" y="2611161"/>
          <a:ext cx="10782289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6056">
                  <a:extLst>
                    <a:ext uri="{9D8B030D-6E8A-4147-A177-3AD203B41FA5}">
                      <a16:colId xmlns:a16="http://schemas.microsoft.com/office/drawing/2014/main" val="4231693916"/>
                    </a:ext>
                  </a:extLst>
                </a:gridCol>
                <a:gridCol w="2941738">
                  <a:extLst>
                    <a:ext uri="{9D8B030D-6E8A-4147-A177-3AD203B41FA5}">
                      <a16:colId xmlns:a16="http://schemas.microsoft.com/office/drawing/2014/main" val="2087644422"/>
                    </a:ext>
                  </a:extLst>
                </a:gridCol>
                <a:gridCol w="1343630">
                  <a:extLst>
                    <a:ext uri="{9D8B030D-6E8A-4147-A177-3AD203B41FA5}">
                      <a16:colId xmlns:a16="http://schemas.microsoft.com/office/drawing/2014/main" val="2796439154"/>
                    </a:ext>
                  </a:extLst>
                </a:gridCol>
                <a:gridCol w="1368743">
                  <a:extLst>
                    <a:ext uri="{9D8B030D-6E8A-4147-A177-3AD203B41FA5}">
                      <a16:colId xmlns:a16="http://schemas.microsoft.com/office/drawing/2014/main" val="1659984205"/>
                    </a:ext>
                  </a:extLst>
                </a:gridCol>
                <a:gridCol w="1460944">
                  <a:extLst>
                    <a:ext uri="{9D8B030D-6E8A-4147-A177-3AD203B41FA5}">
                      <a16:colId xmlns:a16="http://schemas.microsoft.com/office/drawing/2014/main" val="542128494"/>
                    </a:ext>
                  </a:extLst>
                </a:gridCol>
                <a:gridCol w="1271178">
                  <a:extLst>
                    <a:ext uri="{9D8B030D-6E8A-4147-A177-3AD203B41FA5}">
                      <a16:colId xmlns:a16="http://schemas.microsoft.com/office/drawing/2014/main" val="93171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Adj R^2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Mallow’s 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PRESSp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AIC, Adj R-squared, </a:t>
                      </a:r>
                      <a:r>
                        <a:rPr lang="en-US" altLang="ko-KR" dirty="0" err="1"/>
                        <a:t>PRESSp</a:t>
                      </a:r>
                      <a:r>
                        <a:rPr lang="en-US" altLang="ko-KR" dirty="0"/>
                        <a:t>, Mallow’s 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magnitude, cdi, </a:t>
                      </a:r>
                      <a:r>
                        <a:rPr lang="en-US" altLang="ko-KR" dirty="0" err="1"/>
                        <a:t>dmin</a:t>
                      </a:r>
                      <a:r>
                        <a:rPr lang="en-US" altLang="ko-KR" dirty="0"/>
                        <a:t>, gap, tsunami, red, orange, yellow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0.8010697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-608.0595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6.556297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 = 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7.601087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magnitude, cdi, </a:t>
                      </a:r>
                      <a:r>
                        <a:rPr lang="en-US" altLang="ko-KR" dirty="0" err="1"/>
                        <a:t>dmin</a:t>
                      </a:r>
                      <a:r>
                        <a:rPr lang="en-US" altLang="ko-KR" dirty="0"/>
                        <a:t>, gap, red, orange, yellow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0.7997909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-610.4496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8.08635</a:t>
                      </a:r>
                    </a:p>
                    <a:p>
                      <a:pPr algn="ctr" latinLnBrk="1"/>
                      <a:r>
                        <a:rPr lang="en-US" altLang="ko-KR" dirty="0"/>
                        <a:t>P = 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7.626299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10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magnitude, cdi, </a:t>
                      </a:r>
                      <a:r>
                        <a:rPr lang="en-US" altLang="ko-KR" dirty="0" err="1"/>
                        <a:t>dmin</a:t>
                      </a:r>
                      <a:r>
                        <a:rPr lang="en-US" altLang="ko-KR" dirty="0"/>
                        <a:t>, red, orange, yellow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0.7978194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-611.4633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11.006583</a:t>
                      </a:r>
                    </a:p>
                    <a:p>
                      <a:pPr algn="ctr" latinLnBrk="1"/>
                      <a:r>
                        <a:rPr lang="en-US" altLang="ko-KR" dirty="0"/>
                        <a:t>P = 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7.673343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2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6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변수결정 및 최적모형 선정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회귀계수에 대한 유의수준을 </a:t>
            </a:r>
            <a:r>
              <a:rPr lang="en-US" altLang="ko-KR" dirty="0"/>
              <a:t>0.05</a:t>
            </a:r>
            <a:r>
              <a:rPr lang="ko-KR" altLang="en-US" dirty="0"/>
              <a:t>로 설정 시 </a:t>
            </a:r>
            <a:r>
              <a:rPr lang="en-US" altLang="ko-KR" dirty="0"/>
              <a:t>8</a:t>
            </a:r>
            <a:r>
              <a:rPr lang="ko-KR" altLang="en-US" dirty="0"/>
              <a:t>변수 모형은 선정 불가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tsunami </a:t>
            </a:r>
            <a:r>
              <a:rPr lang="ko-KR" altLang="en-US" dirty="0"/>
              <a:t>설명변수는 모형에서 제외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모형 간 부분</a:t>
            </a:r>
            <a:r>
              <a:rPr lang="en-US" altLang="ko-KR" dirty="0"/>
              <a:t>F</a:t>
            </a:r>
            <a:r>
              <a:rPr lang="ko-KR" altLang="en-US" dirty="0"/>
              <a:t>검정 실시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gap</a:t>
            </a:r>
            <a:r>
              <a:rPr lang="ko-KR" altLang="en-US" dirty="0"/>
              <a:t>의 </a:t>
            </a:r>
            <a:r>
              <a:rPr lang="ko-KR" altLang="en-US" dirty="0" err="1"/>
              <a:t>편제곱합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015D7D-7F68-EC29-6FE2-5300BDCD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2037389"/>
            <a:ext cx="5601482" cy="1143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084EED-6435-38D2-4648-466719C20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861"/>
          <a:stretch/>
        </p:blipFill>
        <p:spPr>
          <a:xfrm>
            <a:off x="4775200" y="3590770"/>
            <a:ext cx="4801270" cy="220995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ED19E7D-B53E-6D4F-29A8-D2BDCAB837FB}"/>
              </a:ext>
            </a:extLst>
          </p:cNvPr>
          <p:cNvSpPr/>
          <p:nvPr/>
        </p:nvSpPr>
        <p:spPr>
          <a:xfrm>
            <a:off x="6699641" y="5057775"/>
            <a:ext cx="596509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75C1CFF-47DB-2DE6-0F26-BE87E5B05D83}"/>
              </a:ext>
            </a:extLst>
          </p:cNvPr>
          <p:cNvSpPr/>
          <p:nvPr/>
        </p:nvSpPr>
        <p:spPr>
          <a:xfrm>
            <a:off x="7690241" y="2640290"/>
            <a:ext cx="806059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7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변수결정 및 최적모형 선정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편회귀그림 작성 시 </a:t>
            </a:r>
            <a:r>
              <a:rPr lang="en-US" altLang="ko-KR" dirty="0"/>
              <a:t>gap</a:t>
            </a:r>
            <a:r>
              <a:rPr lang="ko-KR" altLang="en-US" dirty="0"/>
              <a:t>의 기울기가 제일 작음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gap</a:t>
            </a:r>
            <a:r>
              <a:rPr lang="ko-KR" altLang="en-US" dirty="0"/>
              <a:t>의 영향력이 상당히 작음을 파악가능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cdi,</a:t>
            </a:r>
            <a:r>
              <a:rPr lang="ko-KR" altLang="en-US" dirty="0"/>
              <a:t> </a:t>
            </a:r>
            <a:r>
              <a:rPr lang="en-US" altLang="ko-KR" dirty="0" err="1"/>
              <a:t>dmin</a:t>
            </a:r>
            <a:r>
              <a:rPr lang="ko-KR" altLang="en-US" dirty="0"/>
              <a:t>의 영향력도 크지 않음을 파악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도표이(가) 표시된 사진&#10;&#10;자동 생성된 설명">
            <a:extLst>
              <a:ext uri="{FF2B5EF4-FFF2-40B4-BE49-F238E27FC236}">
                <a16:creationId xmlns:a16="http://schemas.microsoft.com/office/drawing/2014/main" id="{036F7713-E45E-554E-4814-DC14FFEA7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99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FF8C2-406F-4C36-8137-CB27B8E9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변수결정 및 최적모형 선정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962F4-0826-3DAB-7162-25964CA1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gap</a:t>
            </a:r>
            <a:r>
              <a:rPr lang="ko-KR" altLang="en-US" dirty="0"/>
              <a:t>의 표준화회귀계수의 크기가 가장 작음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Gap</a:t>
            </a:r>
            <a:r>
              <a:rPr lang="ko-KR" altLang="en-US" dirty="0"/>
              <a:t>을 제외시킬 시</a:t>
            </a:r>
            <a:r>
              <a:rPr lang="en-US" altLang="ko-KR" dirty="0"/>
              <a:t> BIC</a:t>
            </a:r>
            <a:r>
              <a:rPr lang="ko-KR" altLang="en-US" dirty="0"/>
              <a:t>의 값이 가장 적절해짐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Adj R-squared, R-squared </a:t>
            </a:r>
            <a:r>
              <a:rPr lang="ko-KR" altLang="en-US" dirty="0"/>
              <a:t>값도 </a:t>
            </a:r>
            <a:r>
              <a:rPr lang="en-US" altLang="ko-KR" dirty="0"/>
              <a:t>8</a:t>
            </a:r>
            <a:r>
              <a:rPr lang="ko-KR" altLang="en-US" dirty="0"/>
              <a:t>변수 모형과</a:t>
            </a:r>
            <a:r>
              <a:rPr lang="en-US" altLang="ko-KR" dirty="0"/>
              <a:t> </a:t>
            </a:r>
            <a:r>
              <a:rPr lang="ko-KR" altLang="en-US" dirty="0"/>
              <a:t>크게 차이가 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부분</a:t>
            </a:r>
            <a:r>
              <a:rPr lang="en-US" altLang="ko-KR" dirty="0"/>
              <a:t>F</a:t>
            </a:r>
            <a:r>
              <a:rPr lang="ko-KR" altLang="en-US" dirty="0"/>
              <a:t>검정에서 유의성은 확인할 수 있으나 편회귀그림과 표준화회귀계수의 관점에서 유의성이 있더라도 영향력은 크지 않다 판단가능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1DBEBA-6FE2-756D-2FC5-8BCC7B139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9"/>
          <a:stretch/>
        </p:blipFill>
        <p:spPr>
          <a:xfrm>
            <a:off x="565150" y="2197377"/>
            <a:ext cx="7830643" cy="3143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5AE59D-CDA9-C5AA-D349-45E3012D531D}"/>
              </a:ext>
            </a:extLst>
          </p:cNvPr>
          <p:cNvSpPr txBox="1"/>
          <p:nvPr/>
        </p:nvSpPr>
        <p:spPr>
          <a:xfrm>
            <a:off x="8013711" y="5215469"/>
            <a:ext cx="3598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최종 모형은 </a:t>
            </a:r>
            <a:r>
              <a:rPr lang="en-US" altLang="ko-KR" dirty="0">
                <a:solidFill>
                  <a:schemeClr val="bg1"/>
                </a:solidFill>
              </a:rPr>
              <a:t>magnitude, cdi, </a:t>
            </a:r>
            <a:r>
              <a:rPr lang="en-US" altLang="ko-KR" dirty="0" err="1">
                <a:solidFill>
                  <a:schemeClr val="bg1"/>
                </a:solidFill>
              </a:rPr>
              <a:t>dmin</a:t>
            </a:r>
            <a:r>
              <a:rPr lang="en-US" altLang="ko-KR" dirty="0">
                <a:solidFill>
                  <a:schemeClr val="bg1"/>
                </a:solidFill>
              </a:rPr>
              <a:t>, red, orange, yellow</a:t>
            </a:r>
            <a:r>
              <a:rPr lang="ko-KR" altLang="en-US" dirty="0">
                <a:solidFill>
                  <a:schemeClr val="bg1"/>
                </a:solidFill>
              </a:rPr>
              <a:t>를 설명변수로 하는 모형으로 선정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2C6060-5D38-D48B-2B90-FE1FB69D8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0" b="2293"/>
          <a:stretch/>
        </p:blipFill>
        <p:spPr>
          <a:xfrm>
            <a:off x="4357193" y="2701957"/>
            <a:ext cx="6987485" cy="16527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E0682E3-F5B2-D674-A7A5-BDB253F40254}"/>
              </a:ext>
            </a:extLst>
          </p:cNvPr>
          <p:cNvSpPr/>
          <p:nvPr/>
        </p:nvSpPr>
        <p:spPr>
          <a:xfrm>
            <a:off x="9982200" y="3369733"/>
            <a:ext cx="1362477" cy="601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78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A630CF-E300-ECC3-2D6E-C683477EF8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최소제곱추정량벡터에 대한</a:t>
                </a:r>
                <a:br>
                  <a:rPr lang="en-US" altLang="ko-KR" dirty="0"/>
                </a:br>
                <a:r>
                  <a:rPr lang="ko-KR" altLang="en-US" dirty="0"/>
                  <a:t>영향력 관측치가 일부 존재</a:t>
                </a:r>
                <a:endParaRPr lang="en-US" altLang="ko-KR" dirty="0"/>
              </a:p>
              <a:p>
                <a:r>
                  <a:rPr lang="ko-KR" altLang="en-US" dirty="0" err="1"/>
                  <a:t>기준값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3.67/(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n = 405, p = 7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A630CF-E300-ECC3-2D6E-C683477E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19" b="-7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1D658BC-E2B6-85FD-426E-47519B99B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C3DD848-4CDD-2393-9ECE-E107EA3B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3121223"/>
            <a:ext cx="4275667" cy="307777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 sum(as.vector(cooks.distance(lm.eq.t)) &gt;= 3.67/(n-p))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[1] 39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8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A630CF-E300-ECC3-2D6E-C683477EF8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각 설명변수에 대한</a:t>
                </a:r>
                <a:br>
                  <a:rPr lang="en-US" altLang="ko-KR" dirty="0"/>
                </a:br>
                <a:r>
                  <a:rPr lang="ko-KR" altLang="en-US" dirty="0"/>
                  <a:t>영향력 관측치가 일부 존재</a:t>
                </a:r>
                <a:endParaRPr lang="en-US" altLang="ko-KR" dirty="0"/>
              </a:p>
              <a:p>
                <a:r>
                  <a:rPr lang="ko-KR" altLang="en-US" dirty="0" err="1"/>
                  <a:t>기준값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n = 405, p = 7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A630CF-E300-ECC3-2D6E-C683477E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19"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DF157B39-BEDE-5B63-61BA-B05503CB2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CAC8657-9723-937E-B757-AB86AA83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8142"/>
            <a:ext cx="5334000" cy="461665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apply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dfbetas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lm.eq.t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),2,function(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){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as.vector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 &gt; 2/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sqrt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))})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Intercept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magnitude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cdi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dmin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orange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yellow</a:t>
            </a:r>
            <a:br>
              <a:rPr lang="en-US" altLang="ko-KR" sz="1000" dirty="0">
                <a:solidFill>
                  <a:srgbClr val="CCCCC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altLang="ko-KR" sz="1000" dirty="0">
                <a:solidFill>
                  <a:srgbClr val="CCCCC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15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11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13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13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4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7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15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35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A630CF-E300-ECC3-2D6E-C683477EF8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적합값에 대한 영향력 관측치가</a:t>
                </a:r>
                <a:br>
                  <a:rPr lang="en-US" altLang="ko-KR" dirty="0"/>
                </a:br>
                <a:r>
                  <a:rPr lang="ko-KR" altLang="en-US" dirty="0"/>
                  <a:t>일부 존재</a:t>
                </a:r>
                <a:endParaRPr lang="en-US" altLang="ko-KR" dirty="0"/>
              </a:p>
              <a:p>
                <a:r>
                  <a:rPr lang="ko-KR" altLang="en-US" dirty="0"/>
                  <a:t>기준값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n = 405, p = 7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A630CF-E300-ECC3-2D6E-C683477E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19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27ADF6B1-FAAD-3B21-BEBE-5E7BADC31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E043557-53D6-AF6E-D7F6-3BE3324E9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3071230"/>
            <a:ext cx="3570448" cy="307777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as.vector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dffits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lm.eq.t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)) &gt; 2*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sqrt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))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[1] 26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3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A630CF-E300-ECC3-2D6E-C683477EF8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분산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공분산 행렬에 대한</a:t>
                </a:r>
                <a:br>
                  <a:rPr lang="en-US" altLang="ko-KR" dirty="0"/>
                </a:br>
                <a:r>
                  <a:rPr lang="ko-KR" altLang="en-US" dirty="0"/>
                  <a:t>영향력 관측치가 일부 존재</a:t>
                </a:r>
                <a:endParaRPr lang="en-US" altLang="ko-KR" dirty="0"/>
              </a:p>
              <a:p>
                <a:r>
                  <a:rPr lang="ko-KR" altLang="en-US" dirty="0" err="1"/>
                  <a:t>기준값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1−3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n = 405, p = 7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A630CF-E300-ECC3-2D6E-C683477E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19" b="-7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E911BCE-DE0D-6510-85EB-286C4E4A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1D51B37-C27B-877D-C5DE-32D5680B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3032152"/>
            <a:ext cx="3810000" cy="307777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 sum(as.vector(abs(covratio(lm.eq.t)-1)) &gt; 3*p/n)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[1] 46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0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A630CF-E300-ECC3-2D6E-C683477EF8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높은 </a:t>
                </a:r>
                <a:r>
                  <a:rPr lang="ko-KR" altLang="en-US" dirty="0" err="1"/>
                  <a:t>지렛점도</a:t>
                </a:r>
                <a:r>
                  <a:rPr lang="ko-KR" altLang="en-US" dirty="0"/>
                  <a:t> 일부 존재함을 확인 가능</a:t>
                </a:r>
                <a:endParaRPr lang="en-US" altLang="ko-KR" dirty="0"/>
              </a:p>
              <a:p>
                <a:r>
                  <a:rPr lang="ko-KR" altLang="en-US" dirty="0"/>
                  <a:t>기준값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n = 405, p = 7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A630CF-E300-ECC3-2D6E-C683477E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4CB1F0CF-59C5-C438-1165-2855E3E06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304C648-EB2D-9A76-15A6-07DFFAE5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2701271"/>
            <a:ext cx="2548467" cy="307777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hatvalues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lm.eq.t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 &gt; 2*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[1] 45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21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30CF-E300-ECC3-2D6E-C683477EF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9D42D073-2647-4B5A-9F32-84643E5C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F141C-0D75-CB48-7438-7C3B0E07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데이터분석 주제 및 연구목적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FF25F-BD10-E36F-0CA3-E943ED7FBA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지진의 중요도에 대한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연구목적 </a:t>
            </a:r>
            <a:r>
              <a:rPr lang="en-US" altLang="ko-KR" dirty="0"/>
              <a:t>: </a:t>
            </a:r>
            <a:r>
              <a:rPr lang="ko-KR" altLang="en-US" dirty="0"/>
              <a:t>지진발생 후 지진의 중요도에 대해 어떠한 요인들이 영향을 미치는지 파악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자료 </a:t>
            </a:r>
            <a:r>
              <a:rPr lang="en-US" altLang="ko-KR" dirty="0"/>
              <a:t>: Kaggle</a:t>
            </a:r>
            <a:r>
              <a:rPr lang="ko-KR" altLang="en-US" dirty="0"/>
              <a:t>의 </a:t>
            </a:r>
            <a:r>
              <a:rPr lang="en-US" altLang="ko-KR" dirty="0"/>
              <a:t>Earthquake Dataset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000" dirty="0"/>
              <a:t>출처 </a:t>
            </a:r>
            <a:r>
              <a:rPr lang="en-US" altLang="ko-KR" sz="1000" dirty="0"/>
              <a:t>: https://www.kaggle.com/code/ravivarmaodugu/earthquakes-data-analytics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561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30CF-E300-ECC3-2D6E-C683477EF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내표준화잔차</a:t>
            </a:r>
            <a:r>
              <a:rPr lang="en-US" altLang="ko-KR" dirty="0"/>
              <a:t>, </a:t>
            </a:r>
            <a:r>
              <a:rPr lang="ko-KR" altLang="en-US" dirty="0" err="1"/>
              <a:t>외표준화잔차</a:t>
            </a:r>
            <a:r>
              <a:rPr lang="ko-KR" altLang="en-US" dirty="0"/>
              <a:t> 모두 특이점이 일부 존재</a:t>
            </a:r>
            <a:endParaRPr lang="en-US" altLang="ko-KR" dirty="0"/>
          </a:p>
          <a:p>
            <a:r>
              <a:rPr lang="ko-KR" altLang="en-US" dirty="0" err="1"/>
              <a:t>내표준화잔차</a:t>
            </a:r>
            <a:r>
              <a:rPr lang="en-US" altLang="ko-KR" dirty="0"/>
              <a:t>, </a:t>
            </a:r>
            <a:r>
              <a:rPr lang="ko-KR" altLang="en-US" dirty="0" err="1"/>
              <a:t>외표준화잔차</a:t>
            </a:r>
            <a:r>
              <a:rPr lang="ko-KR" altLang="en-US" dirty="0"/>
              <a:t> 서로 비슷한 분포를 보여줌</a:t>
            </a:r>
            <a:endParaRPr lang="en-US" altLang="ko-KR" dirty="0"/>
          </a:p>
          <a:p>
            <a:r>
              <a:rPr lang="ko-KR" altLang="en-US" dirty="0" err="1"/>
              <a:t>기준값</a:t>
            </a:r>
            <a:r>
              <a:rPr lang="en-US" altLang="ko-KR" dirty="0"/>
              <a:t> : 2</a:t>
            </a:r>
          </a:p>
          <a:p>
            <a:endParaRPr lang="ko-KR" altLang="en-US" dirty="0"/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432CA502-3A7B-B62F-9221-F7B6EBDBF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24E6759-770C-FC02-4C61-1B51EC783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3580721"/>
            <a:ext cx="2548467" cy="307777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abs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rstudent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lm.eq.t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)) &gt; 2)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[1] 26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715ED78-9F25-933D-DCC0-9FB4799C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3272944"/>
            <a:ext cx="2624667" cy="307777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sum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abs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rstandard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lm.eq.t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)) &gt; 2)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[1] 26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235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30CF-E300-ECC3-2D6E-C683477EF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앞서 초기모형에서 시행한 </a:t>
            </a:r>
            <a:r>
              <a:rPr lang="ko-KR" altLang="en-US" dirty="0" err="1"/>
              <a:t>잔차분석과</a:t>
            </a:r>
            <a:r>
              <a:rPr lang="ko-KR" altLang="en-US" dirty="0"/>
              <a:t> 비슷한 양상을 확인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8FB53298-3F11-A1F7-A22B-8903A5971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30CF-E300-ECC3-2D6E-C683477EF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설명변수 대 </a:t>
            </a:r>
            <a:r>
              <a:rPr lang="ko-KR" altLang="en-US" dirty="0" err="1"/>
              <a:t>잔차</a:t>
            </a:r>
            <a:r>
              <a:rPr lang="ko-KR" altLang="en-US" dirty="0"/>
              <a:t> 그래프를 그릴 시 </a:t>
            </a:r>
            <a:r>
              <a:rPr lang="ko-KR" altLang="en-US" dirty="0" err="1"/>
              <a:t>정수형인</a:t>
            </a:r>
            <a:r>
              <a:rPr lang="ko-KR" altLang="en-US" dirty="0"/>
              <a:t> 변수들에 대해서는 확인이 어려움</a:t>
            </a:r>
          </a:p>
        </p:txBody>
      </p:sp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8CA264D-ED0C-F865-C59E-B7DF1C7B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33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30CF-E300-ECC3-2D6E-C683477EF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흐트림</a:t>
            </a:r>
            <a:r>
              <a:rPr lang="ko-KR" altLang="en-US" dirty="0"/>
              <a:t> </a:t>
            </a:r>
            <a:r>
              <a:rPr lang="en-US" altLang="ko-KR" dirty="0"/>
              <a:t>(jittering)</a:t>
            </a:r>
            <a:r>
              <a:rPr lang="ko-KR" altLang="en-US" dirty="0"/>
              <a:t>을 적용하여 추세 파악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cdi</a:t>
            </a:r>
            <a:r>
              <a:rPr lang="ko-KR" altLang="en-US" dirty="0"/>
              <a:t>와 </a:t>
            </a:r>
            <a:r>
              <a:rPr lang="ko-KR" altLang="en-US" dirty="0" err="1"/>
              <a:t>잔차</a:t>
            </a:r>
            <a:r>
              <a:rPr lang="ko-KR" altLang="en-US" dirty="0"/>
              <a:t> 간 </a:t>
            </a:r>
            <a:r>
              <a:rPr lang="ko-KR" altLang="en-US" dirty="0" err="1"/>
              <a:t>산점도에서</a:t>
            </a:r>
            <a:r>
              <a:rPr lang="ko-KR" altLang="en-US" dirty="0"/>
              <a:t> </a:t>
            </a:r>
            <a:r>
              <a:rPr lang="en-US" altLang="ko-KR" dirty="0"/>
              <a:t>cdi</a:t>
            </a:r>
            <a:r>
              <a:rPr lang="ko-KR" altLang="en-US" dirty="0"/>
              <a:t>값이 증가할수록 분산이 커지는 경향을 파악가능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외의 설명변수에 대해서는 뚜렷한 경향은 파악할 수 없음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DDFC197-9F3D-7902-466B-3C9C9221E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50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잔차분석</a:t>
            </a:r>
            <a:r>
              <a:rPr lang="ko-KR" altLang="en-US" dirty="0"/>
              <a:t> 및 모형진단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30CF-E300-ECC3-2D6E-C683477EF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뚜렷한 경향이 드러나지 않음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8FC039E7-6F8B-9C00-D468-BBB099FEA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71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3060D-1E5A-FF8D-D2C9-11271E52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630CF-E300-ECC3-2D6E-C683477EF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150" y="1354415"/>
            <a:ext cx="3829050" cy="1609725"/>
          </a:xfrm>
        </p:spPr>
        <p:txBody>
          <a:bodyPr/>
          <a:lstStyle/>
          <a:p>
            <a:r>
              <a:rPr lang="ko-KR" altLang="en-US" sz="1400" dirty="0">
                <a:solidFill>
                  <a:schemeClr val="bg1"/>
                </a:solidFill>
              </a:rPr>
              <a:t>중요도에 대하여 </a:t>
            </a:r>
            <a:r>
              <a:rPr lang="en-US" altLang="ko-KR" sz="1400" dirty="0">
                <a:solidFill>
                  <a:schemeClr val="bg1"/>
                </a:solidFill>
              </a:rPr>
              <a:t>magnitude, cdi, </a:t>
            </a:r>
            <a:r>
              <a:rPr lang="en-US" altLang="ko-KR" sz="1400" dirty="0" err="1">
                <a:solidFill>
                  <a:schemeClr val="bg1"/>
                </a:solidFill>
              </a:rPr>
              <a:t>dmin</a:t>
            </a:r>
            <a:r>
              <a:rPr lang="en-US" altLang="ko-KR" sz="1400" dirty="0">
                <a:solidFill>
                  <a:schemeClr val="bg1"/>
                </a:solidFill>
              </a:rPr>
              <a:t>, red, orange, yellow</a:t>
            </a:r>
            <a:r>
              <a:rPr lang="ko-KR" altLang="en-US" sz="1400" dirty="0">
                <a:solidFill>
                  <a:schemeClr val="bg1"/>
                </a:solidFill>
              </a:rPr>
              <a:t>를 설명변수로 갖는 선형모형 적합 시 결정계수가 </a:t>
            </a:r>
            <a:r>
              <a:rPr lang="en-US" altLang="ko-KR" sz="1400" dirty="0"/>
              <a:t>0.8</a:t>
            </a:r>
            <a:r>
              <a:rPr lang="ko-KR" altLang="en-US" sz="1400" dirty="0"/>
              <a:t>인 모형을 얻을 수 있음</a:t>
            </a:r>
            <a:endParaRPr lang="en-US" altLang="ko-KR" sz="1400" dirty="0"/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/>
              <a:t>경보 즉</a:t>
            </a:r>
            <a:r>
              <a:rPr lang="en-US" altLang="ko-KR" sz="1400" dirty="0"/>
              <a:t>, alert</a:t>
            </a:r>
            <a:r>
              <a:rPr lang="ko-KR" altLang="en-US" sz="1400" dirty="0"/>
              <a:t>라는 변수는 </a:t>
            </a:r>
            <a:r>
              <a:rPr lang="en-US" altLang="ko-KR" sz="1400" dirty="0"/>
              <a:t>PAGER(Prompt Assessment of Global Earthquakes for Response) </a:t>
            </a:r>
            <a:r>
              <a:rPr lang="ko-KR" altLang="en-US" sz="1400" dirty="0"/>
              <a:t>시스템을 통해 자동으로 분류됨</a:t>
            </a:r>
            <a:endParaRPr lang="en-US" altLang="ko-KR" sz="1400" dirty="0"/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PAGER </a:t>
            </a:r>
            <a:r>
              <a:rPr lang="ko-KR" altLang="en-US" sz="1400" dirty="0">
                <a:solidFill>
                  <a:schemeClr val="bg1"/>
                </a:solidFill>
              </a:rPr>
              <a:t>시스템은 지진의  </a:t>
            </a:r>
            <a:r>
              <a:rPr lang="ko-KR" altLang="en-US" sz="1400" dirty="0"/>
              <a:t>데이터를 원격으로 수집하고</a:t>
            </a:r>
            <a:r>
              <a:rPr lang="ko-KR" altLang="en-US" sz="1400" dirty="0">
                <a:solidFill>
                  <a:schemeClr val="bg1"/>
                </a:solidFill>
              </a:rPr>
              <a:t> 지진의 </a:t>
            </a:r>
            <a:r>
              <a:rPr lang="ko-KR" altLang="en-US" sz="1400" dirty="0"/>
              <a:t>범위와 영향력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인구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경제의 손실을 추정하는 시스템</a:t>
            </a:r>
          </a:p>
          <a:p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88F15DE-5E31-05F4-6E7E-CC918F380CA2}"/>
              </a:ext>
            </a:extLst>
          </p:cNvPr>
          <p:cNvSpPr txBox="1">
            <a:spLocks/>
          </p:cNvSpPr>
          <p:nvPr/>
        </p:nvSpPr>
        <p:spPr>
          <a:xfrm>
            <a:off x="6096000" y="1345696"/>
            <a:ext cx="4013200" cy="1609725"/>
          </a:xfrm>
          <a:prstGeom prst="rect">
            <a:avLst/>
          </a:prstGeom>
        </p:spPr>
        <p:txBody>
          <a:bodyPr lIns="109728" tIns="109728" rIns="109728" bIns="91440"/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Tx/>
              <a:buNone/>
              <a:defRPr sz="1800" b="0" i="0" kern="1200" spc="2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Tx/>
              <a:buNone/>
              <a:defRPr sz="1600" b="0" i="0" kern="1200" spc="2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Tx/>
              <a:buNone/>
              <a:defRPr sz="1400" b="0" i="0" kern="1200" spc="2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Tx/>
              <a:buNone/>
              <a:defRPr sz="1200" b="0" i="0" kern="1200" spc="2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4000"/>
              </a:lnSpc>
              <a:spcBef>
                <a:spcPts val="900"/>
              </a:spcBef>
              <a:buFontTx/>
              <a:buNone/>
              <a:defRPr sz="1400" b="0" i="0" kern="1200" spc="2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bg1"/>
                </a:solidFill>
              </a:rPr>
              <a:t>지진의 최대 규모</a:t>
            </a:r>
            <a:r>
              <a:rPr lang="en-US" altLang="ko-KR" sz="1400" dirty="0">
                <a:solidFill>
                  <a:schemeClr val="bg1"/>
                </a:solidFill>
              </a:rPr>
              <a:t>, PAGER </a:t>
            </a:r>
            <a:r>
              <a:rPr lang="ko-KR" altLang="en-US" sz="1400" dirty="0">
                <a:solidFill>
                  <a:schemeClr val="bg1"/>
                </a:solidFill>
              </a:rPr>
              <a:t>시스템을 통해 분류된 경보가 지진의 중요도를 설명하는데 많은 영향을 준다고 볼 수 있음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/>
          </a:p>
          <a:p>
            <a:r>
              <a:rPr lang="ko-KR" altLang="en-US" sz="1400" dirty="0"/>
              <a:t>진원과 가장 가까운 관측소 간 수평거리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dmin</a:t>
            </a:r>
            <a:r>
              <a:rPr lang="en-US" altLang="ko-KR" sz="1400" dirty="0"/>
              <a:t>)</a:t>
            </a:r>
            <a:r>
              <a:rPr lang="ko-KR" altLang="en-US" sz="1400" dirty="0"/>
              <a:t>도 포함을 하였으나 큰 설명력을 나타내지는 않음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진도의 경우 선형회귀의 가정 중 하나인</a:t>
            </a:r>
            <a:br>
              <a:rPr lang="en-US" altLang="ko-KR" sz="1400" dirty="0"/>
            </a:br>
            <a:r>
              <a:rPr lang="ko-KR" altLang="en-US" sz="1400" dirty="0"/>
              <a:t>설명변수의 상수 가정에 대해 의심을</a:t>
            </a:r>
            <a:br>
              <a:rPr lang="en-US" altLang="ko-KR" sz="1400" dirty="0"/>
            </a:br>
            <a:r>
              <a:rPr lang="ko-KR" altLang="en-US" sz="1400" dirty="0"/>
              <a:t>할 수 있음</a:t>
            </a:r>
            <a:endParaRPr lang="en-US" altLang="ko-KR" sz="1400" dirty="0"/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P</a:t>
            </a:r>
            <a:r>
              <a:rPr lang="en-US" altLang="ko-KR" sz="1400" dirty="0"/>
              <a:t>AGER</a:t>
            </a:r>
            <a:r>
              <a:rPr lang="ko-KR" altLang="en-US" sz="1400" dirty="0"/>
              <a:t> 시스템 경보의 분류 </a:t>
            </a:r>
            <a:br>
              <a:rPr lang="en-US" altLang="ko-KR" sz="1400" dirty="0"/>
            </a:br>
            <a:r>
              <a:rPr lang="en-US" altLang="ko-KR" sz="1400" dirty="0"/>
              <a:t>(Classification)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어떤 요인들이</a:t>
            </a:r>
            <a:br>
              <a:rPr lang="en-US" altLang="ko-KR" sz="1400" dirty="0"/>
            </a:br>
            <a:r>
              <a:rPr lang="ko-KR" altLang="en-US" sz="1400" dirty="0"/>
              <a:t>작용하는지 알아볼 수 있는</a:t>
            </a:r>
            <a:br>
              <a:rPr lang="en-US" altLang="ko-KR" sz="1400" dirty="0"/>
            </a:br>
            <a:r>
              <a:rPr lang="ko-KR" altLang="en-US" sz="1400" dirty="0"/>
              <a:t>범주형 분석도</a:t>
            </a:r>
            <a:r>
              <a:rPr lang="en-US" altLang="ko-KR" sz="1400" dirty="0"/>
              <a:t> </a:t>
            </a:r>
            <a:r>
              <a:rPr lang="ko-KR" altLang="en-US" sz="1400" dirty="0"/>
              <a:t>고려 가능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39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B1B1D-8A53-B921-A594-6403CBD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데이터파악 및 탐사적데이터분석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E7C72-3F72-50E9-DA47-2F04C2082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149" y="1354415"/>
            <a:ext cx="6995583" cy="1609725"/>
          </a:xfrm>
        </p:spPr>
        <p:txBody>
          <a:bodyPr/>
          <a:lstStyle/>
          <a:p>
            <a:r>
              <a:rPr lang="ko-KR" altLang="en-US" dirty="0"/>
              <a:t>용어정리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지진 </a:t>
            </a:r>
            <a:r>
              <a:rPr lang="en-US" altLang="ko-KR" dirty="0"/>
              <a:t>: </a:t>
            </a:r>
            <a:r>
              <a:rPr lang="ko-KR" altLang="en-US" dirty="0"/>
              <a:t>지진 내부에 급격한 지각변동이 생겨 그 충격으로 발생한 지진파로 인해 땅이 흔들리는 현상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규모 </a:t>
            </a:r>
            <a:r>
              <a:rPr lang="en-US" altLang="ko-KR" dirty="0"/>
              <a:t>: </a:t>
            </a:r>
            <a:r>
              <a:rPr lang="ko-KR" altLang="en-US" dirty="0"/>
              <a:t>지진이 가지고 있는 절대적인 에너지의 크기</a:t>
            </a:r>
            <a:endParaRPr lang="en-US" altLang="ko-KR" dirty="0"/>
          </a:p>
          <a:p>
            <a:r>
              <a:rPr lang="ko-KR" altLang="en-US" sz="1400" b="1" u="sng" dirty="0"/>
              <a:t>규모가 </a:t>
            </a:r>
            <a:r>
              <a:rPr lang="en-US" altLang="ko-KR" sz="1400" b="1" u="sng" dirty="0"/>
              <a:t>1</a:t>
            </a:r>
            <a:r>
              <a:rPr lang="ko-KR" altLang="en-US" sz="1400" b="1" u="sng" dirty="0"/>
              <a:t>커지면 방출되는 에너지는 약 </a:t>
            </a:r>
            <a:r>
              <a:rPr lang="en-US" altLang="ko-KR" sz="1400" b="1" u="sng" dirty="0"/>
              <a:t>32</a:t>
            </a:r>
            <a:r>
              <a:rPr lang="ko-KR" altLang="en-US" sz="1400" b="1" u="sng" dirty="0"/>
              <a:t>배 증가</a:t>
            </a:r>
            <a:endParaRPr lang="en-US" altLang="ko-KR" sz="1400" b="1" u="sng" dirty="0"/>
          </a:p>
          <a:p>
            <a:endParaRPr lang="en-US" altLang="ko-KR" sz="1400" b="1" u="sng" dirty="0"/>
          </a:p>
          <a:p>
            <a:endParaRPr lang="en-US" altLang="ko-KR" sz="1400" b="1" u="sng" dirty="0"/>
          </a:p>
          <a:p>
            <a:endParaRPr lang="en-US" altLang="ko-KR" sz="1400" b="1" u="sng" dirty="0"/>
          </a:p>
          <a:p>
            <a:r>
              <a:rPr lang="ko-KR" altLang="en-US" sz="1000" dirty="0"/>
              <a:t>출처 </a:t>
            </a:r>
            <a:r>
              <a:rPr lang="en-US" altLang="ko-KR" sz="1000" dirty="0"/>
              <a:t>: </a:t>
            </a:r>
            <a:r>
              <a:rPr lang="ko-KR" altLang="en-US" sz="1000" dirty="0"/>
              <a:t>기상청 </a:t>
            </a:r>
            <a:r>
              <a:rPr lang="en-US" altLang="ko-KR" sz="1000" dirty="0"/>
              <a:t>– </a:t>
            </a:r>
            <a:r>
              <a:rPr lang="ko-KR" altLang="en-US" sz="1000" dirty="0"/>
              <a:t>온라인 지진 과학관 </a:t>
            </a:r>
            <a:r>
              <a:rPr lang="en-US" altLang="ko-KR" sz="1000" dirty="0"/>
              <a:t>『</a:t>
            </a:r>
            <a:r>
              <a:rPr lang="ko-KR" altLang="en-US" sz="1000" dirty="0"/>
              <a:t>누구나 궁금한 지진상식</a:t>
            </a:r>
            <a:r>
              <a:rPr lang="en-US" altLang="ko-KR" sz="1000" dirty="0"/>
              <a:t>』</a:t>
            </a:r>
            <a:r>
              <a:rPr lang="ko-KR" altLang="en-US" sz="1000" dirty="0"/>
              <a:t> </a:t>
            </a:r>
            <a:r>
              <a:rPr lang="en-US" altLang="ko-KR" sz="1000" dirty="0"/>
              <a:t>https://www.kma.go.kr/eqk_pub/data/file/contents/a4581709-2b47-40d9-839a-8b0abdd06a9b.pdf;jsessionid=2512AC14E5AB0564AD815A90439E2A8D</a:t>
            </a:r>
          </a:p>
        </p:txBody>
      </p:sp>
    </p:spTree>
    <p:extLst>
      <p:ext uri="{BB962C8B-B14F-4D97-AF65-F5344CB8AC3E}">
        <p14:creationId xmlns:p14="http://schemas.microsoft.com/office/powerpoint/2010/main" val="413827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B1B1D-8A53-B921-A594-6403CBD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데이터파악 및 탐사적데이터분석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E7C72-3F72-50E9-DA47-2F04C2082D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149" y="1354415"/>
            <a:ext cx="6995583" cy="1609725"/>
          </a:xfrm>
        </p:spPr>
        <p:txBody>
          <a:bodyPr/>
          <a:lstStyle/>
          <a:p>
            <a:r>
              <a:rPr lang="ko-KR" altLang="en-US" dirty="0"/>
              <a:t>반응변수설명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 : </a:t>
            </a:r>
            <a:r>
              <a:rPr lang="ko-KR" altLang="en-US" dirty="0"/>
              <a:t>사건의 중요도를 나타내는 척도</a:t>
            </a:r>
            <a:r>
              <a:rPr lang="en-US" altLang="ko-KR" dirty="0"/>
              <a:t>, </a:t>
            </a:r>
            <a:r>
              <a:rPr lang="ko-KR" altLang="en-US" dirty="0"/>
              <a:t>숫자가 클 수록 중요한 사건임을 의미</a:t>
            </a:r>
            <a:r>
              <a:rPr lang="en-US" altLang="ko-KR" dirty="0"/>
              <a:t>, </a:t>
            </a:r>
            <a:r>
              <a:rPr lang="ko-KR" altLang="en-US" dirty="0"/>
              <a:t>규모</a:t>
            </a:r>
            <a:r>
              <a:rPr lang="en-US" altLang="ko-KR" dirty="0"/>
              <a:t>, </a:t>
            </a:r>
            <a:r>
              <a:rPr lang="ko-KR" altLang="en-US" dirty="0"/>
              <a:t>진도</a:t>
            </a:r>
            <a:r>
              <a:rPr lang="en-US" altLang="ko-KR" dirty="0"/>
              <a:t>, Felt Report (</a:t>
            </a:r>
            <a:r>
              <a:rPr lang="ko-KR" altLang="en-US" dirty="0"/>
              <a:t>지진을 느꼈을 당시의 보고서</a:t>
            </a:r>
            <a:r>
              <a:rPr lang="en-US" altLang="ko-KR" dirty="0"/>
              <a:t>), </a:t>
            </a:r>
            <a:r>
              <a:rPr lang="ko-KR" altLang="en-US" dirty="0"/>
              <a:t>예상 영향을 포함한 여러 요소에 따라 결정됨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출처 </a:t>
            </a:r>
            <a:r>
              <a:rPr lang="en-US" altLang="ko-KR" sz="1000" dirty="0"/>
              <a:t>: USGS - </a:t>
            </a:r>
            <a:r>
              <a:rPr lang="en-US" altLang="ko-KR" sz="1000" i="0" dirty="0">
                <a:effectLst/>
              </a:rPr>
              <a:t>ANSS Comprehensive Earthquake Catalog (</a:t>
            </a:r>
            <a:r>
              <a:rPr lang="en-US" altLang="ko-KR" sz="1000" i="0" dirty="0" err="1">
                <a:effectLst/>
              </a:rPr>
              <a:t>ComCat</a:t>
            </a:r>
            <a:r>
              <a:rPr lang="en-US" altLang="ko-KR" sz="1000" i="0" dirty="0">
                <a:effectLst/>
              </a:rPr>
              <a:t>) Documentation 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https://earthquake.usgs.gov/data/comcat/</a:t>
            </a:r>
          </a:p>
        </p:txBody>
      </p:sp>
    </p:spTree>
    <p:extLst>
      <p:ext uri="{BB962C8B-B14F-4D97-AF65-F5344CB8AC3E}">
        <p14:creationId xmlns:p14="http://schemas.microsoft.com/office/powerpoint/2010/main" val="222893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19E9-EE03-A15A-A5F1-D612056A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데이터파악 및 탐사적데이터분석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5CF40F-2476-E16D-10DC-CE0C193ADA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104D27-1DB9-7A22-0AAC-16D9FC54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354415"/>
            <a:ext cx="9535583" cy="357010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3BDED7C1-03FC-37D0-DAAC-8237509F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08" y="4992536"/>
            <a:ext cx="1862667" cy="153888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dim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earth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99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[1] 1000 19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7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E2764-8C9A-5BF2-064D-14FFF8BE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데이터파악 및 탐사적데이터분석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F5F01-535F-D266-576F-E26D9C9639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150" y="1354416"/>
            <a:ext cx="4887384" cy="3886452"/>
          </a:xfrm>
        </p:spPr>
        <p:txBody>
          <a:bodyPr/>
          <a:lstStyle/>
          <a:p>
            <a:r>
              <a:rPr lang="en-US" altLang="ko-KR" dirty="0"/>
              <a:t>1000</a:t>
            </a:r>
            <a:r>
              <a:rPr lang="ko-KR" altLang="en-US" dirty="0"/>
              <a:t>개의 데이터</a:t>
            </a:r>
            <a:r>
              <a:rPr lang="en-US" altLang="ko-KR" dirty="0"/>
              <a:t>, 19</a:t>
            </a:r>
            <a:r>
              <a:rPr lang="ko-KR" altLang="en-US" dirty="0"/>
              <a:t>개의 변수로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지진의 이름</a:t>
            </a:r>
            <a:r>
              <a:rPr lang="en-US" altLang="ko-KR" dirty="0"/>
              <a:t>, </a:t>
            </a:r>
            <a:r>
              <a:rPr lang="ko-KR" altLang="en-US" dirty="0"/>
              <a:t>발생시각</a:t>
            </a:r>
            <a:r>
              <a:rPr lang="en-US" altLang="ko-KR" dirty="0"/>
              <a:t>, </a:t>
            </a:r>
            <a:r>
              <a:rPr lang="ko-KR" altLang="en-US" dirty="0"/>
              <a:t>위도</a:t>
            </a:r>
            <a:r>
              <a:rPr lang="en-US" altLang="ko-KR" dirty="0"/>
              <a:t>, </a:t>
            </a:r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발생지역은 초기모형에서 제외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쓰나미 발생 여부는 이원화된 값이므로 범주형</a:t>
            </a:r>
            <a:br>
              <a:rPr lang="en-US" altLang="ko-KR" dirty="0"/>
            </a:br>
            <a:r>
              <a:rPr lang="ko-KR" altLang="en-US" dirty="0"/>
              <a:t>속성을 지님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중요도에 대해 왼쪽으로 쏠린 분포를 보여주는 설명변수들이 존재</a:t>
            </a:r>
          </a:p>
        </p:txBody>
      </p:sp>
      <p:pic>
        <p:nvPicPr>
          <p:cNvPr id="6" name="그림 5" descr="텍스트, 흑백, 낱말맞추기 퍼즐이(가) 표시된 사진&#10;&#10;자동 생성된 설명">
            <a:extLst>
              <a:ext uri="{FF2B5EF4-FFF2-40B4-BE49-F238E27FC236}">
                <a16:creationId xmlns:a16="http://schemas.microsoft.com/office/drawing/2014/main" id="{88B4A365-AB22-C143-51A3-6EA7CE09C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7F14D-992E-AA2E-9817-47FEEEAF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데이터파악 및 탐사적데이터분석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573BD-52A8-B733-1B58-859D7C3603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151" y="1354415"/>
            <a:ext cx="4387850" cy="1609725"/>
          </a:xfrm>
        </p:spPr>
        <p:txBody>
          <a:bodyPr/>
          <a:lstStyle/>
          <a:p>
            <a:r>
              <a:rPr lang="ko-KR" altLang="en-US" dirty="0"/>
              <a:t>왼쪽으로 치우쳐진 설명변수에 로그변환을 취하여 데이터의 산포를 보다 넓힘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nst</a:t>
            </a:r>
            <a:r>
              <a:rPr lang="en-US" altLang="ko-KR" dirty="0"/>
              <a:t>, </a:t>
            </a:r>
            <a:r>
              <a:rPr lang="en-US" altLang="ko-KR" dirty="0" err="1"/>
              <a:t>dmin</a:t>
            </a:r>
            <a:r>
              <a:rPr lang="en-US" altLang="ko-KR" dirty="0"/>
              <a:t>, gap</a:t>
            </a:r>
            <a:r>
              <a:rPr lang="ko-KR" altLang="en-US" dirty="0"/>
              <a:t>에 대해 로그변환을 한 후 데이터분석을 진행하기로 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로그변환 시 원래 값이 </a:t>
            </a:r>
            <a:r>
              <a:rPr lang="en-US" altLang="ko-KR" dirty="0"/>
              <a:t>0</a:t>
            </a:r>
            <a:r>
              <a:rPr lang="ko-KR" altLang="en-US" dirty="0"/>
              <a:t>이었던 값들은 </a:t>
            </a:r>
            <a:r>
              <a:rPr lang="en-US" altLang="ko-KR" dirty="0"/>
              <a:t>-Inf</a:t>
            </a:r>
            <a:r>
              <a:rPr lang="ko-KR" altLang="en-US" dirty="0"/>
              <a:t>가 되기에 이러한 값들은 제거</a:t>
            </a:r>
            <a:endParaRPr lang="en-US" altLang="ko-KR" dirty="0"/>
          </a:p>
        </p:txBody>
      </p:sp>
      <p:pic>
        <p:nvPicPr>
          <p:cNvPr id="6" name="그림 5" descr="텍스트, 흑백이(가) 표시된 사진&#10;&#10;자동 생성된 설명">
            <a:extLst>
              <a:ext uri="{FF2B5EF4-FFF2-40B4-BE49-F238E27FC236}">
                <a16:creationId xmlns:a16="http://schemas.microsoft.com/office/drawing/2014/main" id="{52721EE7-33E0-801C-BB1B-F231DFB1B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6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ED9ED-A583-181F-B256-F59D56A0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데이터파악 및 탐사적데이터분석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567E10-2DC6-9342-73FA-F05ACFAC8C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경보의 수준이 높아질수록 중요도가 높아지는 것을 관측가능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경보가 없는 데이터의 경우 </a:t>
            </a:r>
            <a:r>
              <a:rPr lang="en-US" altLang="ko-KR" dirty="0"/>
              <a:t>green</a:t>
            </a:r>
            <a:r>
              <a:rPr lang="ko-KR" altLang="en-US" dirty="0"/>
              <a:t>과 비슷하긴 하나 명확히 분류된 정보는 아님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경보가 없는 데이터를 없앨 시 데이터의 개수는 </a:t>
            </a:r>
            <a:r>
              <a:rPr lang="en-US" altLang="ko-KR" dirty="0"/>
              <a:t>449</a:t>
            </a:r>
            <a:r>
              <a:rPr lang="ko-KR" altLang="en-US" dirty="0"/>
              <a:t>개로 축소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데이터의 양이 충분하다고 판단</a:t>
            </a:r>
            <a:r>
              <a:rPr lang="en-US" altLang="ko-KR" dirty="0"/>
              <a:t>, </a:t>
            </a:r>
            <a:r>
              <a:rPr lang="ko-KR" altLang="en-US" dirty="0" err="1"/>
              <a:t>결측치를</a:t>
            </a:r>
            <a:r>
              <a:rPr lang="ko-KR" altLang="en-US" dirty="0"/>
              <a:t> 제거</a:t>
            </a:r>
            <a:endParaRPr lang="en-US" altLang="ko-KR" dirty="0"/>
          </a:p>
        </p:txBody>
      </p:sp>
      <p:pic>
        <p:nvPicPr>
          <p:cNvPr id="10" name="그림 9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5D74CACC-44D4-4E71-538F-293033E7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54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42941"/>
      </a:dk2>
      <a:lt2>
        <a:srgbClr val="E8E2E7"/>
      </a:lt2>
      <a:accent1>
        <a:srgbClr val="2EB945"/>
      </a:accent1>
      <a:accent2>
        <a:srgbClr val="33B67F"/>
      </a:accent2>
      <a:accent3>
        <a:srgbClr val="37B0AF"/>
      </a:accent3>
      <a:accent4>
        <a:srgbClr val="4AA8EA"/>
      </a:accent4>
      <a:accent5>
        <a:srgbClr val="6E84EE"/>
      </a:accent5>
      <a:accent6>
        <a:srgbClr val="754EEB"/>
      </a:accent6>
      <a:hlink>
        <a:srgbClr val="AE69A3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10048</TotalTime>
  <Words>1402</Words>
  <Application>Microsoft Office PowerPoint</Application>
  <PresentationFormat>와이드스크린</PresentationFormat>
  <Paragraphs>225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Arial</vt:lpstr>
      <vt:lpstr>나눔바른고딕</vt:lpstr>
      <vt:lpstr>Cascadia Code</vt:lpstr>
      <vt:lpstr>맑은 고딕</vt:lpstr>
      <vt:lpstr>Cambria Math</vt:lpstr>
      <vt:lpstr>PunchcardVTI</vt:lpstr>
      <vt:lpstr>지진데이터 회귀분석</vt:lpstr>
      <vt:lpstr>목차</vt:lpstr>
      <vt:lpstr>데이터분석 주제 및 연구목적</vt:lpstr>
      <vt:lpstr>데이터파악 및 탐사적데이터분석</vt:lpstr>
      <vt:lpstr>데이터파악 및 탐사적데이터분석</vt:lpstr>
      <vt:lpstr>데이터파악 및 탐사적데이터분석</vt:lpstr>
      <vt:lpstr>데이터파악 및 탐사적데이터분석</vt:lpstr>
      <vt:lpstr>데이터파악 및 탐사적데이터분석</vt:lpstr>
      <vt:lpstr>데이터파악 및 탐사적데이터분석</vt:lpstr>
      <vt:lpstr>데이터파악 및 탐사적데이터분석</vt:lpstr>
      <vt:lpstr>초기모형 설정 및 진단</vt:lpstr>
      <vt:lpstr>초기모형 설정 및 진단</vt:lpstr>
      <vt:lpstr>초기모형 설정 및 진단</vt:lpstr>
      <vt:lpstr>초기모형 설정 및 진단</vt:lpstr>
      <vt:lpstr>초기모형 설정 및 진단</vt:lpstr>
      <vt:lpstr>초기모형 설정 및 진단</vt:lpstr>
      <vt:lpstr>초기모형 설정 및 진단</vt:lpstr>
      <vt:lpstr>변수결정 및 최적모형 선정</vt:lpstr>
      <vt:lpstr>변수결정 및 최적모형 선정</vt:lpstr>
      <vt:lpstr>변수결정 및 최적모형 선정</vt:lpstr>
      <vt:lpstr>변수결정 및 최적모형 선정</vt:lpstr>
      <vt:lpstr>변수결정 및 최적모형 선정</vt:lpstr>
      <vt:lpstr>변수결정 및 최적모형 선정</vt:lpstr>
      <vt:lpstr>잔차분석 및 모형진단</vt:lpstr>
      <vt:lpstr>잔차분석 및 모형진단</vt:lpstr>
      <vt:lpstr>잔차분석 및 모형진단</vt:lpstr>
      <vt:lpstr>잔차분석 및 모형진단</vt:lpstr>
      <vt:lpstr>잔차분석 및 모형진단</vt:lpstr>
      <vt:lpstr>잔차분석 및 모형진단</vt:lpstr>
      <vt:lpstr>잔차분석 및 모형진단</vt:lpstr>
      <vt:lpstr>잔차분석 및 모형진단</vt:lpstr>
      <vt:lpstr>잔차분석 및 모형진단</vt:lpstr>
      <vt:lpstr>잔차분석 및 모형진단</vt:lpstr>
      <vt:lpstr>잔차분석 및 모형진단</vt:lpstr>
      <vt:lpstr>분석결과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지진규모분석</dc:title>
  <dc:creator>김수영</dc:creator>
  <cp:lastModifiedBy>김수영</cp:lastModifiedBy>
  <cp:revision>11</cp:revision>
  <dcterms:created xsi:type="dcterms:W3CDTF">2023-11-22T13:16:01Z</dcterms:created>
  <dcterms:modified xsi:type="dcterms:W3CDTF">2023-12-05T04:49:52Z</dcterms:modified>
</cp:coreProperties>
</file>