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23"/>
  </p:notesMasterIdLst>
  <p:sldIdLst>
    <p:sldId id="256" r:id="rId2"/>
    <p:sldId id="260" r:id="rId3"/>
    <p:sldId id="257" r:id="rId4"/>
    <p:sldId id="261" r:id="rId5"/>
    <p:sldId id="282" r:id="rId6"/>
    <p:sldId id="290" r:id="rId7"/>
    <p:sldId id="284" r:id="rId8"/>
    <p:sldId id="285" r:id="rId9"/>
    <p:sldId id="286" r:id="rId10"/>
    <p:sldId id="287" r:id="rId11"/>
    <p:sldId id="302" r:id="rId12"/>
    <p:sldId id="301" r:id="rId13"/>
    <p:sldId id="288" r:id="rId14"/>
    <p:sldId id="291" r:id="rId15"/>
    <p:sldId id="296" r:id="rId16"/>
    <p:sldId id="297" r:id="rId17"/>
    <p:sldId id="298" r:id="rId18"/>
    <p:sldId id="299" r:id="rId19"/>
    <p:sldId id="300" r:id="rId20"/>
    <p:sldId id="303" r:id="rId21"/>
    <p:sldId id="304" r:id="rId22"/>
  </p:sldIdLst>
  <p:sldSz cx="12192000" cy="6858000"/>
  <p:notesSz cx="6858000" cy="9144000"/>
  <p:embeddedFontLst>
    <p:embeddedFont>
      <p:font typeface="나눔바른고딕" panose="020B0603020101020101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ess.kedi.re.kr/index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d41586-023-02841-w" TargetMode="External"/><Relationship Id="rId3" Type="http://schemas.openxmlformats.org/officeDocument/2006/relationships/hyperlink" Target="https://stdict.korean.go.kr/main/main.do" TargetMode="External"/><Relationship Id="rId7" Type="http://schemas.openxmlformats.org/officeDocument/2006/relationships/hyperlink" Target="https://www.chosun.com/economy/science/2023/10/06/QS3XS7HVL5HWJHEBG3PEGKAS5U/" TargetMode="External"/><Relationship Id="rId2" Type="http://schemas.openxmlformats.org/officeDocument/2006/relationships/hyperlink" Target="https://kess.kedi.re.kr/inde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hosun.com/economy/science/2023/09/20/TIPI6DK2BZENTG2DWDG7E2VXYU/" TargetMode="External"/><Relationship Id="rId5" Type="http://schemas.openxmlformats.org/officeDocument/2006/relationships/hyperlink" Target="https://times.kaist.ac.kr/news/articleView.html?idxno=21398" TargetMode="External"/><Relationship Id="rId4" Type="http://schemas.openxmlformats.org/officeDocument/2006/relationships/hyperlink" Target="https://www.moef.go.kr/sisa/main/ma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958515"/>
            <a:ext cx="5402454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R&amp;D </a:t>
            </a:r>
            <a:r>
              <a:rPr lang="ko-KR" altLang="en-US" sz="3200" dirty="0"/>
              <a:t>예산 감축 인식조사 표본설계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20201156 </a:t>
            </a:r>
            <a:r>
              <a:rPr lang="ko-KR" altLang="en-US" sz="1600" dirty="0"/>
              <a:t>정보통계학과 김수영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386" name="Picture 2" descr="Research &amp; Development Credits ( R&amp;D ) - shaikhandcoaccountants">
            <a:extLst>
              <a:ext uri="{FF2B5EF4-FFF2-40B4-BE49-F238E27FC236}">
                <a16:creationId xmlns:a16="http://schemas.microsoft.com/office/drawing/2014/main" id="{D589651E-12EA-2734-790C-11063671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98" y="561508"/>
            <a:ext cx="6854452" cy="494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표집틀</a:t>
            </a:r>
            <a:r>
              <a:rPr lang="ko-KR" altLang="en-US" dirty="0"/>
              <a:t> 및 모집단 분석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EAD616EA-A079-29F0-3699-8E49150FA348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624574455"/>
              </p:ext>
            </p:extLst>
          </p:nvPr>
        </p:nvGraphicFramePr>
        <p:xfrm>
          <a:off x="404814" y="2233256"/>
          <a:ext cx="5249862" cy="10126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49954">
                  <a:extLst>
                    <a:ext uri="{9D8B030D-6E8A-4147-A177-3AD203B41FA5}">
                      <a16:colId xmlns:a16="http://schemas.microsoft.com/office/drawing/2014/main" val="4217390702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359888905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2915042527"/>
                    </a:ext>
                  </a:extLst>
                </a:gridCol>
              </a:tblGrid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69686146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부설대학원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2,690,092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0.884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506793972"/>
                  </a:ext>
                </a:extLst>
              </a:tr>
              <a:tr h="493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부설대학원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2,964,506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0.974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5264808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5329BA8-9D48-083B-AE30-63F76E874ECD}"/>
              </a:ext>
            </a:extLst>
          </p:cNvPr>
          <p:cNvSpPr txBox="1"/>
          <p:nvPr/>
        </p:nvSpPr>
        <p:spPr>
          <a:xfrm>
            <a:off x="404814" y="4275666"/>
            <a:ext cx="5249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대부분의 학생들이 종합대학과 전문대학에 </a:t>
            </a:r>
            <a:r>
              <a:rPr lang="ko-KR" altLang="en-US" dirty="0" err="1"/>
              <a:t>몰려있음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사이버대학과 방송통신대학까지 합칠 시 </a:t>
            </a:r>
            <a:r>
              <a:rPr lang="en-US" altLang="ko-KR" dirty="0"/>
              <a:t>97%</a:t>
            </a:r>
            <a:r>
              <a:rPr lang="ko-KR" altLang="en-US" dirty="0"/>
              <a:t>의 학생이 해당 대학에 재적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94%</a:t>
            </a:r>
            <a:r>
              <a:rPr lang="ko-KR" altLang="en-US" dirty="0"/>
              <a:t>의</a:t>
            </a:r>
            <a:r>
              <a:rPr lang="en-US" altLang="ko-KR" dirty="0"/>
              <a:t>  </a:t>
            </a:r>
            <a:r>
              <a:rPr lang="ko-KR" altLang="en-US" dirty="0"/>
              <a:t>전임교원이 종합대학과 전문대학에 재직중임</a:t>
            </a:r>
          </a:p>
        </p:txBody>
      </p:sp>
      <p:graphicFrame>
        <p:nvGraphicFramePr>
          <p:cNvPr id="10" name="표 개체 틀 11">
            <a:extLst>
              <a:ext uri="{FF2B5EF4-FFF2-40B4-BE49-F238E27FC236}">
                <a16:creationId xmlns:a16="http://schemas.microsoft.com/office/drawing/2014/main" id="{3BD5D9AA-D01E-372A-B0B5-87D0DA320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702365"/>
              </p:ext>
            </p:extLst>
          </p:nvPr>
        </p:nvGraphicFramePr>
        <p:xfrm>
          <a:off x="404811" y="3429000"/>
          <a:ext cx="5249862" cy="5124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49954">
                  <a:extLst>
                    <a:ext uri="{9D8B030D-6E8A-4147-A177-3AD203B41FA5}">
                      <a16:colId xmlns:a16="http://schemas.microsoft.com/office/drawing/2014/main" val="715539976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1900381003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3001882147"/>
                    </a:ext>
                  </a:extLst>
                </a:gridCol>
              </a:tblGrid>
              <a:tr h="252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748" marR="63748" marT="17625" marB="1762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748" marR="63748" marT="17625" marB="1762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748" marR="63748" marT="17625" marB="17625" anchor="ctr"/>
                </a:tc>
                <a:extLst>
                  <a:ext uri="{0D108BD9-81ED-4DB2-BD59-A6C34878D82A}">
                    <a16:rowId xmlns:a16="http://schemas.microsoft.com/office/drawing/2014/main" val="2429897298"/>
                  </a:ext>
                </a:extLst>
              </a:tr>
              <a:tr h="252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부설대학원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748" marR="63748" marT="17625" marB="1762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83,167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748" marR="63748" marT="17625" marB="1762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0.943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748" marR="63748" marT="17625" marB="17625" anchor="ctr"/>
                </a:tc>
                <a:extLst>
                  <a:ext uri="{0D108BD9-81ED-4DB2-BD59-A6C34878D82A}">
                    <a16:rowId xmlns:a16="http://schemas.microsoft.com/office/drawing/2014/main" val="39016135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7FC26F-2BCC-2103-4F5E-51BB3C55D400}"/>
              </a:ext>
            </a:extLst>
          </p:cNvPr>
          <p:cNvSpPr txBox="1"/>
          <p:nvPr/>
        </p:nvSpPr>
        <p:spPr>
          <a:xfrm>
            <a:off x="6537324" y="5383661"/>
            <a:ext cx="524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종합대학</a:t>
            </a:r>
            <a:r>
              <a:rPr lang="en-US" altLang="ko-KR" dirty="0"/>
              <a:t>(</a:t>
            </a:r>
            <a:r>
              <a:rPr lang="ko-KR" altLang="en-US" dirty="0"/>
              <a:t>부설대학원 포함</a:t>
            </a:r>
            <a:r>
              <a:rPr lang="en-US" altLang="ko-KR" dirty="0"/>
              <a:t>), </a:t>
            </a:r>
            <a:r>
              <a:rPr lang="ko-KR" altLang="en-US" dirty="0"/>
              <a:t>전문대학</a:t>
            </a:r>
            <a:r>
              <a:rPr lang="en-US" altLang="ko-KR" dirty="0"/>
              <a:t>, </a:t>
            </a:r>
            <a:r>
              <a:rPr lang="ko-KR" altLang="en-US" dirty="0"/>
              <a:t>그 외 대학으로 나누는 것을 고려해볼 수 있음</a:t>
            </a:r>
          </a:p>
        </p:txBody>
      </p:sp>
      <p:graphicFrame>
        <p:nvGraphicFramePr>
          <p:cNvPr id="14" name="표 개체 틀 6">
            <a:extLst>
              <a:ext uri="{FF2B5EF4-FFF2-40B4-BE49-F238E27FC236}">
                <a16:creationId xmlns:a16="http://schemas.microsoft.com/office/drawing/2014/main" id="{0CCC3C72-FC74-C8A5-6CAA-17FA9C268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242854"/>
              </p:ext>
            </p:extLst>
          </p:nvPr>
        </p:nvGraphicFramePr>
        <p:xfrm>
          <a:off x="6537322" y="1205405"/>
          <a:ext cx="5249864" cy="38440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12466">
                  <a:extLst>
                    <a:ext uri="{9D8B030D-6E8A-4147-A177-3AD203B41FA5}">
                      <a16:colId xmlns:a16="http://schemas.microsoft.com/office/drawing/2014/main" val="158824715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2069770773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3855696133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1792850645"/>
                    </a:ext>
                  </a:extLst>
                </a:gridCol>
              </a:tblGrid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전임교원 수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학생 수 대비 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538971640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1,737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6646437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14,857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0.0556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39585513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19,717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0.0459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59230443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3,433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0.0422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26363413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65,939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185,574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0.0355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829377123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13,728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0.0229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68375398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11,179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509,169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399398948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부설대학원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6,049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325,549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0.0186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216869898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15,169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0.0173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98531695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0.00551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13481825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145,480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0.00432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51496465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사내대학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0.0027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53826438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125,667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0.00127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968732652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3698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3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표본추출방법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89E1E-4BC7-84A9-C6A7-9F5F298F1E29}"/>
              </a:ext>
            </a:extLst>
          </p:cNvPr>
          <p:cNvSpPr txBox="1"/>
          <p:nvPr/>
        </p:nvSpPr>
        <p:spPr>
          <a:xfrm>
            <a:off x="203272" y="1489481"/>
            <a:ext cx="11499241" cy="492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수업이 주가 되는 사이버대학과 방송통신대학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&amp;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학생과 교원 수가 적은 산업대학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전공대학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대학원대학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학제의 종류도 많고 대면 조사도 힘들 것이라 판단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학제별로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층화하여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표본을 배분한 뒤 </a:t>
            </a:r>
            <a:r>
              <a:rPr lang="ko-KR" altLang="en-US" sz="1800" b="1" kern="0" spc="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조사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진행하는 것으로 결정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사이버대학과 방송통신대학은 학생 수가 많으나 교원 수는 적고 대학원대학은 교원 수가 많고 학생 수가 적은 양상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학생과 교원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나눈 후 각각에 대한 표본을 산정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학제를 층으로 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차층화추출법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17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E0C2-D9D6-CF9F-BBD0-DF10E92C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표본추출방법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3AC4A-73EF-9693-C79C-01E43AC6DADA}"/>
              </a:ext>
            </a:extLst>
          </p:cNvPr>
          <p:cNvSpPr txBox="1"/>
          <p:nvPr/>
        </p:nvSpPr>
        <p:spPr>
          <a:xfrm>
            <a:off x="203272" y="1489481"/>
            <a:ext cx="11499241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종합대학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부설대학원 포함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전문대학은 학교 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 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교원 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많음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무작정 층화를 하기보다는 효율성을 높이기 위해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집락의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수를 배분하고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집락에서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표본을 추출하는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단계집락추출법을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사용하는 것이 바람직하다고 판단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48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표본설계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EE72821B-FADF-F89A-4084-2D03A3FFFA70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621796772"/>
              </p:ext>
            </p:extLst>
          </p:nvPr>
        </p:nvGraphicFramePr>
        <p:xfrm>
          <a:off x="404814" y="2489526"/>
          <a:ext cx="5249860" cy="33315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12465">
                  <a:extLst>
                    <a:ext uri="{9D8B030D-6E8A-4147-A177-3AD203B41FA5}">
                      <a16:colId xmlns:a16="http://schemas.microsoft.com/office/drawing/2014/main" val="2811330348"/>
                    </a:ext>
                  </a:extLst>
                </a:gridCol>
                <a:gridCol w="1312465">
                  <a:extLst>
                    <a:ext uri="{9D8B030D-6E8A-4147-A177-3AD203B41FA5}">
                      <a16:colId xmlns:a16="http://schemas.microsoft.com/office/drawing/2014/main" val="3456884094"/>
                    </a:ext>
                  </a:extLst>
                </a:gridCol>
                <a:gridCol w="1312465">
                  <a:extLst>
                    <a:ext uri="{9D8B030D-6E8A-4147-A177-3AD203B41FA5}">
                      <a16:colId xmlns:a16="http://schemas.microsoft.com/office/drawing/2014/main" val="321733168"/>
                    </a:ext>
                  </a:extLst>
                </a:gridCol>
                <a:gridCol w="1312465">
                  <a:extLst>
                    <a:ext uri="{9D8B030D-6E8A-4147-A177-3AD203B41FA5}">
                      <a16:colId xmlns:a16="http://schemas.microsoft.com/office/drawing/2014/main" val="3953523975"/>
                    </a:ext>
                  </a:extLst>
                </a:gridCol>
              </a:tblGrid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447624933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3,433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45870780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14,857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13393240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19,717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953087022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59325943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1,737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025942102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125,667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89357412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사내대학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33498327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145,480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240997608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13,728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147584077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844068543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15,160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16844301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352,756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4,998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7005105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AA41A7-AEA6-ED1F-93EB-BD48E4E4EE2D}"/>
              </a:ext>
            </a:extLst>
          </p:cNvPr>
          <p:cNvSpPr txBox="1"/>
          <p:nvPr/>
        </p:nvSpPr>
        <p:spPr>
          <a:xfrm>
            <a:off x="6526767" y="2489200"/>
            <a:ext cx="497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기술대학</a:t>
            </a:r>
            <a:r>
              <a:rPr lang="en-US" altLang="ko-KR" dirty="0"/>
              <a:t>, </a:t>
            </a:r>
            <a:r>
              <a:rPr lang="ko-KR" altLang="en-US" dirty="0"/>
              <a:t>사내대학의 학생 수</a:t>
            </a:r>
            <a:r>
              <a:rPr lang="en-US" altLang="ko-KR" dirty="0"/>
              <a:t>, </a:t>
            </a:r>
            <a:r>
              <a:rPr lang="ko-KR" altLang="en-US" dirty="0"/>
              <a:t>교원 수 모두 작으므로 두 집단에 대해서는 전수조사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원격대학</a:t>
            </a:r>
            <a:r>
              <a:rPr lang="en-US" altLang="ko-KR" dirty="0"/>
              <a:t>(</a:t>
            </a:r>
            <a:r>
              <a:rPr lang="ko-KR" altLang="en-US" dirty="0"/>
              <a:t>평생교육원</a:t>
            </a:r>
            <a:r>
              <a:rPr lang="en-US" altLang="ko-KR" dirty="0"/>
              <a:t>)</a:t>
            </a:r>
            <a:r>
              <a:rPr lang="ko-KR" altLang="en-US" dirty="0"/>
              <a:t>은 학생 수는 많으나 교원 수가 적으므로 교원에 대한 표본선정에 한해 전수조사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314203-9739-7D26-8DF6-6541B192AE34}"/>
              </a:ext>
            </a:extLst>
          </p:cNvPr>
          <p:cNvSpPr/>
          <p:nvPr/>
        </p:nvSpPr>
        <p:spPr>
          <a:xfrm>
            <a:off x="795868" y="3530600"/>
            <a:ext cx="427566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C268F-95BF-4244-5668-60CD217E67CD}"/>
              </a:ext>
            </a:extLst>
          </p:cNvPr>
          <p:cNvSpPr/>
          <p:nvPr/>
        </p:nvSpPr>
        <p:spPr>
          <a:xfrm>
            <a:off x="787400" y="4292601"/>
            <a:ext cx="427566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FDD03D-5E62-1D53-2DFF-FB03E7B455DB}"/>
              </a:ext>
            </a:extLst>
          </p:cNvPr>
          <p:cNvSpPr/>
          <p:nvPr/>
        </p:nvSpPr>
        <p:spPr>
          <a:xfrm>
            <a:off x="795862" y="5063073"/>
            <a:ext cx="427566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3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표본설계</a:t>
            </a:r>
          </a:p>
        </p:txBody>
      </p:sp>
      <p:graphicFrame>
        <p:nvGraphicFramePr>
          <p:cNvPr id="14" name="표 개체 틀 13">
            <a:extLst>
              <a:ext uri="{FF2B5EF4-FFF2-40B4-BE49-F238E27FC236}">
                <a16:creationId xmlns:a16="http://schemas.microsoft.com/office/drawing/2014/main" id="{797F1B23-0487-9A07-345C-5F193E2BC3A5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297960183"/>
              </p:ext>
            </p:extLst>
          </p:nvPr>
        </p:nvGraphicFramePr>
        <p:xfrm>
          <a:off x="6537325" y="2524912"/>
          <a:ext cx="5249862" cy="30399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4977">
                  <a:extLst>
                    <a:ext uri="{9D8B030D-6E8A-4147-A177-3AD203B41FA5}">
                      <a16:colId xmlns:a16="http://schemas.microsoft.com/office/drawing/2014/main" val="389430071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584585816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162836275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2715961097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251541598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1944971223"/>
                    </a:ext>
                  </a:extLst>
                </a:gridCol>
              </a:tblGrid>
              <a:tr h="2307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비례배분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제곱근비율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제곱근비례배분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1389322430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3,433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0.0097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0.0401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329863803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14,857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0.0422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0.0835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3327657577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19,717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0.0963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593808533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0.072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700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143303252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125,667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0.357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3,468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2,362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4211237736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145,480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0.413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4,015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0.2611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2,541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1016289247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13,728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0.0803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781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2028385651"/>
                  </a:ext>
                </a:extLst>
              </a:tr>
              <a:tr h="492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0.0091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0.0393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1080081308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15,160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0.0844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2306735201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352,356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9,725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9,725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4147959583"/>
                  </a:ext>
                </a:extLst>
              </a:tr>
            </a:tbl>
          </a:graphicData>
        </a:graphic>
      </p:graphicFrame>
      <p:graphicFrame>
        <p:nvGraphicFramePr>
          <p:cNvPr id="12" name="표 개체 틀 11">
            <a:extLst>
              <a:ext uri="{FF2B5EF4-FFF2-40B4-BE49-F238E27FC236}">
                <a16:creationId xmlns:a16="http://schemas.microsoft.com/office/drawing/2014/main" id="{FC15880C-682F-8233-324E-DDFDADDF7A0A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568459089"/>
              </p:ext>
            </p:extLst>
          </p:nvPr>
        </p:nvGraphicFramePr>
        <p:xfrm>
          <a:off x="404813" y="2745730"/>
          <a:ext cx="5249862" cy="281910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49954">
                  <a:extLst>
                    <a:ext uri="{9D8B030D-6E8A-4147-A177-3AD203B41FA5}">
                      <a16:colId xmlns:a16="http://schemas.microsoft.com/office/drawing/2014/main" val="2458702948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4026766773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2367353937"/>
                    </a:ext>
                  </a:extLst>
                </a:gridCol>
              </a:tblGrid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2212709362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3,433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2654707209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14,857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3682592319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19,717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6633230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3804969210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125,667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3853796232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145,480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3377478479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13,728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3035851491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3705818486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15,160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2511718823"/>
                  </a:ext>
                </a:extLst>
              </a:tr>
              <a:tr h="253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352,356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44" marR="63844" marT="17651" marB="17651" anchor="ctr"/>
                </a:tc>
                <a:extLst>
                  <a:ext uri="{0D108BD9-81ED-4DB2-BD59-A6C34878D82A}">
                    <a16:rowId xmlns:a16="http://schemas.microsoft.com/office/drawing/2014/main" val="40106477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257F084-AB03-B8CC-007C-FA6A633563BA}"/>
              </a:ext>
            </a:extLst>
          </p:cNvPr>
          <p:cNvSpPr txBox="1"/>
          <p:nvPr/>
        </p:nvSpPr>
        <p:spPr>
          <a:xfrm>
            <a:off x="404813" y="5675241"/>
            <a:ext cx="353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사내대학</a:t>
            </a:r>
            <a:r>
              <a:rPr lang="en-US" altLang="ko-KR" dirty="0"/>
              <a:t>, </a:t>
            </a:r>
            <a:r>
              <a:rPr lang="ko-KR" altLang="en-US" dirty="0"/>
              <a:t>기술대학을 제외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모비율</a:t>
            </a:r>
            <a:r>
              <a:rPr lang="ko-KR" altLang="en-US" dirty="0"/>
              <a:t> </a:t>
            </a:r>
            <a:r>
              <a:rPr lang="en-US" altLang="ko-KR" dirty="0"/>
              <a:t>: 0.5, </a:t>
            </a:r>
            <a:r>
              <a:rPr lang="ko-KR" altLang="en-US" dirty="0"/>
              <a:t>오차한계 </a:t>
            </a:r>
            <a:r>
              <a:rPr lang="en-US" altLang="ko-KR" dirty="0"/>
              <a:t>: 0.01</a:t>
            </a:r>
            <a:r>
              <a:rPr lang="ko-KR" altLang="en-US" dirty="0"/>
              <a:t>로 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4C991-5C71-5E8A-B1E5-B976F3ADA68A}"/>
              </a:ext>
            </a:extLst>
          </p:cNvPr>
          <p:cNvSpPr txBox="1"/>
          <p:nvPr/>
        </p:nvSpPr>
        <p:spPr>
          <a:xfrm>
            <a:off x="6537325" y="5675241"/>
            <a:ext cx="38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제곱근비례배분이 합리적</a:t>
            </a:r>
          </a:p>
        </p:txBody>
      </p:sp>
    </p:spTree>
    <p:extLst>
      <p:ext uri="{BB962C8B-B14F-4D97-AF65-F5344CB8AC3E}">
        <p14:creationId xmlns:p14="http://schemas.microsoft.com/office/powerpoint/2010/main" val="145978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표본설계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044298D4-C59B-B85D-8798-390FFF3926EF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249080308"/>
              </p:ext>
            </p:extLst>
          </p:nvPr>
        </p:nvGraphicFramePr>
        <p:xfrm>
          <a:off x="404813" y="2875051"/>
          <a:ext cx="5249862" cy="25604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49954">
                  <a:extLst>
                    <a:ext uri="{9D8B030D-6E8A-4147-A177-3AD203B41FA5}">
                      <a16:colId xmlns:a16="http://schemas.microsoft.com/office/drawing/2014/main" val="2282319341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2686631455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3202210986"/>
                    </a:ext>
                  </a:extLst>
                </a:gridCol>
              </a:tblGrid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1712625785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1915901788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2871099563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2540979674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1,737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1304426087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2740802732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2014474388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1521483177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3688631854"/>
                  </a:ext>
                </a:extLst>
              </a:tr>
              <a:tr h="251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4,979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418" marR="63418" marT="17533" marB="17533" anchor="ctr"/>
                </a:tc>
                <a:extLst>
                  <a:ext uri="{0D108BD9-81ED-4DB2-BD59-A6C34878D82A}">
                    <a16:rowId xmlns:a16="http://schemas.microsoft.com/office/drawing/2014/main" val="3873865944"/>
                  </a:ext>
                </a:extLst>
              </a:tr>
            </a:tbl>
          </a:graphicData>
        </a:graphic>
      </p:graphicFrame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89A4206C-BE1B-ED7B-7A91-7A100AA194AE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4222631318"/>
              </p:ext>
            </p:extLst>
          </p:nvPr>
        </p:nvGraphicFramePr>
        <p:xfrm>
          <a:off x="6537325" y="2885340"/>
          <a:ext cx="5249862" cy="25398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4977">
                  <a:extLst>
                    <a:ext uri="{9D8B030D-6E8A-4147-A177-3AD203B41FA5}">
                      <a16:colId xmlns:a16="http://schemas.microsoft.com/office/drawing/2014/main" val="706970458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37598689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501160246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113994867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1190363359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213561100"/>
                    </a:ext>
                  </a:extLst>
                </a:gridCol>
              </a:tblGrid>
              <a:tr h="2307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비율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제곱근비율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제곱근비례배분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3609349898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0.0291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2035731114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826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1119944806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605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0.163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611970112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1737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0.349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0.226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752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4290616676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228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2280815641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1855761081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0.0633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3314181023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0.0526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292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593831591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4,979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3,324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3,324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694" marR="63694" marT="17609" marB="17609" anchor="ctr"/>
                </a:tc>
                <a:extLst>
                  <a:ext uri="{0D108BD9-81ED-4DB2-BD59-A6C34878D82A}">
                    <a16:rowId xmlns:a16="http://schemas.microsoft.com/office/drawing/2014/main" val="1407945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53F5B0-F929-416D-3AD9-1B18C282B9C5}"/>
              </a:ext>
            </a:extLst>
          </p:cNvPr>
          <p:cNvSpPr txBox="1"/>
          <p:nvPr/>
        </p:nvSpPr>
        <p:spPr>
          <a:xfrm>
            <a:off x="404813" y="5675241"/>
            <a:ext cx="353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사내대학</a:t>
            </a:r>
            <a:r>
              <a:rPr lang="en-US" altLang="ko-KR" dirty="0"/>
              <a:t>, </a:t>
            </a:r>
            <a:r>
              <a:rPr lang="ko-KR" altLang="en-US" dirty="0"/>
              <a:t>기술대학</a:t>
            </a:r>
            <a:r>
              <a:rPr lang="en-US" altLang="ko-KR" dirty="0"/>
              <a:t>, </a:t>
            </a:r>
            <a:r>
              <a:rPr lang="ko-KR" altLang="en-US" dirty="0"/>
              <a:t>원격대학을 제외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모비율</a:t>
            </a:r>
            <a:r>
              <a:rPr lang="ko-KR" altLang="en-US" dirty="0"/>
              <a:t> </a:t>
            </a:r>
            <a:r>
              <a:rPr lang="en-US" altLang="ko-KR" dirty="0"/>
              <a:t>: 0.5, </a:t>
            </a:r>
            <a:r>
              <a:rPr lang="ko-KR" altLang="en-US" dirty="0"/>
              <a:t>오차한계 </a:t>
            </a:r>
            <a:r>
              <a:rPr lang="en-US" altLang="ko-KR" dirty="0"/>
              <a:t>: 0.01</a:t>
            </a:r>
            <a:r>
              <a:rPr lang="ko-KR" altLang="en-US" dirty="0"/>
              <a:t>로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ECA49-4F40-F0D7-70DB-AC444D578791}"/>
              </a:ext>
            </a:extLst>
          </p:cNvPr>
          <p:cNvSpPr txBox="1"/>
          <p:nvPr/>
        </p:nvSpPr>
        <p:spPr>
          <a:xfrm>
            <a:off x="6537325" y="5675241"/>
            <a:ext cx="38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비례배분이 합리적</a:t>
            </a:r>
          </a:p>
        </p:txBody>
      </p:sp>
    </p:spTree>
    <p:extLst>
      <p:ext uri="{BB962C8B-B14F-4D97-AF65-F5344CB8AC3E}">
        <p14:creationId xmlns:p14="http://schemas.microsoft.com/office/powerpoint/2010/main" val="91524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표본설계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CD7D59FE-196C-3810-F808-D20BD2673475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631707013"/>
              </p:ext>
            </p:extLst>
          </p:nvPr>
        </p:nvGraphicFramePr>
        <p:xfrm>
          <a:off x="404813" y="3642741"/>
          <a:ext cx="5249862" cy="1025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49954">
                  <a:extLst>
                    <a:ext uri="{9D8B030D-6E8A-4147-A177-3AD203B41FA5}">
                      <a16:colId xmlns:a16="http://schemas.microsoft.com/office/drawing/2014/main" val="888427912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879912789"/>
                    </a:ext>
                  </a:extLst>
                </a:gridCol>
                <a:gridCol w="1749954">
                  <a:extLst>
                    <a:ext uri="{9D8B030D-6E8A-4147-A177-3AD203B41FA5}">
                      <a16:colId xmlns:a16="http://schemas.microsoft.com/office/drawing/2014/main" val="1536893420"/>
                    </a:ext>
                  </a:extLst>
                </a:gridCol>
              </a:tblGrid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65551772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0.588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79749581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0.412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539465846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323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071812584"/>
                  </a:ext>
                </a:extLst>
              </a:tr>
            </a:tbl>
          </a:graphicData>
        </a:graphic>
      </p:graphicFrame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6A507715-5605-4329-0CFD-B0F7D383DBC0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349231222"/>
              </p:ext>
            </p:extLst>
          </p:nvPr>
        </p:nvGraphicFramePr>
        <p:xfrm>
          <a:off x="6537325" y="3520821"/>
          <a:ext cx="5249864" cy="12689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12466">
                  <a:extLst>
                    <a:ext uri="{9D8B030D-6E8A-4147-A177-3AD203B41FA5}">
                      <a16:colId xmlns:a16="http://schemas.microsoft.com/office/drawing/2014/main" val="3282515480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10586278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3617269321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2659049074"/>
                    </a:ext>
                  </a:extLst>
                </a:gridCol>
              </a:tblGrid>
              <a:tr h="493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학생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학교 수당 학생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교원 수의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73662126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2,252,911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11,857.43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16470179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520,348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3,912.391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296360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323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2,773,259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3.03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733721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B1B0CB-18CD-729C-3816-C6FA8F0B42B3}"/>
              </a:ext>
            </a:extLst>
          </p:cNvPr>
          <p:cNvSpPr txBox="1"/>
          <p:nvPr/>
        </p:nvSpPr>
        <p:spPr>
          <a:xfrm>
            <a:off x="567267" y="5054600"/>
            <a:ext cx="55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수에 따라 </a:t>
            </a:r>
            <a:r>
              <a:rPr lang="ko-KR" altLang="en-US" dirty="0" err="1"/>
              <a:t>집락의</a:t>
            </a:r>
            <a:r>
              <a:rPr lang="ko-KR" altLang="en-US" dirty="0"/>
              <a:t> 개수를 배분가능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008EA-BE23-488A-2A77-0F957410544C}"/>
              </a:ext>
            </a:extLst>
          </p:cNvPr>
          <p:cNvSpPr txBox="1"/>
          <p:nvPr/>
        </p:nvSpPr>
        <p:spPr>
          <a:xfrm>
            <a:off x="6537326" y="5022334"/>
            <a:ext cx="524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종합대학과 전문대학의 학교 당 평균 학생의 수가</a:t>
            </a:r>
            <a:endParaRPr lang="en-US" altLang="ko-KR" dirty="0"/>
          </a:p>
          <a:p>
            <a:r>
              <a:rPr lang="ko-KR" altLang="en-US" dirty="0"/>
              <a:t>다르므로 이를 가중치로 정하여 </a:t>
            </a:r>
            <a:r>
              <a:rPr lang="ko-KR" altLang="en-US" dirty="0" err="1"/>
              <a:t>집락</a:t>
            </a:r>
            <a:r>
              <a:rPr lang="ko-KR" altLang="en-US" dirty="0"/>
              <a:t> 분배</a:t>
            </a:r>
          </a:p>
        </p:txBody>
      </p:sp>
    </p:spTree>
    <p:extLst>
      <p:ext uri="{BB962C8B-B14F-4D97-AF65-F5344CB8AC3E}">
        <p14:creationId xmlns:p14="http://schemas.microsoft.com/office/powerpoint/2010/main" val="321511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표본설계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81A7866E-ED78-573F-C0EB-55E60218B49E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4011663616"/>
              </p:ext>
            </p:extLst>
          </p:nvPr>
        </p:nvGraphicFramePr>
        <p:xfrm>
          <a:off x="404814" y="3386471"/>
          <a:ext cx="5249860" cy="1537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12465">
                  <a:extLst>
                    <a:ext uri="{9D8B030D-6E8A-4147-A177-3AD203B41FA5}">
                      <a16:colId xmlns:a16="http://schemas.microsoft.com/office/drawing/2014/main" val="1820305328"/>
                    </a:ext>
                  </a:extLst>
                </a:gridCol>
                <a:gridCol w="1312465">
                  <a:extLst>
                    <a:ext uri="{9D8B030D-6E8A-4147-A177-3AD203B41FA5}">
                      <a16:colId xmlns:a16="http://schemas.microsoft.com/office/drawing/2014/main" val="4245567941"/>
                    </a:ext>
                  </a:extLst>
                </a:gridCol>
                <a:gridCol w="1312465">
                  <a:extLst>
                    <a:ext uri="{9D8B030D-6E8A-4147-A177-3AD203B41FA5}">
                      <a16:colId xmlns:a16="http://schemas.microsoft.com/office/drawing/2014/main" val="4195284703"/>
                    </a:ext>
                  </a:extLst>
                </a:gridCol>
                <a:gridCol w="1312465">
                  <a:extLst>
                    <a:ext uri="{9D8B030D-6E8A-4147-A177-3AD203B41FA5}">
                      <a16:colId xmlns:a16="http://schemas.microsoft.com/office/drawing/2014/main" val="3543523524"/>
                    </a:ext>
                  </a:extLst>
                </a:gridCol>
              </a:tblGrid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대학생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대학원생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전임교원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73314595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강릉영동대학교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3,953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564616910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35,731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11,977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1,785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415701650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24,981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3,769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20452305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22,385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5,654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1,037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77856983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87,050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21,400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3,793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230463694"/>
                  </a:ext>
                </a:extLst>
              </a:tr>
            </a:tbl>
          </a:graphicData>
        </a:graphic>
      </p:graphicFrame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589CA65B-BE9F-3B08-53E0-1FA32C4AB415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408474018"/>
              </p:ext>
            </p:extLst>
          </p:nvPr>
        </p:nvGraphicFramePr>
        <p:xfrm>
          <a:off x="6537324" y="3664839"/>
          <a:ext cx="5249862" cy="125925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4977">
                  <a:extLst>
                    <a:ext uri="{9D8B030D-6E8A-4147-A177-3AD203B41FA5}">
                      <a16:colId xmlns:a16="http://schemas.microsoft.com/office/drawing/2014/main" val="3259021200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4096652851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406362145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278574084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63100346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2634004801"/>
                    </a:ext>
                  </a:extLst>
                </a:gridCol>
              </a:tblGrid>
              <a:tr h="231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구성원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인원수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비례배분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제곱근비율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제곱근비례배분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90341921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87,050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0.7755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7,121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0.587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5,387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511496077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21,400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0.1907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1,751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2,671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665558003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전임교원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3,793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0.0338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1,124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69317351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112,243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9,182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9,182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1454403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1E2860-3BE0-97F0-8A89-F94576E1A56C}"/>
              </a:ext>
            </a:extLst>
          </p:cNvPr>
          <p:cNvSpPr txBox="1"/>
          <p:nvPr/>
        </p:nvSpPr>
        <p:spPr>
          <a:xfrm>
            <a:off x="5308600" y="2209909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집락의</a:t>
            </a:r>
            <a:r>
              <a:rPr lang="ko-KR" altLang="en-US" dirty="0"/>
              <a:t> 개수 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858E9-A5F1-5DEA-6F5D-2DE18717157D}"/>
              </a:ext>
            </a:extLst>
          </p:cNvPr>
          <p:cNvSpPr txBox="1"/>
          <p:nvPr/>
        </p:nvSpPr>
        <p:spPr>
          <a:xfrm>
            <a:off x="3402807" y="5173133"/>
            <a:ext cx="538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집락</a:t>
            </a:r>
            <a:r>
              <a:rPr lang="ko-KR" altLang="en-US" dirty="0"/>
              <a:t> 추출 후 대학생</a:t>
            </a:r>
            <a:r>
              <a:rPr lang="en-US" altLang="ko-KR" dirty="0"/>
              <a:t>, </a:t>
            </a:r>
            <a:r>
              <a:rPr lang="ko-KR" altLang="en-US" dirty="0"/>
              <a:t>대학원생</a:t>
            </a:r>
            <a:r>
              <a:rPr lang="en-US" altLang="ko-KR" dirty="0"/>
              <a:t>, </a:t>
            </a:r>
            <a:r>
              <a:rPr lang="ko-KR" altLang="en-US" dirty="0"/>
              <a:t>전임교원에 대하여 층화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모비율</a:t>
            </a:r>
            <a:r>
              <a:rPr lang="ko-KR" altLang="en-US" dirty="0"/>
              <a:t> </a:t>
            </a:r>
            <a:r>
              <a:rPr lang="en-US" altLang="ko-KR" dirty="0"/>
              <a:t>: 0.5, </a:t>
            </a:r>
            <a:r>
              <a:rPr lang="ko-KR" altLang="en-US" dirty="0"/>
              <a:t>오차한계 </a:t>
            </a:r>
            <a:r>
              <a:rPr lang="en-US" altLang="ko-KR" dirty="0"/>
              <a:t>: 0.01</a:t>
            </a:r>
            <a:r>
              <a:rPr lang="ko-KR" altLang="en-US" dirty="0"/>
              <a:t>로 설정하여 표본크기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제곱근비례배분이 합리적이라 판단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F628-8669-3750-8907-E8EB399DDCC7}"/>
              </a:ext>
            </a:extLst>
          </p:cNvPr>
          <p:cNvSpPr txBox="1"/>
          <p:nvPr/>
        </p:nvSpPr>
        <p:spPr>
          <a:xfrm>
            <a:off x="7332135" y="6294859"/>
            <a:ext cx="4859865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fontAlgn="base">
              <a:lnSpc>
                <a:spcPct val="16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https://kess.kedi.re.kr/index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학과별 데이터셋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상반기 자료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학교별 데이터셋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상반기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29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표본설계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678184CB-FDD3-1462-2DE0-C90F07FF42C7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43780449"/>
              </p:ext>
            </p:extLst>
          </p:nvPr>
        </p:nvGraphicFramePr>
        <p:xfrm>
          <a:off x="404813" y="3397520"/>
          <a:ext cx="5249862" cy="151552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4977">
                  <a:extLst>
                    <a:ext uri="{9D8B030D-6E8A-4147-A177-3AD203B41FA5}">
                      <a16:colId xmlns:a16="http://schemas.microsoft.com/office/drawing/2014/main" val="3353845801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99812230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243256457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4235519658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4137836284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313719793"/>
                    </a:ext>
                  </a:extLst>
                </a:gridCol>
              </a:tblGrid>
              <a:tr h="231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대학생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비례배분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제곱근비율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제곱근비례배분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8854972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강릉영동대학교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3,953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0.045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7568694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35,731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0.411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2,211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0.338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1,820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950873346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24,981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1,546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1,522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95180624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22,385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1,385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0.267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1,440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227880627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87,050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5,387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5,387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260726612"/>
                  </a:ext>
                </a:extLst>
              </a:tr>
            </a:tbl>
          </a:graphicData>
        </a:graphic>
      </p:graphicFrame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7DA186A9-BA71-175D-E65F-D72C4E850E5A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097044757"/>
              </p:ext>
            </p:extLst>
          </p:nvPr>
        </p:nvGraphicFramePr>
        <p:xfrm>
          <a:off x="6537325" y="3397520"/>
          <a:ext cx="5249864" cy="151552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12466">
                  <a:extLst>
                    <a:ext uri="{9D8B030D-6E8A-4147-A177-3AD203B41FA5}">
                      <a16:colId xmlns:a16="http://schemas.microsoft.com/office/drawing/2014/main" val="2045076600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571903667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4004866245"/>
                    </a:ext>
                  </a:extLst>
                </a:gridCol>
                <a:gridCol w="1312466">
                  <a:extLst>
                    <a:ext uri="{9D8B030D-6E8A-4147-A177-3AD203B41FA5}">
                      <a16:colId xmlns:a16="http://schemas.microsoft.com/office/drawing/2014/main" val="3193395644"/>
                    </a:ext>
                  </a:extLst>
                </a:gridCol>
              </a:tblGrid>
              <a:tr h="231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대학생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모집단크기 대 표본크기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346298830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강릉영동대학교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3,953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407453354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35,731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2,211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231711913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24,981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1,546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3303690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22,385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1,385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340186203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87,050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5,387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5481313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0903C0-D37E-1789-089D-EA523B23281A}"/>
              </a:ext>
            </a:extLst>
          </p:cNvPr>
          <p:cNvSpPr txBox="1"/>
          <p:nvPr/>
        </p:nvSpPr>
        <p:spPr>
          <a:xfrm>
            <a:off x="3208866" y="5452534"/>
            <a:ext cx="577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집락</a:t>
            </a:r>
            <a:r>
              <a:rPr lang="ko-KR" altLang="en-US" dirty="0"/>
              <a:t> 간에는 동질성을 가정하기에 비례배분이 합리적이라 판단</a:t>
            </a:r>
          </a:p>
        </p:txBody>
      </p:sp>
    </p:spTree>
    <p:extLst>
      <p:ext uri="{BB962C8B-B14F-4D97-AF65-F5344CB8AC3E}">
        <p14:creationId xmlns:p14="http://schemas.microsoft.com/office/powerpoint/2010/main" val="311669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3FC7B-9079-52C9-2C27-E53A0E4B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표본설계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4F47954B-AD5C-7EB1-CDB7-147C64140BE5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036691935"/>
              </p:ext>
            </p:extLst>
          </p:nvPr>
        </p:nvGraphicFramePr>
        <p:xfrm>
          <a:off x="404814" y="3653790"/>
          <a:ext cx="5249862" cy="125925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4977">
                  <a:extLst>
                    <a:ext uri="{9D8B030D-6E8A-4147-A177-3AD203B41FA5}">
                      <a16:colId xmlns:a16="http://schemas.microsoft.com/office/drawing/2014/main" val="314868998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20226907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4151850928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1198166966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771941217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4010619798"/>
                    </a:ext>
                  </a:extLst>
                </a:gridCol>
              </a:tblGrid>
              <a:tr h="231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대학원생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제곱근비율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제곱근비례배분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418268267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11,977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1,495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1,188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709895857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3,769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59400391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5,654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706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47137748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21,400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2,671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2,671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427179822"/>
                  </a:ext>
                </a:extLst>
              </a:tr>
            </a:tbl>
          </a:graphicData>
        </a:graphic>
      </p:graphicFrame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7B38F65F-67F7-8147-583B-E2C2F6189620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1490515725"/>
              </p:ext>
            </p:extLst>
          </p:nvPr>
        </p:nvGraphicFramePr>
        <p:xfrm>
          <a:off x="6537325" y="3397520"/>
          <a:ext cx="5249862" cy="151552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4977">
                  <a:extLst>
                    <a:ext uri="{9D8B030D-6E8A-4147-A177-3AD203B41FA5}">
                      <a16:colId xmlns:a16="http://schemas.microsoft.com/office/drawing/2014/main" val="1940997512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2129327869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15742503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356905549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1148744103"/>
                    </a:ext>
                  </a:extLst>
                </a:gridCol>
                <a:gridCol w="874977">
                  <a:extLst>
                    <a:ext uri="{9D8B030D-6E8A-4147-A177-3AD203B41FA5}">
                      <a16:colId xmlns:a16="http://schemas.microsoft.com/office/drawing/2014/main" val="1806913805"/>
                    </a:ext>
                  </a:extLst>
                </a:gridCol>
              </a:tblGrid>
              <a:tr h="231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전임교원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비례배분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제곱근비율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제곱근비례배분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4143780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강릉영동대학교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302787889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1,785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032210318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29043316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1,037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0.29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835056235"/>
                  </a:ext>
                </a:extLst>
              </a:tr>
              <a:tr h="253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3,793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1,124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1,124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37290972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345D2E-F64D-9861-C8ED-4FDBF06F3173}"/>
              </a:ext>
            </a:extLst>
          </p:cNvPr>
          <p:cNvSpPr txBox="1"/>
          <p:nvPr/>
        </p:nvSpPr>
        <p:spPr>
          <a:xfrm>
            <a:off x="3208866" y="5452534"/>
            <a:ext cx="577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집락</a:t>
            </a:r>
            <a:r>
              <a:rPr lang="ko-KR" altLang="en-US" dirty="0"/>
              <a:t> 간에는 동질성을 가정하기에 비례배분이 합리적이라 판단</a:t>
            </a:r>
          </a:p>
        </p:txBody>
      </p:sp>
    </p:spTree>
    <p:extLst>
      <p:ext uri="{BB962C8B-B14F-4D97-AF65-F5344CB8AC3E}">
        <p14:creationId xmlns:p14="http://schemas.microsoft.com/office/powerpoint/2010/main" val="334397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r>
              <a:rPr lang="ko-KR" altLang="en-US" dirty="0"/>
              <a:t>주제 선정 및 연구목적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선행연구 탐색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표본설계</a:t>
            </a:r>
            <a:endParaRPr lang="en-US" altLang="ko-KR" dirty="0"/>
          </a:p>
          <a:p>
            <a:pPr lvl="1"/>
            <a:r>
              <a:rPr lang="ko-KR" altLang="en-US" sz="2000" dirty="0" err="1"/>
              <a:t>표집틀</a:t>
            </a:r>
            <a:r>
              <a:rPr lang="ko-KR" altLang="en-US" sz="2000" dirty="0"/>
              <a:t> 및 모집단 분석</a:t>
            </a:r>
            <a:endParaRPr lang="en-US" altLang="ko-KR" sz="2000" dirty="0"/>
          </a:p>
          <a:p>
            <a:pPr lvl="1"/>
            <a:r>
              <a:rPr lang="ko-KR" altLang="en-US" sz="2000" dirty="0"/>
              <a:t>표본추출방법</a:t>
            </a:r>
            <a:endParaRPr lang="en-US" altLang="ko-KR" sz="2000" dirty="0"/>
          </a:p>
          <a:p>
            <a:pPr lvl="1"/>
            <a:r>
              <a:rPr lang="ko-KR" altLang="en-US" sz="2000" dirty="0"/>
              <a:t>표본설계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7C8FA-D5FF-0670-1939-CE85105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929B15-54A7-DA05-98B3-DA18DB036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44604"/>
              </p:ext>
            </p:extLst>
          </p:nvPr>
        </p:nvGraphicFramePr>
        <p:xfrm>
          <a:off x="6463815" y="489845"/>
          <a:ext cx="5320284" cy="3046476"/>
        </p:xfrm>
        <a:graphic>
          <a:graphicData uri="http://schemas.openxmlformats.org/drawingml/2006/table">
            <a:tbl>
              <a:tblPr/>
              <a:tblGrid>
                <a:gridCol w="1330071">
                  <a:extLst>
                    <a:ext uri="{9D8B030D-6E8A-4147-A177-3AD203B41FA5}">
                      <a16:colId xmlns:a16="http://schemas.microsoft.com/office/drawing/2014/main" val="2842270057"/>
                    </a:ext>
                  </a:extLst>
                </a:gridCol>
                <a:gridCol w="1330071">
                  <a:extLst>
                    <a:ext uri="{9D8B030D-6E8A-4147-A177-3AD203B41FA5}">
                      <a16:colId xmlns:a16="http://schemas.microsoft.com/office/drawing/2014/main" val="158538021"/>
                    </a:ext>
                  </a:extLst>
                </a:gridCol>
                <a:gridCol w="1330071">
                  <a:extLst>
                    <a:ext uri="{9D8B030D-6E8A-4147-A177-3AD203B41FA5}">
                      <a16:colId xmlns:a16="http://schemas.microsoft.com/office/drawing/2014/main" val="1023919833"/>
                    </a:ext>
                  </a:extLst>
                </a:gridCol>
                <a:gridCol w="1330071">
                  <a:extLst>
                    <a:ext uri="{9D8B030D-6E8A-4147-A177-3AD203B41FA5}">
                      <a16:colId xmlns:a16="http://schemas.microsoft.com/office/drawing/2014/main" val="958494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학생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제곱근비율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제곱근비례배분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50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3,433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14,857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0.0835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3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19,717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0.0963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03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11,047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0.072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36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125,667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2,362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84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사이버대학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145,480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0.2611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2,541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84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13,728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0.0803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1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3,267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82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15,160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0.0844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1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352,356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9,725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7295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3E12EF-C695-903D-4368-C51CE3B11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211"/>
              </p:ext>
            </p:extLst>
          </p:nvPr>
        </p:nvGraphicFramePr>
        <p:xfrm>
          <a:off x="6463815" y="3871242"/>
          <a:ext cx="5320284" cy="2545842"/>
        </p:xfrm>
        <a:graphic>
          <a:graphicData uri="http://schemas.openxmlformats.org/drawingml/2006/table">
            <a:tbl>
              <a:tblPr/>
              <a:tblGrid>
                <a:gridCol w="1330071">
                  <a:extLst>
                    <a:ext uri="{9D8B030D-6E8A-4147-A177-3AD203B41FA5}">
                      <a16:colId xmlns:a16="http://schemas.microsoft.com/office/drawing/2014/main" val="2833177536"/>
                    </a:ext>
                  </a:extLst>
                </a:gridCol>
                <a:gridCol w="1330071">
                  <a:extLst>
                    <a:ext uri="{9D8B030D-6E8A-4147-A177-3AD203B41FA5}">
                      <a16:colId xmlns:a16="http://schemas.microsoft.com/office/drawing/2014/main" val="2228666584"/>
                    </a:ext>
                  </a:extLst>
                </a:gridCol>
                <a:gridCol w="1330071">
                  <a:extLst>
                    <a:ext uri="{9D8B030D-6E8A-4147-A177-3AD203B41FA5}">
                      <a16:colId xmlns:a16="http://schemas.microsoft.com/office/drawing/2014/main" val="3030457166"/>
                    </a:ext>
                  </a:extLst>
                </a:gridCol>
                <a:gridCol w="1330071">
                  <a:extLst>
                    <a:ext uri="{9D8B030D-6E8A-4147-A177-3AD203B41FA5}">
                      <a16:colId xmlns:a16="http://schemas.microsoft.com/office/drawing/2014/main" val="2922427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7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88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1737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1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323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0.0633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1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0.0526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237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4,979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3,324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621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5239255-0507-4BF6-89E8-9A360A8D1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00829"/>
              </p:ext>
            </p:extLst>
          </p:nvPr>
        </p:nvGraphicFramePr>
        <p:xfrm>
          <a:off x="407901" y="3001831"/>
          <a:ext cx="5313172" cy="1540764"/>
        </p:xfrm>
        <a:graphic>
          <a:graphicData uri="http://schemas.openxmlformats.org/drawingml/2006/table">
            <a:tbl>
              <a:tblPr/>
              <a:tblGrid>
                <a:gridCol w="1328293">
                  <a:extLst>
                    <a:ext uri="{9D8B030D-6E8A-4147-A177-3AD203B41FA5}">
                      <a16:colId xmlns:a16="http://schemas.microsoft.com/office/drawing/2014/main" val="246061801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3016928950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3260031324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972725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8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강릉영동대학교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3,953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35,731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2,211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32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24,981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1,546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901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22,385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1,385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609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87,050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5,387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88811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54FB5E1-42DA-C58A-344B-326E6643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13145"/>
              </p:ext>
            </p:extLst>
          </p:nvPr>
        </p:nvGraphicFramePr>
        <p:xfrm>
          <a:off x="407901" y="1380009"/>
          <a:ext cx="5313172" cy="1283970"/>
        </p:xfrm>
        <a:graphic>
          <a:graphicData uri="http://schemas.openxmlformats.org/drawingml/2006/table">
            <a:tbl>
              <a:tblPr/>
              <a:tblGrid>
                <a:gridCol w="1328293">
                  <a:extLst>
                    <a:ext uri="{9D8B030D-6E8A-4147-A177-3AD203B41FA5}">
                      <a16:colId xmlns:a16="http://schemas.microsoft.com/office/drawing/2014/main" val="2377669817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3457987124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3256449099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1047896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대학원생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비례배분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13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11,977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1,495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3,769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45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5,654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89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21,400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2,671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18781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D4F871B-9943-1FFD-D8C1-42703BBCA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02580"/>
              </p:ext>
            </p:extLst>
          </p:nvPr>
        </p:nvGraphicFramePr>
        <p:xfrm>
          <a:off x="407901" y="4880447"/>
          <a:ext cx="5313172" cy="1540764"/>
        </p:xfrm>
        <a:graphic>
          <a:graphicData uri="http://schemas.openxmlformats.org/drawingml/2006/table">
            <a:tbl>
              <a:tblPr/>
              <a:tblGrid>
                <a:gridCol w="1328293">
                  <a:extLst>
                    <a:ext uri="{9D8B030D-6E8A-4147-A177-3AD203B41FA5}">
                      <a16:colId xmlns:a16="http://schemas.microsoft.com/office/drawing/2014/main" val="4052905356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2283879977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882008275"/>
                    </a:ext>
                  </a:extLst>
                </a:gridCol>
                <a:gridCol w="1328293">
                  <a:extLst>
                    <a:ext uri="{9D8B030D-6E8A-4147-A177-3AD203B41FA5}">
                      <a16:colId xmlns:a16="http://schemas.microsoft.com/office/drawing/2014/main" val="1560496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전임교원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비례배분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367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강릉영동대학교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64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고려대학교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1,785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70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인하대학교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25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충남대학교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1,037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2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3,793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1,124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33496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361D17-A022-4172-1B01-EFDA0ED25E81}"/>
              </a:ext>
            </a:extLst>
          </p:cNvPr>
          <p:cNvSpPr txBox="1"/>
          <p:nvPr/>
        </p:nvSpPr>
        <p:spPr>
          <a:xfrm>
            <a:off x="407901" y="2663417"/>
            <a:ext cx="515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학교별 대학원생 수 비례배분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</a:t>
            </a:r>
            <a:r>
              <a:rPr lang="en-US" altLang="ko-KR" sz="1600" dirty="0"/>
              <a:t>: 4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A4327-1657-198A-51BF-45849C038F08}"/>
              </a:ext>
            </a:extLst>
          </p:cNvPr>
          <p:cNvSpPr txBox="1"/>
          <p:nvPr/>
        </p:nvSpPr>
        <p:spPr>
          <a:xfrm>
            <a:off x="407901" y="4541893"/>
            <a:ext cx="515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학교별 대학생 수 비례배분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</a:t>
            </a:r>
            <a:r>
              <a:rPr lang="en-US" altLang="ko-KR" sz="1600" dirty="0"/>
              <a:t>: 4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FAAF4-40BC-3B04-8BFA-D433BCFA6DB9}"/>
              </a:ext>
            </a:extLst>
          </p:cNvPr>
          <p:cNvSpPr txBox="1"/>
          <p:nvPr/>
        </p:nvSpPr>
        <p:spPr>
          <a:xfrm>
            <a:off x="407901" y="6420369"/>
            <a:ext cx="515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학교별 전임교원 수 비례배분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</a:t>
            </a:r>
            <a:r>
              <a:rPr lang="en-US" altLang="ko-KR" sz="1600" dirty="0"/>
              <a:t>: 4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89941-9558-5C97-FBB9-64C78DD53087}"/>
              </a:ext>
            </a:extLst>
          </p:cNvPr>
          <p:cNvSpPr txBox="1"/>
          <p:nvPr/>
        </p:nvSpPr>
        <p:spPr>
          <a:xfrm>
            <a:off x="6463815" y="3531121"/>
            <a:ext cx="515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 수에 대한 제곱근비례배분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종합대</a:t>
            </a:r>
            <a:r>
              <a:rPr lang="en-US" altLang="ko-KR" sz="1600" dirty="0"/>
              <a:t>, </a:t>
            </a:r>
            <a:r>
              <a:rPr lang="ko-KR" altLang="en-US" sz="1600" dirty="0"/>
              <a:t>전문대 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07922-217A-5E7C-B2C4-506DE243CBDD}"/>
              </a:ext>
            </a:extLst>
          </p:cNvPr>
          <p:cNvSpPr txBox="1"/>
          <p:nvPr/>
        </p:nvSpPr>
        <p:spPr>
          <a:xfrm>
            <a:off x="6463815" y="6408320"/>
            <a:ext cx="515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교원 수에 대한 비례배분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종합대</a:t>
            </a:r>
            <a:r>
              <a:rPr lang="en-US" altLang="ko-KR" sz="1600" dirty="0"/>
              <a:t>, </a:t>
            </a:r>
            <a:r>
              <a:rPr lang="ko-KR" altLang="en-US" sz="1600" dirty="0"/>
              <a:t>전문대 외</a:t>
            </a:r>
          </a:p>
        </p:txBody>
      </p:sp>
    </p:spTree>
    <p:extLst>
      <p:ext uri="{BB962C8B-B14F-4D97-AF65-F5344CB8AC3E}">
        <p14:creationId xmlns:p14="http://schemas.microsoft.com/office/powerpoint/2010/main" val="9307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93376-5E5A-0845-2D50-D0CCA689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F8B27-A2AB-5DE8-49C0-7D1DD8E384AE}"/>
              </a:ext>
            </a:extLst>
          </p:cNvPr>
          <p:cNvSpPr txBox="1"/>
          <p:nvPr/>
        </p:nvSpPr>
        <p:spPr>
          <a:xfrm>
            <a:off x="691078" y="1402680"/>
            <a:ext cx="9353550" cy="508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한국교육개발원 교육통계서비스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(KESS)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https://kess.kedi.re.kr/index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생물학연구정보센터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(Biological Research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Infromation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Center, BRIC)</a:t>
            </a:r>
            <a:b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</a:rPr>
            </a:b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예산 정책에 대한 현장 연구자 인식 및 현황 조사 설문결과 보고서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https://www.ibric.org/bric/community/scion-public.do?mode=view&amp;articleNo=9866694&amp;article.offset=0&amp;articleLimit=10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국립국어원 표준국어대사전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https://stdict.korean.go.kr/main/main.do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기획재정부 시사경제용어사전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https://www.moef.go.kr/sisa/main/main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카이스트 신문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- 33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년만의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예산 삭감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기초연구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출연연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예산 포함해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 이상 삭감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https://times.kaist.ac.kr/news/articleView.html?idxno=21398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조선일보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사이언스 “한국의 갑작스런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예산 삭감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연구자들 ‘충격’”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https://www.chosun.com/economy/science/2023/09/20/TIPI6DK2BZENTG2DWDG7E2VXYU/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조선일보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네이처 “한국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예산 삭감으로 과학자들 아우성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사기 저하 우려”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https://www.chosun.com/economy/science/2023/10/06/QS3XS7HVL5HWJHEBG3PEGKAS5U/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Nature - South Korean scientists’ outcry over planned R&amp;D budget cuts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8"/>
              </a:rPr>
              <a:t>https://www.nature.com/articles/d41586-023-02841-w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8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B73B-D04F-3375-CD42-C4C5C567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및 연구목적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FB990CC4-E78D-2EB8-2017-B376EF034E6A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AF1D2-75E4-7F2B-BEFC-22F8F13B6E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600539-43E3-D420-9F0E-07D9990F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1677798"/>
            <a:ext cx="4539688" cy="34150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B43453-B549-A748-76DB-22311F87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179" y="1677797"/>
            <a:ext cx="4539688" cy="34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4FB5-0969-8864-9865-9854B84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선행연구 탐색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0645FC75-93C8-531D-7CE5-FEAF558C7011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67666-1A83-7E0E-44D7-76014180F7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1D4B4-125C-AC05-492A-D2B15D63F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"/>
          <a:stretch/>
        </p:blipFill>
        <p:spPr>
          <a:xfrm>
            <a:off x="690563" y="1677798"/>
            <a:ext cx="5346729" cy="4054135"/>
          </a:xfrm>
          <a:prstGeom prst="rect">
            <a:avLst/>
          </a:prstGeom>
        </p:spPr>
      </p:pic>
      <p:pic>
        <p:nvPicPr>
          <p:cNvPr id="7" name="Picture 0">
            <a:extLst>
              <a:ext uri="{FF2B5EF4-FFF2-40B4-BE49-F238E27FC236}">
                <a16:creationId xmlns:a16="http://schemas.microsoft.com/office/drawing/2014/main" id="{E216AE7C-ADD8-911E-837A-EF738A4E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9" y="1142999"/>
            <a:ext cx="4218106" cy="536786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30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4FB5-0969-8864-9865-9854B84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선행연구 탐색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0645FC75-93C8-531D-7CE5-FEAF558C7011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67666-1A83-7E0E-44D7-76014180F7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6808CBD-892F-5875-CDE1-B4FA5D13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677798"/>
            <a:ext cx="5400040" cy="35245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0D5FB42-ED9D-1896-D016-C5F5AAD5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7798"/>
            <a:ext cx="5400040" cy="40542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955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BCC0D-E15F-B556-8D89-032E6977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표집틀</a:t>
            </a:r>
            <a:r>
              <a:rPr lang="ko-KR" altLang="en-US" dirty="0"/>
              <a:t> 및 모집단 분석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A80CF1C-845A-8065-84C0-B3D92523BAF8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B8544-A293-F1EE-448F-81DAC5016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429577" cy="3925990"/>
          </a:xfrm>
        </p:spPr>
        <p:txBody>
          <a:bodyPr/>
          <a:lstStyle/>
          <a:p>
            <a:r>
              <a:rPr lang="ko-KR" altLang="en-US" dirty="0"/>
              <a:t>한국교육개발원의 교육통계서비스 </a:t>
            </a:r>
            <a:r>
              <a:rPr lang="en-US" altLang="ko-KR" dirty="0"/>
              <a:t>(KESS)</a:t>
            </a:r>
            <a:r>
              <a:rPr lang="ko-KR" altLang="en-US" dirty="0"/>
              <a:t>의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고등교육기관 개황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표집틀로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선정</a:t>
            </a:r>
            <a:endParaRPr lang="en-US" altLang="ko-KR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kern="0" spc="0" dirty="0">
              <a:solidFill>
                <a:srgbClr val="000000"/>
              </a:solidFill>
            </a:endParaRPr>
          </a:p>
          <a:p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</a:rPr>
              <a:t>부설대학원은 따로 그 수가 표기되지 않음</a:t>
            </a:r>
            <a:endParaRPr lang="en-US" altLang="ko-KR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endParaRPr lang="en-US" altLang="ko-KR" kern="0" spc="0" dirty="0">
              <a:solidFill>
                <a:srgbClr val="000000"/>
              </a:solidFill>
            </a:endParaRPr>
          </a:p>
          <a:p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</a:rPr>
              <a:t>사내대학형태의 </a:t>
            </a:r>
            <a:r>
              <a:rPr lang="ko-KR" altLang="en-US" kern="0" spc="0" dirty="0">
                <a:solidFill>
                  <a:srgbClr val="000000"/>
                </a:solidFill>
              </a:rPr>
              <a:t>평생교육시설</a:t>
            </a:r>
            <a:r>
              <a:rPr lang="en-US" altLang="ko-KR" kern="0" spc="0" dirty="0">
                <a:solidFill>
                  <a:srgbClr val="000000"/>
                </a:solidFill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</a:rPr>
              <a:t>원격대학형태의 평생교육시설을</a:t>
            </a:r>
            <a:br>
              <a:rPr lang="en-US" altLang="ko-KR" kern="0" spc="0" dirty="0">
                <a:solidFill>
                  <a:srgbClr val="000000"/>
                </a:solidFill>
              </a:rPr>
            </a:br>
            <a:r>
              <a:rPr lang="ko-KR" altLang="en-US" kern="0" spc="0" dirty="0">
                <a:solidFill>
                  <a:srgbClr val="000000"/>
                </a:solidFill>
              </a:rPr>
              <a:t>축약해서 표현 것이</a:t>
            </a:r>
            <a:r>
              <a:rPr lang="en-US" altLang="ko-KR" kern="0" spc="0" dirty="0">
                <a:solidFill>
                  <a:srgbClr val="000000"/>
                </a:solidFill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</a:rPr>
              <a:t>사내대학</a:t>
            </a:r>
            <a:r>
              <a:rPr lang="en-US" altLang="ko-KR" kern="0" spc="0" dirty="0">
                <a:solidFill>
                  <a:srgbClr val="000000"/>
                </a:solidFill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</a:rPr>
              <a:t>원격대학</a:t>
            </a:r>
            <a:endParaRPr lang="ko-KR" altLang="en-US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E41001-E406-2F41-AB46-BB8F849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43" y="1677798"/>
            <a:ext cx="6506312" cy="433820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785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표집틀</a:t>
            </a:r>
            <a:r>
              <a:rPr lang="ko-KR" altLang="en-US" dirty="0"/>
              <a:t> 및 모집단 분석</a:t>
            </a:r>
          </a:p>
        </p:txBody>
      </p:sp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D046E980-04B4-8786-DC2E-74A7C5C5A34C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272134623"/>
              </p:ext>
            </p:extLst>
          </p:nvPr>
        </p:nvGraphicFramePr>
        <p:xfrm>
          <a:off x="404813" y="2233271"/>
          <a:ext cx="5249862" cy="38440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247358682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979911088"/>
                    </a:ext>
                  </a:extLst>
                </a:gridCol>
              </a:tblGrid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학교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359660182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876034716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275114958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02327821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093174864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26668305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379799296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사내대학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974208394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176321644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86572274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21102264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342106895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759153171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40452212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424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106474911"/>
                  </a:ext>
                </a:extLst>
              </a:tr>
            </a:tbl>
          </a:graphicData>
        </a:graphic>
      </p:graphicFrame>
      <p:graphicFrame>
        <p:nvGraphicFramePr>
          <p:cNvPr id="9" name="표 개체 틀 8">
            <a:extLst>
              <a:ext uri="{FF2B5EF4-FFF2-40B4-BE49-F238E27FC236}">
                <a16:creationId xmlns:a16="http://schemas.microsoft.com/office/drawing/2014/main" id="{75434317-1D60-F2A1-0BD9-A4231F03B9E4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1203641720"/>
              </p:ext>
            </p:extLst>
          </p:nvPr>
        </p:nvGraphicFramePr>
        <p:xfrm>
          <a:off x="6537325" y="1720735"/>
          <a:ext cx="5249862" cy="48690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309019127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285250888"/>
                    </a:ext>
                  </a:extLst>
                </a:gridCol>
              </a:tblGrid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지역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980581889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서울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04516150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549931950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953754135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665410108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98817231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66767650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543639297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169113098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785447574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강원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286351918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광주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062813476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132708655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661902979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인천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457418810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울산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57184521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세종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146352018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제주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617336407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424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21689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58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표집틀</a:t>
            </a:r>
            <a:r>
              <a:rPr lang="ko-KR" altLang="en-US" dirty="0"/>
              <a:t> 및 모집단 분석</a:t>
            </a:r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B9EED4E9-5039-F0B7-7C92-5F2786F19941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06189448"/>
              </p:ext>
            </p:extLst>
          </p:nvPr>
        </p:nvGraphicFramePr>
        <p:xfrm>
          <a:off x="404813" y="2105137"/>
          <a:ext cx="5249862" cy="410028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655584268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1404919212"/>
                    </a:ext>
                  </a:extLst>
                </a:gridCol>
              </a:tblGrid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학생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15475592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1,855,374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100302687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509,169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109267605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부설대학원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325,549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0444045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145,480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210813223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125,667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488204205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19,717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740035606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15,160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44243925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14,857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874067067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13,728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87176673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11,047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3136279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3,433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494959155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3,267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197543527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사내대학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80616829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90625749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3,042,848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478495137"/>
                  </a:ext>
                </a:extLst>
              </a:tr>
            </a:tbl>
          </a:graphicData>
        </a:graphic>
      </p:graphicFrame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595B92A4-4248-388E-80B6-310EF776B10F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1866226790"/>
              </p:ext>
            </p:extLst>
          </p:nvPr>
        </p:nvGraphicFramePr>
        <p:xfrm>
          <a:off x="6537325" y="1720735"/>
          <a:ext cx="5249862" cy="48690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2474314036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3338383587"/>
                    </a:ext>
                  </a:extLst>
                </a:gridCol>
              </a:tblGrid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지역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학생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07682100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서울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911,932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728219924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488,696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28585304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222,902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7674560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187,397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514544421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181,685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63924631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146,304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4575490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118,941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20479822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118,846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07898526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113,880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88441840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강원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109,320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69462233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광주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107,560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547760856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103,817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151450556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인천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85,476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527954214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61,326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41060511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울산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34,676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732670720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제주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26,942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99384136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세종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23,148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042327748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3,042,848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6078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5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E2-24BC-AA05-3CB3-D340B9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표집틀</a:t>
            </a:r>
            <a:r>
              <a:rPr lang="ko-KR" altLang="en-US" dirty="0"/>
              <a:t> 및 모집단 분석</a:t>
            </a:r>
          </a:p>
        </p:txBody>
      </p:sp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C9D5FBE8-7595-C7F0-8C80-3A29DAE05215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4001225505"/>
              </p:ext>
            </p:extLst>
          </p:nvPr>
        </p:nvGraphicFramePr>
        <p:xfrm>
          <a:off x="404813" y="2105137"/>
          <a:ext cx="5249862" cy="410028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학제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전임교원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1261320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종합대학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65,939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전문대학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11,179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부설대학원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6,049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대학원대학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1,737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기능대학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01312197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교육대학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826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324093624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사이버대학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75939991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산업대학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805448130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전공대학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372567720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방송통신대학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7002041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각종학교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030393193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원격대학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01550779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사내대학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평생교육원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861827651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기술대학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011594894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88,165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471026794"/>
                  </a:ext>
                </a:extLst>
              </a:tr>
            </a:tbl>
          </a:graphicData>
        </a:graphic>
      </p:graphicFrame>
      <p:graphicFrame>
        <p:nvGraphicFramePr>
          <p:cNvPr id="9" name="표 개체 틀 8">
            <a:extLst>
              <a:ext uri="{FF2B5EF4-FFF2-40B4-BE49-F238E27FC236}">
                <a16:creationId xmlns:a16="http://schemas.microsoft.com/office/drawing/2014/main" id="{F6420F38-BE8F-97D9-EEAC-52F70324A129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074155771"/>
              </p:ext>
            </p:extLst>
          </p:nvPr>
        </p:nvGraphicFramePr>
        <p:xfrm>
          <a:off x="6537325" y="1720735"/>
          <a:ext cx="5249862" cy="48690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1014467086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2570791099"/>
                    </a:ext>
                  </a:extLst>
                </a:gridCol>
              </a:tblGrid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지역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전임교원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969191921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서울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22,390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560027381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13,156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976409967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부산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6,613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085496282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5,924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366781167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5,481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396335051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5,062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611891185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강원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3,859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11896649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대구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3,740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07106251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경남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3,614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223553482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3,599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321284696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광주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3,556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083183425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충북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3,448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945108465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인천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2,624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23160875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전남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1,923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1668008687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울산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1,683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794814230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제주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904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872572113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제주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</a:rPr>
                        <a:t>589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4180616250"/>
                  </a:ext>
                </a:extLst>
              </a:tr>
              <a:tr h="253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</a:rPr>
                        <a:t>소계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88,165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18" marR="63818" marT="17644" marB="17644" anchor="ctr"/>
                </a:tc>
                <a:extLst>
                  <a:ext uri="{0D108BD9-81ED-4DB2-BD59-A6C34878D82A}">
                    <a16:rowId xmlns:a16="http://schemas.microsoft.com/office/drawing/2014/main" val="3031546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3497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1640</Words>
  <Application>Microsoft Office PowerPoint</Application>
  <PresentationFormat>와이드스크린</PresentationFormat>
  <Paragraphs>991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</vt:lpstr>
      <vt:lpstr>맑은 고딕</vt:lpstr>
      <vt:lpstr>Wingdings</vt:lpstr>
      <vt:lpstr>Arial</vt:lpstr>
      <vt:lpstr>CosineVTI</vt:lpstr>
      <vt:lpstr>R&amp;D 예산 감축 인식조사 표본설계</vt:lpstr>
      <vt:lpstr>목차</vt:lpstr>
      <vt:lpstr>주제 선정 및 연구목적</vt:lpstr>
      <vt:lpstr>선행연구 탐색</vt:lpstr>
      <vt:lpstr>선행연구 탐색</vt:lpstr>
      <vt:lpstr>표집틀 및 모집단 분석</vt:lpstr>
      <vt:lpstr>표집틀 및 모집단 분석</vt:lpstr>
      <vt:lpstr>표집틀 및 모집단 분석</vt:lpstr>
      <vt:lpstr>표집틀 및 모집단 분석</vt:lpstr>
      <vt:lpstr>표집틀 및 모집단 분석</vt:lpstr>
      <vt:lpstr>표본추출방법</vt:lpstr>
      <vt:lpstr>표본추출방법</vt:lpstr>
      <vt:lpstr>표본설계</vt:lpstr>
      <vt:lpstr>표본설계</vt:lpstr>
      <vt:lpstr>표본설계</vt:lpstr>
      <vt:lpstr>표본설계</vt:lpstr>
      <vt:lpstr>표본설계</vt:lpstr>
      <vt:lpstr>표본설계</vt:lpstr>
      <vt:lpstr>표본설계</vt:lpstr>
      <vt:lpstr>결론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김수영</cp:lastModifiedBy>
  <cp:revision>4</cp:revision>
  <dcterms:created xsi:type="dcterms:W3CDTF">2023-12-03T10:31:03Z</dcterms:created>
  <dcterms:modified xsi:type="dcterms:W3CDTF">2023-12-13T05:02:22Z</dcterms:modified>
</cp:coreProperties>
</file>