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4" r:id="rId4"/>
    <p:sldId id="265" r:id="rId5"/>
    <p:sldId id="271" r:id="rId6"/>
    <p:sldId id="259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5" r:id="rId15"/>
    <p:sldId id="276" r:id="rId16"/>
    <p:sldId id="270" r:id="rId17"/>
    <p:sldId id="277" r:id="rId18"/>
    <p:sldId id="278" r:id="rId19"/>
    <p:sldId id="274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31252-C801-44E4-B595-F9071147A2C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BA178-6DDD-45F6-80B5-17BD96FA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2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0F75F-7E74-4694-8C7D-48E495CE2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8681-01AC-4AF0-8E47-C324A3B45B2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A1AE-1E9A-4E5A-8499-0B9CC80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8681-01AC-4AF0-8E47-C324A3B45B2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A1AE-1E9A-4E5A-8499-0B9CC80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8681-01AC-4AF0-8E47-C324A3B45B2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A1AE-1E9A-4E5A-8499-0B9CC80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8681-01AC-4AF0-8E47-C324A3B45B2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A1AE-1E9A-4E5A-8499-0B9CC80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8681-01AC-4AF0-8E47-C324A3B45B2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A1AE-1E9A-4E5A-8499-0B9CC80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5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8681-01AC-4AF0-8E47-C324A3B45B2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A1AE-1E9A-4E5A-8499-0B9CC80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8681-01AC-4AF0-8E47-C324A3B45B2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A1AE-1E9A-4E5A-8499-0B9CC80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5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8681-01AC-4AF0-8E47-C324A3B45B2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A1AE-1E9A-4E5A-8499-0B9CC80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8681-01AC-4AF0-8E47-C324A3B45B2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A1AE-1E9A-4E5A-8499-0B9CC80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8681-01AC-4AF0-8E47-C324A3B45B2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A1AE-1E9A-4E5A-8499-0B9CC80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8681-01AC-4AF0-8E47-C324A3B45B2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A1AE-1E9A-4E5A-8499-0B9CC80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8681-01AC-4AF0-8E47-C324A3B45B2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A1AE-1E9A-4E5A-8499-0B9CC80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2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3525078"/>
            <a:ext cx="9144000" cy="200918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Robot Operating System</a:t>
            </a:r>
          </a:p>
          <a:p>
            <a:endParaRPr lang="en-US" sz="3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600" b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Dong Li</a:t>
            </a:r>
          </a:p>
        </p:txBody>
      </p:sp>
      <p:pic>
        <p:nvPicPr>
          <p:cNvPr id="1034" name="Picture 10" descr="http://www.generationrobots.com/img/cms/articles%20et%20tutoriels/ROS/Logo-RO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52" b="13600"/>
          <a:stretch/>
        </p:blipFill>
        <p:spPr bwMode="auto">
          <a:xfrm>
            <a:off x="2752406" y="1219199"/>
            <a:ext cx="6687185" cy="21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9045"/>
            <a:ext cx="10515600" cy="1069828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ROS: tools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3200" dirty="0" smtClean="0"/>
              <a:t>Command line:</a:t>
            </a:r>
          </a:p>
          <a:p>
            <a:pPr lvl="1"/>
            <a:r>
              <a:rPr lang="en-US" sz="2800" dirty="0" err="1"/>
              <a:t>r</a:t>
            </a:r>
            <a:r>
              <a:rPr lang="en-US" sz="2800" dirty="0" err="1" smtClean="0"/>
              <a:t>oscd</a:t>
            </a:r>
            <a:r>
              <a:rPr lang="en-US" sz="2800" dirty="0" smtClean="0"/>
              <a:t>, </a:t>
            </a:r>
            <a:r>
              <a:rPr lang="en-US" sz="2800" dirty="0" err="1" smtClean="0"/>
              <a:t>rosls</a:t>
            </a:r>
            <a:r>
              <a:rPr lang="en-US" sz="2800" dirty="0" smtClean="0"/>
              <a:t>, </a:t>
            </a:r>
            <a:r>
              <a:rPr lang="en-US" sz="2800" dirty="0" err="1" smtClean="0"/>
              <a:t>rosrun</a:t>
            </a:r>
            <a:r>
              <a:rPr lang="en-US" sz="2800" dirty="0" smtClean="0"/>
              <a:t>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lvl="1"/>
            <a:r>
              <a:rPr lang="en-US" sz="2800" dirty="0" err="1"/>
              <a:t>r</a:t>
            </a:r>
            <a:r>
              <a:rPr lang="en-US" sz="2800" dirty="0" err="1" smtClean="0"/>
              <a:t>ostopic</a:t>
            </a:r>
            <a:r>
              <a:rPr lang="en-US" sz="2800" dirty="0" smtClean="0"/>
              <a:t> pub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lvl="1"/>
            <a:r>
              <a:rPr lang="en-US" sz="2800" dirty="0" err="1" smtClean="0"/>
              <a:t>roswtf</a:t>
            </a:r>
            <a:r>
              <a:rPr lang="en-US" sz="2800" dirty="0" smtClean="0"/>
              <a:t> </a:t>
            </a:r>
          </a:p>
          <a:p>
            <a:r>
              <a:rPr lang="en-US" sz="3200" dirty="0" smtClean="0"/>
              <a:t>GUI tools: </a:t>
            </a:r>
            <a:r>
              <a:rPr lang="en-US" sz="3200" dirty="0" err="1" smtClean="0"/>
              <a:t>rqt</a:t>
            </a:r>
            <a:endParaRPr lang="en-US" sz="3200" dirty="0" smtClean="0"/>
          </a:p>
          <a:p>
            <a:pPr lvl="1"/>
            <a:r>
              <a:rPr lang="en-US" sz="2800" dirty="0" smtClean="0"/>
              <a:t>node monitor</a:t>
            </a:r>
          </a:p>
          <a:p>
            <a:pPr lvl="1"/>
            <a:r>
              <a:rPr lang="en-US" sz="2800" dirty="0" smtClean="0"/>
              <a:t>data visualization</a:t>
            </a:r>
          </a:p>
          <a:p>
            <a:pPr lvl="1"/>
            <a:r>
              <a:rPr lang="en-US" sz="2800" dirty="0"/>
              <a:t>m</a:t>
            </a:r>
            <a:r>
              <a:rPr lang="en-US" sz="2800" dirty="0" smtClean="0"/>
              <a:t>odel simulator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dirty="0"/>
          </a:p>
        </p:txBody>
      </p:sp>
      <p:pic>
        <p:nvPicPr>
          <p:cNvPr id="1026" name="Picture 2" descr="rqt_graph_pu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948021" y="1304366"/>
            <a:ext cx="5196853" cy="1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rtle(rostopicpub)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0" t="24668" r="11527" b="5219"/>
          <a:stretch/>
        </p:blipFill>
        <p:spPr bwMode="auto">
          <a:xfrm>
            <a:off x="5888052" y="2912172"/>
            <a:ext cx="1207680" cy="17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3096" t="23885" r="9049" b="10490"/>
          <a:stretch/>
        </p:blipFill>
        <p:spPr>
          <a:xfrm>
            <a:off x="7289562" y="2846937"/>
            <a:ext cx="3828429" cy="1839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053" y="4809859"/>
            <a:ext cx="5229938" cy="18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6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ROS Software </a:t>
            </a:r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Platform: Linux, Mac, Windows </a:t>
            </a:r>
          </a:p>
          <a:p>
            <a:r>
              <a:rPr lang="en-US" sz="3200" dirty="0" smtClean="0"/>
              <a:t>Processor: x86, ARM</a:t>
            </a:r>
          </a:p>
          <a:p>
            <a:r>
              <a:rPr lang="en-US" sz="3200" dirty="0" smtClean="0"/>
              <a:t>Language: </a:t>
            </a:r>
          </a:p>
          <a:p>
            <a:pPr lvl="1"/>
            <a:r>
              <a:rPr lang="en-US" sz="2800" dirty="0" smtClean="0"/>
              <a:t>C/C++, </a:t>
            </a:r>
            <a:r>
              <a:rPr lang="en-US" sz="2800" dirty="0"/>
              <a:t>Python</a:t>
            </a:r>
            <a:endParaRPr lang="en-US" sz="2800" dirty="0" smtClean="0"/>
          </a:p>
          <a:p>
            <a:pPr lvl="1"/>
            <a:r>
              <a:rPr lang="en-US" sz="2800" dirty="0" smtClean="0"/>
              <a:t>Java (for Android) </a:t>
            </a:r>
          </a:p>
          <a:p>
            <a:pPr lvl="1"/>
            <a:r>
              <a:rPr lang="en-US" sz="2800" dirty="0" err="1" smtClean="0"/>
              <a:t>Javascript</a:t>
            </a:r>
            <a:r>
              <a:rPr lang="en-US" sz="2800" dirty="0" smtClean="0"/>
              <a:t> (for web app, </a:t>
            </a:r>
            <a:r>
              <a:rPr lang="en-US" sz="2800" dirty="0" err="1" smtClean="0"/>
              <a:t>ROSjs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Objective-C (</a:t>
            </a:r>
            <a:r>
              <a:rPr lang="en-US" sz="2800" dirty="0"/>
              <a:t>for iOS, </a:t>
            </a:r>
            <a:r>
              <a:rPr lang="en-US" sz="2800" dirty="0" err="1"/>
              <a:t>RBManager</a:t>
            </a:r>
            <a:r>
              <a:rPr lang="en-US" sz="2800" dirty="0"/>
              <a:t>)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6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ROS Software </a:t>
            </a:r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One ROS app is called a package in ROS workspace</a:t>
            </a:r>
          </a:p>
          <a:p>
            <a:pPr lvl="1"/>
            <a:r>
              <a:rPr lang="en-US" sz="2800" dirty="0" err="1" smtClean="0"/>
              <a:t>src</a:t>
            </a:r>
            <a:r>
              <a:rPr lang="en-US" sz="2800" dirty="0" smtClean="0"/>
              <a:t> (for C++/C)</a:t>
            </a:r>
          </a:p>
          <a:p>
            <a:pPr lvl="1"/>
            <a:r>
              <a:rPr lang="en-US" sz="2800" dirty="0" smtClean="0"/>
              <a:t>scripts (for Python)</a:t>
            </a:r>
          </a:p>
          <a:p>
            <a:pPr lvl="1"/>
            <a:r>
              <a:rPr lang="en-US" sz="2800" dirty="0" err="1" smtClean="0"/>
              <a:t>msg</a:t>
            </a:r>
            <a:endParaRPr lang="en-US" sz="2800" dirty="0" smtClean="0"/>
          </a:p>
          <a:p>
            <a:pPr lvl="1"/>
            <a:r>
              <a:rPr lang="en-US" sz="2800" dirty="0" err="1" smtClean="0"/>
              <a:t>srv</a:t>
            </a:r>
            <a:endParaRPr lang="en-US" sz="2800" dirty="0" smtClean="0"/>
          </a:p>
          <a:p>
            <a:pPr lvl="1"/>
            <a:r>
              <a:rPr lang="en-US" sz="2800" dirty="0" smtClean="0"/>
              <a:t>launch</a:t>
            </a:r>
          </a:p>
          <a:p>
            <a:pPr lvl="1"/>
            <a:r>
              <a:rPr lang="en-US" sz="2800" dirty="0" smtClean="0"/>
              <a:t>include (dependencies)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6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ROS Software </a:t>
            </a:r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Msg</a:t>
            </a:r>
            <a:r>
              <a:rPr lang="en-US" sz="3200" dirty="0" smtClean="0"/>
              <a:t>: msgName.msg</a:t>
            </a:r>
          </a:p>
          <a:p>
            <a:pPr lvl="1"/>
            <a:r>
              <a:rPr lang="en-US" sz="2800" dirty="0" smtClean="0"/>
              <a:t>Define the format of </a:t>
            </a:r>
            <a:r>
              <a:rPr lang="en-US" sz="2800" dirty="0" err="1" smtClean="0"/>
              <a:t>msg</a:t>
            </a:r>
            <a:endParaRPr lang="en-US" sz="2800" dirty="0" smtClean="0"/>
          </a:p>
          <a:p>
            <a:pPr lvl="1"/>
            <a:r>
              <a:rPr lang="en-US" sz="2800" dirty="0" smtClean="0"/>
              <a:t>Both publisher and subscriber nodes must have the file so that the </a:t>
            </a:r>
            <a:r>
              <a:rPr lang="en-US" sz="2800" dirty="0" err="1" smtClean="0"/>
              <a:t>msg</a:t>
            </a:r>
            <a:r>
              <a:rPr lang="en-US" sz="2800" dirty="0" smtClean="0"/>
              <a:t> can be decode correctly</a:t>
            </a:r>
          </a:p>
          <a:p>
            <a:pPr lvl="1"/>
            <a:r>
              <a:rPr lang="en-US" sz="2800" dirty="0" err="1" smtClean="0"/>
              <a:t>E.g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Special </a:t>
            </a:r>
            <a:r>
              <a:rPr lang="en-US" sz="2800" dirty="0" err="1" smtClean="0"/>
              <a:t>msg</a:t>
            </a:r>
            <a:r>
              <a:rPr lang="en-US" sz="2800" dirty="0" smtClean="0"/>
              <a:t>: </a:t>
            </a:r>
            <a:r>
              <a:rPr lang="en-US" sz="2800" dirty="0" err="1" smtClean="0"/>
              <a:t>numpy.array</a:t>
            </a:r>
            <a:r>
              <a:rPr lang="en-US" sz="2800" dirty="0" smtClean="0"/>
              <a:t>, </a:t>
            </a:r>
            <a:r>
              <a:rPr lang="en-US" sz="2800" dirty="0" err="1" smtClean="0"/>
              <a:t>sensor_msg</a:t>
            </a:r>
            <a:r>
              <a:rPr lang="en-US" sz="2800" dirty="0" smtClean="0"/>
              <a:t> like video (predefined)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05" y="4073248"/>
            <a:ext cx="88582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6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ROS Software </a:t>
            </a:r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Msg</a:t>
            </a:r>
            <a:r>
              <a:rPr lang="en-US" sz="3200" dirty="0" smtClean="0"/>
              <a:t>: msgName.msg</a:t>
            </a:r>
          </a:p>
          <a:p>
            <a:pPr lvl="1"/>
            <a:r>
              <a:rPr lang="en-US" sz="2800" dirty="0" smtClean="0"/>
              <a:t>Publisher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51" y="2805113"/>
            <a:ext cx="69342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6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ROS Software </a:t>
            </a:r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Msg</a:t>
            </a:r>
            <a:r>
              <a:rPr lang="en-US" sz="3200" dirty="0" smtClean="0"/>
              <a:t>: msgName.msg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ubscriber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60" y="2834124"/>
            <a:ext cx="7077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6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ROS Software </a:t>
            </a:r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Srv</a:t>
            </a:r>
            <a:r>
              <a:rPr lang="en-US" sz="3200" dirty="0" smtClean="0"/>
              <a:t>: </a:t>
            </a:r>
            <a:r>
              <a:rPr lang="en-US" sz="3200" dirty="0" err="1" smtClean="0"/>
              <a:t>msgName.srv</a:t>
            </a:r>
            <a:endParaRPr lang="en-US" sz="3200" dirty="0" smtClean="0"/>
          </a:p>
          <a:p>
            <a:pPr lvl="1"/>
            <a:r>
              <a:rPr lang="en-US" sz="2800" dirty="0" smtClean="0"/>
              <a:t>Define the format of </a:t>
            </a:r>
            <a:r>
              <a:rPr lang="en-US" sz="2800" dirty="0" err="1" smtClean="0"/>
              <a:t>srv</a:t>
            </a:r>
            <a:endParaRPr lang="en-US" sz="2800" dirty="0" smtClean="0"/>
          </a:p>
          <a:p>
            <a:pPr lvl="1"/>
            <a:r>
              <a:rPr lang="en-US" sz="2800" dirty="0" smtClean="0"/>
              <a:t>Both server and client nodes must have the file so that the </a:t>
            </a:r>
            <a:r>
              <a:rPr lang="en-US" sz="2800" dirty="0" err="1" smtClean="0"/>
              <a:t>req</a:t>
            </a:r>
            <a:r>
              <a:rPr lang="en-US" sz="2800" dirty="0" smtClean="0"/>
              <a:t> and </a:t>
            </a:r>
            <a:r>
              <a:rPr lang="en-US" sz="2800" dirty="0" err="1" smtClean="0"/>
              <a:t>ans</a:t>
            </a:r>
            <a:r>
              <a:rPr lang="en-US" sz="2800" dirty="0" smtClean="0"/>
              <a:t> can be decode correctly</a:t>
            </a:r>
          </a:p>
          <a:p>
            <a:pPr lvl="1"/>
            <a:r>
              <a:rPr lang="en-US" sz="2800" dirty="0" err="1" smtClean="0"/>
              <a:t>E.g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9478"/>
          <a:stretch/>
        </p:blipFill>
        <p:spPr>
          <a:xfrm>
            <a:off x="2200013" y="3774791"/>
            <a:ext cx="6985932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6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ROS Software </a:t>
            </a:r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Srv</a:t>
            </a:r>
            <a:r>
              <a:rPr lang="en-US" sz="3200" dirty="0" smtClean="0"/>
              <a:t>: </a:t>
            </a:r>
            <a:r>
              <a:rPr lang="en-US" sz="3200" dirty="0" err="1" smtClean="0"/>
              <a:t>msgName.srv</a:t>
            </a:r>
            <a:endParaRPr lang="en-US" sz="3200" dirty="0" smtClean="0"/>
          </a:p>
          <a:p>
            <a:pPr lvl="1"/>
            <a:r>
              <a:rPr lang="en-US" sz="2800" dirty="0" smtClean="0"/>
              <a:t>Service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94" y="3001744"/>
            <a:ext cx="71342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6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ROS Software </a:t>
            </a:r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01" y="147328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Srv</a:t>
            </a:r>
            <a:r>
              <a:rPr lang="en-US" sz="3200" dirty="0" smtClean="0"/>
              <a:t>: </a:t>
            </a:r>
            <a:r>
              <a:rPr lang="en-US" sz="3200" dirty="0" err="1" smtClean="0"/>
              <a:t>msgName.srv</a:t>
            </a:r>
            <a:endParaRPr lang="en-US" sz="3200" dirty="0" smtClean="0"/>
          </a:p>
          <a:p>
            <a:pPr lvl="1"/>
            <a:r>
              <a:rPr lang="en-US" sz="2800" dirty="0" smtClean="0"/>
              <a:t>Client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9" y="2402215"/>
            <a:ext cx="5794870" cy="44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6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Publisher and subscriber</a:t>
            </a:r>
          </a:p>
          <a:p>
            <a:pPr lvl="1"/>
            <a:r>
              <a:rPr lang="en-US" sz="2800" dirty="0" smtClean="0"/>
              <a:t>Hello word</a:t>
            </a:r>
          </a:p>
          <a:p>
            <a:pPr lvl="1"/>
            <a:r>
              <a:rPr lang="en-US" sz="2800" dirty="0" smtClean="0"/>
              <a:t>Camera	 (android and </a:t>
            </a:r>
            <a:r>
              <a:rPr lang="en-US" sz="2800" dirty="0" err="1" smtClean="0"/>
              <a:t>labptop</a:t>
            </a:r>
            <a:r>
              <a:rPr lang="en-US" sz="2800" dirty="0" smtClean="0"/>
              <a:t>)</a:t>
            </a:r>
          </a:p>
          <a:p>
            <a:r>
              <a:rPr lang="en-US" sz="3200" dirty="0" smtClean="0"/>
              <a:t>Server and Client</a:t>
            </a:r>
          </a:p>
          <a:p>
            <a:pPr lvl="1"/>
            <a:r>
              <a:rPr lang="en-US" sz="2800" dirty="0" smtClean="0"/>
              <a:t>Add two number</a:t>
            </a:r>
          </a:p>
          <a:p>
            <a:r>
              <a:rPr lang="en-US" sz="3200" dirty="0" smtClean="0"/>
              <a:t>Robot</a:t>
            </a:r>
          </a:p>
          <a:p>
            <a:pPr lvl="1"/>
            <a:r>
              <a:rPr lang="en-US" sz="2800" dirty="0" err="1"/>
              <a:t>r</a:t>
            </a:r>
            <a:r>
              <a:rPr lang="en-US" sz="2800" dirty="0" err="1" smtClean="0"/>
              <a:t>qt</a:t>
            </a:r>
            <a:r>
              <a:rPr lang="en-US" sz="2800" dirty="0" smtClean="0"/>
              <a:t> simulator</a:t>
            </a:r>
          </a:p>
          <a:p>
            <a:pPr lvl="1"/>
            <a:r>
              <a:rPr lang="en-US" sz="2800" dirty="0" smtClean="0"/>
              <a:t>Speech control</a:t>
            </a:r>
          </a:p>
          <a:p>
            <a:pPr lvl="1"/>
            <a:r>
              <a:rPr lang="en-US" sz="2800" dirty="0" smtClean="0"/>
              <a:t>Look at me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Introduction to ROS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ROS Software Development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Demo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Todo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6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Todo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Implant current code to the </a:t>
            </a:r>
            <a:r>
              <a:rPr lang="en-US" sz="3200" dirty="0" err="1" smtClean="0"/>
              <a:t>Kobuki</a:t>
            </a:r>
            <a:r>
              <a:rPr lang="en-US" sz="3200" dirty="0" smtClean="0"/>
              <a:t> board</a:t>
            </a:r>
            <a:endParaRPr lang="en-US" dirty="0"/>
          </a:p>
          <a:p>
            <a:r>
              <a:rPr lang="en-US" dirty="0" smtClean="0"/>
              <a:t>Enhance the camera </a:t>
            </a:r>
            <a:endParaRPr lang="en-US" dirty="0"/>
          </a:p>
          <a:p>
            <a:pPr lvl="1"/>
            <a:r>
              <a:rPr lang="en-US" dirty="0" smtClean="0"/>
              <a:t>recognize more objects like face, wall, desk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, deep learning</a:t>
            </a:r>
          </a:p>
          <a:p>
            <a:pPr lvl="1"/>
            <a:r>
              <a:rPr lang="en-US" dirty="0" smtClean="0"/>
              <a:t>Speech recognition: Api.ai</a:t>
            </a:r>
            <a:r>
              <a:rPr lang="en-US" dirty="0"/>
              <a:t>, Google Cloud Speech API</a:t>
            </a:r>
            <a:endParaRPr lang="en-US" dirty="0" smtClean="0"/>
          </a:p>
          <a:p>
            <a:r>
              <a:rPr lang="en-US" sz="3200" dirty="0" smtClean="0"/>
              <a:t>Setup ROS master on server</a:t>
            </a:r>
            <a:endParaRPr lang="en-US" sz="2800" dirty="0"/>
          </a:p>
          <a:p>
            <a:r>
              <a:rPr lang="en-US" sz="3200" dirty="0" err="1" smtClean="0"/>
              <a:t>Gitbook</a:t>
            </a:r>
            <a:endParaRPr lang="en-US" sz="3200" dirty="0" smtClean="0"/>
          </a:p>
          <a:p>
            <a:pPr lvl="1"/>
            <a:r>
              <a:rPr lang="en-US" sz="2200" dirty="0"/>
              <a:t>https://www.gitbook.com/book/jellylidong/ros-development-note/details</a:t>
            </a:r>
            <a:endParaRPr lang="en-US" sz="2200" dirty="0" smtClean="0"/>
          </a:p>
          <a:p>
            <a:pPr lvl="1"/>
            <a:r>
              <a:rPr lang="en-US" dirty="0" smtClean="0"/>
              <a:t>Document what have achieved</a:t>
            </a:r>
            <a:endParaRPr lang="en-US" dirty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40" r="1589"/>
          <a:stretch/>
        </p:blipFill>
        <p:spPr>
          <a:xfrm>
            <a:off x="8372213" y="1825625"/>
            <a:ext cx="3112315" cy="309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 smtClean="0"/>
              <a:t>Thank you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5352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ROS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Created by Stanford AI Lab in 2007</a:t>
            </a:r>
          </a:p>
          <a:p>
            <a:r>
              <a:rPr lang="en-US" sz="3200" dirty="0" smtClean="0"/>
              <a:t>Open source and developed by many groups</a:t>
            </a:r>
          </a:p>
          <a:p>
            <a:r>
              <a:rPr lang="en-US" sz="3200" dirty="0" smtClean="0"/>
              <a:t>Has been applied to many commercial products and industry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ROS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9" y="2185638"/>
            <a:ext cx="3158106" cy="2158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9567" y="4344343"/>
            <a:ext cx="26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HERE map car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73" y="1965165"/>
            <a:ext cx="2171216" cy="2599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05556" y="4334800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Hekateros</a:t>
            </a:r>
            <a:r>
              <a:rPr lang="en-US" dirty="0"/>
              <a:t> robotic arms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40930" y="1965165"/>
            <a:ext cx="1158746" cy="23423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932" y="4344343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PAL Robotics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9174" y="5360565"/>
            <a:ext cx="8211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http://www.ros.org/news/robots/</a:t>
            </a:r>
          </a:p>
        </p:txBody>
      </p:sp>
    </p:spTree>
    <p:extLst>
      <p:ext uri="{BB962C8B-B14F-4D97-AF65-F5344CB8AC3E}">
        <p14:creationId xmlns:p14="http://schemas.microsoft.com/office/powerpoint/2010/main" val="27644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ROS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31" y="2441243"/>
            <a:ext cx="5061885" cy="2573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8" y="1875334"/>
            <a:ext cx="43719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ROS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flexible framework for writing robot </a:t>
            </a:r>
            <a:r>
              <a:rPr lang="en-US" sz="3200" dirty="0" smtClean="0"/>
              <a:t>software</a:t>
            </a:r>
          </a:p>
          <a:p>
            <a:r>
              <a:rPr lang="en-US" sz="3200" dirty="0"/>
              <a:t>a collection of tools, </a:t>
            </a:r>
            <a:r>
              <a:rPr lang="en-US" sz="3200" dirty="0" smtClean="0"/>
              <a:t>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ROS: framework</a:t>
            </a:r>
            <a:br>
              <a:rPr lang="en-US" b="1" dirty="0" smtClean="0"/>
            </a:b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Basic </a:t>
            </a:r>
            <a:r>
              <a:rPr lang="en-US" sz="3200" dirty="0" err="1" smtClean="0"/>
              <a:t>compoment</a:t>
            </a:r>
            <a:r>
              <a:rPr lang="en-US" sz="3200" dirty="0" smtClean="0"/>
              <a:t>: node</a:t>
            </a:r>
          </a:p>
          <a:p>
            <a:r>
              <a:rPr lang="en-US" dirty="0" smtClean="0"/>
              <a:t>Publisher: </a:t>
            </a:r>
          </a:p>
          <a:p>
            <a:pPr lvl="1"/>
            <a:r>
              <a:rPr lang="en-US" dirty="0" smtClean="0"/>
              <a:t>publish </a:t>
            </a:r>
            <a:r>
              <a:rPr lang="en-US" dirty="0" err="1" smtClean="0"/>
              <a:t>msg</a:t>
            </a:r>
            <a:r>
              <a:rPr lang="en-US" dirty="0" smtClean="0"/>
              <a:t> with some topic</a:t>
            </a:r>
          </a:p>
          <a:p>
            <a:r>
              <a:rPr lang="en-US" dirty="0" smtClean="0"/>
              <a:t>Subscriber: </a:t>
            </a:r>
          </a:p>
          <a:p>
            <a:pPr lvl="1"/>
            <a:r>
              <a:rPr lang="en-US" dirty="0" smtClean="0"/>
              <a:t>receive </a:t>
            </a:r>
            <a:r>
              <a:rPr lang="en-US" dirty="0" err="1" smtClean="0"/>
              <a:t>msg</a:t>
            </a:r>
            <a:r>
              <a:rPr lang="en-US" dirty="0" smtClean="0"/>
              <a:t> with some topic</a:t>
            </a:r>
          </a:p>
          <a:p>
            <a:r>
              <a:rPr lang="en-US" dirty="0" smtClean="0"/>
              <a:t>Server: </a:t>
            </a:r>
          </a:p>
          <a:p>
            <a:pPr lvl="1"/>
            <a:r>
              <a:rPr lang="en-US" dirty="0" smtClean="0"/>
              <a:t>receive the </a:t>
            </a:r>
            <a:r>
              <a:rPr lang="en-US" dirty="0" err="1" smtClean="0"/>
              <a:t>req</a:t>
            </a:r>
            <a:r>
              <a:rPr lang="en-US" dirty="0" smtClean="0"/>
              <a:t> from client and answer to it</a:t>
            </a:r>
          </a:p>
          <a:p>
            <a:r>
              <a:rPr lang="en-US" dirty="0" smtClean="0"/>
              <a:t>Client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 smtClean="0"/>
              <a:t>Send </a:t>
            </a:r>
            <a:r>
              <a:rPr lang="en-US" dirty="0" err="1" smtClean="0"/>
              <a:t>req</a:t>
            </a:r>
            <a:r>
              <a:rPr lang="en-US" dirty="0" smtClean="0"/>
              <a:t> to server and receive the answer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49137" y="1825625"/>
            <a:ext cx="3804663" cy="3804663"/>
            <a:chOff x="7549137" y="1825625"/>
            <a:chExt cx="3804663" cy="3804663"/>
          </a:xfrm>
        </p:grpSpPr>
        <p:sp>
          <p:nvSpPr>
            <p:cNvPr id="4" name="Oval 3"/>
            <p:cNvSpPr/>
            <p:nvPr/>
          </p:nvSpPr>
          <p:spPr>
            <a:xfrm>
              <a:off x="7549137" y="1825625"/>
              <a:ext cx="3804663" cy="3804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64426" y="2127244"/>
              <a:ext cx="2374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node</a:t>
              </a:r>
              <a:endParaRPr lang="en-US" sz="4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653639" y="4271476"/>
              <a:ext cx="1249959" cy="49495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082316" y="4256181"/>
              <a:ext cx="1249959" cy="49495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690937" y="3276638"/>
              <a:ext cx="1249959" cy="49495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Subscriber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82316" y="3268249"/>
              <a:ext cx="1249959" cy="49495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ublisher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99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ROS: framework</a:t>
            </a:r>
            <a:br>
              <a:rPr lang="en-US" b="1" dirty="0" smtClean="0"/>
            </a:br>
            <a:r>
              <a:rPr lang="en-US" b="1" dirty="0" smtClean="0"/>
              <a:t>	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11" y="3158329"/>
            <a:ext cx="1561193" cy="15611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12" y="1444736"/>
            <a:ext cx="1561193" cy="15611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11" y="4871922"/>
            <a:ext cx="1561193" cy="156119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472412" y="2652665"/>
            <a:ext cx="2544024" cy="2544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ROS Master</a:t>
            </a:r>
            <a:endParaRPr lang="en-US" sz="4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142" y="3011965"/>
            <a:ext cx="1561193" cy="15611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143" y="1298372"/>
            <a:ext cx="1561193" cy="15611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142" y="4725558"/>
            <a:ext cx="1561193" cy="1561193"/>
          </a:xfrm>
          <a:prstGeom prst="rect">
            <a:avLst/>
          </a:prstGeom>
        </p:spPr>
      </p:pic>
      <p:cxnSp>
        <p:nvCxnSpPr>
          <p:cNvPr id="22" name="Straight Connector 21"/>
          <p:cNvCxnSpPr>
            <a:stCxn id="14" idx="3"/>
          </p:cNvCxnSpPr>
          <p:nvPr/>
        </p:nvCxnSpPr>
        <p:spPr>
          <a:xfrm>
            <a:off x="2917705" y="2225333"/>
            <a:ext cx="2043594" cy="7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  <a:endCxn id="16" idx="2"/>
          </p:cNvCxnSpPr>
          <p:nvPr/>
        </p:nvCxnSpPr>
        <p:spPr>
          <a:xfrm flipV="1">
            <a:off x="2917704" y="3924677"/>
            <a:ext cx="1554708" cy="1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3"/>
            <a:endCxn id="16" idx="3"/>
          </p:cNvCxnSpPr>
          <p:nvPr/>
        </p:nvCxnSpPr>
        <p:spPr>
          <a:xfrm flipV="1">
            <a:off x="2917704" y="4824125"/>
            <a:ext cx="1927272" cy="828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1"/>
            <a:endCxn id="16" idx="7"/>
          </p:cNvCxnSpPr>
          <p:nvPr/>
        </p:nvCxnSpPr>
        <p:spPr>
          <a:xfrm flipH="1">
            <a:off x="6643872" y="2078969"/>
            <a:ext cx="1927271" cy="94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1"/>
          </p:cNvCxnSpPr>
          <p:nvPr/>
        </p:nvCxnSpPr>
        <p:spPr>
          <a:xfrm flipH="1">
            <a:off x="6862527" y="3792562"/>
            <a:ext cx="1708615" cy="13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1"/>
            <a:endCxn id="16" idx="5"/>
          </p:cNvCxnSpPr>
          <p:nvPr/>
        </p:nvCxnSpPr>
        <p:spPr>
          <a:xfrm flipH="1" flipV="1">
            <a:off x="6643872" y="4824125"/>
            <a:ext cx="1927270" cy="68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ROS: framework</a:t>
            </a:r>
            <a:br>
              <a:rPr lang="en-US" b="1" dirty="0" smtClean="0"/>
            </a:b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051357" y="1186004"/>
            <a:ext cx="1673561" cy="1673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Client</a:t>
            </a:r>
            <a:endParaRPr lang="en-US" sz="3200" dirty="0"/>
          </a:p>
        </p:txBody>
      </p:sp>
      <p:sp>
        <p:nvSpPr>
          <p:cNvPr id="20" name="Oval 19"/>
          <p:cNvSpPr/>
          <p:nvPr/>
        </p:nvSpPr>
        <p:spPr>
          <a:xfrm>
            <a:off x="1051357" y="5077485"/>
            <a:ext cx="1673561" cy="1673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Publisher 2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1051357" y="3158329"/>
            <a:ext cx="1673561" cy="1673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Publisher 1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4380104" y="4144978"/>
            <a:ext cx="2040048" cy="932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Topic</a:t>
            </a:r>
            <a:endParaRPr lang="en-US" sz="3200" dirty="0"/>
          </a:p>
        </p:txBody>
      </p:sp>
      <p:sp>
        <p:nvSpPr>
          <p:cNvPr id="23" name="Oval 22"/>
          <p:cNvSpPr/>
          <p:nvPr/>
        </p:nvSpPr>
        <p:spPr>
          <a:xfrm>
            <a:off x="8075338" y="1186004"/>
            <a:ext cx="1673561" cy="1673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8075338" y="5077485"/>
            <a:ext cx="1673561" cy="1673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 2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075338" y="3158329"/>
            <a:ext cx="1673561" cy="1673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 1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6"/>
            <a:endCxn id="23" idx="2"/>
          </p:cNvCxnSpPr>
          <p:nvPr/>
        </p:nvCxnSpPr>
        <p:spPr>
          <a:xfrm>
            <a:off x="2724918" y="2022785"/>
            <a:ext cx="5350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0" idx="6"/>
            <a:endCxn id="4" idx="1"/>
          </p:cNvCxnSpPr>
          <p:nvPr/>
        </p:nvCxnSpPr>
        <p:spPr>
          <a:xfrm flipV="1">
            <a:off x="2724918" y="4611232"/>
            <a:ext cx="1655186" cy="130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27" idx="2"/>
          </p:cNvCxnSpPr>
          <p:nvPr/>
        </p:nvCxnSpPr>
        <p:spPr>
          <a:xfrm flipV="1">
            <a:off x="6420152" y="3995110"/>
            <a:ext cx="1655186" cy="61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25" idx="2"/>
          </p:cNvCxnSpPr>
          <p:nvPr/>
        </p:nvCxnSpPr>
        <p:spPr>
          <a:xfrm>
            <a:off x="6420152" y="4611232"/>
            <a:ext cx="1655186" cy="130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6"/>
            <a:endCxn id="4" idx="1"/>
          </p:cNvCxnSpPr>
          <p:nvPr/>
        </p:nvCxnSpPr>
        <p:spPr>
          <a:xfrm>
            <a:off x="2724918" y="3995110"/>
            <a:ext cx="1655186" cy="61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77766" y="3680444"/>
            <a:ext cx="81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msg1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61591" y="5468138"/>
            <a:ext cx="81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msg2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20152" y="3553839"/>
            <a:ext cx="161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sg1, msg2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49556" y="5562111"/>
            <a:ext cx="161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sg1, msg2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865830" y="1690688"/>
            <a:ext cx="1683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938260" y="2377410"/>
            <a:ext cx="1557196" cy="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38260" y="1285592"/>
            <a:ext cx="15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29204" y="2405891"/>
            <a:ext cx="15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412</Words>
  <Application>Microsoft Office PowerPoint</Application>
  <PresentationFormat>Widescreen</PresentationFormat>
  <Paragraphs>169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Office Theme</vt:lpstr>
      <vt:lpstr>PowerPoint Presentation</vt:lpstr>
      <vt:lpstr>Topics</vt:lpstr>
      <vt:lpstr>Introduction to ROS </vt:lpstr>
      <vt:lpstr>Introduction to ROS </vt:lpstr>
      <vt:lpstr>Introduction to ROS </vt:lpstr>
      <vt:lpstr>Introduction to ROS </vt:lpstr>
      <vt:lpstr>Introduction to ROS: framework  </vt:lpstr>
      <vt:lpstr>Introduction to ROS: framework  </vt:lpstr>
      <vt:lpstr>Introduction to ROS: framework  </vt:lpstr>
      <vt:lpstr>Introduction to ROS: tools </vt:lpstr>
      <vt:lpstr>ROS Software Development</vt:lpstr>
      <vt:lpstr>ROS Software Development</vt:lpstr>
      <vt:lpstr>ROS Software Development</vt:lpstr>
      <vt:lpstr>ROS Software Development</vt:lpstr>
      <vt:lpstr>ROS Software Development</vt:lpstr>
      <vt:lpstr>ROS Software Development</vt:lpstr>
      <vt:lpstr>ROS Software Development</vt:lpstr>
      <vt:lpstr>ROS Software Development</vt:lpstr>
      <vt:lpstr>Demo</vt:lpstr>
      <vt:lpstr>Todo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Li,Dong</dc:creator>
  <cp:lastModifiedBy>Li,Dong</cp:lastModifiedBy>
  <cp:revision>106</cp:revision>
  <dcterms:created xsi:type="dcterms:W3CDTF">2016-04-27T15:09:11Z</dcterms:created>
  <dcterms:modified xsi:type="dcterms:W3CDTF">2016-04-29T12:56:03Z</dcterms:modified>
</cp:coreProperties>
</file>