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2" autoAdjust="0"/>
  </p:normalViewPr>
  <p:slideViewPr>
    <p:cSldViewPr>
      <p:cViewPr varScale="1">
        <p:scale>
          <a:sx n="78" d="100"/>
          <a:sy n="78" d="100"/>
        </p:scale>
        <p:origin x="-99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y=</a:t>
            </a:r>
            <a:r>
              <a:rPr lang="ru-RU" dirty="0" smtClean="0"/>
              <a:t>x*</a:t>
            </a:r>
            <a:r>
              <a:rPr lang="ru-RU" dirty="0" err="1" smtClean="0"/>
              <a:t>sin</a:t>
            </a:r>
            <a:r>
              <a:rPr lang="en-US" dirty="0" smtClean="0"/>
              <a:t>(x</a:t>
            </a:r>
            <a:r>
              <a:rPr lang="ru-RU" dirty="0" smtClean="0"/>
              <a:t>*x</a:t>
            </a:r>
            <a:r>
              <a:rPr lang="en-US" dirty="0" smtClean="0"/>
              <a:t>)</a:t>
            </a:r>
            <a:endParaRPr lang="en-US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Лист1!$B$1</c:f>
              <c:strCache>
                <c:ptCount val="1"/>
                <c:pt idx="0">
                  <c:v>y=f(x)</c:v>
                </c:pt>
              </c:strCache>
            </c:strRef>
          </c:tx>
          <c:marker>
            <c:symbol val="none"/>
          </c:marker>
          <c:cat>
            <c:numRef>
              <c:f>Лист1!$A$2:$A$102</c:f>
              <c:numCache>
                <c:formatCode>General</c:formatCode>
                <c:ptCount val="101"/>
              </c:numCache>
            </c:numRef>
          </c:cat>
          <c:val>
            <c:numRef>
              <c:f>Лист1!$B$2:$B$102</c:f>
              <c:numCache>
                <c:formatCode>\О\с\н\о\в\н\о\й</c:formatCode>
                <c:ptCount val="101"/>
                <c:pt idx="0">
                  <c:v>-1.2363554557252701</c:v>
                </c:pt>
                <c:pt idx="1">
                  <c:v>-1.950231853738071</c:v>
                </c:pt>
                <c:pt idx="2">
                  <c:v>-2.4631537976658553</c:v>
                </c:pt>
                <c:pt idx="3">
                  <c:v>-2.7478703546699839</c:v>
                </c:pt>
                <c:pt idx="4">
                  <c:v>-2.7997263239343306</c:v>
                </c:pt>
                <c:pt idx="5">
                  <c:v>-2.6340026552092857</c:v>
                </c:pt>
                <c:pt idx="6">
                  <c:v>-2.2818602114744881</c:v>
                </c:pt>
                <c:pt idx="7">
                  <c:v>-1.7855214401393444</c:v>
                </c:pt>
                <c:pt idx="8">
                  <c:v>-1.1932738645819971</c:v>
                </c:pt>
                <c:pt idx="9">
                  <c:v>-0.55477999501628217</c:v>
                </c:pt>
                <c:pt idx="10">
                  <c:v>8.294804136889207E-2</c:v>
                </c:pt>
                <c:pt idx="11">
                  <c:v>0.67868479443392271</c:v>
                </c:pt>
                <c:pt idx="12">
                  <c:v>1.1991405194805662</c:v>
                </c:pt>
                <c:pt idx="13">
                  <c:v>1.6201323437553139</c:v>
                </c:pt>
                <c:pt idx="14">
                  <c:v>1.9268698043797257</c:v>
                </c:pt>
                <c:pt idx="15">
                  <c:v>2.1135029370203968</c:v>
                </c:pt>
                <c:pt idx="16">
                  <c:v>2.1821112660840081</c:v>
                </c:pt>
                <c:pt idx="17">
                  <c:v>2.1413198160858191</c:v>
                </c:pt>
                <c:pt idx="18">
                  <c:v>2.0047183204864552</c:v>
                </c:pt>
                <c:pt idx="19">
                  <c:v>1.7892373340105656</c:v>
                </c:pt>
                <c:pt idx="20">
                  <c:v>1.5136049906158562</c:v>
                </c:pt>
                <c:pt idx="21">
                  <c:v>1.1969751224101721</c:v>
                </c:pt>
                <c:pt idx="22">
                  <c:v>0.8577849291067039</c:v>
                </c:pt>
                <c:pt idx="23">
                  <c:v>0.5128709580423132</c:v>
                </c:pt>
                <c:pt idx="24">
                  <c:v>0.17684746874119567</c:v>
                </c:pt>
                <c:pt idx="25">
                  <c:v>-0.13826787930793194</c:v>
                </c:pt>
                <c:pt idx="26">
                  <c:v>-0.42320953734436018</c:v>
                </c:pt>
                <c:pt idx="27">
                  <c:v>-0.67143746562925632</c:v>
                </c:pt>
                <c:pt idx="28">
                  <c:v>-0.87896869828340229</c:v>
                </c:pt>
                <c:pt idx="29">
                  <c:v>-1.0441072604099142</c:v>
                </c:pt>
                <c:pt idx="30">
                  <c:v>-1.1671097953318612</c:v>
                </c:pt>
                <c:pt idx="31">
                  <c:v>-1.2498196050025936</c:v>
                </c:pt>
                <c:pt idx="32">
                  <c:v>-1.2952961291034299</c:v>
                </c:pt>
                <c:pt idx="33">
                  <c:v>-1.30746085238253</c:v>
                </c:pt>
                <c:pt idx="34">
                  <c:v>-1.2907747464223598</c:v>
                </c:pt>
                <c:pt idx="35">
                  <c:v>-1.2499569820978214</c:v>
                </c:pt>
                <c:pt idx="36">
                  <c:v>-1.1897500178300373</c:v>
                </c:pt>
                <c:pt idx="37">
                  <c:v>-1.1147323874982102</c:v>
                </c:pt>
                <c:pt idx="38">
                  <c:v>-1.0291776017087428</c:v>
                </c:pt>
                <c:pt idx="39">
                  <c:v>-0.93695549237033982</c:v>
                </c:pt>
                <c:pt idx="40">
                  <c:v>-0.84147098480791549</c:v>
                </c:pt>
                <c:pt idx="41">
                  <c:v>-0.74563456078238266</c:v>
                </c:pt>
                <c:pt idx="42">
                  <c:v>-0.65185845693314692</c:v>
                </c:pt>
                <c:pt idx="43">
                  <c:v>-0.56207280519641845</c:v>
                </c:pt>
                <c:pt idx="44">
                  <c:v>-0.47775635308992997</c:v>
                </c:pt>
                <c:pt idx="45">
                  <c:v>-0.39997700515203011</c:v>
                </c:pt>
                <c:pt idx="46">
                  <c:v>-0.32943812171982406</c:v>
                </c:pt>
                <c:pt idx="47">
                  <c:v>-0.26652723420815827</c:v>
                </c:pt>
                <c:pt idx="48">
                  <c:v>-0.21136453996506424</c:v>
                </c:pt>
                <c:pt idx="49">
                  <c:v>-0.16384919204288259</c:v>
                </c:pt>
                <c:pt idx="50">
                  <c:v>-0.12370197962726878</c:v>
                </c:pt>
                <c:pt idx="51">
                  <c:v>-9.0503493230738863E-2</c:v>
                </c:pt>
                <c:pt idx="52">
                  <c:v>-6.3727282645703168E-2</c:v>
                </c:pt>
                <c:pt idx="53">
                  <c:v>-4.2767848267435626E-2</c:v>
                </c:pt>
                <c:pt idx="54">
                  <c:v>-2.6963564759406002E-2</c:v>
                </c:pt>
                <c:pt idx="55">
                  <c:v>-1.5614829460596922E-2</c:v>
                </c:pt>
                <c:pt idx="56">
                  <c:v>-7.9978668373280326E-3</c:v>
                </c:pt>
                <c:pt idx="57">
                  <c:v>-3.3747152415837178E-3</c:v>
                </c:pt>
                <c:pt idx="58">
                  <c:v>-9.9998333341696707E-4</c:v>
                </c:pt>
                <c:pt idx="59">
                  <c:v>-1.2499986979178237E-4</c:v>
                </c:pt>
                <c:pt idx="60">
                  <c:v>-1.0655999009649927E-42</c:v>
                </c:pt>
                <c:pt idx="61">
                  <c:v>1.249998697916331E-4</c:v>
                </c:pt>
                <c:pt idx="62">
                  <c:v>9.9998333341636404E-4</c:v>
                </c:pt>
                <c:pt idx="63">
                  <c:v>3.3747152415823699E-3</c:v>
                </c:pt>
                <c:pt idx="64">
                  <c:v>7.9978668373256335E-3</c:v>
                </c:pt>
                <c:pt idx="65">
                  <c:v>1.5614829460593184E-2</c:v>
                </c:pt>
                <c:pt idx="66">
                  <c:v>2.6963564759400625E-2</c:v>
                </c:pt>
                <c:pt idx="67">
                  <c:v>4.2767848267428306E-2</c:v>
                </c:pt>
                <c:pt idx="68">
                  <c:v>6.3727282645693634E-2</c:v>
                </c:pt>
                <c:pt idx="69">
                  <c:v>9.0503493230726914E-2</c:v>
                </c:pt>
                <c:pt idx="70">
                  <c:v>0.12370197962725417</c:v>
                </c:pt>
                <c:pt idx="71">
                  <c:v>0.1638491920428651</c:v>
                </c:pt>
                <c:pt idx="72">
                  <c:v>0.2113645399650437</c:v>
                </c:pt>
                <c:pt idx="73">
                  <c:v>0.26652723420813462</c:v>
                </c:pt>
                <c:pt idx="74">
                  <c:v>0.32943812171979736</c:v>
                </c:pt>
                <c:pt idx="75">
                  <c:v>0.39997700515200041</c:v>
                </c:pt>
                <c:pt idx="76">
                  <c:v>0.47775635308989761</c:v>
                </c:pt>
                <c:pt idx="77">
                  <c:v>0.5620728051963837</c:v>
                </c:pt>
                <c:pt idx="78">
                  <c:v>0.65185845693311006</c:v>
                </c:pt>
                <c:pt idx="79">
                  <c:v>0.74563456078234458</c:v>
                </c:pt>
                <c:pt idx="80">
                  <c:v>0.8414709848078773</c:v>
                </c:pt>
                <c:pt idx="81">
                  <c:v>0.93695549237030196</c:v>
                </c:pt>
                <c:pt idx="82">
                  <c:v>1.0291776017087071</c:v>
                </c:pt>
                <c:pt idx="83">
                  <c:v>1.1147323874981778</c:v>
                </c:pt>
                <c:pt idx="84">
                  <c:v>1.18975001783001</c:v>
                </c:pt>
                <c:pt idx="85">
                  <c:v>1.2499569820977903</c:v>
                </c:pt>
                <c:pt idx="86">
                  <c:v>1.290774746422342</c:v>
                </c:pt>
                <c:pt idx="87">
                  <c:v>1.3074608523825282</c:v>
                </c:pt>
                <c:pt idx="88">
                  <c:v>1.2952961291034468</c:v>
                </c:pt>
                <c:pt idx="89">
                  <c:v>1.2498196050026316</c:v>
                </c:pt>
                <c:pt idx="90">
                  <c:v>1.1671097953319227</c:v>
                </c:pt>
                <c:pt idx="91">
                  <c:v>1.0441072604100008</c:v>
                </c:pt>
                <c:pt idx="92">
                  <c:v>0.8789686982834769</c:v>
                </c:pt>
                <c:pt idx="93">
                  <c:v>0.67143746562934747</c:v>
                </c:pt>
                <c:pt idx="94">
                  <c:v>0.42320953734446703</c:v>
                </c:pt>
                <c:pt idx="95">
                  <c:v>0.13826787930805273</c:v>
                </c:pt>
                <c:pt idx="96">
                  <c:v>-0.17684746874106488</c:v>
                </c:pt>
                <c:pt idx="97">
                  <c:v>-0.51287095804217664</c:v>
                </c:pt>
                <c:pt idx="98">
                  <c:v>-0.85778492910656612</c:v>
                </c:pt>
                <c:pt idx="99">
                  <c:v>-1.1969751224100402</c:v>
                </c:pt>
                <c:pt idx="100">
                  <c:v>-1.5136049906157367</c:v>
                </c:pt>
              </c:numCache>
            </c:numRef>
          </c:val>
        </c:ser>
        <c:dLbls/>
        <c:marker val="1"/>
        <c:axId val="87420928"/>
        <c:axId val="87422464"/>
      </c:lineChart>
      <c:catAx>
        <c:axId val="87420928"/>
        <c:scaling>
          <c:orientation val="minMax"/>
        </c:scaling>
        <c:axPos val="b"/>
        <c:numFmt formatCode="General" sourceLinked="1"/>
        <c:majorTickMark val="none"/>
        <c:tickLblPos val="none"/>
        <c:crossAx val="87422464"/>
        <c:crosses val="autoZero"/>
        <c:auto val="1"/>
        <c:lblAlgn val="ctr"/>
        <c:lblOffset val="100"/>
      </c:catAx>
      <c:valAx>
        <c:axId val="87422464"/>
        <c:scaling>
          <c:orientation val="minMax"/>
        </c:scaling>
        <c:delete val="1"/>
        <c:axPos val="l"/>
        <c:majorGridlines/>
        <c:numFmt formatCode="\О\с\н\о\в\н\о\й" sourceLinked="1"/>
        <c:tickLblPos val="none"/>
        <c:crossAx val="8742092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Компьютерная графика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Лекция 1</a:t>
            </a: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Основные понятия компьютерной графики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Программа построения графика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296145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Прежде чем писать цикл, рисующий график, для последующего масштабирования по y необходимо вычислить максимум и минимум функции на нашем отрезке [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].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Это такой же цикл, но вместо момента рисования – 2 оператора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xmlns="" val="2381083458"/>
              </p:ext>
            </p:extLst>
          </p:nvPr>
        </p:nvGraphicFramePr>
        <p:xfrm>
          <a:off x="4499992" y="2420888"/>
          <a:ext cx="4104456" cy="3970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467544" y="2420888"/>
            <a:ext cx="3960440" cy="396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ymin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=ymax=f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xx=0;xx&lt;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maxx;++xx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    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x=a+xx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*(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b-a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)/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maxx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;</a:t>
            </a:r>
          </a:p>
          <a:p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    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y=f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(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x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);</a:t>
            </a:r>
          </a:p>
          <a:p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    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if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 (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y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&lt;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ymin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) 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ymin=y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;</a:t>
            </a:r>
          </a:p>
          <a:p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    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if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 (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y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&gt;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ymax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) 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ymax=y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;</a:t>
            </a:r>
          </a:p>
          <a:p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}</a:t>
            </a:r>
            <a:endParaRPr lang="en-US" sz="3200" dirty="0" smtClean="0">
              <a:latin typeface="Arial" pitchFamily="34" charset="0"/>
              <a:ea typeface="Cambria Math"/>
              <a:cs typeface="Arial" pitchFamily="34" charset="0"/>
            </a:endParaRPr>
          </a:p>
          <a:p>
            <a:r>
              <a:rPr lang="en-US" sz="3200" dirty="0" err="1" smtClean="0">
                <a:latin typeface="Arial" pitchFamily="34" charset="0"/>
                <a:ea typeface="Cambria Math"/>
                <a:cs typeface="Arial" pitchFamily="34" charset="0"/>
              </a:rPr>
              <a:t>yy</a:t>
            </a:r>
            <a:r>
              <a:rPr lang="en-US" sz="3200" dirty="0" smtClean="0">
                <a:latin typeface="Arial" pitchFamily="34" charset="0"/>
                <a:ea typeface="Cambria Math"/>
                <a:cs typeface="Arial" pitchFamily="34" charset="0"/>
              </a:rPr>
              <a:t>=(f(a)-</a:t>
            </a:r>
            <a:r>
              <a:rPr lang="en-US" sz="3200" dirty="0" err="1" smtClean="0">
                <a:latin typeface="Arial" pitchFamily="34" charset="0"/>
                <a:ea typeface="Cambria Math"/>
                <a:cs typeface="Arial" pitchFamily="34" charset="0"/>
              </a:rPr>
              <a:t>ymin</a:t>
            </a:r>
            <a:r>
              <a:rPr lang="en-US" sz="3200" dirty="0" smtClean="0">
                <a:latin typeface="Arial" pitchFamily="34" charset="0"/>
                <a:ea typeface="Cambria Math"/>
                <a:cs typeface="Arial" pitchFamily="34" charset="0"/>
              </a:rPr>
              <a:t>)*</a:t>
            </a:r>
            <a:r>
              <a:rPr lang="en-US" sz="3200" dirty="0" err="1" smtClean="0">
                <a:latin typeface="Arial" pitchFamily="34" charset="0"/>
                <a:ea typeface="Cambria Math"/>
                <a:cs typeface="Arial" pitchFamily="34" charset="0"/>
              </a:rPr>
              <a:t>maxy</a:t>
            </a:r>
            <a:r>
              <a:rPr lang="en-US" sz="3200" dirty="0" smtClean="0">
                <a:latin typeface="Arial" pitchFamily="34" charset="0"/>
                <a:ea typeface="Cambria Math"/>
                <a:cs typeface="Arial" pitchFamily="34" charset="0"/>
              </a:rPr>
              <a:t>/(</a:t>
            </a:r>
            <a:r>
              <a:rPr lang="en-US" sz="3200" dirty="0" err="1" smtClean="0">
                <a:latin typeface="Arial" pitchFamily="34" charset="0"/>
                <a:ea typeface="Cambria Math"/>
                <a:cs typeface="Arial" pitchFamily="34" charset="0"/>
              </a:rPr>
              <a:t>ymax-ymin</a:t>
            </a:r>
            <a:r>
              <a:rPr lang="en-US" sz="3200" dirty="0" smtClean="0">
                <a:latin typeface="Arial" pitchFamily="34" charset="0"/>
                <a:ea typeface="Cambria Math"/>
                <a:cs typeface="Arial" pitchFamily="34" charset="0"/>
              </a:rPr>
              <a:t>);</a:t>
            </a:r>
            <a:endParaRPr lang="ru-RU" sz="3200" dirty="0" smtClean="0">
              <a:latin typeface="Arial" pitchFamily="34" charset="0"/>
              <a:ea typeface="Cambria Math"/>
              <a:cs typeface="Arial" pitchFamily="34" charset="0"/>
            </a:endParaRPr>
          </a:p>
          <a:p>
            <a:r>
              <a:rPr lang="de-DE" sz="3200" dirty="0" smtClean="0">
                <a:latin typeface="Arial" pitchFamily="34" charset="0"/>
                <a:cs typeface="Arial" pitchFamily="34" charset="0"/>
              </a:rPr>
              <a:t>Form1-&gt;</a:t>
            </a:r>
            <a:r>
              <a:rPr lang="de-DE" sz="3200" dirty="0" err="1" smtClean="0">
                <a:latin typeface="Arial" pitchFamily="34" charset="0"/>
                <a:cs typeface="Arial" pitchFamily="34" charset="0"/>
              </a:rPr>
              <a:t>Canvas</a:t>
            </a:r>
            <a:r>
              <a:rPr lang="de-DE" sz="3200" dirty="0" smtClean="0">
                <a:latin typeface="Arial" pitchFamily="34" charset="0"/>
                <a:cs typeface="Arial" pitchFamily="34" charset="0"/>
              </a:rPr>
              <a:t>-&gt;</a:t>
            </a:r>
            <a:r>
              <a:rPr lang="de-DE" sz="3200" dirty="0" err="1" smtClean="0">
                <a:latin typeface="Arial" pitchFamily="34" charset="0"/>
                <a:cs typeface="Arial" pitchFamily="34" charset="0"/>
              </a:rPr>
              <a:t>MoveTo</a:t>
            </a:r>
            <a:r>
              <a:rPr lang="de-DE" sz="3200" dirty="0" smtClean="0">
                <a:latin typeface="Arial" pitchFamily="34" charset="0"/>
                <a:cs typeface="Arial" pitchFamily="34" charset="0"/>
              </a:rPr>
              <a:t>(0,yy); 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xx=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xx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maxx;++xx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    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x=a+xx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*(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b-a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)/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maxx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;</a:t>
            </a:r>
          </a:p>
          <a:p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    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y=f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(</a:t>
            </a:r>
            <a:r>
              <a:rPr lang="ru-RU" sz="3200" dirty="0" err="1" smtClean="0">
                <a:latin typeface="Arial" pitchFamily="34" charset="0"/>
                <a:ea typeface="Cambria Math"/>
                <a:cs typeface="Arial" pitchFamily="34" charset="0"/>
              </a:rPr>
              <a:t>x</a:t>
            </a:r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);</a:t>
            </a:r>
          </a:p>
          <a:p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    </a:t>
            </a:r>
            <a:r>
              <a:rPr lang="en-US" sz="3200" dirty="0" err="1" smtClean="0">
                <a:latin typeface="Arial" pitchFamily="34" charset="0"/>
                <a:ea typeface="Cambria Math"/>
                <a:cs typeface="Arial" pitchFamily="34" charset="0"/>
              </a:rPr>
              <a:t>yy</a:t>
            </a:r>
            <a:r>
              <a:rPr lang="en-US" sz="3200" dirty="0" smtClean="0">
                <a:latin typeface="Arial" pitchFamily="34" charset="0"/>
                <a:ea typeface="Cambria Math"/>
                <a:cs typeface="Arial" pitchFamily="34" charset="0"/>
              </a:rPr>
              <a:t>=(y-</a:t>
            </a:r>
            <a:r>
              <a:rPr lang="en-US" sz="3200" dirty="0" err="1" smtClean="0">
                <a:latin typeface="Arial" pitchFamily="34" charset="0"/>
                <a:ea typeface="Cambria Math"/>
                <a:cs typeface="Arial" pitchFamily="34" charset="0"/>
              </a:rPr>
              <a:t>ymax</a:t>
            </a:r>
            <a:r>
              <a:rPr lang="en-US" sz="3200" dirty="0" smtClean="0">
                <a:latin typeface="Arial" pitchFamily="34" charset="0"/>
                <a:ea typeface="Cambria Math"/>
                <a:cs typeface="Arial" pitchFamily="34" charset="0"/>
              </a:rPr>
              <a:t>)*</a:t>
            </a:r>
            <a:r>
              <a:rPr lang="en-US" sz="3200" dirty="0" err="1" smtClean="0">
                <a:latin typeface="Arial" pitchFamily="34" charset="0"/>
                <a:ea typeface="Cambria Math"/>
                <a:cs typeface="Arial" pitchFamily="34" charset="0"/>
              </a:rPr>
              <a:t>maxy</a:t>
            </a:r>
            <a:r>
              <a:rPr lang="en-US" sz="3200" dirty="0" smtClean="0">
                <a:latin typeface="Arial" pitchFamily="34" charset="0"/>
                <a:ea typeface="Cambria Math"/>
                <a:cs typeface="Arial" pitchFamily="34" charset="0"/>
              </a:rPr>
              <a:t>/(</a:t>
            </a:r>
            <a:r>
              <a:rPr lang="en-US" sz="3200" dirty="0" err="1" smtClean="0">
                <a:latin typeface="Arial" pitchFamily="34" charset="0"/>
                <a:ea typeface="Cambria Math"/>
                <a:cs typeface="Arial" pitchFamily="34" charset="0"/>
              </a:rPr>
              <a:t>ymin-ymax</a:t>
            </a:r>
            <a:r>
              <a:rPr lang="en-US" sz="3200" dirty="0" smtClean="0">
                <a:latin typeface="Arial" pitchFamily="34" charset="0"/>
                <a:ea typeface="Cambria Math"/>
                <a:cs typeface="Arial" pitchFamily="34" charset="0"/>
              </a:rPr>
              <a:t>);</a:t>
            </a:r>
          </a:p>
          <a:p>
            <a:r>
              <a:rPr lang="en-US" sz="3200" dirty="0" smtClean="0">
                <a:latin typeface="Arial" pitchFamily="34" charset="0"/>
                <a:ea typeface="Cambria Math"/>
                <a:cs typeface="Arial" pitchFamily="34" charset="0"/>
              </a:rPr>
              <a:t>    Form1-&gt;Canvas-&gt;</a:t>
            </a:r>
            <a:r>
              <a:rPr lang="en-US" sz="3200" dirty="0" err="1" smtClean="0">
                <a:latin typeface="Arial" pitchFamily="34" charset="0"/>
                <a:ea typeface="Cambria Math"/>
                <a:cs typeface="Arial" pitchFamily="34" charset="0"/>
              </a:rPr>
              <a:t>LineTo</a:t>
            </a:r>
            <a:r>
              <a:rPr lang="en-US" sz="3200" dirty="0" smtClean="0">
                <a:latin typeface="Arial" pitchFamily="34" charset="0"/>
                <a:ea typeface="Cambria Math"/>
                <a:cs typeface="Arial" pitchFamily="34" charset="0"/>
              </a:rPr>
              <a:t>(</a:t>
            </a:r>
            <a:r>
              <a:rPr lang="en-US" sz="3200" dirty="0" err="1" smtClean="0">
                <a:latin typeface="Arial" pitchFamily="34" charset="0"/>
                <a:ea typeface="Cambria Math"/>
                <a:cs typeface="Arial" pitchFamily="34" charset="0"/>
              </a:rPr>
              <a:t>xx,yy</a:t>
            </a:r>
            <a:r>
              <a:rPr lang="en-US" sz="3200" dirty="0" smtClean="0">
                <a:latin typeface="Arial" pitchFamily="34" charset="0"/>
                <a:ea typeface="Cambria Math"/>
                <a:cs typeface="Arial" pitchFamily="34" charset="0"/>
              </a:rPr>
              <a:t>); </a:t>
            </a:r>
            <a:endParaRPr lang="ru-RU" sz="3200" dirty="0" smtClean="0">
              <a:latin typeface="Arial" pitchFamily="34" charset="0"/>
              <a:ea typeface="Cambria Math"/>
              <a:cs typeface="Arial" pitchFamily="34" charset="0"/>
            </a:endParaRPr>
          </a:p>
          <a:p>
            <a:r>
              <a:rPr lang="ru-RU" sz="3200" dirty="0" smtClean="0">
                <a:latin typeface="Arial" pitchFamily="34" charset="0"/>
                <a:ea typeface="Cambria Math"/>
                <a:cs typeface="Arial" pitchFamily="34" charset="0"/>
              </a:rPr>
              <a:t>}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1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Модификация программы в случае пропорционального масштабирования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82453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Первый цикл, где вычисляется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ymin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минимальное значение функции и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ymax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максимальное соответственно, остается без изменений.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Вычисляем коэффициенты сжатия изображения по осям координат. Пусть мы получили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соответственно.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Возможны 2 случая: либо график будет максимально растянут по горизонтали, либо по вертикали. Тогда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xx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вычисляются по формулам: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xx=(x-a)*</a:t>
            </a:r>
            <a:r>
              <a:rPr lang="en-US" dirty="0" err="1" smtClean="0">
                <a:latin typeface="Arial" pitchFamily="34" charset="0"/>
                <a:ea typeface="Cambria Math"/>
                <a:cs typeface="Arial" pitchFamily="34" charset="0"/>
              </a:rPr>
              <a:t>maxx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/(b-a); 				            </a:t>
            </a:r>
            <a:r>
              <a:rPr lang="en-US" dirty="0" err="1" smtClean="0">
                <a:latin typeface="Arial" pitchFamily="34" charset="0"/>
                <a:ea typeface="Cambria Math"/>
                <a:cs typeface="Arial" pitchFamily="34" charset="0"/>
              </a:rPr>
              <a:t>yy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=(y-</a:t>
            </a:r>
            <a:r>
              <a:rPr lang="en-US" dirty="0" err="1" smtClean="0">
                <a:latin typeface="Arial" pitchFamily="34" charset="0"/>
                <a:ea typeface="Cambria Math"/>
                <a:cs typeface="Arial" pitchFamily="34" charset="0"/>
              </a:rPr>
              <a:t>ymax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)*</a:t>
            </a:r>
            <a:r>
              <a:rPr lang="en-US" dirty="0" err="1" smtClean="0">
                <a:latin typeface="Arial" pitchFamily="34" charset="0"/>
                <a:ea typeface="Cambria Math"/>
                <a:cs typeface="Arial" pitchFamily="34" charset="0"/>
              </a:rPr>
              <a:t>maxx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/(b-a)*</a:t>
            </a:r>
            <a:r>
              <a:rPr lang="en-US" dirty="0" err="1" smtClean="0">
                <a:latin typeface="Arial" pitchFamily="34" charset="0"/>
                <a:ea typeface="Cambria Math"/>
                <a:cs typeface="Arial" pitchFamily="34" charset="0"/>
              </a:rPr>
              <a:t>dy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/</a:t>
            </a:r>
            <a:r>
              <a:rPr lang="en-US" dirty="0" err="1" smtClean="0">
                <a:latin typeface="Arial" pitchFamily="34" charset="0"/>
                <a:ea typeface="Cambria Math"/>
                <a:cs typeface="Arial" pitchFamily="34" charset="0"/>
              </a:rPr>
              <a:t>dx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;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xx=(x-a) *</a:t>
            </a:r>
            <a:r>
              <a:rPr lang="en-US" dirty="0" err="1" smtClean="0">
                <a:latin typeface="Arial" pitchFamily="34" charset="0"/>
                <a:ea typeface="Cambria Math"/>
                <a:cs typeface="Arial" pitchFamily="34" charset="0"/>
              </a:rPr>
              <a:t>maxy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/(</a:t>
            </a:r>
            <a:r>
              <a:rPr lang="en-US" dirty="0" err="1" smtClean="0">
                <a:latin typeface="Arial" pitchFamily="34" charset="0"/>
                <a:ea typeface="Cambria Math"/>
                <a:cs typeface="Arial" pitchFamily="34" charset="0"/>
              </a:rPr>
              <a:t>ymin-ymax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)*</a:t>
            </a:r>
            <a:r>
              <a:rPr lang="en-US" dirty="0" err="1" smtClean="0">
                <a:latin typeface="Arial" pitchFamily="34" charset="0"/>
                <a:ea typeface="Cambria Math"/>
                <a:cs typeface="Arial" pitchFamily="34" charset="0"/>
              </a:rPr>
              <a:t>dx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/</a:t>
            </a:r>
            <a:r>
              <a:rPr lang="en-US" dirty="0" err="1" smtClean="0">
                <a:latin typeface="Arial" pitchFamily="34" charset="0"/>
                <a:ea typeface="Cambria Math"/>
                <a:cs typeface="Arial" pitchFamily="34" charset="0"/>
              </a:rPr>
              <a:t>dy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; </a:t>
            </a:r>
          </a:p>
          <a:p>
            <a:pPr marL="971550" lvl="1" indent="-514350">
              <a:buNone/>
            </a:pP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	</a:t>
            </a:r>
            <a:r>
              <a:rPr lang="en-US" dirty="0" err="1" smtClean="0">
                <a:latin typeface="Arial" pitchFamily="34" charset="0"/>
                <a:ea typeface="Cambria Math"/>
                <a:cs typeface="Arial" pitchFamily="34" charset="0"/>
              </a:rPr>
              <a:t>yy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 =(y-</a:t>
            </a:r>
            <a:r>
              <a:rPr lang="en-US" dirty="0" err="1" smtClean="0">
                <a:latin typeface="Arial" pitchFamily="34" charset="0"/>
                <a:ea typeface="Cambria Math"/>
                <a:cs typeface="Arial" pitchFamily="34" charset="0"/>
              </a:rPr>
              <a:t>ymax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)*</a:t>
            </a:r>
            <a:r>
              <a:rPr lang="en-US" dirty="0" err="1" smtClean="0">
                <a:latin typeface="Arial" pitchFamily="34" charset="0"/>
                <a:ea typeface="Cambria Math"/>
                <a:cs typeface="Arial" pitchFamily="34" charset="0"/>
              </a:rPr>
              <a:t>maxy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/(</a:t>
            </a:r>
            <a:r>
              <a:rPr lang="en-US" dirty="0" err="1" smtClean="0">
                <a:latin typeface="Arial" pitchFamily="34" charset="0"/>
                <a:ea typeface="Cambria Math"/>
                <a:cs typeface="Arial" pitchFamily="34" charset="0"/>
              </a:rPr>
              <a:t>ymin-ymax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);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Полярная система координат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Кроме прямоугольной декартовой системы можно работать с полярными координатами.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Точка там определяется парой чисел: угол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φ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 радиус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Преобразования из полярных координат в декартовые производятся по формулам: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x=r*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φ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y=r*sin(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φ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Основная проблема при построении графика функции в полярных координатах – непригодность равномерного разбиения отрезка по углу.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dirty="0">
                <a:latin typeface="Arial" pitchFamily="34" charset="0"/>
                <a:cs typeface="Arial" pitchFamily="34" charset="0"/>
              </a:rPr>
              <a:t>Проблемы с полярными координатами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2738908"/>
            <a:ext cx="4040188" cy="40205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Малое число разбиений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544" y="3140968"/>
            <a:ext cx="4176464" cy="324036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Точки могут находиться на слишком большом расстоянии друг от друга.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Возможно будут пропущены некоторые особенности графика, наблюдающиеся на малых изменениях углов.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55369" y="2738908"/>
            <a:ext cx="4041775" cy="40205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Большое число разбиений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5369" y="3140968"/>
            <a:ext cx="4041775" cy="3198341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Много точек после всех вычислений и масштабирования могут оказаться в одном пикселе экрана.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Получим низкую скорость работы программы.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67544" y="1052736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0" dirty="0" smtClean="0">
                <a:latin typeface="Arial" pitchFamily="34" charset="0"/>
                <a:cs typeface="Arial" pitchFamily="34" charset="0"/>
              </a:rPr>
              <a:t>Если мы фиксируем количество разбиений области определения функции, т.е. величину шага по углам, то возможна одна из следующих ситуаций </a:t>
            </a:r>
            <a:endParaRPr lang="ru-RU" sz="28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16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с динамическим изменением шага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Решение может быть в динамическом (т.е. меняющемся в процессе работы программы) шаге по углу.</a:t>
            </a:r>
          </a:p>
          <a:p>
            <a:r>
              <a:rPr lang="ru-RU" dirty="0" smtClean="0"/>
              <a:t>Выбираем некоторое пороговое значение расстояния в пикселах. Назовем его R. Как правило берут R=10.</a:t>
            </a:r>
          </a:p>
          <a:p>
            <a:r>
              <a:rPr lang="ru-RU" dirty="0" smtClean="0"/>
              <a:t>Помним координаты предыдущей построенной на экране точки.</a:t>
            </a:r>
          </a:p>
          <a:p>
            <a:r>
              <a:rPr lang="ru-RU" dirty="0" smtClean="0"/>
              <a:t>Вычисляем следующую точку, меняя угол с текущим шагом </a:t>
            </a:r>
            <a:r>
              <a:rPr lang="ru-RU" dirty="0" err="1" smtClean="0"/>
              <a:t>dU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расстояние от новой (пробной) точки до старой больше R, уменьшаем шаг, например, </a:t>
            </a:r>
            <a:r>
              <a:rPr lang="ru-RU" dirty="0" err="1" smtClean="0"/>
              <a:t>dU</a:t>
            </a:r>
            <a:r>
              <a:rPr lang="ru-RU" dirty="0" smtClean="0"/>
              <a:t>=</a:t>
            </a:r>
            <a:r>
              <a:rPr lang="ru-RU" dirty="0" err="1" smtClean="0"/>
              <a:t>dU</a:t>
            </a:r>
            <a:r>
              <a:rPr lang="ru-RU" dirty="0" smtClean="0"/>
              <a:t>/a;</a:t>
            </a:r>
          </a:p>
          <a:p>
            <a:r>
              <a:rPr lang="ru-RU" dirty="0" smtClean="0"/>
              <a:t>Если новая точка совпадает со старой, увеличиваем шаг, например, </a:t>
            </a:r>
            <a:r>
              <a:rPr lang="ru-RU" dirty="0" err="1" smtClean="0"/>
              <a:t>dU</a:t>
            </a:r>
            <a:r>
              <a:rPr lang="ru-RU" dirty="0" smtClean="0"/>
              <a:t>=</a:t>
            </a:r>
            <a:r>
              <a:rPr lang="ru-RU" dirty="0" err="1" smtClean="0"/>
              <a:t>dU</a:t>
            </a:r>
            <a:r>
              <a:rPr lang="ru-RU" dirty="0" smtClean="0"/>
              <a:t>*b;</a:t>
            </a:r>
          </a:p>
          <a:p>
            <a:r>
              <a:rPr lang="ru-RU" dirty="0" smtClean="0"/>
              <a:t>Числа a и b лучше брать взаимно простыми, например, a=3, b=2</a:t>
            </a:r>
          </a:p>
          <a:p>
            <a:r>
              <a:rPr lang="ru-RU" dirty="0" smtClean="0"/>
              <a:t>Если изменять шаг не пришлось, рисуем новую точку и продолжаем построения в цикле.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7721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rmAutofit/>
          </a:bodyPr>
          <a:lstStyle/>
          <a:p>
            <a:pPr marL="0" indent="360363" algn="just"/>
            <a:r>
              <a:rPr lang="ru-RU" sz="1800" dirty="0" smtClean="0">
                <a:latin typeface="Arial" pitchFamily="34" charset="0"/>
                <a:cs typeface="Arial" pitchFamily="34" charset="0"/>
              </a:rPr>
              <a:t>В декартовой прямоугольной системе координат нарисовать график функции     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y=f(x, a1, a2, …)(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вид аналитической зависимости определяет преподаватель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заданной на отрезке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[a, b]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. Для вывода графика функции задана прямоугольная область пиксельными координатами левого верхнего и правого нижнего углов. При изменении размеров этой области, а также расположения ее на экране монитора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во время выполнения программы изображение графика должно быть верным. Должны быть предусмотрены окна для ввода параметров –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a, b, a1, a2,… .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 Возможные асимптоты можно не рисовать.</a:t>
            </a:r>
          </a:p>
          <a:p>
            <a:pPr marL="0" indent="360363" algn="just"/>
            <a:r>
              <a:rPr lang="ru-RU" sz="1800" dirty="0" smtClean="0">
                <a:latin typeface="Arial" pitchFamily="34" charset="0"/>
                <a:cs typeface="Arial" pitchFamily="34" charset="0"/>
              </a:rPr>
              <a:t>Аналогичная задача для построения графика функции в полярной системе координат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При использовании растровой графики</a:t>
            </a:r>
          </a:p>
          <a:p>
            <a:pPr lvl="1">
              <a:buFont typeface="+mj-lt"/>
              <a:buAutoNum type="alphaLcPeriod"/>
            </a:pPr>
            <a:r>
              <a:rPr lang="ru-RU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Изображение строится из отдельных точек</a:t>
            </a:r>
          </a:p>
          <a:p>
            <a:pPr lvl="1">
              <a:buFont typeface="+mj-lt"/>
              <a:buAutoNum type="alphaLcPeriod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Изображение состоит из графических примитивов</a:t>
            </a:r>
          </a:p>
          <a:p>
            <a:pPr lvl="1">
              <a:buFont typeface="+mj-lt"/>
              <a:buAutoNum type="alphaLcPeriod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Изображение использует информацию об объекте в целом</a:t>
            </a:r>
          </a:p>
          <a:p>
            <a:pPr>
              <a:buFont typeface="Wingdings" pitchFamily="2" charset="2"/>
              <a:buChar char="§"/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Преимущества векторной графики над растровой  заключаются в</a:t>
            </a:r>
          </a:p>
          <a:p>
            <a:pPr lvl="1">
              <a:buFont typeface="+mj-lt"/>
              <a:buAutoNum type="alphaLcPeriod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Высокой скорости рисования</a:t>
            </a:r>
          </a:p>
          <a:p>
            <a:pPr lvl="1">
              <a:buFont typeface="+mj-lt"/>
              <a:buAutoNum type="alphaLcPeriod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Возможности изображать объекты сложной формы</a:t>
            </a:r>
          </a:p>
          <a:p>
            <a:pPr lvl="1">
              <a:buFont typeface="+mj-lt"/>
              <a:buAutoNum type="alphaLcPeriod"/>
            </a:pPr>
            <a:r>
              <a:rPr lang="ru-RU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Совместимости с устройствами вывода любого разрешения</a:t>
            </a:r>
          </a:p>
          <a:p>
            <a:pPr lvl="1">
              <a:buFont typeface="+mj-lt"/>
              <a:buAutoNum type="alphaLcPeriod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В возможности хранения большого объема информации</a:t>
            </a:r>
          </a:p>
          <a:p>
            <a:pPr>
              <a:buFont typeface="Wingdings" pitchFamily="2" charset="2"/>
              <a:buChar char="§"/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При построении непрерывной линии рекомендуется</a:t>
            </a:r>
          </a:p>
          <a:p>
            <a:pPr lvl="1">
              <a:buFont typeface="+mj-lt"/>
              <a:buAutoNum type="alphaLcPeriod"/>
            </a:pPr>
            <a:r>
              <a:rPr lang="ru-RU" sz="1500" dirty="0" smtClean="0">
                <a:latin typeface="Arial" pitchFamily="34" charset="0"/>
                <a:cs typeface="Arial" pitchFamily="34" charset="0"/>
              </a:rPr>
              <a:t>Разбивать область определения функции на фиксированное число частей</a:t>
            </a:r>
          </a:p>
          <a:p>
            <a:pPr lvl="1">
              <a:buFont typeface="+mj-lt"/>
              <a:buAutoNum type="alphaLcPeriod"/>
            </a:pPr>
            <a:r>
              <a:rPr lang="ru-RU" sz="1500" dirty="0" smtClean="0">
                <a:latin typeface="Arial" pitchFamily="34" charset="0"/>
                <a:ea typeface="Cambria Math"/>
                <a:cs typeface="Arial" pitchFamily="34" charset="0"/>
              </a:rPr>
              <a:t>Масштабировать, т.е. найти по </a:t>
            </a:r>
            <a:r>
              <a:rPr lang="ru-RU" sz="1500" dirty="0" err="1" smtClean="0">
                <a:latin typeface="Arial" pitchFamily="34" charset="0"/>
                <a:ea typeface="Cambria Math"/>
                <a:cs typeface="Arial" pitchFamily="34" charset="0"/>
              </a:rPr>
              <a:t>x</a:t>
            </a:r>
            <a:r>
              <a:rPr lang="ru-RU" sz="1500" dirty="0" smtClean="0">
                <a:latin typeface="Arial" pitchFamily="34" charset="0"/>
                <a:ea typeface="Cambria Math"/>
                <a:cs typeface="Arial" pitchFamily="34" charset="0"/>
              </a:rPr>
              <a:t> экранную координату </a:t>
            </a:r>
            <a:r>
              <a:rPr lang="ru-RU" sz="1500" dirty="0" err="1" smtClean="0">
                <a:latin typeface="Arial" pitchFamily="34" charset="0"/>
                <a:ea typeface="Cambria Math"/>
                <a:cs typeface="Arial" pitchFamily="34" charset="0"/>
              </a:rPr>
              <a:t>xx</a:t>
            </a:r>
            <a:r>
              <a:rPr lang="ru-RU" sz="1500" dirty="0" smtClean="0">
                <a:latin typeface="Arial" pitchFamily="34" charset="0"/>
                <a:ea typeface="Cambria Math"/>
                <a:cs typeface="Arial" pitchFamily="34" charset="0"/>
              </a:rPr>
              <a:t>, и аналогично </a:t>
            </a:r>
            <a:r>
              <a:rPr lang="ru-RU" sz="1500" dirty="0" err="1" smtClean="0">
                <a:latin typeface="Arial" pitchFamily="34" charset="0"/>
                <a:ea typeface="Cambria Math"/>
                <a:cs typeface="Arial" pitchFamily="34" charset="0"/>
              </a:rPr>
              <a:t>yy</a:t>
            </a:r>
            <a:r>
              <a:rPr lang="ru-RU" sz="1500" dirty="0" smtClean="0">
                <a:latin typeface="Arial" pitchFamily="34" charset="0"/>
                <a:ea typeface="Cambria Math"/>
                <a:cs typeface="Arial" pitchFamily="34" charset="0"/>
              </a:rPr>
              <a:t> по </a:t>
            </a:r>
            <a:r>
              <a:rPr lang="ru-RU" sz="1500" dirty="0" err="1" smtClean="0">
                <a:latin typeface="Arial" pitchFamily="34" charset="0"/>
                <a:ea typeface="Cambria Math"/>
                <a:cs typeface="Arial" pitchFamily="34" charset="0"/>
              </a:rPr>
              <a:t>y</a:t>
            </a:r>
            <a:endParaRPr lang="ru-RU" sz="1500" dirty="0" smtClean="0">
              <a:latin typeface="Arial" pitchFamily="34" charset="0"/>
              <a:ea typeface="Cambria Math"/>
              <a:cs typeface="Arial" pitchFamily="34" charset="0"/>
            </a:endParaRPr>
          </a:p>
          <a:p>
            <a:pPr lvl="1">
              <a:buFont typeface="+mj-lt"/>
              <a:buAutoNum type="alphaLcPeriod"/>
            </a:pPr>
            <a:r>
              <a:rPr lang="ru-RU" sz="1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Для координаты </a:t>
            </a:r>
            <a:r>
              <a:rPr lang="ru-RU" sz="15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xx</a:t>
            </a:r>
            <a:r>
              <a:rPr lang="ru-RU" sz="1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вычислять </a:t>
            </a:r>
            <a:r>
              <a:rPr lang="ru-RU" sz="15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ru-RU" sz="1500" dirty="0" smtClean="0">
                <a:solidFill>
                  <a:srgbClr val="FF0000"/>
                </a:solidFill>
                <a:latin typeface="Arial" pitchFamily="34" charset="0"/>
                <a:ea typeface="Cambria Math"/>
                <a:cs typeface="Arial" pitchFamily="34" charset="0"/>
              </a:rPr>
              <a:t>∊[</a:t>
            </a:r>
            <a:r>
              <a:rPr lang="ru-RU" sz="1500" dirty="0" err="1" smtClean="0">
                <a:solidFill>
                  <a:srgbClr val="FF0000"/>
                </a:solidFill>
                <a:latin typeface="Arial" pitchFamily="34" charset="0"/>
                <a:ea typeface="Cambria Math"/>
                <a:cs typeface="Arial" pitchFamily="34" charset="0"/>
              </a:rPr>
              <a:t>a</a:t>
            </a:r>
            <a:r>
              <a:rPr lang="ru-RU" sz="1500" dirty="0" smtClean="0">
                <a:solidFill>
                  <a:srgbClr val="FF0000"/>
                </a:solidFill>
                <a:latin typeface="Arial" pitchFamily="34" charset="0"/>
                <a:ea typeface="Cambria Math"/>
                <a:cs typeface="Arial" pitchFamily="34" charset="0"/>
              </a:rPr>
              <a:t>, </a:t>
            </a:r>
            <a:r>
              <a:rPr lang="ru-RU" sz="1500" dirty="0" err="1" smtClean="0">
                <a:solidFill>
                  <a:srgbClr val="FF0000"/>
                </a:solidFill>
                <a:latin typeface="Arial" pitchFamily="34" charset="0"/>
                <a:ea typeface="Cambria Math"/>
                <a:cs typeface="Arial" pitchFamily="34" charset="0"/>
              </a:rPr>
              <a:t>b</a:t>
            </a:r>
            <a:r>
              <a:rPr lang="ru-RU" sz="1500" dirty="0" smtClean="0">
                <a:solidFill>
                  <a:srgbClr val="FF0000"/>
                </a:solidFill>
                <a:latin typeface="Arial" pitchFamily="34" charset="0"/>
                <a:ea typeface="Cambria Math"/>
                <a:cs typeface="Arial" pitchFamily="34" charset="0"/>
              </a:rPr>
              <a:t>] по формуле                  </a:t>
            </a:r>
            <a:r>
              <a:rPr lang="ru-RU" sz="1500" dirty="0" err="1" smtClean="0">
                <a:solidFill>
                  <a:srgbClr val="FF0000"/>
                </a:solidFill>
                <a:latin typeface="Arial" pitchFamily="34" charset="0"/>
                <a:ea typeface="Cambria Math"/>
                <a:cs typeface="Arial" pitchFamily="34" charset="0"/>
              </a:rPr>
              <a:t>x=a+xx</a:t>
            </a:r>
            <a:r>
              <a:rPr lang="ru-RU" sz="1500" dirty="0" smtClean="0">
                <a:solidFill>
                  <a:srgbClr val="FF0000"/>
                </a:solidFill>
                <a:latin typeface="Arial" pitchFamily="34" charset="0"/>
                <a:ea typeface="Cambria Math"/>
                <a:cs typeface="Arial" pitchFamily="34" charset="0"/>
              </a:rPr>
              <a:t>*(</a:t>
            </a:r>
            <a:r>
              <a:rPr lang="ru-RU" sz="1500" dirty="0" err="1" smtClean="0">
                <a:solidFill>
                  <a:srgbClr val="FF0000"/>
                </a:solidFill>
                <a:latin typeface="Arial" pitchFamily="34" charset="0"/>
                <a:ea typeface="Cambria Math"/>
                <a:cs typeface="Arial" pitchFamily="34" charset="0"/>
              </a:rPr>
              <a:t>b-a</a:t>
            </a:r>
            <a:r>
              <a:rPr lang="ru-RU" sz="1500" dirty="0" smtClean="0">
                <a:solidFill>
                  <a:srgbClr val="FF0000"/>
                </a:solidFill>
                <a:latin typeface="Arial" pitchFamily="34" charset="0"/>
                <a:ea typeface="Cambria Math"/>
                <a:cs typeface="Arial" pitchFamily="34" charset="0"/>
              </a:rPr>
              <a:t>)/</a:t>
            </a:r>
            <a:r>
              <a:rPr lang="ru-RU" sz="1500" dirty="0" err="1" smtClean="0">
                <a:solidFill>
                  <a:srgbClr val="FF0000"/>
                </a:solidFill>
                <a:latin typeface="Arial" pitchFamily="34" charset="0"/>
                <a:ea typeface="Cambria Math"/>
                <a:cs typeface="Arial" pitchFamily="34" charset="0"/>
              </a:rPr>
              <a:t>maxx</a:t>
            </a:r>
            <a:endParaRPr lang="ru-RU" sz="1500" dirty="0" smtClean="0">
              <a:solidFill>
                <a:srgbClr val="FF0000"/>
              </a:solidFill>
              <a:latin typeface="Arial" pitchFamily="34" charset="0"/>
              <a:ea typeface="Cambria Math"/>
              <a:cs typeface="Arial" pitchFamily="34" charset="0"/>
            </a:endParaRPr>
          </a:p>
          <a:p>
            <a:r>
              <a:rPr lang="ru-RU" sz="1800" dirty="0" smtClean="0">
                <a:latin typeface="Arial" pitchFamily="34" charset="0"/>
                <a:cs typeface="Arial" pitchFamily="34" charset="0"/>
              </a:rPr>
              <a:t>При построении графика функции в полярной системе координат необходимо</a:t>
            </a:r>
          </a:p>
          <a:p>
            <a:pPr lvl="1">
              <a:buFont typeface="+mj-lt"/>
              <a:buAutoNum type="alphaLcPeriod"/>
            </a:pPr>
            <a:r>
              <a:rPr lang="ru-RU" sz="1500" dirty="0" smtClean="0">
                <a:latin typeface="Arial" pitchFamily="34" charset="0"/>
                <a:cs typeface="Arial" pitchFamily="34" charset="0"/>
              </a:rPr>
              <a:t>Взять малое число разбиений области определения функции</a:t>
            </a:r>
          </a:p>
          <a:p>
            <a:pPr lvl="1">
              <a:buFont typeface="+mj-lt"/>
              <a:buAutoNum type="alphaLcPeriod"/>
            </a:pPr>
            <a:r>
              <a:rPr lang="ru-RU" sz="1500" dirty="0" smtClean="0">
                <a:latin typeface="Arial" pitchFamily="34" charset="0"/>
                <a:cs typeface="Arial" pitchFamily="34" charset="0"/>
              </a:rPr>
              <a:t>Взять большое число разбиений области определения функции</a:t>
            </a:r>
          </a:p>
          <a:p>
            <a:pPr lvl="1">
              <a:buFont typeface="+mj-lt"/>
              <a:buAutoNum type="alphaLcPeriod"/>
            </a:pPr>
            <a:r>
              <a:rPr lang="ru-RU" sz="1500" dirty="0" smtClean="0">
                <a:latin typeface="Arial" pitchFamily="34" charset="0"/>
                <a:cs typeface="Arial" pitchFamily="34" charset="0"/>
              </a:rPr>
              <a:t>Выбрать равномерное разбиение области определения функции</a:t>
            </a:r>
          </a:p>
          <a:p>
            <a:pPr lvl="1">
              <a:buFont typeface="+mj-lt"/>
              <a:buAutoNum type="alphaLcPeriod"/>
            </a:pPr>
            <a:r>
              <a:rPr lang="ru-RU" sz="1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Выбрать динамический, т.е. меняющийся в процессе работы программы, шаг по углу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>
                <a:latin typeface="Arial" pitchFamily="34" charset="0"/>
                <a:cs typeface="Arial" pitchFamily="34" charset="0"/>
              </a:rPr>
              <a:t>Графический режим нельзя характеризовать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Количеством цветов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Размером экрана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Количеством видеостраниц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Степенью сжатия изображения по координатным осям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Основные цели курса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47687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Изучение основ вычислительной геометрии и компьютерной графики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Освоение основных алгоритмов растровой графики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Изучение вопросов проектирования и пространственного преобразования изображений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Основы трехмерной графики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1560" y="3645024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Arial" pitchFamily="34" charset="0"/>
                <a:ea typeface="+mj-ea"/>
                <a:cs typeface="Arial" pitchFamily="34" charset="0"/>
              </a:rPr>
              <a:t>Не будут рассматриваться такие темы как: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95536" y="4149080"/>
            <a:ext cx="8229600" cy="2476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Применение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графических пакетов и программ обработки изображений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baseline="0" dirty="0" smtClean="0">
                <a:latin typeface="Arial" pitchFamily="34" charset="0"/>
                <a:cs typeface="Arial" pitchFamily="34" charset="0"/>
              </a:rPr>
              <a:t>Особенности конкретных графических библиотек для определенных языков программирования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Вопросы аппаратных архитектур, систем передачи данных и т.п., имеющих отношение к графике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Типы и виды компьютерной графики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Деловая графика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Научная графика, визуализация результатов численных экспериментов.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Иллюстративная графика (графические редакторы, средства просмотра)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Инженерная графика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Создание реалистичных изображений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Анимация и обработка видеоизображений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Распознавание изображений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Виртуальная реальность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2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Растровая и векторная графика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2792" cy="648071"/>
          </a:xfrm>
        </p:spPr>
        <p:txBody>
          <a:bodyPr anchor="ctr" anchorCtr="0"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На аппаратном уровне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53650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Различают растровые и векторные устройства формирования изображений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Растровые устройства – например мониторы, поскольку изображение строится из отдельных точек (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пикселов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 – растра.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Векторные устройства – например осциллографы, графопостроители поскольку там нет отдельных точек, а изображение состоит из линий, окружностей и других графических примитивов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4716016" y="1268760"/>
            <a:ext cx="3969767" cy="639762"/>
          </a:xfrm>
        </p:spPr>
        <p:txBody>
          <a:bodyPr anchor="ctr" anchorCtr="0"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На программном уровне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>
          <a:xfrm>
            <a:off x="4860032" y="1916832"/>
            <a:ext cx="3816424" cy="4608512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Несмотря на то, что используются растровые мониторы, изображение можно хранить и обрабатывать либо как набор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пикселов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на экране, либо как информацию об объекте в целом.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Например, окружность можно хранить не как набор координат точек, а в виде трех чисел: две координаты центра окружности  и ее радиус.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6090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Сравнение растровой </a:t>
            </a:r>
            <a:br>
              <a:rPr lang="ru-RU" sz="3200" dirty="0" smtClean="0">
                <a:latin typeface="Arial" pitchFamily="34" charset="0"/>
                <a:cs typeface="Arial" pitchFamily="34" charset="0"/>
              </a:rPr>
            </a:br>
            <a:r>
              <a:rPr lang="ru-RU" sz="3200" dirty="0" smtClean="0">
                <a:latin typeface="Arial" pitchFamily="34" charset="0"/>
                <a:cs typeface="Arial" pitchFamily="34" charset="0"/>
              </a:rPr>
              <a:t>и векторной графики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4040188" cy="51845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Преимущества растрового подхода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Возможность изображать реальные объекты сколь угодно сложной формы</a:t>
            </a: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Высокая скорость рисования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Недостатки растра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Плохая масштабируемость, погрешности при поворотах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Большой объем информации при хранении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Сложности последующей обработки построенных изображений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>
          <a:xfrm>
            <a:off x="4860032" y="1268760"/>
            <a:ext cx="3816424" cy="5112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Преимущества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векторного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подхода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Компактность информации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при хранении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Возможность делать любые преобразования пространства, в том числе повороты и 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масштабируемость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Возможность группировки объектов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Совместимость с устройствами вывода любого разрешения 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Недостатки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векторной графики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Замедленная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скорость рисования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Проблемы с изображением реальных объектов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Отличия растровой и векторной графики</a:t>
            </a:r>
            <a:endParaRPr lang="ru-RU" sz="3600" dirty="0"/>
          </a:p>
        </p:txBody>
      </p:sp>
      <p:pic>
        <p:nvPicPr>
          <p:cNvPr id="4" name="Содержимое 3" descr="800px-Bitmap_VS_SVG_ru_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7" y="908720"/>
            <a:ext cx="8520947" cy="51125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Каждый графический режим характеризуется: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Разрешающей способностью экрана (разрешением), т.е. количеством точек (пикселов) по горизонтали и вертикали.</a:t>
            </a:r>
          </a:p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Количеством цветов</a:t>
            </a:r>
          </a:p>
          <a:p>
            <a:pPr lvl="1"/>
            <a:r>
              <a:rPr lang="ru-RU" sz="2200" dirty="0" smtClean="0">
                <a:latin typeface="Arial" pitchFamily="34" charset="0"/>
                <a:cs typeface="Arial" pitchFamily="34" charset="0"/>
              </a:rPr>
              <a:t>Активных</a:t>
            </a:r>
          </a:p>
          <a:p>
            <a:pPr lvl="1"/>
            <a:r>
              <a:rPr lang="ru-RU" sz="2200" dirty="0" smtClean="0">
                <a:latin typeface="Arial" pitchFamily="34" charset="0"/>
                <a:cs typeface="Arial" pitchFamily="34" charset="0"/>
              </a:rPr>
              <a:t>В палитре</a:t>
            </a:r>
          </a:p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Количеством видеостраниц.</a:t>
            </a:r>
          </a:p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Степенью сжатия изображения по координатным осям (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Aspect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Ratio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). Его необходимо учитывать при построении квадратов и окружностей «вручную», иначе получатся прямоугольники и эллипсы.</a:t>
            </a:r>
          </a:p>
          <a:p>
            <a:r>
              <a:rPr lang="ru-RU" sz="2200" dirty="0">
                <a:latin typeface="Arial" pitchFamily="34" charset="0"/>
                <a:cs typeface="Arial" pitchFamily="34" charset="0"/>
              </a:rPr>
              <a:t>Напомним, что система координат экрана имеет начало в левом верхнем углу и ось y направлена вниз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6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Построение графиков функций в декартовой системе координат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85313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Требуется построить график функции y=f(x), непрерывной на отрезке [a, b].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Пусть имеется экран (окно) с разрешением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maxx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maxy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Требуется обеспечить автоматическое масштабирование.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Различают </a:t>
            </a:r>
            <a:r>
              <a:rPr lang="ru-RU" dirty="0">
                <a:latin typeface="Arial" pitchFamily="34" charset="0"/>
                <a:cs typeface="Arial" pitchFamily="34" charset="0"/>
              </a:rPr>
              <a:t>два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способа решения вопроса масштабирования.</a:t>
            </a:r>
          </a:p>
          <a:p>
            <a:pPr lvl="1"/>
            <a:r>
              <a:rPr lang="ru-RU" dirty="0" smtClean="0">
                <a:latin typeface="Arial" pitchFamily="34" charset="0"/>
                <a:cs typeface="Arial" pitchFamily="34" charset="0"/>
              </a:rPr>
              <a:t>Независимое по осям </a:t>
            </a:r>
          </a:p>
          <a:p>
            <a:pPr marL="457200" lvl="1" indent="0"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  (рис. 1, и 2)</a:t>
            </a:r>
          </a:p>
          <a:p>
            <a:pPr lvl="1"/>
            <a:r>
              <a:rPr lang="ru-RU" dirty="0" smtClean="0">
                <a:latin typeface="Arial" pitchFamily="34" charset="0"/>
                <a:cs typeface="Arial" pitchFamily="34" charset="0"/>
              </a:rPr>
              <a:t>Пропорциональное (рис. 3)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Мы будем рассматривать независимое масштабирование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6087456" y="1763524"/>
            <a:ext cx="2300968" cy="1593468"/>
            <a:chOff x="6372200" y="1772816"/>
            <a:chExt cx="2377667" cy="159346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6372200" y="1844824"/>
              <a:ext cx="1584176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>
              <a:off x="6372200" y="1844824"/>
              <a:ext cx="2160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>
              <a:off x="6372200" y="1844824"/>
              <a:ext cx="0" cy="15121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244408" y="1772816"/>
              <a:ext cx="50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Arial" pitchFamily="34" charset="0"/>
                  <a:cs typeface="Arial" pitchFamily="34" charset="0"/>
                </a:rPr>
                <a:t>xx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72200" y="2996952"/>
              <a:ext cx="517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5940151" y="3723426"/>
            <a:ext cx="2448273" cy="2156952"/>
            <a:chOff x="5940151" y="3723426"/>
            <a:chExt cx="2448273" cy="2156952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5940151" y="3723426"/>
              <a:ext cx="2448273" cy="2156952"/>
              <a:chOff x="5940151" y="3723426"/>
              <a:chExt cx="2448273" cy="2156952"/>
            </a:xfrm>
          </p:grpSpPr>
          <p:grpSp>
            <p:nvGrpSpPr>
              <p:cNvPr id="16" name="Группа 15"/>
              <p:cNvGrpSpPr/>
              <p:nvPr/>
            </p:nvGrpSpPr>
            <p:grpSpPr>
              <a:xfrm>
                <a:off x="5940151" y="3723426"/>
                <a:ext cx="2160240" cy="1886950"/>
                <a:chOff x="6087456" y="3933056"/>
                <a:chExt cx="2160240" cy="1886950"/>
              </a:xfrm>
            </p:grpSpPr>
            <p:sp>
              <p:nvSpPr>
                <p:cNvPr id="13" name="Овал 12"/>
                <p:cNvSpPr/>
                <p:nvPr/>
              </p:nvSpPr>
              <p:spPr>
                <a:xfrm>
                  <a:off x="6087456" y="3933056"/>
                  <a:ext cx="572776" cy="10081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" name="Овал 13"/>
                <p:cNvSpPr/>
                <p:nvPr/>
              </p:nvSpPr>
              <p:spPr>
                <a:xfrm>
                  <a:off x="6948264" y="4149080"/>
                  <a:ext cx="1299432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Овал 14"/>
                <p:cNvSpPr/>
                <p:nvPr/>
              </p:nvSpPr>
              <p:spPr>
                <a:xfrm>
                  <a:off x="6354277" y="5310985"/>
                  <a:ext cx="500768" cy="5090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6435881" y="4509121"/>
                <a:ext cx="6968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latin typeface="Arial" pitchFamily="34" charset="0"/>
                    <a:cs typeface="Arial" pitchFamily="34" charset="0"/>
                  </a:rPr>
                  <a:t>Рис. 1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729131" y="4509120"/>
                <a:ext cx="659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latin typeface="Arial" pitchFamily="34" charset="0"/>
                    <a:cs typeface="Arial" pitchFamily="34" charset="0"/>
                  </a:rPr>
                  <a:t>Рис. 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28076" y="5603379"/>
                <a:ext cx="7225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latin typeface="Arial" pitchFamily="34" charset="0"/>
                    <a:cs typeface="Arial" pitchFamily="34" charset="0"/>
                  </a:rPr>
                  <a:t>Рис. 3</a:t>
                </a:r>
              </a:p>
            </p:txBody>
          </p:sp>
        </p:grpSp>
        <p:sp>
          <p:nvSpPr>
            <p:cNvPr id="19" name="Прямоугольник 18"/>
            <p:cNvSpPr/>
            <p:nvPr/>
          </p:nvSpPr>
          <p:spPr>
            <a:xfrm>
              <a:off x="5940151" y="3723426"/>
              <a:ext cx="57277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6800959" y="3939450"/>
              <a:ext cx="1299432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5940151" y="5101355"/>
              <a:ext cx="1080120" cy="502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586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Организация построений непрерывной линии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040188" cy="639762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Как НЕ надо делать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3732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Разбивать область определения функции, т.е. отрезок [a, b] на фиксированное число N частей.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Для каждого x</a:t>
            </a:r>
            <a:r>
              <a:rPr lang="ru-RU" dirty="0" smtClean="0">
                <a:latin typeface="Arial" pitchFamily="34" charset="0"/>
                <a:ea typeface="Cambria Math"/>
                <a:cs typeface="Arial" pitchFamily="34" charset="0"/>
              </a:rPr>
              <a:t>∊[a, b] вычислить y=f(x)</a:t>
            </a:r>
          </a:p>
          <a:p>
            <a:r>
              <a:rPr lang="ru-RU" dirty="0" smtClean="0">
                <a:latin typeface="Arial" pitchFamily="34" charset="0"/>
                <a:ea typeface="Cambria Math"/>
                <a:cs typeface="Arial" pitchFamily="34" charset="0"/>
              </a:rPr>
              <a:t>Масштабировать, т.е. найти по x экранную координату xx, и аналогично yy по y.</a:t>
            </a:r>
          </a:p>
          <a:p>
            <a:r>
              <a:rPr lang="ru-RU" dirty="0" smtClean="0">
                <a:latin typeface="Arial" pitchFamily="34" charset="0"/>
                <a:ea typeface="Cambria Math"/>
                <a:cs typeface="Arial" pitchFamily="34" charset="0"/>
              </a:rPr>
              <a:t>Построить </a:t>
            </a:r>
            <a:r>
              <a:rPr lang="ru-RU" dirty="0">
                <a:latin typeface="Arial" pitchFamily="34" charset="0"/>
                <a:ea typeface="Cambria Math"/>
                <a:cs typeface="Arial" pitchFamily="34" charset="0"/>
              </a:rPr>
              <a:t>на </a:t>
            </a:r>
            <a:r>
              <a:rPr lang="ru-RU" dirty="0" smtClean="0">
                <a:latin typeface="Arial" pitchFamily="34" charset="0"/>
                <a:ea typeface="Cambria Math"/>
                <a:cs typeface="Arial" pitchFamily="34" charset="0"/>
              </a:rPr>
              <a:t>экране очередную точку с координатами (xx, yy).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008" y="1196752"/>
            <a:ext cx="4041775" cy="639762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Рекомендуемый способ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572001" y="1988840"/>
            <a:ext cx="4114800" cy="446449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Рассмотреть каждый пиксел экрана по горизонтали, т.е. 		          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xx=0;xx&lt;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maxx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;++xx)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Для координаты xx вычислить x</a:t>
            </a:r>
            <a:r>
              <a:rPr lang="ru-RU" dirty="0" smtClean="0">
                <a:latin typeface="Arial" pitchFamily="34" charset="0"/>
                <a:ea typeface="Cambria Math"/>
                <a:cs typeface="Arial" pitchFamily="34" charset="0"/>
              </a:rPr>
              <a:t>∊</a:t>
            </a:r>
            <a:r>
              <a:rPr lang="ru-RU" dirty="0">
                <a:latin typeface="Arial" pitchFamily="34" charset="0"/>
                <a:ea typeface="Cambria Math"/>
                <a:cs typeface="Arial" pitchFamily="34" charset="0"/>
              </a:rPr>
              <a:t>[a, b</a:t>
            </a:r>
            <a:r>
              <a:rPr lang="ru-RU" dirty="0" smtClean="0">
                <a:latin typeface="Arial" pitchFamily="34" charset="0"/>
                <a:ea typeface="Cambria Math"/>
                <a:cs typeface="Arial" pitchFamily="34" charset="0"/>
              </a:rPr>
              <a:t>] по формуле                  x=</a:t>
            </a:r>
            <a:r>
              <a:rPr lang="ru-RU" dirty="0" err="1" smtClean="0">
                <a:latin typeface="Arial" pitchFamily="34" charset="0"/>
                <a:ea typeface="Cambria Math"/>
                <a:cs typeface="Arial" pitchFamily="34" charset="0"/>
              </a:rPr>
              <a:t>a+xx</a:t>
            </a:r>
            <a:r>
              <a:rPr lang="ru-RU" dirty="0" smtClean="0">
                <a:latin typeface="Arial" pitchFamily="34" charset="0"/>
                <a:ea typeface="Cambria Math"/>
                <a:cs typeface="Arial" pitchFamily="34" charset="0"/>
              </a:rPr>
              <a:t>*(b-a)/</a:t>
            </a:r>
            <a:r>
              <a:rPr lang="ru-RU" dirty="0" err="1" smtClean="0">
                <a:latin typeface="Arial" pitchFamily="34" charset="0"/>
                <a:ea typeface="Cambria Math"/>
                <a:cs typeface="Arial" pitchFamily="34" charset="0"/>
              </a:rPr>
              <a:t>maxx</a:t>
            </a:r>
            <a:r>
              <a:rPr lang="ru-RU" dirty="0" smtClean="0">
                <a:latin typeface="Arial" pitchFamily="34" charset="0"/>
                <a:ea typeface="Cambria Math"/>
                <a:cs typeface="Arial" pitchFamily="34" charset="0"/>
              </a:rPr>
              <a:t>; </a:t>
            </a:r>
          </a:p>
          <a:p>
            <a:r>
              <a:rPr lang="ru-RU" dirty="0" smtClean="0">
                <a:latin typeface="Arial" pitchFamily="34" charset="0"/>
                <a:ea typeface="Cambria Math"/>
                <a:cs typeface="Arial" pitchFamily="34" charset="0"/>
              </a:rPr>
              <a:t>Вычислить </a:t>
            </a:r>
            <a:r>
              <a:rPr lang="ru-RU" dirty="0">
                <a:latin typeface="Arial" pitchFamily="34" charset="0"/>
                <a:ea typeface="Cambria Math"/>
                <a:cs typeface="Arial" pitchFamily="34" charset="0"/>
              </a:rPr>
              <a:t>y=f(x)</a:t>
            </a:r>
          </a:p>
          <a:p>
            <a:r>
              <a:rPr lang="ru-RU" dirty="0">
                <a:latin typeface="Arial" pitchFamily="34" charset="0"/>
                <a:ea typeface="Cambria Math"/>
                <a:cs typeface="Arial" pitchFamily="34" charset="0"/>
              </a:rPr>
              <a:t>Масштабировать, </a:t>
            </a:r>
            <a:r>
              <a:rPr lang="ru-RU" dirty="0" smtClean="0">
                <a:latin typeface="Arial" pitchFamily="34" charset="0"/>
                <a:ea typeface="Cambria Math"/>
                <a:cs typeface="Arial" pitchFamily="34" charset="0"/>
              </a:rPr>
              <a:t>т.е</a:t>
            </a:r>
            <a:r>
              <a:rPr lang="ru-RU" dirty="0">
                <a:latin typeface="Arial" pitchFamily="34" charset="0"/>
                <a:ea typeface="Cambria Math"/>
                <a:cs typeface="Arial" pitchFamily="34" charset="0"/>
              </a:rPr>
              <a:t>. найти по </a:t>
            </a:r>
            <a:r>
              <a:rPr lang="ru-RU" dirty="0" smtClean="0">
                <a:latin typeface="Arial" pitchFamily="34" charset="0"/>
                <a:ea typeface="Cambria Math"/>
                <a:cs typeface="Arial" pitchFamily="34" charset="0"/>
              </a:rPr>
              <a:t>y </a:t>
            </a:r>
            <a:r>
              <a:rPr lang="ru-RU" dirty="0">
                <a:latin typeface="Arial" pitchFamily="34" charset="0"/>
                <a:ea typeface="Cambria Math"/>
                <a:cs typeface="Arial" pitchFamily="34" charset="0"/>
              </a:rPr>
              <a:t>экранную координату </a:t>
            </a:r>
            <a:r>
              <a:rPr lang="ru-RU" dirty="0" smtClean="0">
                <a:latin typeface="Arial" pitchFamily="34" charset="0"/>
                <a:ea typeface="Cambria Math"/>
                <a:cs typeface="Arial" pitchFamily="34" charset="0"/>
              </a:rPr>
              <a:t>yy.</a:t>
            </a:r>
            <a:endParaRPr lang="ru-RU" dirty="0">
              <a:latin typeface="Arial" pitchFamily="34" charset="0"/>
              <a:ea typeface="Cambria Math"/>
              <a:cs typeface="Arial" pitchFamily="34" charset="0"/>
            </a:endParaRPr>
          </a:p>
          <a:p>
            <a:r>
              <a:rPr lang="ru-RU" dirty="0">
                <a:latin typeface="Arial" pitchFamily="34" charset="0"/>
                <a:ea typeface="Cambria Math"/>
                <a:cs typeface="Arial" pitchFamily="34" charset="0"/>
              </a:rPr>
              <a:t>Построить на экране </a:t>
            </a:r>
            <a:r>
              <a:rPr lang="ru-RU" dirty="0" smtClean="0">
                <a:latin typeface="Arial" pitchFamily="34" charset="0"/>
                <a:ea typeface="Cambria Math"/>
                <a:cs typeface="Arial" pitchFamily="34" charset="0"/>
              </a:rPr>
              <a:t>линию от текущей точки до новой точки </a:t>
            </a:r>
            <a:r>
              <a:rPr lang="ru-RU" dirty="0">
                <a:latin typeface="Arial" pitchFamily="34" charset="0"/>
                <a:ea typeface="Cambria Math"/>
                <a:cs typeface="Arial" pitchFamily="34" charset="0"/>
              </a:rPr>
              <a:t>(xx, yy).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75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1255</Words>
  <Application>Microsoft Office PowerPoint</Application>
  <PresentationFormat>Экран (4:3)</PresentationFormat>
  <Paragraphs>163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Компьютерная графика</vt:lpstr>
      <vt:lpstr>Основные цели курса</vt:lpstr>
      <vt:lpstr>Типы и виды компьютерной графики</vt:lpstr>
      <vt:lpstr>Растровая и векторная графика</vt:lpstr>
      <vt:lpstr>Сравнение растровой  и векторной графики</vt:lpstr>
      <vt:lpstr>Отличия растровой и векторной графики</vt:lpstr>
      <vt:lpstr>Каждый графический режим характеризуется:</vt:lpstr>
      <vt:lpstr>Построение графиков функций в декартовой системе координат</vt:lpstr>
      <vt:lpstr>Организация построений непрерывной линии</vt:lpstr>
      <vt:lpstr>Программа построения графика</vt:lpstr>
      <vt:lpstr>Модификация программы в случае пропорционального масштабирования</vt:lpstr>
      <vt:lpstr>Полярная система координат</vt:lpstr>
      <vt:lpstr>Проблемы с полярными координатами</vt:lpstr>
      <vt:lpstr>Алгоритм с динамическим изменением шага</vt:lpstr>
      <vt:lpstr>ЗАДАЧИ</vt:lpstr>
      <vt:lpstr>ТЕСТ</vt:lpstr>
      <vt:lpstr>ТЕСТ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графика</dc:title>
  <dc:creator>Алексей</dc:creator>
  <cp:lastModifiedBy>Алексей</cp:lastModifiedBy>
  <cp:revision>61</cp:revision>
  <dcterms:created xsi:type="dcterms:W3CDTF">2011-09-13T13:00:24Z</dcterms:created>
  <dcterms:modified xsi:type="dcterms:W3CDTF">2011-11-23T17:44:46Z</dcterms:modified>
</cp:coreProperties>
</file>