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51" r:id="rId2"/>
    <p:sldId id="269" r:id="rId3"/>
    <p:sldId id="272" r:id="rId4"/>
    <p:sldId id="277" r:id="rId5"/>
    <p:sldId id="343" r:id="rId6"/>
    <p:sldId id="283" r:id="rId7"/>
    <p:sldId id="286" r:id="rId8"/>
    <p:sldId id="317" r:id="rId9"/>
    <p:sldId id="318" r:id="rId10"/>
    <p:sldId id="332" r:id="rId11"/>
    <p:sldId id="290" r:id="rId12"/>
    <p:sldId id="325" r:id="rId13"/>
    <p:sldId id="326" r:id="rId14"/>
    <p:sldId id="291" r:id="rId15"/>
    <p:sldId id="352" r:id="rId16"/>
    <p:sldId id="293" r:id="rId17"/>
    <p:sldId id="321" r:id="rId18"/>
    <p:sldId id="328" r:id="rId19"/>
    <p:sldId id="329" r:id="rId20"/>
    <p:sldId id="327" r:id="rId21"/>
    <p:sldId id="330" r:id="rId22"/>
    <p:sldId id="331" r:id="rId23"/>
    <p:sldId id="333" r:id="rId24"/>
    <p:sldId id="334" r:id="rId25"/>
    <p:sldId id="296" r:id="rId26"/>
    <p:sldId id="295" r:id="rId27"/>
    <p:sldId id="297" r:id="rId28"/>
    <p:sldId id="353" r:id="rId29"/>
    <p:sldId id="354" r:id="rId30"/>
    <p:sldId id="355" r:id="rId31"/>
  </p:sldIdLst>
  <p:sldSz cx="9144000" cy="6858000" type="screen4x3"/>
  <p:notesSz cx="6845300" cy="9131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54" autoAdjust="0"/>
    <p:restoredTop sz="90929"/>
  </p:normalViewPr>
  <p:slideViewPr>
    <p:cSldViewPr snapToGrid="0">
      <p:cViewPr>
        <p:scale>
          <a:sx n="66" d="100"/>
          <a:sy n="66" d="100"/>
        </p:scale>
        <p:origin x="-1118" y="-264"/>
      </p:cViewPr>
      <p:guideLst>
        <p:guide orient="horz" pos="2467"/>
        <p:guide pos="145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74100"/>
            <a:ext cx="296703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674100"/>
            <a:ext cx="2967037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ACBCD176-A1C1-4812-B3AA-FBCAC404E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9825" y="684213"/>
            <a:ext cx="4565650" cy="3424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37050"/>
            <a:ext cx="5019675" cy="4110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4100"/>
            <a:ext cx="2967038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674100"/>
            <a:ext cx="2967037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7ACFB7C1-953C-4DDD-B76F-5571522AC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EC6892-83B0-4410-A5CD-83254D83D8B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79C9912-4003-4F78-81B4-B575EB44C6C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B5260C-5844-4707-ACAF-FB4F1AD5920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227759-0868-455B-8F34-54BEBC926F7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64C5D-F030-467F-BD6B-C0A8B95DF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C5065-CA2E-4A5A-9A9B-D7DDCF25A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CCD3A-8A5A-45BC-A9DA-DC89BEA28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64398-0AF3-4C36-AAF5-2E43C5385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D9E7B-117D-448A-ACA6-BF8B82560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CBF35-C87E-448F-B412-E1E9FC571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C4EEF-8AD1-454A-A57B-8514CBC2B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32F7E-1AC6-4A4E-8F1E-4139F2FB4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91DED-A790-499A-92BC-BBC8DD5705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674D0-EF68-4FCF-8552-71EE4CDE0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4F060-04B9-4FDF-AD8A-7819AAE99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EAF8618-D440-470A-A56F-F3EFFF7C2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684213" y="1268413"/>
            <a:ext cx="7772400" cy="1470025"/>
          </a:xfrm>
        </p:spPr>
        <p:txBody>
          <a:bodyPr/>
          <a:lstStyle/>
          <a:p>
            <a:r>
              <a:rPr lang="ru-RU" smtClean="0">
                <a:latin typeface="Arial" charset="0"/>
                <a:cs typeface="Arial" charset="0"/>
              </a:rPr>
              <a:t>Компьютерная графика</a:t>
            </a: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913" y="2824163"/>
            <a:ext cx="6400800" cy="2095500"/>
          </a:xfrm>
        </p:spPr>
        <p:txBody>
          <a:bodyPr/>
          <a:lstStyle/>
          <a:p>
            <a:r>
              <a:rPr lang="ru-RU" smtClean="0">
                <a:latin typeface="Arial" charset="0"/>
                <a:cs typeface="Arial" charset="0"/>
              </a:rPr>
              <a:t>Лекция 10</a:t>
            </a:r>
          </a:p>
          <a:p>
            <a:r>
              <a:rPr lang="ru-RU" smtClean="0">
                <a:latin typeface="Arial" charset="0"/>
                <a:cs typeface="Arial" charset="0"/>
              </a:rPr>
              <a:t>Эффективный алгоритм построения диаграммы Вороного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91"/>
          <p:cNvSpPr>
            <a:spLocks noChangeArrowheads="1"/>
          </p:cNvSpPr>
          <p:nvPr/>
        </p:nvSpPr>
        <p:spPr bwMode="auto">
          <a:xfrm>
            <a:off x="5435600" y="1663700"/>
            <a:ext cx="2681288" cy="8143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sz="20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317500"/>
            <a:ext cx="7510463" cy="1143000"/>
          </a:xfrm>
        </p:spPr>
        <p:txBody>
          <a:bodyPr/>
          <a:lstStyle/>
          <a:p>
            <a:pPr marL="838200" indent="-838200" eaLnBrk="1" hangingPunct="1"/>
            <a:r>
              <a:rPr lang="ru-RU" sz="3600" smtClean="0"/>
              <a:t>Добавление новых элементов в двусвязный список</a:t>
            </a:r>
            <a:endParaRPr lang="en-US" smtClean="0"/>
          </a:p>
        </p:txBody>
      </p:sp>
      <p:sp>
        <p:nvSpPr>
          <p:cNvPr id="11268" name="Oval 3"/>
          <p:cNvSpPr>
            <a:spLocks noChangeArrowheads="1"/>
          </p:cNvSpPr>
          <p:nvPr/>
        </p:nvSpPr>
        <p:spPr bwMode="auto">
          <a:xfrm>
            <a:off x="1701800" y="20701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850900" y="28575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2540000" y="28448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1271" name="AutoShape 6"/>
          <p:cNvCxnSpPr>
            <a:cxnSpLocks noChangeShapeType="1"/>
            <a:stCxn id="11268" idx="3"/>
            <a:endCxn id="11269" idx="7"/>
          </p:cNvCxnSpPr>
          <p:nvPr/>
        </p:nvCxnSpPr>
        <p:spPr bwMode="auto">
          <a:xfrm flipH="1">
            <a:off x="1198563" y="2417763"/>
            <a:ext cx="561975" cy="498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2" name="AutoShape 7"/>
          <p:cNvCxnSpPr>
            <a:cxnSpLocks noChangeShapeType="1"/>
            <a:stCxn id="11268" idx="5"/>
            <a:endCxn id="11270" idx="1"/>
          </p:cNvCxnSpPr>
          <p:nvPr/>
        </p:nvCxnSpPr>
        <p:spPr bwMode="auto">
          <a:xfrm>
            <a:off x="2049463" y="2417763"/>
            <a:ext cx="549275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431800" y="36449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i</a:t>
            </a: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1282700" y="36322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j</a:t>
            </a:r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2120900" y="36449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k</a:t>
            </a: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2155825" y="2009775"/>
            <a:ext cx="1208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j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k</a:t>
            </a:r>
            <a:r>
              <a:rPr lang="en-US"/>
              <a:t>&gt;</a:t>
            </a: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1266825" y="2873375"/>
            <a:ext cx="117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j</a:t>
            </a:r>
            <a:r>
              <a:rPr lang="en-US"/>
              <a:t>&gt;</a:t>
            </a:r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2955925" y="2886075"/>
            <a:ext cx="1208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k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l</a:t>
            </a:r>
            <a:r>
              <a:rPr lang="en-US"/>
              <a:t>&gt;</a:t>
            </a:r>
          </a:p>
        </p:txBody>
      </p:sp>
      <p:cxnSp>
        <p:nvCxnSpPr>
          <p:cNvPr id="11279" name="AutoShape 14"/>
          <p:cNvCxnSpPr>
            <a:cxnSpLocks noChangeShapeType="1"/>
            <a:stCxn id="11269" idx="3"/>
            <a:endCxn id="11273" idx="0"/>
          </p:cNvCxnSpPr>
          <p:nvPr/>
        </p:nvCxnSpPr>
        <p:spPr bwMode="auto">
          <a:xfrm flipH="1">
            <a:off x="647700" y="3205163"/>
            <a:ext cx="261938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0" name="AutoShape 15"/>
          <p:cNvCxnSpPr>
            <a:cxnSpLocks noChangeShapeType="1"/>
            <a:stCxn id="11269" idx="5"/>
            <a:endCxn id="11274" idx="0"/>
          </p:cNvCxnSpPr>
          <p:nvPr/>
        </p:nvCxnSpPr>
        <p:spPr bwMode="auto">
          <a:xfrm>
            <a:off x="1198563" y="3205163"/>
            <a:ext cx="300037" cy="427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1" name="AutoShape 16"/>
          <p:cNvCxnSpPr>
            <a:cxnSpLocks noChangeShapeType="1"/>
            <a:stCxn id="11270" idx="3"/>
            <a:endCxn id="11275" idx="0"/>
          </p:cNvCxnSpPr>
          <p:nvPr/>
        </p:nvCxnSpPr>
        <p:spPr bwMode="auto">
          <a:xfrm flipH="1">
            <a:off x="2336800" y="3192463"/>
            <a:ext cx="261938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2" name="AutoShape 17"/>
          <p:cNvCxnSpPr>
            <a:cxnSpLocks noChangeShapeType="1"/>
            <a:stCxn id="11270" idx="5"/>
            <a:endCxn id="11283" idx="0"/>
          </p:cNvCxnSpPr>
          <p:nvPr/>
        </p:nvCxnSpPr>
        <p:spPr bwMode="auto">
          <a:xfrm>
            <a:off x="2887663" y="3192463"/>
            <a:ext cx="325437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283" name="Oval 45"/>
          <p:cNvSpPr>
            <a:spLocks noChangeArrowheads="1"/>
          </p:cNvSpPr>
          <p:nvPr/>
        </p:nvSpPr>
        <p:spPr bwMode="auto">
          <a:xfrm>
            <a:off x="3009900" y="36449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84" name="Oval 46"/>
          <p:cNvSpPr>
            <a:spLocks noChangeArrowheads="1"/>
          </p:cNvSpPr>
          <p:nvPr/>
        </p:nvSpPr>
        <p:spPr bwMode="auto">
          <a:xfrm>
            <a:off x="3009900" y="48006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85" name="Rectangle 47"/>
          <p:cNvSpPr>
            <a:spLocks noChangeArrowheads="1"/>
          </p:cNvSpPr>
          <p:nvPr/>
        </p:nvSpPr>
        <p:spPr bwMode="auto">
          <a:xfrm>
            <a:off x="2590800" y="61087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m</a:t>
            </a:r>
          </a:p>
        </p:txBody>
      </p:sp>
      <p:sp>
        <p:nvSpPr>
          <p:cNvPr id="11286" name="Rectangle 48"/>
          <p:cNvSpPr>
            <a:spLocks noChangeArrowheads="1"/>
          </p:cNvSpPr>
          <p:nvPr/>
        </p:nvSpPr>
        <p:spPr bwMode="auto">
          <a:xfrm>
            <a:off x="3441700" y="6083300"/>
            <a:ext cx="431800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sp>
        <p:nvSpPr>
          <p:cNvPr id="11287" name="Text Box 49"/>
          <p:cNvSpPr txBox="1">
            <a:spLocks noChangeArrowheads="1"/>
          </p:cNvSpPr>
          <p:nvPr/>
        </p:nvSpPr>
        <p:spPr bwMode="auto">
          <a:xfrm>
            <a:off x="3260725" y="3330575"/>
            <a:ext cx="126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l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m</a:t>
            </a:r>
            <a:r>
              <a:rPr lang="en-US"/>
              <a:t>&gt;</a:t>
            </a:r>
          </a:p>
        </p:txBody>
      </p:sp>
      <p:sp>
        <p:nvSpPr>
          <p:cNvPr id="11288" name="Text Box 50"/>
          <p:cNvSpPr txBox="1">
            <a:spLocks noChangeArrowheads="1"/>
          </p:cNvSpPr>
          <p:nvPr/>
        </p:nvSpPr>
        <p:spPr bwMode="auto">
          <a:xfrm>
            <a:off x="3209925" y="4435475"/>
            <a:ext cx="126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m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l</a:t>
            </a:r>
            <a:r>
              <a:rPr lang="en-US"/>
              <a:t>&gt;</a:t>
            </a:r>
          </a:p>
        </p:txBody>
      </p:sp>
      <p:cxnSp>
        <p:nvCxnSpPr>
          <p:cNvPr id="11289" name="AutoShape 51"/>
          <p:cNvCxnSpPr>
            <a:cxnSpLocks noChangeShapeType="1"/>
            <a:stCxn id="11284" idx="3"/>
            <a:endCxn id="11285" idx="0"/>
          </p:cNvCxnSpPr>
          <p:nvPr/>
        </p:nvCxnSpPr>
        <p:spPr bwMode="auto">
          <a:xfrm flipH="1">
            <a:off x="2806700" y="5148263"/>
            <a:ext cx="261938" cy="960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90" name="AutoShape 52"/>
          <p:cNvCxnSpPr>
            <a:cxnSpLocks noChangeShapeType="1"/>
            <a:stCxn id="11284" idx="5"/>
            <a:endCxn id="11286" idx="0"/>
          </p:cNvCxnSpPr>
          <p:nvPr/>
        </p:nvCxnSpPr>
        <p:spPr bwMode="auto">
          <a:xfrm>
            <a:off x="3357563" y="5148263"/>
            <a:ext cx="300037" cy="935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291" name="Rectangle 53"/>
          <p:cNvSpPr>
            <a:spLocks noChangeArrowheads="1"/>
          </p:cNvSpPr>
          <p:nvPr/>
        </p:nvSpPr>
        <p:spPr bwMode="auto">
          <a:xfrm>
            <a:off x="1816100" y="6134100"/>
            <a:ext cx="431800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cxnSp>
        <p:nvCxnSpPr>
          <p:cNvPr id="11292" name="AutoShape 54"/>
          <p:cNvCxnSpPr>
            <a:cxnSpLocks noChangeShapeType="1"/>
            <a:stCxn id="11283" idx="3"/>
            <a:endCxn id="11291" idx="0"/>
          </p:cNvCxnSpPr>
          <p:nvPr/>
        </p:nvCxnSpPr>
        <p:spPr bwMode="auto">
          <a:xfrm flipH="1">
            <a:off x="2032000" y="3992563"/>
            <a:ext cx="1036638" cy="2141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93" name="AutoShape 55"/>
          <p:cNvCxnSpPr>
            <a:cxnSpLocks noChangeShapeType="1"/>
            <a:stCxn id="11283" idx="4"/>
            <a:endCxn id="11284" idx="0"/>
          </p:cNvCxnSpPr>
          <p:nvPr/>
        </p:nvCxnSpPr>
        <p:spPr bwMode="auto">
          <a:xfrm>
            <a:off x="3213100" y="4051300"/>
            <a:ext cx="0" cy="74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294" name="Oval 60"/>
          <p:cNvSpPr>
            <a:spLocks noChangeArrowheads="1"/>
          </p:cNvSpPr>
          <p:nvPr/>
        </p:nvSpPr>
        <p:spPr bwMode="auto">
          <a:xfrm>
            <a:off x="7708900" y="50927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95" name="Oval 62"/>
          <p:cNvSpPr>
            <a:spLocks noChangeArrowheads="1"/>
          </p:cNvSpPr>
          <p:nvPr/>
        </p:nvSpPr>
        <p:spPr bwMode="auto">
          <a:xfrm>
            <a:off x="6794500" y="42926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96" name="Oval 63"/>
          <p:cNvSpPr>
            <a:spLocks noChangeArrowheads="1"/>
          </p:cNvSpPr>
          <p:nvPr/>
        </p:nvSpPr>
        <p:spPr bwMode="auto">
          <a:xfrm>
            <a:off x="7658100" y="39751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97" name="Oval 65"/>
          <p:cNvSpPr>
            <a:spLocks noChangeArrowheads="1"/>
          </p:cNvSpPr>
          <p:nvPr/>
        </p:nvSpPr>
        <p:spPr bwMode="auto">
          <a:xfrm>
            <a:off x="5880100" y="37973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98" name="Oval 67"/>
          <p:cNvSpPr>
            <a:spLocks noChangeArrowheads="1"/>
          </p:cNvSpPr>
          <p:nvPr/>
        </p:nvSpPr>
        <p:spPr bwMode="auto">
          <a:xfrm>
            <a:off x="5092700" y="40005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99" name="Text Box 68"/>
          <p:cNvSpPr txBox="1">
            <a:spLocks noChangeArrowheads="1"/>
          </p:cNvSpPr>
          <p:nvPr/>
        </p:nvSpPr>
        <p:spPr bwMode="auto">
          <a:xfrm>
            <a:off x="4657725" y="36734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</a:p>
        </p:txBody>
      </p:sp>
      <p:sp>
        <p:nvSpPr>
          <p:cNvPr id="11300" name="Text Box 69"/>
          <p:cNvSpPr txBox="1">
            <a:spLocks noChangeArrowheads="1"/>
          </p:cNvSpPr>
          <p:nvPr/>
        </p:nvSpPr>
        <p:spPr bwMode="auto">
          <a:xfrm>
            <a:off x="5457825" y="34575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j</a:t>
            </a:r>
          </a:p>
        </p:txBody>
      </p:sp>
      <p:sp>
        <p:nvSpPr>
          <p:cNvPr id="11301" name="Text Box 70"/>
          <p:cNvSpPr txBox="1">
            <a:spLocks noChangeArrowheads="1"/>
          </p:cNvSpPr>
          <p:nvPr/>
        </p:nvSpPr>
        <p:spPr bwMode="auto">
          <a:xfrm>
            <a:off x="6638925" y="3736975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k</a:t>
            </a:r>
          </a:p>
        </p:txBody>
      </p:sp>
      <p:sp>
        <p:nvSpPr>
          <p:cNvPr id="11302" name="Text Box 71"/>
          <p:cNvSpPr txBox="1">
            <a:spLocks noChangeArrowheads="1"/>
          </p:cNvSpPr>
          <p:nvPr/>
        </p:nvSpPr>
        <p:spPr bwMode="auto">
          <a:xfrm>
            <a:off x="7870825" y="36480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sp>
        <p:nvSpPr>
          <p:cNvPr id="11303" name="Line 72"/>
          <p:cNvSpPr>
            <a:spLocks noChangeShapeType="1"/>
          </p:cNvSpPr>
          <p:nvPr/>
        </p:nvSpPr>
        <p:spPr bwMode="auto">
          <a:xfrm>
            <a:off x="4610100" y="5397500"/>
            <a:ext cx="401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304" name="Line 73"/>
          <p:cNvSpPr>
            <a:spLocks noChangeShapeType="1"/>
          </p:cNvSpPr>
          <p:nvPr/>
        </p:nvSpPr>
        <p:spPr bwMode="auto">
          <a:xfrm>
            <a:off x="4851400" y="5410200"/>
            <a:ext cx="0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305" name="Line 74"/>
          <p:cNvSpPr>
            <a:spLocks noChangeShapeType="1"/>
          </p:cNvSpPr>
          <p:nvPr/>
        </p:nvSpPr>
        <p:spPr bwMode="auto">
          <a:xfrm>
            <a:off x="8407400" y="5422900"/>
            <a:ext cx="0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306" name="Text Box 75"/>
          <p:cNvSpPr txBox="1">
            <a:spLocks noChangeArrowheads="1"/>
          </p:cNvSpPr>
          <p:nvPr/>
        </p:nvSpPr>
        <p:spPr bwMode="auto">
          <a:xfrm>
            <a:off x="8531225" y="49434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</a:t>
            </a:r>
          </a:p>
        </p:txBody>
      </p:sp>
      <p:sp>
        <p:nvSpPr>
          <p:cNvPr id="11307" name="Text Box 79"/>
          <p:cNvSpPr txBox="1">
            <a:spLocks noChangeArrowheads="1"/>
          </p:cNvSpPr>
          <p:nvPr/>
        </p:nvSpPr>
        <p:spPr bwMode="auto">
          <a:xfrm>
            <a:off x="7959725" y="4752975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m</a:t>
            </a:r>
            <a:endParaRPr lang="en-US" i="1"/>
          </a:p>
        </p:txBody>
      </p:sp>
      <p:sp>
        <p:nvSpPr>
          <p:cNvPr id="11308" name="Text Box 83"/>
          <p:cNvSpPr txBox="1">
            <a:spLocks noChangeArrowheads="1"/>
          </p:cNvSpPr>
          <p:nvPr/>
        </p:nvSpPr>
        <p:spPr bwMode="auto">
          <a:xfrm>
            <a:off x="5330825" y="11715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1309" name="Text Box 84"/>
          <p:cNvSpPr txBox="1">
            <a:spLocks noChangeArrowheads="1"/>
          </p:cNvSpPr>
          <p:nvPr/>
        </p:nvSpPr>
        <p:spPr bwMode="auto">
          <a:xfrm>
            <a:off x="5343525" y="11207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1310" name="AutoShape 85"/>
          <p:cNvSpPr>
            <a:spLocks noChangeArrowheads="1"/>
          </p:cNvSpPr>
          <p:nvPr/>
        </p:nvSpPr>
        <p:spPr bwMode="auto">
          <a:xfrm>
            <a:off x="5283200" y="1511300"/>
            <a:ext cx="2681288" cy="8143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sz="2000"/>
              <a:t>Два новых элемента </a:t>
            </a:r>
          </a:p>
          <a:p>
            <a:r>
              <a:rPr lang="ru-RU" sz="2000"/>
              <a:t>в двусвязном списке</a:t>
            </a:r>
          </a:p>
        </p:txBody>
      </p:sp>
      <p:sp>
        <p:nvSpPr>
          <p:cNvPr id="11311" name="Line 87"/>
          <p:cNvSpPr>
            <a:spLocks noChangeShapeType="1"/>
          </p:cNvSpPr>
          <p:nvPr/>
        </p:nvSpPr>
        <p:spPr bwMode="auto">
          <a:xfrm flipV="1">
            <a:off x="3187700" y="2286000"/>
            <a:ext cx="2133600" cy="1549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312" name="Line 88"/>
          <p:cNvSpPr>
            <a:spLocks noChangeShapeType="1"/>
          </p:cNvSpPr>
          <p:nvPr/>
        </p:nvSpPr>
        <p:spPr bwMode="auto">
          <a:xfrm flipV="1">
            <a:off x="3200400" y="2489200"/>
            <a:ext cx="2241550" cy="2540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313" name="Text Box 89"/>
          <p:cNvSpPr txBox="1">
            <a:spLocks noChangeArrowheads="1"/>
          </p:cNvSpPr>
          <p:nvPr/>
        </p:nvSpPr>
        <p:spPr bwMode="auto">
          <a:xfrm>
            <a:off x="5127625" y="2695575"/>
            <a:ext cx="34591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0000"/>
                </a:solidFill>
              </a:rPr>
              <a:t>Идентифицируют точки </a:t>
            </a:r>
          </a:p>
          <a:p>
            <a:r>
              <a:rPr lang="ru-RU">
                <a:solidFill>
                  <a:srgbClr val="FF0000"/>
                </a:solidFill>
              </a:rPr>
              <a:t>пересечения дуг парабол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314" name="Oval 92"/>
          <p:cNvSpPr>
            <a:spLocks noChangeArrowheads="1"/>
          </p:cNvSpPr>
          <p:nvPr/>
        </p:nvSpPr>
        <p:spPr bwMode="auto">
          <a:xfrm>
            <a:off x="7708900" y="50927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315" name="Line 93"/>
          <p:cNvSpPr>
            <a:spLocks noChangeShapeType="1"/>
          </p:cNvSpPr>
          <p:nvPr/>
        </p:nvSpPr>
        <p:spPr bwMode="auto">
          <a:xfrm>
            <a:off x="4610100" y="5397500"/>
            <a:ext cx="401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316" name="Text Box 94"/>
          <p:cNvSpPr txBox="1">
            <a:spLocks noChangeArrowheads="1"/>
          </p:cNvSpPr>
          <p:nvPr/>
        </p:nvSpPr>
        <p:spPr bwMode="auto">
          <a:xfrm>
            <a:off x="8531225" y="49434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</a:t>
            </a:r>
          </a:p>
        </p:txBody>
      </p:sp>
      <p:sp>
        <p:nvSpPr>
          <p:cNvPr id="11317" name="Freeform 95"/>
          <p:cNvSpPr>
            <a:spLocks/>
          </p:cNvSpPr>
          <p:nvPr/>
        </p:nvSpPr>
        <p:spPr bwMode="auto">
          <a:xfrm>
            <a:off x="4627563" y="4748213"/>
            <a:ext cx="1104900" cy="90487"/>
          </a:xfrm>
          <a:custGeom>
            <a:avLst/>
            <a:gdLst>
              <a:gd name="T0" fmla="*/ 0 w 696"/>
              <a:gd name="T1" fmla="*/ 0 h 140"/>
              <a:gd name="T2" fmla="*/ 2147483647 w 696"/>
              <a:gd name="T3" fmla="*/ 2147483647 h 140"/>
              <a:gd name="T4" fmla="*/ 2147483647 w 696"/>
              <a:gd name="T5" fmla="*/ 2147483647 h 140"/>
              <a:gd name="T6" fmla="*/ 0 60000 65536"/>
              <a:gd name="T7" fmla="*/ 0 60000 65536"/>
              <a:gd name="T8" fmla="*/ 0 60000 65536"/>
              <a:gd name="T9" fmla="*/ 0 w 696"/>
              <a:gd name="T10" fmla="*/ 0 h 140"/>
              <a:gd name="T11" fmla="*/ 696 w 696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40">
                <a:moveTo>
                  <a:pt x="0" y="0"/>
                </a:moveTo>
                <a:cubicBezTo>
                  <a:pt x="134" y="66"/>
                  <a:pt x="268" y="132"/>
                  <a:pt x="384" y="136"/>
                </a:cubicBezTo>
                <a:cubicBezTo>
                  <a:pt x="500" y="140"/>
                  <a:pt x="598" y="82"/>
                  <a:pt x="696" y="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318" name="Freeform 96"/>
          <p:cNvSpPr>
            <a:spLocks/>
          </p:cNvSpPr>
          <p:nvPr/>
        </p:nvSpPr>
        <p:spPr bwMode="auto">
          <a:xfrm>
            <a:off x="5721350" y="4754563"/>
            <a:ext cx="504825" cy="57150"/>
          </a:xfrm>
          <a:custGeom>
            <a:avLst/>
            <a:gdLst>
              <a:gd name="T0" fmla="*/ 0 w 376"/>
              <a:gd name="T1" fmla="*/ 2147483647 h 41"/>
              <a:gd name="T2" fmla="*/ 2147483647 w 376"/>
              <a:gd name="T3" fmla="*/ 2147483647 h 41"/>
              <a:gd name="T4" fmla="*/ 2147483647 w 376"/>
              <a:gd name="T5" fmla="*/ 0 h 41"/>
              <a:gd name="T6" fmla="*/ 0 60000 65536"/>
              <a:gd name="T7" fmla="*/ 0 60000 65536"/>
              <a:gd name="T8" fmla="*/ 0 60000 65536"/>
              <a:gd name="T9" fmla="*/ 0 w 376"/>
              <a:gd name="T10" fmla="*/ 0 h 41"/>
              <a:gd name="T11" fmla="*/ 376 w 376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" h="41">
                <a:moveTo>
                  <a:pt x="0" y="8"/>
                </a:moveTo>
                <a:cubicBezTo>
                  <a:pt x="60" y="24"/>
                  <a:pt x="121" y="41"/>
                  <a:pt x="184" y="40"/>
                </a:cubicBezTo>
                <a:cubicBezTo>
                  <a:pt x="247" y="39"/>
                  <a:pt x="311" y="19"/>
                  <a:pt x="37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319" name="Freeform 97"/>
          <p:cNvSpPr>
            <a:spLocks/>
          </p:cNvSpPr>
          <p:nvPr/>
        </p:nvSpPr>
        <p:spPr bwMode="auto">
          <a:xfrm>
            <a:off x="6219825" y="4762500"/>
            <a:ext cx="1333500" cy="138113"/>
          </a:xfrm>
          <a:custGeom>
            <a:avLst/>
            <a:gdLst>
              <a:gd name="T0" fmla="*/ 0 w 720"/>
              <a:gd name="T1" fmla="*/ 0 h 216"/>
              <a:gd name="T2" fmla="*/ 2147483647 w 720"/>
              <a:gd name="T3" fmla="*/ 2147483647 h 216"/>
              <a:gd name="T4" fmla="*/ 2147483647 w 720"/>
              <a:gd name="T5" fmla="*/ 2147483647 h 216"/>
              <a:gd name="T6" fmla="*/ 2147483647 w 720"/>
              <a:gd name="T7" fmla="*/ 2147483647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216"/>
              <a:gd name="T14" fmla="*/ 720 w 720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216">
                <a:moveTo>
                  <a:pt x="0" y="0"/>
                </a:moveTo>
                <a:cubicBezTo>
                  <a:pt x="122" y="100"/>
                  <a:pt x="245" y="200"/>
                  <a:pt x="360" y="208"/>
                </a:cubicBezTo>
                <a:cubicBezTo>
                  <a:pt x="475" y="216"/>
                  <a:pt x="656" y="59"/>
                  <a:pt x="688" y="48"/>
                </a:cubicBezTo>
                <a:cubicBezTo>
                  <a:pt x="720" y="37"/>
                  <a:pt x="636" y="90"/>
                  <a:pt x="552" y="1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320" name="Text Box 98"/>
          <p:cNvSpPr txBox="1">
            <a:spLocks noChangeArrowheads="1"/>
          </p:cNvSpPr>
          <p:nvPr/>
        </p:nvSpPr>
        <p:spPr bwMode="auto">
          <a:xfrm>
            <a:off x="7959725" y="4752975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m</a:t>
            </a:r>
            <a:endParaRPr lang="en-US" i="1"/>
          </a:p>
        </p:txBody>
      </p:sp>
      <p:sp>
        <p:nvSpPr>
          <p:cNvPr id="11321" name="Freeform 99"/>
          <p:cNvSpPr>
            <a:spLocks/>
          </p:cNvSpPr>
          <p:nvPr/>
        </p:nvSpPr>
        <p:spPr bwMode="auto">
          <a:xfrm>
            <a:off x="7713663" y="4795838"/>
            <a:ext cx="157162" cy="563562"/>
          </a:xfrm>
          <a:custGeom>
            <a:avLst/>
            <a:gdLst>
              <a:gd name="T0" fmla="*/ 0 w 184"/>
              <a:gd name="T1" fmla="*/ 2147483647 h 505"/>
              <a:gd name="T2" fmla="*/ 2147483647 w 184"/>
              <a:gd name="T3" fmla="*/ 2147483647 h 505"/>
              <a:gd name="T4" fmla="*/ 2147483647 w 184"/>
              <a:gd name="T5" fmla="*/ 0 h 505"/>
              <a:gd name="T6" fmla="*/ 0 60000 65536"/>
              <a:gd name="T7" fmla="*/ 0 60000 65536"/>
              <a:gd name="T8" fmla="*/ 0 60000 65536"/>
              <a:gd name="T9" fmla="*/ 0 w 184"/>
              <a:gd name="T10" fmla="*/ 0 h 505"/>
              <a:gd name="T11" fmla="*/ 184 w 184"/>
              <a:gd name="T12" fmla="*/ 505 h 5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505">
                <a:moveTo>
                  <a:pt x="0" y="8"/>
                </a:moveTo>
                <a:cubicBezTo>
                  <a:pt x="32" y="256"/>
                  <a:pt x="65" y="505"/>
                  <a:pt x="96" y="504"/>
                </a:cubicBezTo>
                <a:cubicBezTo>
                  <a:pt x="127" y="503"/>
                  <a:pt x="155" y="251"/>
                  <a:pt x="184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322" name="Freeform 100"/>
          <p:cNvSpPr>
            <a:spLocks/>
          </p:cNvSpPr>
          <p:nvPr/>
        </p:nvSpPr>
        <p:spPr bwMode="auto">
          <a:xfrm>
            <a:off x="7516813" y="4770438"/>
            <a:ext cx="211137" cy="42862"/>
          </a:xfrm>
          <a:custGeom>
            <a:avLst/>
            <a:gdLst>
              <a:gd name="T0" fmla="*/ 0 w 160"/>
              <a:gd name="T1" fmla="*/ 0 h 76"/>
              <a:gd name="T2" fmla="*/ 2147483647 w 160"/>
              <a:gd name="T3" fmla="*/ 2147483647 h 76"/>
              <a:gd name="T4" fmla="*/ 2147483647 w 160"/>
              <a:gd name="T5" fmla="*/ 2147483647 h 76"/>
              <a:gd name="T6" fmla="*/ 0 60000 65536"/>
              <a:gd name="T7" fmla="*/ 0 60000 65536"/>
              <a:gd name="T8" fmla="*/ 0 60000 65536"/>
              <a:gd name="T9" fmla="*/ 0 w 160"/>
              <a:gd name="T10" fmla="*/ 0 h 76"/>
              <a:gd name="T11" fmla="*/ 160 w 160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" h="76">
                <a:moveTo>
                  <a:pt x="0" y="0"/>
                </a:moveTo>
                <a:cubicBezTo>
                  <a:pt x="34" y="26"/>
                  <a:pt x="69" y="52"/>
                  <a:pt x="96" y="64"/>
                </a:cubicBezTo>
                <a:cubicBezTo>
                  <a:pt x="123" y="76"/>
                  <a:pt x="141" y="74"/>
                  <a:pt x="160" y="7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323" name="Freeform 101"/>
          <p:cNvSpPr>
            <a:spLocks/>
          </p:cNvSpPr>
          <p:nvPr/>
        </p:nvSpPr>
        <p:spPr bwMode="auto">
          <a:xfrm>
            <a:off x="7872413" y="4643438"/>
            <a:ext cx="749300" cy="165100"/>
          </a:xfrm>
          <a:custGeom>
            <a:avLst/>
            <a:gdLst>
              <a:gd name="T0" fmla="*/ 0 w 472"/>
              <a:gd name="T1" fmla="*/ 2147483647 h 256"/>
              <a:gd name="T2" fmla="*/ 2147483647 w 472"/>
              <a:gd name="T3" fmla="*/ 2147483647 h 256"/>
              <a:gd name="T4" fmla="*/ 2147483647 w 472"/>
              <a:gd name="T5" fmla="*/ 0 h 256"/>
              <a:gd name="T6" fmla="*/ 0 60000 65536"/>
              <a:gd name="T7" fmla="*/ 0 60000 65536"/>
              <a:gd name="T8" fmla="*/ 0 60000 65536"/>
              <a:gd name="T9" fmla="*/ 0 w 472"/>
              <a:gd name="T10" fmla="*/ 0 h 256"/>
              <a:gd name="T11" fmla="*/ 472 w 472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256">
                <a:moveTo>
                  <a:pt x="0" y="256"/>
                </a:moveTo>
                <a:cubicBezTo>
                  <a:pt x="88" y="225"/>
                  <a:pt x="177" y="195"/>
                  <a:pt x="256" y="152"/>
                </a:cubicBezTo>
                <a:cubicBezTo>
                  <a:pt x="335" y="109"/>
                  <a:pt x="437" y="25"/>
                  <a:pt x="472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0200"/>
            <a:ext cx="7772400" cy="1143000"/>
          </a:xfrm>
        </p:spPr>
        <p:txBody>
          <a:bodyPr/>
          <a:lstStyle/>
          <a:p>
            <a:pPr eaLnBrk="1" hangingPunct="1"/>
            <a:r>
              <a:rPr lang="ru-RU" sz="4000" smtClean="0"/>
              <a:t>Контроль за окружностями</a:t>
            </a:r>
            <a:endParaRPr lang="en-US" sz="400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1400" y="1257300"/>
            <a:ext cx="7772400" cy="18446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ru-RU" sz="2800" smtClean="0"/>
              <a:t>Просматриваем последовательные тройки дуг. Если их точки пересечения сблизились, имеем момент появления вершины диаграммы Вороного</a:t>
            </a:r>
            <a:endParaRPr lang="en-US" sz="2800" smtClean="0"/>
          </a:p>
        </p:txBody>
      </p:sp>
      <p:pic>
        <p:nvPicPr>
          <p:cNvPr id="12292" name="Picture 4" descr="C:\cygwin\home\aklmiu\6.838\chapter 7 figs\P1010034.JPG"/>
          <p:cNvPicPr>
            <a:picLocks noChangeAspect="1" noChangeArrowheads="1"/>
          </p:cNvPicPr>
          <p:nvPr/>
        </p:nvPicPr>
        <p:blipFill>
          <a:blip r:embed="rId3" cstate="print">
            <a:lum contrast="6000"/>
            <a:grayscl/>
            <a:biLevel thresh="50000"/>
          </a:blip>
          <a:srcRect l="31038" t="22049" r="20573" b="24654"/>
          <a:stretch>
            <a:fillRect/>
          </a:stretch>
        </p:blipFill>
        <p:spPr bwMode="auto">
          <a:xfrm>
            <a:off x="2798763" y="3314700"/>
            <a:ext cx="3795712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Oval 9"/>
          <p:cNvSpPr>
            <a:spLocks noChangeArrowheads="1"/>
          </p:cNvSpPr>
          <p:nvPr/>
        </p:nvSpPr>
        <p:spPr bwMode="auto">
          <a:xfrm>
            <a:off x="2336800" y="4330700"/>
            <a:ext cx="139700" cy="139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2294" name="Group 17"/>
          <p:cNvGrpSpPr>
            <a:grpSpLocks/>
          </p:cNvGrpSpPr>
          <p:nvPr/>
        </p:nvGrpSpPr>
        <p:grpSpPr bwMode="auto">
          <a:xfrm>
            <a:off x="2768600" y="3340100"/>
            <a:ext cx="4635500" cy="2463800"/>
            <a:chOff x="1744" y="2104"/>
            <a:chExt cx="2920" cy="1552"/>
          </a:xfrm>
        </p:grpSpPr>
        <p:sp>
          <p:nvSpPr>
            <p:cNvPr id="12299" name="Line 5"/>
            <p:cNvSpPr>
              <a:spLocks noChangeShapeType="1"/>
            </p:cNvSpPr>
            <p:nvPr/>
          </p:nvSpPr>
          <p:spPr bwMode="auto">
            <a:xfrm>
              <a:off x="2560" y="2104"/>
              <a:ext cx="664" cy="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300" name="Line 6"/>
            <p:cNvSpPr>
              <a:spLocks noChangeShapeType="1"/>
            </p:cNvSpPr>
            <p:nvPr/>
          </p:nvSpPr>
          <p:spPr bwMode="auto">
            <a:xfrm flipV="1">
              <a:off x="2152" y="2952"/>
              <a:ext cx="1056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301" name="Line 7"/>
            <p:cNvSpPr>
              <a:spLocks noChangeShapeType="1"/>
            </p:cNvSpPr>
            <p:nvPr/>
          </p:nvSpPr>
          <p:spPr bwMode="auto">
            <a:xfrm>
              <a:off x="3224" y="2952"/>
              <a:ext cx="1440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302" name="Line 11"/>
            <p:cNvSpPr>
              <a:spLocks noChangeShapeType="1"/>
            </p:cNvSpPr>
            <p:nvPr/>
          </p:nvSpPr>
          <p:spPr bwMode="auto">
            <a:xfrm flipH="1">
              <a:off x="1744" y="2208"/>
              <a:ext cx="384" cy="1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2295" name="Freeform 12"/>
          <p:cNvSpPr>
            <a:spLocks/>
          </p:cNvSpPr>
          <p:nvPr/>
        </p:nvSpPr>
        <p:spPr bwMode="auto">
          <a:xfrm>
            <a:off x="1981200" y="5118100"/>
            <a:ext cx="965200" cy="63500"/>
          </a:xfrm>
          <a:custGeom>
            <a:avLst/>
            <a:gdLst>
              <a:gd name="T0" fmla="*/ 2147483647 w 608"/>
              <a:gd name="T1" fmla="*/ 0 h 40"/>
              <a:gd name="T2" fmla="*/ 2147483647 w 608"/>
              <a:gd name="T3" fmla="*/ 2147483647 h 40"/>
              <a:gd name="T4" fmla="*/ 0 w 608"/>
              <a:gd name="T5" fmla="*/ 0 h 40"/>
              <a:gd name="T6" fmla="*/ 0 60000 65536"/>
              <a:gd name="T7" fmla="*/ 0 60000 65536"/>
              <a:gd name="T8" fmla="*/ 0 60000 65536"/>
              <a:gd name="T9" fmla="*/ 0 w 608"/>
              <a:gd name="T10" fmla="*/ 0 h 40"/>
              <a:gd name="T11" fmla="*/ 608 w 608"/>
              <a:gd name="T12" fmla="*/ 40 h 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8" h="40">
                <a:moveTo>
                  <a:pt x="608" y="0"/>
                </a:moveTo>
                <a:cubicBezTo>
                  <a:pt x="506" y="20"/>
                  <a:pt x="405" y="40"/>
                  <a:pt x="304" y="40"/>
                </a:cubicBezTo>
                <a:cubicBezTo>
                  <a:pt x="203" y="40"/>
                  <a:pt x="101" y="20"/>
                  <a:pt x="0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296" name="Freeform 13"/>
          <p:cNvSpPr>
            <a:spLocks/>
          </p:cNvSpPr>
          <p:nvPr/>
        </p:nvSpPr>
        <p:spPr bwMode="auto">
          <a:xfrm>
            <a:off x="2933700" y="5092700"/>
            <a:ext cx="977900" cy="304800"/>
          </a:xfrm>
          <a:custGeom>
            <a:avLst/>
            <a:gdLst>
              <a:gd name="T0" fmla="*/ 0 w 616"/>
              <a:gd name="T1" fmla="*/ 0 h 192"/>
              <a:gd name="T2" fmla="*/ 2147483647 w 616"/>
              <a:gd name="T3" fmla="*/ 2147483647 h 192"/>
              <a:gd name="T4" fmla="*/ 2147483647 w 616"/>
              <a:gd name="T5" fmla="*/ 2147483647 h 192"/>
              <a:gd name="T6" fmla="*/ 0 60000 65536"/>
              <a:gd name="T7" fmla="*/ 0 60000 65536"/>
              <a:gd name="T8" fmla="*/ 0 60000 65536"/>
              <a:gd name="T9" fmla="*/ 0 w 616"/>
              <a:gd name="T10" fmla="*/ 0 h 192"/>
              <a:gd name="T11" fmla="*/ 616 w 616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6" h="192">
                <a:moveTo>
                  <a:pt x="0" y="0"/>
                </a:moveTo>
                <a:cubicBezTo>
                  <a:pt x="92" y="64"/>
                  <a:pt x="185" y="128"/>
                  <a:pt x="288" y="160"/>
                </a:cubicBezTo>
                <a:cubicBezTo>
                  <a:pt x="391" y="192"/>
                  <a:pt x="503" y="192"/>
                  <a:pt x="616" y="192"/>
                </a:cubicBezTo>
              </a:path>
            </a:pathLst>
          </a:cu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297" name="Freeform 14"/>
          <p:cNvSpPr>
            <a:spLocks/>
          </p:cNvSpPr>
          <p:nvPr/>
        </p:nvSpPr>
        <p:spPr bwMode="auto">
          <a:xfrm>
            <a:off x="1993900" y="5118100"/>
            <a:ext cx="965200" cy="63500"/>
          </a:xfrm>
          <a:custGeom>
            <a:avLst/>
            <a:gdLst>
              <a:gd name="T0" fmla="*/ 2147483647 w 608"/>
              <a:gd name="T1" fmla="*/ 0 h 40"/>
              <a:gd name="T2" fmla="*/ 2147483647 w 608"/>
              <a:gd name="T3" fmla="*/ 2147483647 h 40"/>
              <a:gd name="T4" fmla="*/ 0 w 608"/>
              <a:gd name="T5" fmla="*/ 0 h 40"/>
              <a:gd name="T6" fmla="*/ 0 60000 65536"/>
              <a:gd name="T7" fmla="*/ 0 60000 65536"/>
              <a:gd name="T8" fmla="*/ 0 60000 65536"/>
              <a:gd name="T9" fmla="*/ 0 w 608"/>
              <a:gd name="T10" fmla="*/ 0 h 40"/>
              <a:gd name="T11" fmla="*/ 608 w 608"/>
              <a:gd name="T12" fmla="*/ 40 h 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8" h="40">
                <a:moveTo>
                  <a:pt x="608" y="0"/>
                </a:moveTo>
                <a:cubicBezTo>
                  <a:pt x="506" y="20"/>
                  <a:pt x="405" y="40"/>
                  <a:pt x="304" y="40"/>
                </a:cubicBezTo>
                <a:cubicBezTo>
                  <a:pt x="203" y="40"/>
                  <a:pt x="101" y="20"/>
                  <a:pt x="0" y="0"/>
                </a:cubicBezTo>
              </a:path>
            </a:pathLst>
          </a:cu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298" name="Freeform 15"/>
          <p:cNvSpPr>
            <a:spLocks/>
          </p:cNvSpPr>
          <p:nvPr/>
        </p:nvSpPr>
        <p:spPr bwMode="auto">
          <a:xfrm>
            <a:off x="3898900" y="4927600"/>
            <a:ext cx="825500" cy="919163"/>
          </a:xfrm>
          <a:custGeom>
            <a:avLst/>
            <a:gdLst>
              <a:gd name="T0" fmla="*/ 0 w 520"/>
              <a:gd name="T1" fmla="*/ 2147483647 h 579"/>
              <a:gd name="T2" fmla="*/ 2147483647 w 520"/>
              <a:gd name="T3" fmla="*/ 2147483647 h 579"/>
              <a:gd name="T4" fmla="*/ 2147483647 w 520"/>
              <a:gd name="T5" fmla="*/ 2147483647 h 579"/>
              <a:gd name="T6" fmla="*/ 2147483647 w 520"/>
              <a:gd name="T7" fmla="*/ 0 h 579"/>
              <a:gd name="T8" fmla="*/ 0 60000 65536"/>
              <a:gd name="T9" fmla="*/ 0 60000 65536"/>
              <a:gd name="T10" fmla="*/ 0 60000 65536"/>
              <a:gd name="T11" fmla="*/ 0 60000 65536"/>
              <a:gd name="T12" fmla="*/ 0 w 520"/>
              <a:gd name="T13" fmla="*/ 0 h 579"/>
              <a:gd name="T14" fmla="*/ 520 w 520"/>
              <a:gd name="T15" fmla="*/ 579 h 5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0" h="579">
                <a:moveTo>
                  <a:pt x="0" y="312"/>
                </a:moveTo>
                <a:cubicBezTo>
                  <a:pt x="79" y="445"/>
                  <a:pt x="159" y="579"/>
                  <a:pt x="232" y="576"/>
                </a:cubicBezTo>
                <a:cubicBezTo>
                  <a:pt x="305" y="573"/>
                  <a:pt x="392" y="392"/>
                  <a:pt x="440" y="296"/>
                </a:cubicBezTo>
                <a:cubicBezTo>
                  <a:pt x="488" y="200"/>
                  <a:pt x="504" y="100"/>
                  <a:pt x="520" y="0"/>
                </a:cubicBezTo>
              </a:path>
            </a:pathLst>
          </a:cu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0200"/>
            <a:ext cx="7772400" cy="1143000"/>
          </a:xfrm>
        </p:spPr>
        <p:txBody>
          <a:bodyPr/>
          <a:lstStyle/>
          <a:p>
            <a:pPr eaLnBrk="1" hangingPunct="1"/>
            <a:r>
              <a:rPr lang="ru-RU" sz="4000" smtClean="0"/>
              <a:t>Контроль за окружностями</a:t>
            </a:r>
            <a:endParaRPr lang="en-US" sz="4000" smtClean="0"/>
          </a:p>
        </p:txBody>
      </p:sp>
      <p:pic>
        <p:nvPicPr>
          <p:cNvPr id="13315" name="Picture 4" descr="C:\cygwin\home\aklmiu\6.838\chapter 7 figs\P1010034.JPG"/>
          <p:cNvPicPr>
            <a:picLocks noChangeAspect="1" noChangeArrowheads="1"/>
          </p:cNvPicPr>
          <p:nvPr/>
        </p:nvPicPr>
        <p:blipFill>
          <a:blip r:embed="rId2" cstate="print">
            <a:lum contrast="6000"/>
            <a:grayscl/>
            <a:biLevel thresh="50000"/>
          </a:blip>
          <a:srcRect l="31038" t="22049" r="20573" b="24654"/>
          <a:stretch>
            <a:fillRect/>
          </a:stretch>
        </p:blipFill>
        <p:spPr bwMode="auto">
          <a:xfrm>
            <a:off x="2798763" y="3314700"/>
            <a:ext cx="3795712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Oval 5"/>
          <p:cNvSpPr>
            <a:spLocks noChangeArrowheads="1"/>
          </p:cNvSpPr>
          <p:nvPr/>
        </p:nvSpPr>
        <p:spPr bwMode="auto">
          <a:xfrm>
            <a:off x="2336800" y="4330700"/>
            <a:ext cx="139700" cy="139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3317" name="Group 6"/>
          <p:cNvGrpSpPr>
            <a:grpSpLocks/>
          </p:cNvGrpSpPr>
          <p:nvPr/>
        </p:nvGrpSpPr>
        <p:grpSpPr bwMode="auto">
          <a:xfrm>
            <a:off x="2768600" y="3340100"/>
            <a:ext cx="4635500" cy="2463800"/>
            <a:chOff x="1744" y="2104"/>
            <a:chExt cx="2920" cy="1552"/>
          </a:xfrm>
        </p:grpSpPr>
        <p:sp>
          <p:nvSpPr>
            <p:cNvPr id="13323" name="Line 7"/>
            <p:cNvSpPr>
              <a:spLocks noChangeShapeType="1"/>
            </p:cNvSpPr>
            <p:nvPr/>
          </p:nvSpPr>
          <p:spPr bwMode="auto">
            <a:xfrm>
              <a:off x="2560" y="2104"/>
              <a:ext cx="664" cy="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324" name="Line 8"/>
            <p:cNvSpPr>
              <a:spLocks noChangeShapeType="1"/>
            </p:cNvSpPr>
            <p:nvPr/>
          </p:nvSpPr>
          <p:spPr bwMode="auto">
            <a:xfrm flipV="1">
              <a:off x="2152" y="2952"/>
              <a:ext cx="1056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325" name="Line 9"/>
            <p:cNvSpPr>
              <a:spLocks noChangeShapeType="1"/>
            </p:cNvSpPr>
            <p:nvPr/>
          </p:nvSpPr>
          <p:spPr bwMode="auto">
            <a:xfrm>
              <a:off x="3224" y="2952"/>
              <a:ext cx="1440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326" name="Line 10"/>
            <p:cNvSpPr>
              <a:spLocks noChangeShapeType="1"/>
            </p:cNvSpPr>
            <p:nvPr/>
          </p:nvSpPr>
          <p:spPr bwMode="auto">
            <a:xfrm flipH="1">
              <a:off x="1744" y="2208"/>
              <a:ext cx="384" cy="1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3318" name="Freeform 11"/>
          <p:cNvSpPr>
            <a:spLocks/>
          </p:cNvSpPr>
          <p:nvPr/>
        </p:nvSpPr>
        <p:spPr bwMode="auto">
          <a:xfrm>
            <a:off x="1981200" y="5118100"/>
            <a:ext cx="965200" cy="63500"/>
          </a:xfrm>
          <a:custGeom>
            <a:avLst/>
            <a:gdLst>
              <a:gd name="T0" fmla="*/ 2147483647 w 608"/>
              <a:gd name="T1" fmla="*/ 0 h 40"/>
              <a:gd name="T2" fmla="*/ 2147483647 w 608"/>
              <a:gd name="T3" fmla="*/ 2147483647 h 40"/>
              <a:gd name="T4" fmla="*/ 0 w 608"/>
              <a:gd name="T5" fmla="*/ 0 h 40"/>
              <a:gd name="T6" fmla="*/ 0 60000 65536"/>
              <a:gd name="T7" fmla="*/ 0 60000 65536"/>
              <a:gd name="T8" fmla="*/ 0 60000 65536"/>
              <a:gd name="T9" fmla="*/ 0 w 608"/>
              <a:gd name="T10" fmla="*/ 0 h 40"/>
              <a:gd name="T11" fmla="*/ 608 w 608"/>
              <a:gd name="T12" fmla="*/ 40 h 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8" h="40">
                <a:moveTo>
                  <a:pt x="608" y="0"/>
                </a:moveTo>
                <a:cubicBezTo>
                  <a:pt x="506" y="20"/>
                  <a:pt x="405" y="40"/>
                  <a:pt x="304" y="40"/>
                </a:cubicBezTo>
                <a:cubicBezTo>
                  <a:pt x="203" y="40"/>
                  <a:pt x="101" y="20"/>
                  <a:pt x="0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19" name="Freeform 12"/>
          <p:cNvSpPr>
            <a:spLocks/>
          </p:cNvSpPr>
          <p:nvPr/>
        </p:nvSpPr>
        <p:spPr bwMode="auto">
          <a:xfrm>
            <a:off x="2933700" y="5092700"/>
            <a:ext cx="977900" cy="304800"/>
          </a:xfrm>
          <a:custGeom>
            <a:avLst/>
            <a:gdLst>
              <a:gd name="T0" fmla="*/ 0 w 616"/>
              <a:gd name="T1" fmla="*/ 0 h 192"/>
              <a:gd name="T2" fmla="*/ 2147483647 w 616"/>
              <a:gd name="T3" fmla="*/ 2147483647 h 192"/>
              <a:gd name="T4" fmla="*/ 2147483647 w 616"/>
              <a:gd name="T5" fmla="*/ 2147483647 h 192"/>
              <a:gd name="T6" fmla="*/ 0 60000 65536"/>
              <a:gd name="T7" fmla="*/ 0 60000 65536"/>
              <a:gd name="T8" fmla="*/ 0 60000 65536"/>
              <a:gd name="T9" fmla="*/ 0 w 616"/>
              <a:gd name="T10" fmla="*/ 0 h 192"/>
              <a:gd name="T11" fmla="*/ 616 w 616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6" h="192">
                <a:moveTo>
                  <a:pt x="0" y="0"/>
                </a:moveTo>
                <a:cubicBezTo>
                  <a:pt x="92" y="64"/>
                  <a:pt x="185" y="128"/>
                  <a:pt x="288" y="160"/>
                </a:cubicBezTo>
                <a:cubicBezTo>
                  <a:pt x="391" y="192"/>
                  <a:pt x="503" y="192"/>
                  <a:pt x="616" y="192"/>
                </a:cubicBezTo>
              </a:path>
            </a:pathLst>
          </a:custGeom>
          <a:noFill/>
          <a:ln w="635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20" name="Freeform 14"/>
          <p:cNvSpPr>
            <a:spLocks/>
          </p:cNvSpPr>
          <p:nvPr/>
        </p:nvSpPr>
        <p:spPr bwMode="auto">
          <a:xfrm>
            <a:off x="3898900" y="4927600"/>
            <a:ext cx="825500" cy="919163"/>
          </a:xfrm>
          <a:custGeom>
            <a:avLst/>
            <a:gdLst>
              <a:gd name="T0" fmla="*/ 0 w 520"/>
              <a:gd name="T1" fmla="*/ 2147483647 h 579"/>
              <a:gd name="T2" fmla="*/ 2147483647 w 520"/>
              <a:gd name="T3" fmla="*/ 2147483647 h 579"/>
              <a:gd name="T4" fmla="*/ 2147483647 w 520"/>
              <a:gd name="T5" fmla="*/ 2147483647 h 579"/>
              <a:gd name="T6" fmla="*/ 2147483647 w 520"/>
              <a:gd name="T7" fmla="*/ 0 h 579"/>
              <a:gd name="T8" fmla="*/ 0 60000 65536"/>
              <a:gd name="T9" fmla="*/ 0 60000 65536"/>
              <a:gd name="T10" fmla="*/ 0 60000 65536"/>
              <a:gd name="T11" fmla="*/ 0 60000 65536"/>
              <a:gd name="T12" fmla="*/ 0 w 520"/>
              <a:gd name="T13" fmla="*/ 0 h 579"/>
              <a:gd name="T14" fmla="*/ 520 w 520"/>
              <a:gd name="T15" fmla="*/ 579 h 5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0" h="579">
                <a:moveTo>
                  <a:pt x="0" y="312"/>
                </a:moveTo>
                <a:cubicBezTo>
                  <a:pt x="79" y="445"/>
                  <a:pt x="159" y="579"/>
                  <a:pt x="232" y="576"/>
                </a:cubicBezTo>
                <a:cubicBezTo>
                  <a:pt x="305" y="573"/>
                  <a:pt x="392" y="392"/>
                  <a:pt x="440" y="296"/>
                </a:cubicBezTo>
                <a:cubicBezTo>
                  <a:pt x="488" y="200"/>
                  <a:pt x="504" y="100"/>
                  <a:pt x="520" y="0"/>
                </a:cubicBezTo>
              </a:path>
            </a:pathLst>
          </a:custGeom>
          <a:noFill/>
          <a:ln w="635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21" name="Freeform 15"/>
          <p:cNvSpPr>
            <a:spLocks/>
          </p:cNvSpPr>
          <p:nvPr/>
        </p:nvSpPr>
        <p:spPr bwMode="auto">
          <a:xfrm>
            <a:off x="4749800" y="4597400"/>
            <a:ext cx="292100" cy="317500"/>
          </a:xfrm>
          <a:custGeom>
            <a:avLst/>
            <a:gdLst>
              <a:gd name="T0" fmla="*/ 0 w 184"/>
              <a:gd name="T1" fmla="*/ 2147483647 h 200"/>
              <a:gd name="T2" fmla="*/ 2147483647 w 184"/>
              <a:gd name="T3" fmla="*/ 2147483647 h 200"/>
              <a:gd name="T4" fmla="*/ 2147483647 w 184"/>
              <a:gd name="T5" fmla="*/ 0 h 200"/>
              <a:gd name="T6" fmla="*/ 0 60000 65536"/>
              <a:gd name="T7" fmla="*/ 0 60000 65536"/>
              <a:gd name="T8" fmla="*/ 0 60000 65536"/>
              <a:gd name="T9" fmla="*/ 0 w 184"/>
              <a:gd name="T10" fmla="*/ 0 h 200"/>
              <a:gd name="T11" fmla="*/ 184 w 184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200">
                <a:moveTo>
                  <a:pt x="0" y="200"/>
                </a:moveTo>
                <a:cubicBezTo>
                  <a:pt x="40" y="168"/>
                  <a:pt x="81" y="137"/>
                  <a:pt x="112" y="104"/>
                </a:cubicBezTo>
                <a:cubicBezTo>
                  <a:pt x="143" y="71"/>
                  <a:pt x="163" y="35"/>
                  <a:pt x="184" y="0"/>
                </a:cubicBezTo>
              </a:path>
            </a:pathLst>
          </a:custGeom>
          <a:noFill/>
          <a:ln w="635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41400" y="1257300"/>
            <a:ext cx="77724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2800" kern="0">
                <a:latin typeface="+mn-lt"/>
              </a:rPr>
              <a:t>Просматриваем последовательные тройки дуг. Если их точки пересечения сблизились, имеем момент появления вершины диаграммы Вороного</a:t>
            </a: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0200"/>
            <a:ext cx="7772400" cy="1143000"/>
          </a:xfrm>
        </p:spPr>
        <p:txBody>
          <a:bodyPr/>
          <a:lstStyle/>
          <a:p>
            <a:pPr eaLnBrk="1" hangingPunct="1"/>
            <a:r>
              <a:rPr lang="ru-RU" sz="4000" smtClean="0"/>
              <a:t>Контроль за окружностями</a:t>
            </a:r>
            <a:endParaRPr lang="en-US" sz="4000" smtClean="0"/>
          </a:p>
        </p:txBody>
      </p:sp>
      <p:pic>
        <p:nvPicPr>
          <p:cNvPr id="14339" name="Picture 4" descr="C:\cygwin\home\aklmiu\6.838\chapter 7 figs\P1010034.JPG"/>
          <p:cNvPicPr>
            <a:picLocks noChangeAspect="1" noChangeArrowheads="1"/>
          </p:cNvPicPr>
          <p:nvPr/>
        </p:nvPicPr>
        <p:blipFill>
          <a:blip r:embed="rId3" cstate="print">
            <a:lum contrast="6000"/>
            <a:grayscl/>
            <a:biLevel thresh="50000"/>
          </a:blip>
          <a:srcRect l="31038" t="22049" r="20573" b="24654"/>
          <a:stretch>
            <a:fillRect/>
          </a:stretch>
        </p:blipFill>
        <p:spPr bwMode="auto">
          <a:xfrm>
            <a:off x="2798763" y="3314700"/>
            <a:ext cx="3795712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Oval 5"/>
          <p:cNvSpPr>
            <a:spLocks noChangeArrowheads="1"/>
          </p:cNvSpPr>
          <p:nvPr/>
        </p:nvSpPr>
        <p:spPr bwMode="auto">
          <a:xfrm>
            <a:off x="2336800" y="4330700"/>
            <a:ext cx="139700" cy="139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4341" name="Group 6"/>
          <p:cNvGrpSpPr>
            <a:grpSpLocks/>
          </p:cNvGrpSpPr>
          <p:nvPr/>
        </p:nvGrpSpPr>
        <p:grpSpPr bwMode="auto">
          <a:xfrm>
            <a:off x="2768600" y="3340100"/>
            <a:ext cx="4635500" cy="2463800"/>
            <a:chOff x="1744" y="2104"/>
            <a:chExt cx="2920" cy="1552"/>
          </a:xfrm>
        </p:grpSpPr>
        <p:sp>
          <p:nvSpPr>
            <p:cNvPr id="14347" name="Line 7"/>
            <p:cNvSpPr>
              <a:spLocks noChangeShapeType="1"/>
            </p:cNvSpPr>
            <p:nvPr/>
          </p:nvSpPr>
          <p:spPr bwMode="auto">
            <a:xfrm>
              <a:off x="2560" y="2104"/>
              <a:ext cx="664" cy="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48" name="Line 8"/>
            <p:cNvSpPr>
              <a:spLocks noChangeShapeType="1"/>
            </p:cNvSpPr>
            <p:nvPr/>
          </p:nvSpPr>
          <p:spPr bwMode="auto">
            <a:xfrm flipV="1">
              <a:off x="2152" y="2952"/>
              <a:ext cx="1056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49" name="Line 9"/>
            <p:cNvSpPr>
              <a:spLocks noChangeShapeType="1"/>
            </p:cNvSpPr>
            <p:nvPr/>
          </p:nvSpPr>
          <p:spPr bwMode="auto">
            <a:xfrm>
              <a:off x="3224" y="2952"/>
              <a:ext cx="1440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50" name="Line 10"/>
            <p:cNvSpPr>
              <a:spLocks noChangeShapeType="1"/>
            </p:cNvSpPr>
            <p:nvPr/>
          </p:nvSpPr>
          <p:spPr bwMode="auto">
            <a:xfrm flipH="1">
              <a:off x="1744" y="2208"/>
              <a:ext cx="384" cy="1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342" name="Freeform 11"/>
          <p:cNvSpPr>
            <a:spLocks/>
          </p:cNvSpPr>
          <p:nvPr/>
        </p:nvSpPr>
        <p:spPr bwMode="auto">
          <a:xfrm>
            <a:off x="1981200" y="5118100"/>
            <a:ext cx="965200" cy="63500"/>
          </a:xfrm>
          <a:custGeom>
            <a:avLst/>
            <a:gdLst>
              <a:gd name="T0" fmla="*/ 2147483647 w 608"/>
              <a:gd name="T1" fmla="*/ 0 h 40"/>
              <a:gd name="T2" fmla="*/ 2147483647 w 608"/>
              <a:gd name="T3" fmla="*/ 2147483647 h 40"/>
              <a:gd name="T4" fmla="*/ 0 w 608"/>
              <a:gd name="T5" fmla="*/ 0 h 40"/>
              <a:gd name="T6" fmla="*/ 0 60000 65536"/>
              <a:gd name="T7" fmla="*/ 0 60000 65536"/>
              <a:gd name="T8" fmla="*/ 0 60000 65536"/>
              <a:gd name="T9" fmla="*/ 0 w 608"/>
              <a:gd name="T10" fmla="*/ 0 h 40"/>
              <a:gd name="T11" fmla="*/ 608 w 608"/>
              <a:gd name="T12" fmla="*/ 40 h 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8" h="40">
                <a:moveTo>
                  <a:pt x="608" y="0"/>
                </a:moveTo>
                <a:cubicBezTo>
                  <a:pt x="506" y="20"/>
                  <a:pt x="405" y="40"/>
                  <a:pt x="304" y="40"/>
                </a:cubicBezTo>
                <a:cubicBezTo>
                  <a:pt x="203" y="40"/>
                  <a:pt x="101" y="20"/>
                  <a:pt x="0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343" name="Freeform 13"/>
          <p:cNvSpPr>
            <a:spLocks/>
          </p:cNvSpPr>
          <p:nvPr/>
        </p:nvSpPr>
        <p:spPr bwMode="auto">
          <a:xfrm>
            <a:off x="3898900" y="4927600"/>
            <a:ext cx="825500" cy="919163"/>
          </a:xfrm>
          <a:custGeom>
            <a:avLst/>
            <a:gdLst>
              <a:gd name="T0" fmla="*/ 0 w 520"/>
              <a:gd name="T1" fmla="*/ 2147483647 h 579"/>
              <a:gd name="T2" fmla="*/ 2147483647 w 520"/>
              <a:gd name="T3" fmla="*/ 2147483647 h 579"/>
              <a:gd name="T4" fmla="*/ 2147483647 w 520"/>
              <a:gd name="T5" fmla="*/ 2147483647 h 579"/>
              <a:gd name="T6" fmla="*/ 2147483647 w 520"/>
              <a:gd name="T7" fmla="*/ 0 h 579"/>
              <a:gd name="T8" fmla="*/ 0 60000 65536"/>
              <a:gd name="T9" fmla="*/ 0 60000 65536"/>
              <a:gd name="T10" fmla="*/ 0 60000 65536"/>
              <a:gd name="T11" fmla="*/ 0 60000 65536"/>
              <a:gd name="T12" fmla="*/ 0 w 520"/>
              <a:gd name="T13" fmla="*/ 0 h 579"/>
              <a:gd name="T14" fmla="*/ 520 w 520"/>
              <a:gd name="T15" fmla="*/ 579 h 5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0" h="579">
                <a:moveTo>
                  <a:pt x="0" y="312"/>
                </a:moveTo>
                <a:cubicBezTo>
                  <a:pt x="79" y="445"/>
                  <a:pt x="159" y="579"/>
                  <a:pt x="232" y="576"/>
                </a:cubicBezTo>
                <a:cubicBezTo>
                  <a:pt x="305" y="573"/>
                  <a:pt x="392" y="392"/>
                  <a:pt x="440" y="296"/>
                </a:cubicBezTo>
                <a:cubicBezTo>
                  <a:pt x="488" y="200"/>
                  <a:pt x="504" y="100"/>
                  <a:pt x="520" y="0"/>
                </a:cubicBezTo>
              </a:path>
            </a:pathLst>
          </a:custGeom>
          <a:noFill/>
          <a:ln w="635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344" name="Freeform 14"/>
          <p:cNvSpPr>
            <a:spLocks/>
          </p:cNvSpPr>
          <p:nvPr/>
        </p:nvSpPr>
        <p:spPr bwMode="auto">
          <a:xfrm>
            <a:off x="4749800" y="4597400"/>
            <a:ext cx="292100" cy="317500"/>
          </a:xfrm>
          <a:custGeom>
            <a:avLst/>
            <a:gdLst>
              <a:gd name="T0" fmla="*/ 0 w 184"/>
              <a:gd name="T1" fmla="*/ 2147483647 h 200"/>
              <a:gd name="T2" fmla="*/ 2147483647 w 184"/>
              <a:gd name="T3" fmla="*/ 2147483647 h 200"/>
              <a:gd name="T4" fmla="*/ 2147483647 w 184"/>
              <a:gd name="T5" fmla="*/ 0 h 200"/>
              <a:gd name="T6" fmla="*/ 0 60000 65536"/>
              <a:gd name="T7" fmla="*/ 0 60000 65536"/>
              <a:gd name="T8" fmla="*/ 0 60000 65536"/>
              <a:gd name="T9" fmla="*/ 0 w 184"/>
              <a:gd name="T10" fmla="*/ 0 h 200"/>
              <a:gd name="T11" fmla="*/ 184 w 184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200">
                <a:moveTo>
                  <a:pt x="0" y="200"/>
                </a:moveTo>
                <a:cubicBezTo>
                  <a:pt x="40" y="168"/>
                  <a:pt x="81" y="137"/>
                  <a:pt x="112" y="104"/>
                </a:cubicBezTo>
                <a:cubicBezTo>
                  <a:pt x="143" y="71"/>
                  <a:pt x="163" y="35"/>
                  <a:pt x="184" y="0"/>
                </a:cubicBezTo>
              </a:path>
            </a:pathLst>
          </a:custGeom>
          <a:noFill/>
          <a:ln w="635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345" name="Freeform 15"/>
          <p:cNvSpPr>
            <a:spLocks/>
          </p:cNvSpPr>
          <p:nvPr/>
        </p:nvSpPr>
        <p:spPr bwMode="auto">
          <a:xfrm>
            <a:off x="5054600" y="4572000"/>
            <a:ext cx="1270000" cy="90488"/>
          </a:xfrm>
          <a:custGeom>
            <a:avLst/>
            <a:gdLst>
              <a:gd name="T0" fmla="*/ 0 w 800"/>
              <a:gd name="T1" fmla="*/ 2147483647 h 57"/>
              <a:gd name="T2" fmla="*/ 2147483647 w 800"/>
              <a:gd name="T3" fmla="*/ 2147483647 h 57"/>
              <a:gd name="T4" fmla="*/ 2147483647 w 800"/>
              <a:gd name="T5" fmla="*/ 0 h 57"/>
              <a:gd name="T6" fmla="*/ 0 60000 65536"/>
              <a:gd name="T7" fmla="*/ 0 60000 65536"/>
              <a:gd name="T8" fmla="*/ 0 60000 65536"/>
              <a:gd name="T9" fmla="*/ 0 w 800"/>
              <a:gd name="T10" fmla="*/ 0 h 57"/>
              <a:gd name="T11" fmla="*/ 800 w 800"/>
              <a:gd name="T12" fmla="*/ 57 h 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0" h="57">
                <a:moveTo>
                  <a:pt x="0" y="8"/>
                </a:moveTo>
                <a:cubicBezTo>
                  <a:pt x="133" y="32"/>
                  <a:pt x="267" y="57"/>
                  <a:pt x="400" y="56"/>
                </a:cubicBezTo>
                <a:cubicBezTo>
                  <a:pt x="533" y="55"/>
                  <a:pt x="666" y="27"/>
                  <a:pt x="800" y="0"/>
                </a:cubicBezTo>
              </a:path>
            </a:pathLst>
          </a:custGeom>
          <a:noFill/>
          <a:ln w="635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41400" y="1257300"/>
            <a:ext cx="77724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ru-RU" sz="2800" kern="0">
                <a:latin typeface="+mn-lt"/>
              </a:rPr>
              <a:t>Просматриваем последовательные тройки дуг. Если их точки пересечения сблизились, имеем момент появления вершины диаграммы Вороного</a:t>
            </a: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25500"/>
          </a:xfrm>
        </p:spPr>
        <p:txBody>
          <a:bodyPr/>
          <a:lstStyle/>
          <a:p>
            <a:pPr eaLnBrk="1" hangingPunct="1"/>
            <a:r>
              <a:rPr lang="ru-RU" sz="3600" smtClean="0"/>
              <a:t>Ранее рассмотренные окружности могут не давать вершины</a:t>
            </a:r>
            <a:endParaRPr lang="en-US" sz="36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90688"/>
            <a:ext cx="7772400" cy="130651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ru-RU" sz="2800" smtClean="0"/>
              <a:t>Появление новых сайтов до момента, когда окружность дает вершину, может сделать окружность не пустой.</a:t>
            </a:r>
            <a:endParaRPr lang="en-US" sz="2800" smtClean="0"/>
          </a:p>
        </p:txBody>
      </p:sp>
      <p:sp>
        <p:nvSpPr>
          <p:cNvPr id="15364" name="Oval 5"/>
          <p:cNvSpPr>
            <a:spLocks noChangeArrowheads="1"/>
          </p:cNvSpPr>
          <p:nvPr/>
        </p:nvSpPr>
        <p:spPr bwMode="auto">
          <a:xfrm>
            <a:off x="2209800" y="4064000"/>
            <a:ext cx="139700" cy="139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5" name="Freeform 11"/>
          <p:cNvSpPr>
            <a:spLocks/>
          </p:cNvSpPr>
          <p:nvPr/>
        </p:nvSpPr>
        <p:spPr bwMode="auto">
          <a:xfrm>
            <a:off x="1854200" y="4851400"/>
            <a:ext cx="965200" cy="63500"/>
          </a:xfrm>
          <a:custGeom>
            <a:avLst/>
            <a:gdLst>
              <a:gd name="T0" fmla="*/ 2147483647 w 608"/>
              <a:gd name="T1" fmla="*/ 0 h 40"/>
              <a:gd name="T2" fmla="*/ 2147483647 w 608"/>
              <a:gd name="T3" fmla="*/ 2147483647 h 40"/>
              <a:gd name="T4" fmla="*/ 0 w 608"/>
              <a:gd name="T5" fmla="*/ 0 h 40"/>
              <a:gd name="T6" fmla="*/ 0 60000 65536"/>
              <a:gd name="T7" fmla="*/ 0 60000 65536"/>
              <a:gd name="T8" fmla="*/ 0 60000 65536"/>
              <a:gd name="T9" fmla="*/ 0 w 608"/>
              <a:gd name="T10" fmla="*/ 0 h 40"/>
              <a:gd name="T11" fmla="*/ 608 w 608"/>
              <a:gd name="T12" fmla="*/ 40 h 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8" h="40">
                <a:moveTo>
                  <a:pt x="608" y="0"/>
                </a:moveTo>
                <a:cubicBezTo>
                  <a:pt x="506" y="20"/>
                  <a:pt x="405" y="40"/>
                  <a:pt x="304" y="40"/>
                </a:cubicBezTo>
                <a:cubicBezTo>
                  <a:pt x="203" y="40"/>
                  <a:pt x="101" y="20"/>
                  <a:pt x="0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6" name="Freeform 12"/>
          <p:cNvSpPr>
            <a:spLocks/>
          </p:cNvSpPr>
          <p:nvPr/>
        </p:nvSpPr>
        <p:spPr bwMode="auto">
          <a:xfrm>
            <a:off x="3771900" y="4660900"/>
            <a:ext cx="825500" cy="919163"/>
          </a:xfrm>
          <a:custGeom>
            <a:avLst/>
            <a:gdLst>
              <a:gd name="T0" fmla="*/ 0 w 520"/>
              <a:gd name="T1" fmla="*/ 2147483647 h 579"/>
              <a:gd name="T2" fmla="*/ 2147483647 w 520"/>
              <a:gd name="T3" fmla="*/ 2147483647 h 579"/>
              <a:gd name="T4" fmla="*/ 2147483647 w 520"/>
              <a:gd name="T5" fmla="*/ 2147483647 h 579"/>
              <a:gd name="T6" fmla="*/ 2147483647 w 520"/>
              <a:gd name="T7" fmla="*/ 0 h 579"/>
              <a:gd name="T8" fmla="*/ 0 60000 65536"/>
              <a:gd name="T9" fmla="*/ 0 60000 65536"/>
              <a:gd name="T10" fmla="*/ 0 60000 65536"/>
              <a:gd name="T11" fmla="*/ 0 60000 65536"/>
              <a:gd name="T12" fmla="*/ 0 w 520"/>
              <a:gd name="T13" fmla="*/ 0 h 579"/>
              <a:gd name="T14" fmla="*/ 520 w 520"/>
              <a:gd name="T15" fmla="*/ 579 h 5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0" h="579">
                <a:moveTo>
                  <a:pt x="0" y="312"/>
                </a:moveTo>
                <a:cubicBezTo>
                  <a:pt x="79" y="445"/>
                  <a:pt x="159" y="579"/>
                  <a:pt x="232" y="576"/>
                </a:cubicBezTo>
                <a:cubicBezTo>
                  <a:pt x="305" y="573"/>
                  <a:pt x="392" y="392"/>
                  <a:pt x="440" y="296"/>
                </a:cubicBezTo>
                <a:cubicBezTo>
                  <a:pt x="488" y="200"/>
                  <a:pt x="504" y="100"/>
                  <a:pt x="520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7" name="Freeform 14"/>
          <p:cNvSpPr>
            <a:spLocks/>
          </p:cNvSpPr>
          <p:nvPr/>
        </p:nvSpPr>
        <p:spPr bwMode="auto">
          <a:xfrm>
            <a:off x="4927600" y="4305300"/>
            <a:ext cx="1270000" cy="90488"/>
          </a:xfrm>
          <a:custGeom>
            <a:avLst/>
            <a:gdLst>
              <a:gd name="T0" fmla="*/ 0 w 800"/>
              <a:gd name="T1" fmla="*/ 2147483647 h 57"/>
              <a:gd name="T2" fmla="*/ 2147483647 w 800"/>
              <a:gd name="T3" fmla="*/ 2147483647 h 57"/>
              <a:gd name="T4" fmla="*/ 2147483647 w 800"/>
              <a:gd name="T5" fmla="*/ 0 h 57"/>
              <a:gd name="T6" fmla="*/ 0 60000 65536"/>
              <a:gd name="T7" fmla="*/ 0 60000 65536"/>
              <a:gd name="T8" fmla="*/ 0 60000 65536"/>
              <a:gd name="T9" fmla="*/ 0 w 800"/>
              <a:gd name="T10" fmla="*/ 0 h 57"/>
              <a:gd name="T11" fmla="*/ 800 w 800"/>
              <a:gd name="T12" fmla="*/ 57 h 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0" h="57">
                <a:moveTo>
                  <a:pt x="0" y="8"/>
                </a:moveTo>
                <a:cubicBezTo>
                  <a:pt x="133" y="32"/>
                  <a:pt x="267" y="57"/>
                  <a:pt x="400" y="56"/>
                </a:cubicBezTo>
                <a:cubicBezTo>
                  <a:pt x="533" y="55"/>
                  <a:pt x="666" y="27"/>
                  <a:pt x="800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8" name="Freeform 15"/>
          <p:cNvSpPr>
            <a:spLocks/>
          </p:cNvSpPr>
          <p:nvPr/>
        </p:nvSpPr>
        <p:spPr bwMode="auto">
          <a:xfrm>
            <a:off x="2794000" y="4838700"/>
            <a:ext cx="977900" cy="304800"/>
          </a:xfrm>
          <a:custGeom>
            <a:avLst/>
            <a:gdLst>
              <a:gd name="T0" fmla="*/ 0 w 616"/>
              <a:gd name="T1" fmla="*/ 0 h 192"/>
              <a:gd name="T2" fmla="*/ 2147483647 w 616"/>
              <a:gd name="T3" fmla="*/ 2147483647 h 192"/>
              <a:gd name="T4" fmla="*/ 2147483647 w 616"/>
              <a:gd name="T5" fmla="*/ 2147483647 h 192"/>
              <a:gd name="T6" fmla="*/ 0 60000 65536"/>
              <a:gd name="T7" fmla="*/ 0 60000 65536"/>
              <a:gd name="T8" fmla="*/ 0 60000 65536"/>
              <a:gd name="T9" fmla="*/ 0 w 616"/>
              <a:gd name="T10" fmla="*/ 0 h 192"/>
              <a:gd name="T11" fmla="*/ 616 w 616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6" h="192">
                <a:moveTo>
                  <a:pt x="0" y="0"/>
                </a:moveTo>
                <a:cubicBezTo>
                  <a:pt x="92" y="64"/>
                  <a:pt x="185" y="128"/>
                  <a:pt x="288" y="160"/>
                </a:cubicBezTo>
                <a:cubicBezTo>
                  <a:pt x="391" y="192"/>
                  <a:pt x="503" y="192"/>
                  <a:pt x="616" y="192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9" name="Freeform 16"/>
          <p:cNvSpPr>
            <a:spLocks/>
          </p:cNvSpPr>
          <p:nvPr/>
        </p:nvSpPr>
        <p:spPr bwMode="auto">
          <a:xfrm>
            <a:off x="1854200" y="4864100"/>
            <a:ext cx="965200" cy="63500"/>
          </a:xfrm>
          <a:custGeom>
            <a:avLst/>
            <a:gdLst>
              <a:gd name="T0" fmla="*/ 2147483647 w 608"/>
              <a:gd name="T1" fmla="*/ 0 h 40"/>
              <a:gd name="T2" fmla="*/ 2147483647 w 608"/>
              <a:gd name="T3" fmla="*/ 2147483647 h 40"/>
              <a:gd name="T4" fmla="*/ 0 w 608"/>
              <a:gd name="T5" fmla="*/ 0 h 40"/>
              <a:gd name="T6" fmla="*/ 0 60000 65536"/>
              <a:gd name="T7" fmla="*/ 0 60000 65536"/>
              <a:gd name="T8" fmla="*/ 0 60000 65536"/>
              <a:gd name="T9" fmla="*/ 0 w 608"/>
              <a:gd name="T10" fmla="*/ 0 h 40"/>
              <a:gd name="T11" fmla="*/ 608 w 608"/>
              <a:gd name="T12" fmla="*/ 40 h 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8" h="40">
                <a:moveTo>
                  <a:pt x="608" y="0"/>
                </a:moveTo>
                <a:cubicBezTo>
                  <a:pt x="506" y="20"/>
                  <a:pt x="405" y="40"/>
                  <a:pt x="304" y="40"/>
                </a:cubicBezTo>
                <a:cubicBezTo>
                  <a:pt x="203" y="40"/>
                  <a:pt x="101" y="20"/>
                  <a:pt x="0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70" name="Oval 17"/>
          <p:cNvSpPr>
            <a:spLocks noChangeArrowheads="1"/>
          </p:cNvSpPr>
          <p:nvPr/>
        </p:nvSpPr>
        <p:spPr bwMode="auto">
          <a:xfrm>
            <a:off x="3568700" y="4445000"/>
            <a:ext cx="139700" cy="139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71" name="Oval 18"/>
          <p:cNvSpPr>
            <a:spLocks noChangeArrowheads="1"/>
          </p:cNvSpPr>
          <p:nvPr/>
        </p:nvSpPr>
        <p:spPr bwMode="auto">
          <a:xfrm>
            <a:off x="5448300" y="3149600"/>
            <a:ext cx="139700" cy="139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72" name="Oval 19"/>
          <p:cNvSpPr>
            <a:spLocks noChangeArrowheads="1"/>
          </p:cNvSpPr>
          <p:nvPr/>
        </p:nvSpPr>
        <p:spPr bwMode="auto">
          <a:xfrm>
            <a:off x="4051300" y="5384800"/>
            <a:ext cx="139700" cy="1397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73" name="Line 20"/>
          <p:cNvSpPr>
            <a:spLocks noChangeShapeType="1"/>
          </p:cNvSpPr>
          <p:nvPr/>
        </p:nvSpPr>
        <p:spPr bwMode="auto">
          <a:xfrm>
            <a:off x="2857500" y="5600700"/>
            <a:ext cx="33401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74" name="Line 21"/>
          <p:cNvSpPr>
            <a:spLocks noChangeShapeType="1"/>
          </p:cNvSpPr>
          <p:nvPr/>
        </p:nvSpPr>
        <p:spPr bwMode="auto">
          <a:xfrm>
            <a:off x="3187700" y="5626100"/>
            <a:ext cx="0" cy="444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75" name="Line 22"/>
          <p:cNvSpPr>
            <a:spLocks noChangeShapeType="1"/>
          </p:cNvSpPr>
          <p:nvPr/>
        </p:nvSpPr>
        <p:spPr bwMode="auto">
          <a:xfrm>
            <a:off x="5930900" y="5613400"/>
            <a:ext cx="0" cy="444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76" name="Text Box 23"/>
          <p:cNvSpPr txBox="1">
            <a:spLocks noChangeArrowheads="1"/>
          </p:cNvSpPr>
          <p:nvPr/>
        </p:nvSpPr>
        <p:spPr bwMode="auto">
          <a:xfrm>
            <a:off x="5978525" y="51593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</a:t>
            </a:r>
          </a:p>
        </p:txBody>
      </p:sp>
      <p:sp>
        <p:nvSpPr>
          <p:cNvPr id="15377" name="Oval 24"/>
          <p:cNvSpPr>
            <a:spLocks noChangeArrowheads="1"/>
          </p:cNvSpPr>
          <p:nvPr/>
        </p:nvSpPr>
        <p:spPr bwMode="auto">
          <a:xfrm>
            <a:off x="4686300" y="5499100"/>
            <a:ext cx="177800" cy="177800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78" name="Freeform 26"/>
          <p:cNvSpPr>
            <a:spLocks/>
          </p:cNvSpPr>
          <p:nvPr/>
        </p:nvSpPr>
        <p:spPr bwMode="auto">
          <a:xfrm>
            <a:off x="4711700" y="4483100"/>
            <a:ext cx="101600" cy="1130300"/>
          </a:xfrm>
          <a:custGeom>
            <a:avLst/>
            <a:gdLst>
              <a:gd name="T0" fmla="*/ 0 w 64"/>
              <a:gd name="T1" fmla="*/ 2147483647 h 712"/>
              <a:gd name="T2" fmla="*/ 2147483647 w 64"/>
              <a:gd name="T3" fmla="*/ 2147483647 h 712"/>
              <a:gd name="T4" fmla="*/ 2147483647 w 64"/>
              <a:gd name="T5" fmla="*/ 0 h 712"/>
              <a:gd name="T6" fmla="*/ 0 60000 65536"/>
              <a:gd name="T7" fmla="*/ 0 60000 65536"/>
              <a:gd name="T8" fmla="*/ 0 60000 65536"/>
              <a:gd name="T9" fmla="*/ 0 w 64"/>
              <a:gd name="T10" fmla="*/ 0 h 712"/>
              <a:gd name="T11" fmla="*/ 64 w 64"/>
              <a:gd name="T12" fmla="*/ 712 h 7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" h="712">
                <a:moveTo>
                  <a:pt x="0" y="48"/>
                </a:moveTo>
                <a:cubicBezTo>
                  <a:pt x="14" y="380"/>
                  <a:pt x="29" y="712"/>
                  <a:pt x="40" y="704"/>
                </a:cubicBezTo>
                <a:cubicBezTo>
                  <a:pt x="51" y="696"/>
                  <a:pt x="57" y="348"/>
                  <a:pt x="64" y="0"/>
                </a:cubicBezTo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79" name="Freeform 27"/>
          <p:cNvSpPr>
            <a:spLocks/>
          </p:cNvSpPr>
          <p:nvPr/>
        </p:nvSpPr>
        <p:spPr bwMode="auto">
          <a:xfrm>
            <a:off x="4610100" y="4559300"/>
            <a:ext cx="88900" cy="114300"/>
          </a:xfrm>
          <a:custGeom>
            <a:avLst/>
            <a:gdLst>
              <a:gd name="T0" fmla="*/ 0 w 56"/>
              <a:gd name="T1" fmla="*/ 2147483647 h 72"/>
              <a:gd name="T2" fmla="*/ 2147483647 w 56"/>
              <a:gd name="T3" fmla="*/ 0 h 72"/>
              <a:gd name="T4" fmla="*/ 0 60000 65536"/>
              <a:gd name="T5" fmla="*/ 0 60000 65536"/>
              <a:gd name="T6" fmla="*/ 0 w 56"/>
              <a:gd name="T7" fmla="*/ 0 h 72"/>
              <a:gd name="T8" fmla="*/ 56 w 56"/>
              <a:gd name="T9" fmla="*/ 72 h 7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" h="72">
                <a:moveTo>
                  <a:pt x="0" y="72"/>
                </a:moveTo>
                <a:cubicBezTo>
                  <a:pt x="0" y="72"/>
                  <a:pt x="28" y="36"/>
                  <a:pt x="56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80" name="Freeform 28"/>
          <p:cNvSpPr>
            <a:spLocks/>
          </p:cNvSpPr>
          <p:nvPr/>
        </p:nvSpPr>
        <p:spPr bwMode="auto">
          <a:xfrm>
            <a:off x="4813300" y="4305300"/>
            <a:ext cx="114300" cy="165100"/>
          </a:xfrm>
          <a:custGeom>
            <a:avLst/>
            <a:gdLst>
              <a:gd name="T0" fmla="*/ 0 w 72"/>
              <a:gd name="T1" fmla="*/ 2147483647 h 104"/>
              <a:gd name="T2" fmla="*/ 2147483647 w 72"/>
              <a:gd name="T3" fmla="*/ 0 h 104"/>
              <a:gd name="T4" fmla="*/ 0 60000 65536"/>
              <a:gd name="T5" fmla="*/ 0 60000 65536"/>
              <a:gd name="T6" fmla="*/ 0 w 72"/>
              <a:gd name="T7" fmla="*/ 0 h 104"/>
              <a:gd name="T8" fmla="*/ 72 w 72"/>
              <a:gd name="T9" fmla="*/ 104 h 1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" h="104">
                <a:moveTo>
                  <a:pt x="0" y="104"/>
                </a:moveTo>
                <a:cubicBezTo>
                  <a:pt x="0" y="104"/>
                  <a:pt x="36" y="52"/>
                  <a:pt x="72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81" name="Oval 29"/>
          <p:cNvSpPr>
            <a:spLocks noChangeArrowheads="1"/>
          </p:cNvSpPr>
          <p:nvPr/>
        </p:nvSpPr>
        <p:spPr bwMode="auto">
          <a:xfrm>
            <a:off x="3657600" y="3111500"/>
            <a:ext cx="2654300" cy="2654300"/>
          </a:xfrm>
          <a:prstGeom prst="ellipse">
            <a:avLst/>
          </a:prstGeom>
          <a:noFill/>
          <a:ln w="635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82" name="Text Box 30"/>
          <p:cNvSpPr txBox="1">
            <a:spLocks noChangeArrowheads="1"/>
          </p:cNvSpPr>
          <p:nvPr/>
        </p:nvSpPr>
        <p:spPr bwMode="auto">
          <a:xfrm>
            <a:off x="1563688" y="6148388"/>
            <a:ext cx="695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</a:t>
            </a:r>
            <a:r>
              <a:rPr lang="ru-RU"/>
              <a:t>Обработка этой окружности даст ложную тревогу</a:t>
            </a:r>
            <a:r>
              <a:rPr lang="en-US"/>
              <a:t>)</a:t>
            </a:r>
          </a:p>
        </p:txBody>
      </p:sp>
      <p:sp>
        <p:nvSpPr>
          <p:cNvPr id="15383" name="Line 31"/>
          <p:cNvSpPr>
            <a:spLocks noChangeShapeType="1"/>
          </p:cNvSpPr>
          <p:nvPr/>
        </p:nvSpPr>
        <p:spPr bwMode="auto">
          <a:xfrm flipV="1">
            <a:off x="4368800" y="5834063"/>
            <a:ext cx="581025" cy="39211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84" name="Oval 32"/>
          <p:cNvSpPr>
            <a:spLocks noChangeArrowheads="1"/>
          </p:cNvSpPr>
          <p:nvPr/>
        </p:nvSpPr>
        <p:spPr bwMode="auto">
          <a:xfrm>
            <a:off x="4908550" y="5762625"/>
            <a:ext cx="139700" cy="1397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33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5925"/>
            <a:ext cx="7772400" cy="846138"/>
          </a:xfrm>
        </p:spPr>
        <p:txBody>
          <a:bodyPr/>
          <a:lstStyle/>
          <a:p>
            <a:pPr eaLnBrk="1" hangingPunct="1"/>
            <a:r>
              <a:rPr lang="ru-RU" smtClean="0"/>
              <a:t>Модифицированная</a:t>
            </a:r>
            <a:br>
              <a:rPr lang="ru-RU" smtClean="0"/>
            </a:br>
            <a:r>
              <a:rPr lang="ru-RU" smtClean="0"/>
              <a:t> </a:t>
            </a:r>
            <a:r>
              <a:rPr lang="ru-RU" sz="4000" smtClean="0"/>
              <a:t>процедура </a:t>
            </a:r>
            <a:r>
              <a:rPr lang="en-US" sz="4000" smtClean="0"/>
              <a:t>HandleEvent(e, T, D)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66875"/>
            <a:ext cx="7961313" cy="47688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ru-RU" sz="2400" smtClean="0"/>
              <a:t>Найти, дуга  какой параболы находится над новым сайтом.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ru-RU" sz="2000" smtClean="0"/>
              <a:t>Удалить отслеживаемую окружность из очереди</a:t>
            </a:r>
            <a:endParaRPr lang="en-US" sz="200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ru-RU" sz="2400" smtClean="0"/>
              <a:t>Разрезать эту дугу, заменив соответствующий лист дерева Т новым поддеревом, с учетом новой дуги параболы.</a:t>
            </a:r>
            <a:endParaRPr 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ru-RU" sz="2400" smtClean="0">
                <a:sym typeface="Symbol" pitchFamily="18" charset="2"/>
              </a:rPr>
              <a:t>Добавить два новых элемента, соответствующих новым узлам дерева, в двусвязный список </a:t>
            </a:r>
            <a:r>
              <a:rPr lang="en-US" sz="2400" smtClean="0">
                <a:sym typeface="Symbol" pitchFamily="18" charset="2"/>
              </a:rPr>
              <a:t>D</a:t>
            </a:r>
            <a:r>
              <a:rPr lang="ru-RU" sz="2400" smtClean="0">
                <a:sym typeface="Symbol" pitchFamily="18" charset="2"/>
              </a:rPr>
              <a:t>.</a:t>
            </a:r>
            <a:endParaRPr lang="en-US" sz="2400" smtClean="0"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ru-RU" sz="2400" smtClean="0"/>
              <a:t>Проверить, не появились ли новые окружности, дающие вершины диаграммы Вороного, и если они появились, добавить их в очередь событий.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ru-RU" sz="2000" smtClean="0"/>
              <a:t>Запомнить в соответствующем листе дерева указатель на новую отслеживаемую окружность в очереди.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Обработка окружности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981200"/>
            <a:ext cx="8140700" cy="36449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ru-RU" sz="2800" smtClean="0"/>
              <a:t>Добавить вершину в соответствующее место двусвязного списка. </a:t>
            </a:r>
            <a:endParaRPr lang="en-US" sz="2800" smtClean="0"/>
          </a:p>
          <a:p>
            <a:pPr marL="609600" indent="-609600" eaLnBrk="1" hangingPunct="1">
              <a:buFontTx/>
              <a:buAutoNum type="arabicPeriod"/>
            </a:pPr>
            <a:r>
              <a:rPr lang="ru-RU" sz="2800" smtClean="0"/>
              <a:t>Удалить из дерева </a:t>
            </a:r>
            <a:r>
              <a:rPr lang="en-US" sz="2800" smtClean="0"/>
              <a:t>T </a:t>
            </a:r>
            <a:r>
              <a:rPr lang="ru-RU" sz="2800" smtClean="0"/>
              <a:t>лист для исчезающей дуги и связанную с ним окружность из очереди.</a:t>
            </a:r>
            <a:endParaRPr lang="en-US" sz="2800" smtClean="0"/>
          </a:p>
          <a:p>
            <a:pPr marL="609600" indent="-609600" eaLnBrk="1" hangingPunct="1">
              <a:buFontTx/>
              <a:buAutoNum type="arabicPeriod"/>
            </a:pPr>
            <a:r>
              <a:rPr lang="ru-RU" sz="2800" smtClean="0"/>
              <a:t>Создать новую запись в двусвязном списке.</a:t>
            </a:r>
            <a:endParaRPr lang="en-US" sz="2800" smtClean="0"/>
          </a:p>
          <a:p>
            <a:pPr marL="609600" indent="-609600" eaLnBrk="1" hangingPunct="1">
              <a:buFontTx/>
              <a:buAutoNum type="arabicPeriod"/>
            </a:pPr>
            <a:r>
              <a:rPr lang="ru-RU" sz="2800" smtClean="0"/>
              <a:t>Поверить новые тройки точек на появление новых окружностей, которые нужно добавить в очередь.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177800"/>
            <a:ext cx="7772400" cy="1143000"/>
          </a:xfrm>
        </p:spPr>
        <p:txBody>
          <a:bodyPr/>
          <a:lstStyle/>
          <a:p>
            <a:pPr eaLnBrk="1" hangingPunct="1"/>
            <a:r>
              <a:rPr lang="ru-RU" smtClean="0"/>
              <a:t>Обработка окружности</a:t>
            </a:r>
            <a:endParaRPr lang="en-US" smtClean="0"/>
          </a:p>
        </p:txBody>
      </p:sp>
      <p:sp>
        <p:nvSpPr>
          <p:cNvPr id="18435" name="Oval 22"/>
          <p:cNvSpPr>
            <a:spLocks noChangeArrowheads="1"/>
          </p:cNvSpPr>
          <p:nvPr/>
        </p:nvSpPr>
        <p:spPr bwMode="auto">
          <a:xfrm>
            <a:off x="1625600" y="14224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436" name="Oval 23"/>
          <p:cNvSpPr>
            <a:spLocks noChangeArrowheads="1"/>
          </p:cNvSpPr>
          <p:nvPr/>
        </p:nvSpPr>
        <p:spPr bwMode="auto">
          <a:xfrm>
            <a:off x="774700" y="22098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437" name="Oval 24"/>
          <p:cNvSpPr>
            <a:spLocks noChangeArrowheads="1"/>
          </p:cNvSpPr>
          <p:nvPr/>
        </p:nvSpPr>
        <p:spPr bwMode="auto">
          <a:xfrm>
            <a:off x="2463800" y="21971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8438" name="AutoShape 25"/>
          <p:cNvCxnSpPr>
            <a:cxnSpLocks noChangeShapeType="1"/>
            <a:stCxn id="18435" idx="3"/>
            <a:endCxn id="18436" idx="7"/>
          </p:cNvCxnSpPr>
          <p:nvPr/>
        </p:nvCxnSpPr>
        <p:spPr bwMode="auto">
          <a:xfrm flipH="1">
            <a:off x="1122363" y="1770063"/>
            <a:ext cx="561975" cy="498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39" name="AutoShape 26"/>
          <p:cNvCxnSpPr>
            <a:cxnSpLocks noChangeShapeType="1"/>
            <a:stCxn id="18435" idx="5"/>
            <a:endCxn id="18437" idx="1"/>
          </p:cNvCxnSpPr>
          <p:nvPr/>
        </p:nvCxnSpPr>
        <p:spPr bwMode="auto">
          <a:xfrm>
            <a:off x="1973263" y="1770063"/>
            <a:ext cx="549275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0" name="Rectangle 27"/>
          <p:cNvSpPr>
            <a:spLocks noChangeArrowheads="1"/>
          </p:cNvSpPr>
          <p:nvPr/>
        </p:nvSpPr>
        <p:spPr bwMode="auto">
          <a:xfrm>
            <a:off x="355600" y="29972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i</a:t>
            </a:r>
          </a:p>
        </p:txBody>
      </p:sp>
      <p:sp>
        <p:nvSpPr>
          <p:cNvPr id="18441" name="Rectangle 28"/>
          <p:cNvSpPr>
            <a:spLocks noChangeArrowheads="1"/>
          </p:cNvSpPr>
          <p:nvPr/>
        </p:nvSpPr>
        <p:spPr bwMode="auto">
          <a:xfrm>
            <a:off x="1206500" y="29845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j</a:t>
            </a:r>
          </a:p>
        </p:txBody>
      </p:sp>
      <p:sp>
        <p:nvSpPr>
          <p:cNvPr id="18442" name="Rectangle 29"/>
          <p:cNvSpPr>
            <a:spLocks noChangeArrowheads="1"/>
          </p:cNvSpPr>
          <p:nvPr/>
        </p:nvSpPr>
        <p:spPr bwMode="auto">
          <a:xfrm>
            <a:off x="2044700" y="29972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k</a:t>
            </a:r>
          </a:p>
        </p:txBody>
      </p:sp>
      <p:sp>
        <p:nvSpPr>
          <p:cNvPr id="18443" name="Text Box 30"/>
          <p:cNvSpPr txBox="1">
            <a:spLocks noChangeArrowheads="1"/>
          </p:cNvSpPr>
          <p:nvPr/>
        </p:nvSpPr>
        <p:spPr bwMode="auto">
          <a:xfrm>
            <a:off x="2079625" y="1362075"/>
            <a:ext cx="1208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j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k</a:t>
            </a:r>
            <a:r>
              <a:rPr lang="en-US"/>
              <a:t>&gt;</a:t>
            </a:r>
          </a:p>
        </p:txBody>
      </p:sp>
      <p:sp>
        <p:nvSpPr>
          <p:cNvPr id="18444" name="Text Box 31"/>
          <p:cNvSpPr txBox="1">
            <a:spLocks noChangeArrowheads="1"/>
          </p:cNvSpPr>
          <p:nvPr/>
        </p:nvSpPr>
        <p:spPr bwMode="auto">
          <a:xfrm>
            <a:off x="1190625" y="2225675"/>
            <a:ext cx="117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j</a:t>
            </a:r>
            <a:r>
              <a:rPr lang="en-US"/>
              <a:t>&gt;</a:t>
            </a:r>
          </a:p>
        </p:txBody>
      </p:sp>
      <p:sp>
        <p:nvSpPr>
          <p:cNvPr id="18445" name="Text Box 32"/>
          <p:cNvSpPr txBox="1">
            <a:spLocks noChangeArrowheads="1"/>
          </p:cNvSpPr>
          <p:nvPr/>
        </p:nvSpPr>
        <p:spPr bwMode="auto">
          <a:xfrm>
            <a:off x="2879725" y="2238375"/>
            <a:ext cx="1208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k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l</a:t>
            </a:r>
            <a:r>
              <a:rPr lang="en-US"/>
              <a:t>&gt;</a:t>
            </a:r>
          </a:p>
        </p:txBody>
      </p:sp>
      <p:cxnSp>
        <p:nvCxnSpPr>
          <p:cNvPr id="18446" name="AutoShape 33"/>
          <p:cNvCxnSpPr>
            <a:cxnSpLocks noChangeShapeType="1"/>
            <a:stCxn id="18436" idx="3"/>
            <a:endCxn id="18440" idx="0"/>
          </p:cNvCxnSpPr>
          <p:nvPr/>
        </p:nvCxnSpPr>
        <p:spPr bwMode="auto">
          <a:xfrm flipH="1">
            <a:off x="571500" y="2557463"/>
            <a:ext cx="261938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7" name="AutoShape 34"/>
          <p:cNvCxnSpPr>
            <a:cxnSpLocks noChangeShapeType="1"/>
            <a:stCxn id="18436" idx="5"/>
            <a:endCxn id="18441" idx="0"/>
          </p:cNvCxnSpPr>
          <p:nvPr/>
        </p:nvCxnSpPr>
        <p:spPr bwMode="auto">
          <a:xfrm>
            <a:off x="1122363" y="2557463"/>
            <a:ext cx="300037" cy="427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8" name="AutoShape 35"/>
          <p:cNvCxnSpPr>
            <a:cxnSpLocks noChangeShapeType="1"/>
            <a:stCxn id="18437" idx="3"/>
            <a:endCxn id="18442" idx="0"/>
          </p:cNvCxnSpPr>
          <p:nvPr/>
        </p:nvCxnSpPr>
        <p:spPr bwMode="auto">
          <a:xfrm flipH="1">
            <a:off x="2260600" y="2544763"/>
            <a:ext cx="261938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9" name="AutoShape 36"/>
          <p:cNvCxnSpPr>
            <a:cxnSpLocks noChangeShapeType="1"/>
            <a:stCxn id="18437" idx="5"/>
            <a:endCxn id="18470" idx="0"/>
          </p:cNvCxnSpPr>
          <p:nvPr/>
        </p:nvCxnSpPr>
        <p:spPr bwMode="auto">
          <a:xfrm>
            <a:off x="2811463" y="2544763"/>
            <a:ext cx="325437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450" name="Oval 40"/>
          <p:cNvSpPr>
            <a:spLocks noChangeArrowheads="1"/>
          </p:cNvSpPr>
          <p:nvPr/>
        </p:nvSpPr>
        <p:spPr bwMode="auto">
          <a:xfrm>
            <a:off x="7632700" y="44450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451" name="Oval 42"/>
          <p:cNvSpPr>
            <a:spLocks noChangeArrowheads="1"/>
          </p:cNvSpPr>
          <p:nvPr/>
        </p:nvSpPr>
        <p:spPr bwMode="auto">
          <a:xfrm>
            <a:off x="6718300" y="36449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452" name="Oval 43"/>
          <p:cNvSpPr>
            <a:spLocks noChangeArrowheads="1"/>
          </p:cNvSpPr>
          <p:nvPr/>
        </p:nvSpPr>
        <p:spPr bwMode="auto">
          <a:xfrm>
            <a:off x="7581900" y="33274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453" name="Oval 45"/>
          <p:cNvSpPr>
            <a:spLocks noChangeArrowheads="1"/>
          </p:cNvSpPr>
          <p:nvPr/>
        </p:nvSpPr>
        <p:spPr bwMode="auto">
          <a:xfrm>
            <a:off x="5829300" y="37719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454" name="Oval 47"/>
          <p:cNvSpPr>
            <a:spLocks noChangeArrowheads="1"/>
          </p:cNvSpPr>
          <p:nvPr/>
        </p:nvSpPr>
        <p:spPr bwMode="auto">
          <a:xfrm>
            <a:off x="4940300" y="32639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455" name="Text Box 48"/>
          <p:cNvSpPr txBox="1">
            <a:spLocks noChangeArrowheads="1"/>
          </p:cNvSpPr>
          <p:nvPr/>
        </p:nvSpPr>
        <p:spPr bwMode="auto">
          <a:xfrm>
            <a:off x="4695825" y="28352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</a:p>
        </p:txBody>
      </p:sp>
      <p:sp>
        <p:nvSpPr>
          <p:cNvPr id="18456" name="Text Box 49"/>
          <p:cNvSpPr txBox="1">
            <a:spLocks noChangeArrowheads="1"/>
          </p:cNvSpPr>
          <p:nvPr/>
        </p:nvSpPr>
        <p:spPr bwMode="auto">
          <a:xfrm>
            <a:off x="5407025" y="34321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j</a:t>
            </a:r>
          </a:p>
        </p:txBody>
      </p:sp>
      <p:sp>
        <p:nvSpPr>
          <p:cNvPr id="18457" name="Text Box 50"/>
          <p:cNvSpPr txBox="1">
            <a:spLocks noChangeArrowheads="1"/>
          </p:cNvSpPr>
          <p:nvPr/>
        </p:nvSpPr>
        <p:spPr bwMode="auto">
          <a:xfrm>
            <a:off x="6562725" y="3089275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k</a:t>
            </a:r>
          </a:p>
        </p:txBody>
      </p:sp>
      <p:sp>
        <p:nvSpPr>
          <p:cNvPr id="18458" name="Text Box 51"/>
          <p:cNvSpPr txBox="1">
            <a:spLocks noChangeArrowheads="1"/>
          </p:cNvSpPr>
          <p:nvPr/>
        </p:nvSpPr>
        <p:spPr bwMode="auto">
          <a:xfrm>
            <a:off x="7794625" y="30003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sp>
        <p:nvSpPr>
          <p:cNvPr id="18459" name="Line 52"/>
          <p:cNvSpPr>
            <a:spLocks noChangeShapeType="1"/>
          </p:cNvSpPr>
          <p:nvPr/>
        </p:nvSpPr>
        <p:spPr bwMode="auto">
          <a:xfrm>
            <a:off x="4521200" y="4686300"/>
            <a:ext cx="401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460" name="Line 53"/>
          <p:cNvSpPr>
            <a:spLocks noChangeShapeType="1"/>
          </p:cNvSpPr>
          <p:nvPr/>
        </p:nvSpPr>
        <p:spPr bwMode="auto">
          <a:xfrm>
            <a:off x="4762500" y="4699000"/>
            <a:ext cx="0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8461" name="Line 54"/>
          <p:cNvSpPr>
            <a:spLocks noChangeShapeType="1"/>
          </p:cNvSpPr>
          <p:nvPr/>
        </p:nvSpPr>
        <p:spPr bwMode="auto">
          <a:xfrm>
            <a:off x="8318500" y="4711700"/>
            <a:ext cx="0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8462" name="Text Box 55"/>
          <p:cNvSpPr txBox="1">
            <a:spLocks noChangeArrowheads="1"/>
          </p:cNvSpPr>
          <p:nvPr/>
        </p:nvSpPr>
        <p:spPr bwMode="auto">
          <a:xfrm>
            <a:off x="8455025" y="43846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</a:t>
            </a:r>
          </a:p>
        </p:txBody>
      </p:sp>
      <p:sp>
        <p:nvSpPr>
          <p:cNvPr id="18463" name="Freeform 56"/>
          <p:cNvSpPr>
            <a:spLocks/>
          </p:cNvSpPr>
          <p:nvPr/>
        </p:nvSpPr>
        <p:spPr bwMode="auto">
          <a:xfrm>
            <a:off x="4495800" y="3975100"/>
            <a:ext cx="1028700" cy="115888"/>
          </a:xfrm>
          <a:custGeom>
            <a:avLst/>
            <a:gdLst>
              <a:gd name="T0" fmla="*/ 0 w 696"/>
              <a:gd name="T1" fmla="*/ 0 h 140"/>
              <a:gd name="T2" fmla="*/ 2147483647 w 696"/>
              <a:gd name="T3" fmla="*/ 2147483647 h 140"/>
              <a:gd name="T4" fmla="*/ 2147483647 w 696"/>
              <a:gd name="T5" fmla="*/ 2147483647 h 140"/>
              <a:gd name="T6" fmla="*/ 0 60000 65536"/>
              <a:gd name="T7" fmla="*/ 0 60000 65536"/>
              <a:gd name="T8" fmla="*/ 0 60000 65536"/>
              <a:gd name="T9" fmla="*/ 0 w 696"/>
              <a:gd name="T10" fmla="*/ 0 h 140"/>
              <a:gd name="T11" fmla="*/ 696 w 696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40">
                <a:moveTo>
                  <a:pt x="0" y="0"/>
                </a:moveTo>
                <a:cubicBezTo>
                  <a:pt x="134" y="66"/>
                  <a:pt x="268" y="132"/>
                  <a:pt x="384" y="136"/>
                </a:cubicBezTo>
                <a:cubicBezTo>
                  <a:pt x="500" y="140"/>
                  <a:pt x="598" y="82"/>
                  <a:pt x="696" y="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464" name="Freeform 57"/>
          <p:cNvSpPr>
            <a:spLocks/>
          </p:cNvSpPr>
          <p:nvPr/>
        </p:nvSpPr>
        <p:spPr bwMode="auto">
          <a:xfrm>
            <a:off x="5486400" y="3937000"/>
            <a:ext cx="838200" cy="360363"/>
          </a:xfrm>
          <a:custGeom>
            <a:avLst/>
            <a:gdLst>
              <a:gd name="T0" fmla="*/ 0 w 376"/>
              <a:gd name="T1" fmla="*/ 2147483647 h 41"/>
              <a:gd name="T2" fmla="*/ 2147483647 w 376"/>
              <a:gd name="T3" fmla="*/ 2147483647 h 41"/>
              <a:gd name="T4" fmla="*/ 2147483647 w 376"/>
              <a:gd name="T5" fmla="*/ 0 h 41"/>
              <a:gd name="T6" fmla="*/ 0 60000 65536"/>
              <a:gd name="T7" fmla="*/ 0 60000 65536"/>
              <a:gd name="T8" fmla="*/ 0 60000 65536"/>
              <a:gd name="T9" fmla="*/ 0 w 376"/>
              <a:gd name="T10" fmla="*/ 0 h 41"/>
              <a:gd name="T11" fmla="*/ 376 w 376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" h="41">
                <a:moveTo>
                  <a:pt x="0" y="8"/>
                </a:moveTo>
                <a:cubicBezTo>
                  <a:pt x="60" y="24"/>
                  <a:pt x="121" y="41"/>
                  <a:pt x="184" y="40"/>
                </a:cubicBezTo>
                <a:cubicBezTo>
                  <a:pt x="247" y="39"/>
                  <a:pt x="311" y="19"/>
                  <a:pt x="37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465" name="Freeform 58"/>
          <p:cNvSpPr>
            <a:spLocks/>
          </p:cNvSpPr>
          <p:nvPr/>
        </p:nvSpPr>
        <p:spPr bwMode="auto">
          <a:xfrm>
            <a:off x="6311900" y="3937000"/>
            <a:ext cx="1079500" cy="254000"/>
          </a:xfrm>
          <a:custGeom>
            <a:avLst/>
            <a:gdLst>
              <a:gd name="T0" fmla="*/ 0 w 720"/>
              <a:gd name="T1" fmla="*/ 0 h 216"/>
              <a:gd name="T2" fmla="*/ 2147483647 w 720"/>
              <a:gd name="T3" fmla="*/ 2147483647 h 216"/>
              <a:gd name="T4" fmla="*/ 2147483647 w 720"/>
              <a:gd name="T5" fmla="*/ 2147483647 h 216"/>
              <a:gd name="T6" fmla="*/ 2147483647 w 720"/>
              <a:gd name="T7" fmla="*/ 2147483647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216"/>
              <a:gd name="T14" fmla="*/ 720 w 720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216">
                <a:moveTo>
                  <a:pt x="0" y="0"/>
                </a:moveTo>
                <a:cubicBezTo>
                  <a:pt x="122" y="100"/>
                  <a:pt x="245" y="200"/>
                  <a:pt x="360" y="208"/>
                </a:cubicBezTo>
                <a:cubicBezTo>
                  <a:pt x="475" y="216"/>
                  <a:pt x="656" y="59"/>
                  <a:pt x="688" y="48"/>
                </a:cubicBezTo>
                <a:cubicBezTo>
                  <a:pt x="720" y="37"/>
                  <a:pt x="636" y="90"/>
                  <a:pt x="552" y="1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466" name="Text Box 59"/>
          <p:cNvSpPr txBox="1">
            <a:spLocks noChangeArrowheads="1"/>
          </p:cNvSpPr>
          <p:nvPr/>
        </p:nvSpPr>
        <p:spPr bwMode="auto">
          <a:xfrm>
            <a:off x="7883525" y="4105275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m</a:t>
            </a:r>
            <a:endParaRPr lang="en-US" i="1"/>
          </a:p>
        </p:txBody>
      </p:sp>
      <p:sp>
        <p:nvSpPr>
          <p:cNvPr id="18467" name="Freeform 60"/>
          <p:cNvSpPr>
            <a:spLocks/>
          </p:cNvSpPr>
          <p:nvPr/>
        </p:nvSpPr>
        <p:spPr bwMode="auto">
          <a:xfrm>
            <a:off x="7467600" y="3987800"/>
            <a:ext cx="419100" cy="636588"/>
          </a:xfrm>
          <a:custGeom>
            <a:avLst/>
            <a:gdLst>
              <a:gd name="T0" fmla="*/ 0 w 184"/>
              <a:gd name="T1" fmla="*/ 2147483647 h 505"/>
              <a:gd name="T2" fmla="*/ 2147483647 w 184"/>
              <a:gd name="T3" fmla="*/ 2147483647 h 505"/>
              <a:gd name="T4" fmla="*/ 2147483647 w 184"/>
              <a:gd name="T5" fmla="*/ 0 h 505"/>
              <a:gd name="T6" fmla="*/ 0 60000 65536"/>
              <a:gd name="T7" fmla="*/ 0 60000 65536"/>
              <a:gd name="T8" fmla="*/ 0 60000 65536"/>
              <a:gd name="T9" fmla="*/ 0 w 184"/>
              <a:gd name="T10" fmla="*/ 0 h 505"/>
              <a:gd name="T11" fmla="*/ 184 w 184"/>
              <a:gd name="T12" fmla="*/ 505 h 5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505">
                <a:moveTo>
                  <a:pt x="0" y="8"/>
                </a:moveTo>
                <a:cubicBezTo>
                  <a:pt x="32" y="256"/>
                  <a:pt x="65" y="505"/>
                  <a:pt x="96" y="504"/>
                </a:cubicBezTo>
                <a:cubicBezTo>
                  <a:pt x="127" y="503"/>
                  <a:pt x="155" y="251"/>
                  <a:pt x="184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468" name="Freeform 61"/>
          <p:cNvSpPr>
            <a:spLocks/>
          </p:cNvSpPr>
          <p:nvPr/>
        </p:nvSpPr>
        <p:spPr bwMode="auto">
          <a:xfrm>
            <a:off x="7353300" y="3935413"/>
            <a:ext cx="139700" cy="42862"/>
          </a:xfrm>
          <a:custGeom>
            <a:avLst/>
            <a:gdLst>
              <a:gd name="T0" fmla="*/ 0 w 160"/>
              <a:gd name="T1" fmla="*/ 0 h 76"/>
              <a:gd name="T2" fmla="*/ 2147483647 w 160"/>
              <a:gd name="T3" fmla="*/ 2147483647 h 76"/>
              <a:gd name="T4" fmla="*/ 2147483647 w 160"/>
              <a:gd name="T5" fmla="*/ 2147483647 h 76"/>
              <a:gd name="T6" fmla="*/ 0 60000 65536"/>
              <a:gd name="T7" fmla="*/ 0 60000 65536"/>
              <a:gd name="T8" fmla="*/ 0 60000 65536"/>
              <a:gd name="T9" fmla="*/ 0 w 160"/>
              <a:gd name="T10" fmla="*/ 0 h 76"/>
              <a:gd name="T11" fmla="*/ 160 w 160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" h="76">
                <a:moveTo>
                  <a:pt x="0" y="0"/>
                </a:moveTo>
                <a:cubicBezTo>
                  <a:pt x="34" y="26"/>
                  <a:pt x="69" y="52"/>
                  <a:pt x="96" y="64"/>
                </a:cubicBezTo>
                <a:cubicBezTo>
                  <a:pt x="123" y="76"/>
                  <a:pt x="141" y="74"/>
                  <a:pt x="160" y="7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469" name="Freeform 62"/>
          <p:cNvSpPr>
            <a:spLocks/>
          </p:cNvSpPr>
          <p:nvPr/>
        </p:nvSpPr>
        <p:spPr bwMode="auto">
          <a:xfrm>
            <a:off x="7886700" y="3746500"/>
            <a:ext cx="749300" cy="228600"/>
          </a:xfrm>
          <a:custGeom>
            <a:avLst/>
            <a:gdLst>
              <a:gd name="T0" fmla="*/ 0 w 472"/>
              <a:gd name="T1" fmla="*/ 2147483647 h 256"/>
              <a:gd name="T2" fmla="*/ 2147483647 w 472"/>
              <a:gd name="T3" fmla="*/ 2147483647 h 256"/>
              <a:gd name="T4" fmla="*/ 2147483647 w 472"/>
              <a:gd name="T5" fmla="*/ 0 h 256"/>
              <a:gd name="T6" fmla="*/ 0 60000 65536"/>
              <a:gd name="T7" fmla="*/ 0 60000 65536"/>
              <a:gd name="T8" fmla="*/ 0 60000 65536"/>
              <a:gd name="T9" fmla="*/ 0 w 472"/>
              <a:gd name="T10" fmla="*/ 0 h 256"/>
              <a:gd name="T11" fmla="*/ 472 w 472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256">
                <a:moveTo>
                  <a:pt x="0" y="256"/>
                </a:moveTo>
                <a:cubicBezTo>
                  <a:pt x="88" y="225"/>
                  <a:pt x="177" y="195"/>
                  <a:pt x="256" y="152"/>
                </a:cubicBezTo>
                <a:cubicBezTo>
                  <a:pt x="335" y="109"/>
                  <a:pt x="437" y="25"/>
                  <a:pt x="472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470" name="Oval 63"/>
          <p:cNvSpPr>
            <a:spLocks noChangeArrowheads="1"/>
          </p:cNvSpPr>
          <p:nvPr/>
        </p:nvSpPr>
        <p:spPr bwMode="auto">
          <a:xfrm>
            <a:off x="2933700" y="29972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471" name="Oval 64"/>
          <p:cNvSpPr>
            <a:spLocks noChangeArrowheads="1"/>
          </p:cNvSpPr>
          <p:nvPr/>
        </p:nvSpPr>
        <p:spPr bwMode="auto">
          <a:xfrm>
            <a:off x="2933700" y="41529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472" name="Rectangle 65"/>
          <p:cNvSpPr>
            <a:spLocks noChangeArrowheads="1"/>
          </p:cNvSpPr>
          <p:nvPr/>
        </p:nvSpPr>
        <p:spPr bwMode="auto">
          <a:xfrm>
            <a:off x="2514600" y="54610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m</a:t>
            </a:r>
          </a:p>
        </p:txBody>
      </p:sp>
      <p:sp>
        <p:nvSpPr>
          <p:cNvPr id="18473" name="Rectangle 66"/>
          <p:cNvSpPr>
            <a:spLocks noChangeArrowheads="1"/>
          </p:cNvSpPr>
          <p:nvPr/>
        </p:nvSpPr>
        <p:spPr bwMode="auto">
          <a:xfrm>
            <a:off x="3365500" y="5435600"/>
            <a:ext cx="431800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sp>
        <p:nvSpPr>
          <p:cNvPr id="18474" name="Text Box 67"/>
          <p:cNvSpPr txBox="1">
            <a:spLocks noChangeArrowheads="1"/>
          </p:cNvSpPr>
          <p:nvPr/>
        </p:nvSpPr>
        <p:spPr bwMode="auto">
          <a:xfrm>
            <a:off x="3184525" y="2682875"/>
            <a:ext cx="126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l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m</a:t>
            </a:r>
            <a:r>
              <a:rPr lang="en-US"/>
              <a:t>&gt;</a:t>
            </a:r>
          </a:p>
        </p:txBody>
      </p:sp>
      <p:sp>
        <p:nvSpPr>
          <p:cNvPr id="18475" name="Text Box 68"/>
          <p:cNvSpPr txBox="1">
            <a:spLocks noChangeArrowheads="1"/>
          </p:cNvSpPr>
          <p:nvPr/>
        </p:nvSpPr>
        <p:spPr bwMode="auto">
          <a:xfrm>
            <a:off x="3133725" y="3787775"/>
            <a:ext cx="126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m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l</a:t>
            </a:r>
            <a:r>
              <a:rPr lang="en-US"/>
              <a:t>&gt;</a:t>
            </a:r>
          </a:p>
        </p:txBody>
      </p:sp>
      <p:cxnSp>
        <p:nvCxnSpPr>
          <p:cNvPr id="18476" name="AutoShape 69"/>
          <p:cNvCxnSpPr>
            <a:cxnSpLocks noChangeShapeType="1"/>
            <a:stCxn id="18471" idx="3"/>
            <a:endCxn id="18472" idx="0"/>
          </p:cNvCxnSpPr>
          <p:nvPr/>
        </p:nvCxnSpPr>
        <p:spPr bwMode="auto">
          <a:xfrm flipH="1">
            <a:off x="2730500" y="4500563"/>
            <a:ext cx="261938" cy="960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77" name="AutoShape 70"/>
          <p:cNvCxnSpPr>
            <a:cxnSpLocks noChangeShapeType="1"/>
            <a:stCxn id="18471" idx="5"/>
            <a:endCxn id="18473" idx="0"/>
          </p:cNvCxnSpPr>
          <p:nvPr/>
        </p:nvCxnSpPr>
        <p:spPr bwMode="auto">
          <a:xfrm>
            <a:off x="3281363" y="4500563"/>
            <a:ext cx="300037" cy="935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478" name="Rectangle 71"/>
          <p:cNvSpPr>
            <a:spLocks noChangeArrowheads="1"/>
          </p:cNvSpPr>
          <p:nvPr/>
        </p:nvSpPr>
        <p:spPr bwMode="auto">
          <a:xfrm>
            <a:off x="1739900" y="5486400"/>
            <a:ext cx="431800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cxnSp>
        <p:nvCxnSpPr>
          <p:cNvPr id="18479" name="AutoShape 72"/>
          <p:cNvCxnSpPr>
            <a:cxnSpLocks noChangeShapeType="1"/>
            <a:stCxn id="18470" idx="3"/>
            <a:endCxn id="18478" idx="0"/>
          </p:cNvCxnSpPr>
          <p:nvPr/>
        </p:nvCxnSpPr>
        <p:spPr bwMode="auto">
          <a:xfrm flipH="1">
            <a:off x="1955800" y="3344863"/>
            <a:ext cx="1036638" cy="2141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80" name="AutoShape 73"/>
          <p:cNvCxnSpPr>
            <a:cxnSpLocks noChangeShapeType="1"/>
            <a:stCxn id="18470" idx="4"/>
            <a:endCxn id="18471" idx="0"/>
          </p:cNvCxnSpPr>
          <p:nvPr/>
        </p:nvCxnSpPr>
        <p:spPr bwMode="auto">
          <a:xfrm>
            <a:off x="3136900" y="3403600"/>
            <a:ext cx="0" cy="74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481" name="Oval 75"/>
          <p:cNvSpPr>
            <a:spLocks noChangeArrowheads="1"/>
          </p:cNvSpPr>
          <p:nvPr/>
        </p:nvSpPr>
        <p:spPr bwMode="auto">
          <a:xfrm>
            <a:off x="6743700" y="3352800"/>
            <a:ext cx="1282700" cy="1282700"/>
          </a:xfrm>
          <a:prstGeom prst="ellipse">
            <a:avLst/>
          </a:prstGeom>
          <a:noFill/>
          <a:ln w="635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482" name="Oval 76"/>
          <p:cNvSpPr>
            <a:spLocks noChangeArrowheads="1"/>
          </p:cNvSpPr>
          <p:nvPr/>
        </p:nvSpPr>
        <p:spPr bwMode="auto">
          <a:xfrm>
            <a:off x="7327900" y="4572000"/>
            <a:ext cx="152400" cy="152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483" name="Freeform 78"/>
          <p:cNvSpPr>
            <a:spLocks/>
          </p:cNvSpPr>
          <p:nvPr/>
        </p:nvSpPr>
        <p:spPr bwMode="auto">
          <a:xfrm>
            <a:off x="1366838" y="1895475"/>
            <a:ext cx="3217862" cy="4146550"/>
          </a:xfrm>
          <a:custGeom>
            <a:avLst/>
            <a:gdLst>
              <a:gd name="T0" fmla="*/ 2147483647 w 2027"/>
              <a:gd name="T1" fmla="*/ 2147483647 h 2612"/>
              <a:gd name="T2" fmla="*/ 2147483647 w 2027"/>
              <a:gd name="T3" fmla="*/ 2147483647 h 2612"/>
              <a:gd name="T4" fmla="*/ 2147483647 w 2027"/>
              <a:gd name="T5" fmla="*/ 2147483647 h 2612"/>
              <a:gd name="T6" fmla="*/ 2147483647 w 2027"/>
              <a:gd name="T7" fmla="*/ 2147483647 h 2612"/>
              <a:gd name="T8" fmla="*/ 2147483647 w 2027"/>
              <a:gd name="T9" fmla="*/ 2147483647 h 2612"/>
              <a:gd name="T10" fmla="*/ 2147483647 w 2027"/>
              <a:gd name="T11" fmla="*/ 2147483647 h 2612"/>
              <a:gd name="T12" fmla="*/ 2147483647 w 2027"/>
              <a:gd name="T13" fmla="*/ 2147483647 h 2612"/>
              <a:gd name="T14" fmla="*/ 2147483647 w 2027"/>
              <a:gd name="T15" fmla="*/ 2147483647 h 2612"/>
              <a:gd name="T16" fmla="*/ 2147483647 w 2027"/>
              <a:gd name="T17" fmla="*/ 2147483647 h 2612"/>
              <a:gd name="T18" fmla="*/ 2147483647 w 2027"/>
              <a:gd name="T19" fmla="*/ 2147483647 h 2612"/>
              <a:gd name="T20" fmla="*/ 2147483647 w 2027"/>
              <a:gd name="T21" fmla="*/ 2147483647 h 2612"/>
              <a:gd name="T22" fmla="*/ 2147483647 w 2027"/>
              <a:gd name="T23" fmla="*/ 2147483647 h 2612"/>
              <a:gd name="T24" fmla="*/ 2147483647 w 2027"/>
              <a:gd name="T25" fmla="*/ 2147483647 h 2612"/>
              <a:gd name="T26" fmla="*/ 2147483647 w 2027"/>
              <a:gd name="T27" fmla="*/ 2147483647 h 2612"/>
              <a:gd name="T28" fmla="*/ 2147483647 w 2027"/>
              <a:gd name="T29" fmla="*/ 2147483647 h 2612"/>
              <a:gd name="T30" fmla="*/ 2147483647 w 2027"/>
              <a:gd name="T31" fmla="*/ 2147483647 h 2612"/>
              <a:gd name="T32" fmla="*/ 2147483647 w 2027"/>
              <a:gd name="T33" fmla="*/ 2147483647 h 2612"/>
              <a:gd name="T34" fmla="*/ 2147483647 w 2027"/>
              <a:gd name="T35" fmla="*/ 2147483647 h 2612"/>
              <a:gd name="T36" fmla="*/ 2147483647 w 2027"/>
              <a:gd name="T37" fmla="*/ 2147483647 h 2612"/>
              <a:gd name="T38" fmla="*/ 2147483647 w 2027"/>
              <a:gd name="T39" fmla="*/ 2147483647 h 2612"/>
              <a:gd name="T40" fmla="*/ 2147483647 w 2027"/>
              <a:gd name="T41" fmla="*/ 2147483647 h 2612"/>
              <a:gd name="T42" fmla="*/ 2147483647 w 2027"/>
              <a:gd name="T43" fmla="*/ 2147483647 h 2612"/>
              <a:gd name="T44" fmla="*/ 2147483647 w 2027"/>
              <a:gd name="T45" fmla="*/ 2147483647 h 2612"/>
              <a:gd name="T46" fmla="*/ 2147483647 w 2027"/>
              <a:gd name="T47" fmla="*/ 2147483647 h 2612"/>
              <a:gd name="T48" fmla="*/ 2147483647 w 2027"/>
              <a:gd name="T49" fmla="*/ 2147483647 h 2612"/>
              <a:gd name="T50" fmla="*/ 2147483647 w 2027"/>
              <a:gd name="T51" fmla="*/ 2147483647 h 2612"/>
              <a:gd name="T52" fmla="*/ 2147483647 w 2027"/>
              <a:gd name="T53" fmla="*/ 2147483647 h 2612"/>
              <a:gd name="T54" fmla="*/ 2147483647 w 2027"/>
              <a:gd name="T55" fmla="*/ 2147483647 h 2612"/>
              <a:gd name="T56" fmla="*/ 2147483647 w 2027"/>
              <a:gd name="T57" fmla="*/ 2147483647 h 2612"/>
              <a:gd name="T58" fmla="*/ 2147483647 w 2027"/>
              <a:gd name="T59" fmla="*/ 2147483647 h 2612"/>
              <a:gd name="T60" fmla="*/ 2147483647 w 2027"/>
              <a:gd name="T61" fmla="*/ 2147483647 h 2612"/>
              <a:gd name="T62" fmla="*/ 2147483647 w 2027"/>
              <a:gd name="T63" fmla="*/ 2147483647 h 2612"/>
              <a:gd name="T64" fmla="*/ 2147483647 w 2027"/>
              <a:gd name="T65" fmla="*/ 2147483647 h 2612"/>
              <a:gd name="T66" fmla="*/ 2147483647 w 2027"/>
              <a:gd name="T67" fmla="*/ 2147483647 h 2612"/>
              <a:gd name="T68" fmla="*/ 2147483647 w 2027"/>
              <a:gd name="T69" fmla="*/ 2147483647 h 2612"/>
              <a:gd name="T70" fmla="*/ 2147483647 w 2027"/>
              <a:gd name="T71" fmla="*/ 2147483647 h 2612"/>
              <a:gd name="T72" fmla="*/ 2147483647 w 2027"/>
              <a:gd name="T73" fmla="*/ 2147483647 h 2612"/>
              <a:gd name="T74" fmla="*/ 2147483647 w 2027"/>
              <a:gd name="T75" fmla="*/ 2147483647 h 2612"/>
              <a:gd name="T76" fmla="*/ 2147483647 w 2027"/>
              <a:gd name="T77" fmla="*/ 2147483647 h 2612"/>
              <a:gd name="T78" fmla="*/ 2147483647 w 2027"/>
              <a:gd name="T79" fmla="*/ 2147483647 h 2612"/>
              <a:gd name="T80" fmla="*/ 2147483647 w 2027"/>
              <a:gd name="T81" fmla="*/ 2147483647 h 2612"/>
              <a:gd name="T82" fmla="*/ 2147483647 w 2027"/>
              <a:gd name="T83" fmla="*/ 2147483647 h 2612"/>
              <a:gd name="T84" fmla="*/ 2147483647 w 2027"/>
              <a:gd name="T85" fmla="*/ 2147483647 h 2612"/>
              <a:gd name="T86" fmla="*/ 2147483647 w 2027"/>
              <a:gd name="T87" fmla="*/ 2147483647 h 2612"/>
              <a:gd name="T88" fmla="*/ 2147483647 w 2027"/>
              <a:gd name="T89" fmla="*/ 2147483647 h 261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027"/>
              <a:gd name="T136" fmla="*/ 0 h 2612"/>
              <a:gd name="T137" fmla="*/ 2027 w 2027"/>
              <a:gd name="T138" fmla="*/ 2612 h 261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027" h="2612">
                <a:moveTo>
                  <a:pt x="939" y="46"/>
                </a:moveTo>
                <a:cubicBezTo>
                  <a:pt x="670" y="55"/>
                  <a:pt x="745" y="0"/>
                  <a:pt x="651" y="118"/>
                </a:cubicBezTo>
                <a:cubicBezTo>
                  <a:pt x="649" y="125"/>
                  <a:pt x="628" y="187"/>
                  <a:pt x="627" y="190"/>
                </a:cubicBezTo>
                <a:cubicBezTo>
                  <a:pt x="620" y="211"/>
                  <a:pt x="611" y="254"/>
                  <a:pt x="611" y="254"/>
                </a:cubicBezTo>
                <a:cubicBezTo>
                  <a:pt x="616" y="296"/>
                  <a:pt x="617" y="411"/>
                  <a:pt x="651" y="462"/>
                </a:cubicBezTo>
                <a:cubicBezTo>
                  <a:pt x="695" y="528"/>
                  <a:pt x="766" y="571"/>
                  <a:pt x="811" y="638"/>
                </a:cubicBezTo>
                <a:cubicBezTo>
                  <a:pt x="828" y="723"/>
                  <a:pt x="834" y="820"/>
                  <a:pt x="803" y="902"/>
                </a:cubicBezTo>
                <a:cubicBezTo>
                  <a:pt x="785" y="950"/>
                  <a:pt x="752" y="995"/>
                  <a:pt x="723" y="1038"/>
                </a:cubicBezTo>
                <a:cubicBezTo>
                  <a:pt x="718" y="1045"/>
                  <a:pt x="720" y="1055"/>
                  <a:pt x="715" y="1062"/>
                </a:cubicBezTo>
                <a:cubicBezTo>
                  <a:pt x="690" y="1100"/>
                  <a:pt x="692" y="1071"/>
                  <a:pt x="675" y="1110"/>
                </a:cubicBezTo>
                <a:cubicBezTo>
                  <a:pt x="649" y="1170"/>
                  <a:pt x="628" y="1229"/>
                  <a:pt x="595" y="1286"/>
                </a:cubicBezTo>
                <a:cubicBezTo>
                  <a:pt x="574" y="1322"/>
                  <a:pt x="548" y="1350"/>
                  <a:pt x="523" y="1382"/>
                </a:cubicBezTo>
                <a:cubicBezTo>
                  <a:pt x="488" y="1427"/>
                  <a:pt x="456" y="1486"/>
                  <a:pt x="427" y="1534"/>
                </a:cubicBezTo>
                <a:cubicBezTo>
                  <a:pt x="418" y="1549"/>
                  <a:pt x="399" y="1554"/>
                  <a:pt x="387" y="1566"/>
                </a:cubicBezTo>
                <a:cubicBezTo>
                  <a:pt x="359" y="1596"/>
                  <a:pt x="326" y="1625"/>
                  <a:pt x="307" y="1662"/>
                </a:cubicBezTo>
                <a:cubicBezTo>
                  <a:pt x="283" y="1710"/>
                  <a:pt x="252" y="1751"/>
                  <a:pt x="227" y="1798"/>
                </a:cubicBezTo>
                <a:cubicBezTo>
                  <a:pt x="190" y="1867"/>
                  <a:pt x="164" y="1949"/>
                  <a:pt x="107" y="2006"/>
                </a:cubicBezTo>
                <a:cubicBezTo>
                  <a:pt x="83" y="2065"/>
                  <a:pt x="64" y="2133"/>
                  <a:pt x="35" y="2190"/>
                </a:cubicBezTo>
                <a:cubicBezTo>
                  <a:pt x="30" y="2217"/>
                  <a:pt x="24" y="2243"/>
                  <a:pt x="19" y="2270"/>
                </a:cubicBezTo>
                <a:cubicBezTo>
                  <a:pt x="15" y="2292"/>
                  <a:pt x="3" y="2334"/>
                  <a:pt x="3" y="2334"/>
                </a:cubicBezTo>
                <a:cubicBezTo>
                  <a:pt x="8" y="2415"/>
                  <a:pt x="0" y="2555"/>
                  <a:pt x="107" y="2582"/>
                </a:cubicBezTo>
                <a:cubicBezTo>
                  <a:pt x="138" y="2590"/>
                  <a:pt x="172" y="2588"/>
                  <a:pt x="203" y="2598"/>
                </a:cubicBezTo>
                <a:cubicBezTo>
                  <a:pt x="211" y="2601"/>
                  <a:pt x="219" y="2603"/>
                  <a:pt x="227" y="2606"/>
                </a:cubicBezTo>
                <a:cubicBezTo>
                  <a:pt x="343" y="2601"/>
                  <a:pt x="394" y="2612"/>
                  <a:pt x="483" y="2582"/>
                </a:cubicBezTo>
                <a:cubicBezTo>
                  <a:pt x="572" y="2493"/>
                  <a:pt x="604" y="2412"/>
                  <a:pt x="643" y="2294"/>
                </a:cubicBezTo>
                <a:cubicBezTo>
                  <a:pt x="655" y="2099"/>
                  <a:pt x="658" y="1895"/>
                  <a:pt x="747" y="1718"/>
                </a:cubicBezTo>
                <a:cubicBezTo>
                  <a:pt x="761" y="1649"/>
                  <a:pt x="771" y="1586"/>
                  <a:pt x="811" y="1526"/>
                </a:cubicBezTo>
                <a:cubicBezTo>
                  <a:pt x="831" y="1447"/>
                  <a:pt x="915" y="1409"/>
                  <a:pt x="971" y="1358"/>
                </a:cubicBezTo>
                <a:cubicBezTo>
                  <a:pt x="991" y="1340"/>
                  <a:pt x="1005" y="1317"/>
                  <a:pt x="1027" y="1302"/>
                </a:cubicBezTo>
                <a:cubicBezTo>
                  <a:pt x="1112" y="1246"/>
                  <a:pt x="1208" y="1191"/>
                  <a:pt x="1307" y="1166"/>
                </a:cubicBezTo>
                <a:cubicBezTo>
                  <a:pt x="1357" y="1133"/>
                  <a:pt x="1419" y="1122"/>
                  <a:pt x="1475" y="1102"/>
                </a:cubicBezTo>
                <a:cubicBezTo>
                  <a:pt x="1534" y="1081"/>
                  <a:pt x="1572" y="1055"/>
                  <a:pt x="1627" y="1030"/>
                </a:cubicBezTo>
                <a:cubicBezTo>
                  <a:pt x="1678" y="1007"/>
                  <a:pt x="1731" y="1006"/>
                  <a:pt x="1787" y="998"/>
                </a:cubicBezTo>
                <a:cubicBezTo>
                  <a:pt x="1828" y="974"/>
                  <a:pt x="1868" y="952"/>
                  <a:pt x="1907" y="926"/>
                </a:cubicBezTo>
                <a:cubicBezTo>
                  <a:pt x="1916" y="920"/>
                  <a:pt x="1922" y="909"/>
                  <a:pt x="1931" y="902"/>
                </a:cubicBezTo>
                <a:cubicBezTo>
                  <a:pt x="1946" y="890"/>
                  <a:pt x="1979" y="870"/>
                  <a:pt x="1979" y="870"/>
                </a:cubicBezTo>
                <a:cubicBezTo>
                  <a:pt x="1996" y="844"/>
                  <a:pt x="2017" y="828"/>
                  <a:pt x="2027" y="798"/>
                </a:cubicBezTo>
                <a:cubicBezTo>
                  <a:pt x="2024" y="745"/>
                  <a:pt x="2023" y="691"/>
                  <a:pt x="2019" y="638"/>
                </a:cubicBezTo>
                <a:cubicBezTo>
                  <a:pt x="2016" y="598"/>
                  <a:pt x="1994" y="568"/>
                  <a:pt x="1979" y="534"/>
                </a:cubicBezTo>
                <a:cubicBezTo>
                  <a:pt x="1964" y="501"/>
                  <a:pt x="1961" y="463"/>
                  <a:pt x="1947" y="430"/>
                </a:cubicBezTo>
                <a:cubicBezTo>
                  <a:pt x="1935" y="401"/>
                  <a:pt x="1874" y="349"/>
                  <a:pt x="1867" y="342"/>
                </a:cubicBezTo>
                <a:cubicBezTo>
                  <a:pt x="1798" y="273"/>
                  <a:pt x="1728" y="229"/>
                  <a:pt x="1643" y="182"/>
                </a:cubicBezTo>
                <a:cubicBezTo>
                  <a:pt x="1596" y="156"/>
                  <a:pt x="1561" y="124"/>
                  <a:pt x="1507" y="110"/>
                </a:cubicBezTo>
                <a:cubicBezTo>
                  <a:pt x="1403" y="41"/>
                  <a:pt x="1209" y="51"/>
                  <a:pt x="1099" y="46"/>
                </a:cubicBezTo>
                <a:cubicBezTo>
                  <a:pt x="1003" y="34"/>
                  <a:pt x="1056" y="36"/>
                  <a:pt x="939" y="46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7772400" cy="1143000"/>
          </a:xfrm>
        </p:spPr>
        <p:txBody>
          <a:bodyPr/>
          <a:lstStyle/>
          <a:p>
            <a:pPr eaLnBrk="1" hangingPunct="1"/>
            <a:r>
              <a:rPr lang="ru-RU" sz="3200" smtClean="0"/>
              <a:t>Добавление вершины в двусвязный список</a:t>
            </a:r>
            <a:endParaRPr lang="en-US" sz="3200" smtClean="0"/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625600" y="14224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774700" y="22098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2463800" y="21971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9462" name="AutoShape 6"/>
          <p:cNvCxnSpPr>
            <a:cxnSpLocks noChangeShapeType="1"/>
            <a:stCxn id="19459" idx="3"/>
            <a:endCxn id="19460" idx="7"/>
          </p:cNvCxnSpPr>
          <p:nvPr/>
        </p:nvCxnSpPr>
        <p:spPr bwMode="auto">
          <a:xfrm flipH="1">
            <a:off x="1122363" y="1770063"/>
            <a:ext cx="561975" cy="498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3" name="AutoShape 7"/>
          <p:cNvCxnSpPr>
            <a:cxnSpLocks noChangeShapeType="1"/>
            <a:stCxn id="19459" idx="5"/>
            <a:endCxn id="19461" idx="1"/>
          </p:cNvCxnSpPr>
          <p:nvPr/>
        </p:nvCxnSpPr>
        <p:spPr bwMode="auto">
          <a:xfrm>
            <a:off x="1973263" y="1770063"/>
            <a:ext cx="549275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55600" y="29972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i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206500" y="29845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j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2044700" y="29972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k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2079625" y="1362075"/>
            <a:ext cx="1208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j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k</a:t>
            </a:r>
            <a:r>
              <a:rPr lang="en-US"/>
              <a:t>&gt;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1190625" y="2225675"/>
            <a:ext cx="117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j</a:t>
            </a:r>
            <a:r>
              <a:rPr lang="en-US"/>
              <a:t>&gt;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2879725" y="2238375"/>
            <a:ext cx="1208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k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l</a:t>
            </a:r>
            <a:r>
              <a:rPr lang="en-US"/>
              <a:t>&gt;</a:t>
            </a:r>
          </a:p>
        </p:txBody>
      </p:sp>
      <p:cxnSp>
        <p:nvCxnSpPr>
          <p:cNvPr id="19470" name="AutoShape 14"/>
          <p:cNvCxnSpPr>
            <a:cxnSpLocks noChangeShapeType="1"/>
            <a:stCxn id="19460" idx="3"/>
            <a:endCxn id="19464" idx="0"/>
          </p:cNvCxnSpPr>
          <p:nvPr/>
        </p:nvCxnSpPr>
        <p:spPr bwMode="auto">
          <a:xfrm flipH="1">
            <a:off x="571500" y="2557463"/>
            <a:ext cx="261938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1" name="AutoShape 15"/>
          <p:cNvCxnSpPr>
            <a:cxnSpLocks noChangeShapeType="1"/>
            <a:stCxn id="19460" idx="5"/>
            <a:endCxn id="19465" idx="0"/>
          </p:cNvCxnSpPr>
          <p:nvPr/>
        </p:nvCxnSpPr>
        <p:spPr bwMode="auto">
          <a:xfrm>
            <a:off x="1122363" y="2557463"/>
            <a:ext cx="300037" cy="427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2" name="AutoShape 16"/>
          <p:cNvCxnSpPr>
            <a:cxnSpLocks noChangeShapeType="1"/>
            <a:stCxn id="19461" idx="3"/>
            <a:endCxn id="19466" idx="0"/>
          </p:cNvCxnSpPr>
          <p:nvPr/>
        </p:nvCxnSpPr>
        <p:spPr bwMode="auto">
          <a:xfrm flipH="1">
            <a:off x="2260600" y="2544763"/>
            <a:ext cx="261938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3" name="AutoShape 17"/>
          <p:cNvCxnSpPr>
            <a:cxnSpLocks noChangeShapeType="1"/>
            <a:stCxn id="19461" idx="5"/>
            <a:endCxn id="19494" idx="0"/>
          </p:cNvCxnSpPr>
          <p:nvPr/>
        </p:nvCxnSpPr>
        <p:spPr bwMode="auto">
          <a:xfrm>
            <a:off x="2811463" y="2544763"/>
            <a:ext cx="325437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7632700" y="44450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6718300" y="36449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9476" name="Oval 20"/>
          <p:cNvSpPr>
            <a:spLocks noChangeArrowheads="1"/>
          </p:cNvSpPr>
          <p:nvPr/>
        </p:nvSpPr>
        <p:spPr bwMode="auto">
          <a:xfrm>
            <a:off x="7581900" y="33274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9477" name="Oval 22"/>
          <p:cNvSpPr>
            <a:spLocks noChangeArrowheads="1"/>
          </p:cNvSpPr>
          <p:nvPr/>
        </p:nvSpPr>
        <p:spPr bwMode="auto">
          <a:xfrm>
            <a:off x="5829300" y="37719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9478" name="Oval 24"/>
          <p:cNvSpPr>
            <a:spLocks noChangeArrowheads="1"/>
          </p:cNvSpPr>
          <p:nvPr/>
        </p:nvSpPr>
        <p:spPr bwMode="auto">
          <a:xfrm>
            <a:off x="4940300" y="32639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9479" name="Text Box 25"/>
          <p:cNvSpPr txBox="1">
            <a:spLocks noChangeArrowheads="1"/>
          </p:cNvSpPr>
          <p:nvPr/>
        </p:nvSpPr>
        <p:spPr bwMode="auto">
          <a:xfrm>
            <a:off x="4695825" y="28352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</a:p>
        </p:txBody>
      </p:sp>
      <p:sp>
        <p:nvSpPr>
          <p:cNvPr id="19480" name="Text Box 26"/>
          <p:cNvSpPr txBox="1">
            <a:spLocks noChangeArrowheads="1"/>
          </p:cNvSpPr>
          <p:nvPr/>
        </p:nvSpPr>
        <p:spPr bwMode="auto">
          <a:xfrm>
            <a:off x="5407025" y="34321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j</a:t>
            </a:r>
          </a:p>
        </p:txBody>
      </p:sp>
      <p:sp>
        <p:nvSpPr>
          <p:cNvPr id="19481" name="Text Box 27"/>
          <p:cNvSpPr txBox="1">
            <a:spLocks noChangeArrowheads="1"/>
          </p:cNvSpPr>
          <p:nvPr/>
        </p:nvSpPr>
        <p:spPr bwMode="auto">
          <a:xfrm>
            <a:off x="6562725" y="3089275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k</a:t>
            </a:r>
          </a:p>
        </p:txBody>
      </p:sp>
      <p:sp>
        <p:nvSpPr>
          <p:cNvPr id="19482" name="Text Box 28"/>
          <p:cNvSpPr txBox="1">
            <a:spLocks noChangeArrowheads="1"/>
          </p:cNvSpPr>
          <p:nvPr/>
        </p:nvSpPr>
        <p:spPr bwMode="auto">
          <a:xfrm>
            <a:off x="7794625" y="30003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sp>
        <p:nvSpPr>
          <p:cNvPr id="19483" name="Line 29"/>
          <p:cNvSpPr>
            <a:spLocks noChangeShapeType="1"/>
          </p:cNvSpPr>
          <p:nvPr/>
        </p:nvSpPr>
        <p:spPr bwMode="auto">
          <a:xfrm>
            <a:off x="4521200" y="4686300"/>
            <a:ext cx="401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9484" name="Line 30"/>
          <p:cNvSpPr>
            <a:spLocks noChangeShapeType="1"/>
          </p:cNvSpPr>
          <p:nvPr/>
        </p:nvSpPr>
        <p:spPr bwMode="auto">
          <a:xfrm>
            <a:off x="4762500" y="4699000"/>
            <a:ext cx="0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9485" name="Line 31"/>
          <p:cNvSpPr>
            <a:spLocks noChangeShapeType="1"/>
          </p:cNvSpPr>
          <p:nvPr/>
        </p:nvSpPr>
        <p:spPr bwMode="auto">
          <a:xfrm>
            <a:off x="8318500" y="4711700"/>
            <a:ext cx="0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9486" name="Text Box 32"/>
          <p:cNvSpPr txBox="1">
            <a:spLocks noChangeArrowheads="1"/>
          </p:cNvSpPr>
          <p:nvPr/>
        </p:nvSpPr>
        <p:spPr bwMode="auto">
          <a:xfrm>
            <a:off x="8455025" y="43846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</a:t>
            </a:r>
          </a:p>
        </p:txBody>
      </p:sp>
      <p:sp>
        <p:nvSpPr>
          <p:cNvPr id="19487" name="Freeform 33"/>
          <p:cNvSpPr>
            <a:spLocks/>
          </p:cNvSpPr>
          <p:nvPr/>
        </p:nvSpPr>
        <p:spPr bwMode="auto">
          <a:xfrm>
            <a:off x="4495800" y="3975100"/>
            <a:ext cx="1028700" cy="115888"/>
          </a:xfrm>
          <a:custGeom>
            <a:avLst/>
            <a:gdLst>
              <a:gd name="T0" fmla="*/ 0 w 696"/>
              <a:gd name="T1" fmla="*/ 0 h 140"/>
              <a:gd name="T2" fmla="*/ 2147483647 w 696"/>
              <a:gd name="T3" fmla="*/ 2147483647 h 140"/>
              <a:gd name="T4" fmla="*/ 2147483647 w 696"/>
              <a:gd name="T5" fmla="*/ 2147483647 h 140"/>
              <a:gd name="T6" fmla="*/ 0 60000 65536"/>
              <a:gd name="T7" fmla="*/ 0 60000 65536"/>
              <a:gd name="T8" fmla="*/ 0 60000 65536"/>
              <a:gd name="T9" fmla="*/ 0 w 696"/>
              <a:gd name="T10" fmla="*/ 0 h 140"/>
              <a:gd name="T11" fmla="*/ 696 w 696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40">
                <a:moveTo>
                  <a:pt x="0" y="0"/>
                </a:moveTo>
                <a:cubicBezTo>
                  <a:pt x="134" y="66"/>
                  <a:pt x="268" y="132"/>
                  <a:pt x="384" y="136"/>
                </a:cubicBezTo>
                <a:cubicBezTo>
                  <a:pt x="500" y="140"/>
                  <a:pt x="598" y="82"/>
                  <a:pt x="696" y="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9488" name="Freeform 34"/>
          <p:cNvSpPr>
            <a:spLocks/>
          </p:cNvSpPr>
          <p:nvPr/>
        </p:nvSpPr>
        <p:spPr bwMode="auto">
          <a:xfrm>
            <a:off x="5486400" y="3937000"/>
            <a:ext cx="838200" cy="360363"/>
          </a:xfrm>
          <a:custGeom>
            <a:avLst/>
            <a:gdLst>
              <a:gd name="T0" fmla="*/ 0 w 376"/>
              <a:gd name="T1" fmla="*/ 2147483647 h 41"/>
              <a:gd name="T2" fmla="*/ 2147483647 w 376"/>
              <a:gd name="T3" fmla="*/ 2147483647 h 41"/>
              <a:gd name="T4" fmla="*/ 2147483647 w 376"/>
              <a:gd name="T5" fmla="*/ 0 h 41"/>
              <a:gd name="T6" fmla="*/ 0 60000 65536"/>
              <a:gd name="T7" fmla="*/ 0 60000 65536"/>
              <a:gd name="T8" fmla="*/ 0 60000 65536"/>
              <a:gd name="T9" fmla="*/ 0 w 376"/>
              <a:gd name="T10" fmla="*/ 0 h 41"/>
              <a:gd name="T11" fmla="*/ 376 w 376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" h="41">
                <a:moveTo>
                  <a:pt x="0" y="8"/>
                </a:moveTo>
                <a:cubicBezTo>
                  <a:pt x="60" y="24"/>
                  <a:pt x="121" y="41"/>
                  <a:pt x="184" y="40"/>
                </a:cubicBezTo>
                <a:cubicBezTo>
                  <a:pt x="247" y="39"/>
                  <a:pt x="311" y="19"/>
                  <a:pt x="37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9489" name="Freeform 35"/>
          <p:cNvSpPr>
            <a:spLocks/>
          </p:cNvSpPr>
          <p:nvPr/>
        </p:nvSpPr>
        <p:spPr bwMode="auto">
          <a:xfrm>
            <a:off x="6311900" y="3937000"/>
            <a:ext cx="1079500" cy="254000"/>
          </a:xfrm>
          <a:custGeom>
            <a:avLst/>
            <a:gdLst>
              <a:gd name="T0" fmla="*/ 0 w 720"/>
              <a:gd name="T1" fmla="*/ 0 h 216"/>
              <a:gd name="T2" fmla="*/ 2147483647 w 720"/>
              <a:gd name="T3" fmla="*/ 2147483647 h 216"/>
              <a:gd name="T4" fmla="*/ 2147483647 w 720"/>
              <a:gd name="T5" fmla="*/ 2147483647 h 216"/>
              <a:gd name="T6" fmla="*/ 2147483647 w 720"/>
              <a:gd name="T7" fmla="*/ 2147483647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216"/>
              <a:gd name="T14" fmla="*/ 720 w 720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216">
                <a:moveTo>
                  <a:pt x="0" y="0"/>
                </a:moveTo>
                <a:cubicBezTo>
                  <a:pt x="122" y="100"/>
                  <a:pt x="245" y="200"/>
                  <a:pt x="360" y="208"/>
                </a:cubicBezTo>
                <a:cubicBezTo>
                  <a:pt x="475" y="216"/>
                  <a:pt x="656" y="59"/>
                  <a:pt x="688" y="48"/>
                </a:cubicBezTo>
                <a:cubicBezTo>
                  <a:pt x="720" y="37"/>
                  <a:pt x="636" y="90"/>
                  <a:pt x="552" y="1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9490" name="Text Box 36"/>
          <p:cNvSpPr txBox="1">
            <a:spLocks noChangeArrowheads="1"/>
          </p:cNvSpPr>
          <p:nvPr/>
        </p:nvSpPr>
        <p:spPr bwMode="auto">
          <a:xfrm>
            <a:off x="7883525" y="4105275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m</a:t>
            </a:r>
            <a:endParaRPr lang="en-US" i="1"/>
          </a:p>
        </p:txBody>
      </p:sp>
      <p:sp>
        <p:nvSpPr>
          <p:cNvPr id="19491" name="Freeform 37"/>
          <p:cNvSpPr>
            <a:spLocks/>
          </p:cNvSpPr>
          <p:nvPr/>
        </p:nvSpPr>
        <p:spPr bwMode="auto">
          <a:xfrm>
            <a:off x="7467600" y="3987800"/>
            <a:ext cx="419100" cy="636588"/>
          </a:xfrm>
          <a:custGeom>
            <a:avLst/>
            <a:gdLst>
              <a:gd name="T0" fmla="*/ 0 w 184"/>
              <a:gd name="T1" fmla="*/ 2147483647 h 505"/>
              <a:gd name="T2" fmla="*/ 2147483647 w 184"/>
              <a:gd name="T3" fmla="*/ 2147483647 h 505"/>
              <a:gd name="T4" fmla="*/ 2147483647 w 184"/>
              <a:gd name="T5" fmla="*/ 0 h 505"/>
              <a:gd name="T6" fmla="*/ 0 60000 65536"/>
              <a:gd name="T7" fmla="*/ 0 60000 65536"/>
              <a:gd name="T8" fmla="*/ 0 60000 65536"/>
              <a:gd name="T9" fmla="*/ 0 w 184"/>
              <a:gd name="T10" fmla="*/ 0 h 505"/>
              <a:gd name="T11" fmla="*/ 184 w 184"/>
              <a:gd name="T12" fmla="*/ 505 h 5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505">
                <a:moveTo>
                  <a:pt x="0" y="8"/>
                </a:moveTo>
                <a:cubicBezTo>
                  <a:pt x="32" y="256"/>
                  <a:pt x="65" y="505"/>
                  <a:pt x="96" y="504"/>
                </a:cubicBezTo>
                <a:cubicBezTo>
                  <a:pt x="127" y="503"/>
                  <a:pt x="155" y="251"/>
                  <a:pt x="184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9492" name="Freeform 38"/>
          <p:cNvSpPr>
            <a:spLocks/>
          </p:cNvSpPr>
          <p:nvPr/>
        </p:nvSpPr>
        <p:spPr bwMode="auto">
          <a:xfrm>
            <a:off x="7353300" y="3935413"/>
            <a:ext cx="139700" cy="42862"/>
          </a:xfrm>
          <a:custGeom>
            <a:avLst/>
            <a:gdLst>
              <a:gd name="T0" fmla="*/ 0 w 160"/>
              <a:gd name="T1" fmla="*/ 0 h 76"/>
              <a:gd name="T2" fmla="*/ 2147483647 w 160"/>
              <a:gd name="T3" fmla="*/ 2147483647 h 76"/>
              <a:gd name="T4" fmla="*/ 2147483647 w 160"/>
              <a:gd name="T5" fmla="*/ 2147483647 h 76"/>
              <a:gd name="T6" fmla="*/ 0 60000 65536"/>
              <a:gd name="T7" fmla="*/ 0 60000 65536"/>
              <a:gd name="T8" fmla="*/ 0 60000 65536"/>
              <a:gd name="T9" fmla="*/ 0 w 160"/>
              <a:gd name="T10" fmla="*/ 0 h 76"/>
              <a:gd name="T11" fmla="*/ 160 w 160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" h="76">
                <a:moveTo>
                  <a:pt x="0" y="0"/>
                </a:moveTo>
                <a:cubicBezTo>
                  <a:pt x="34" y="26"/>
                  <a:pt x="69" y="52"/>
                  <a:pt x="96" y="64"/>
                </a:cubicBezTo>
                <a:cubicBezTo>
                  <a:pt x="123" y="76"/>
                  <a:pt x="141" y="74"/>
                  <a:pt x="160" y="7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9493" name="Freeform 39"/>
          <p:cNvSpPr>
            <a:spLocks/>
          </p:cNvSpPr>
          <p:nvPr/>
        </p:nvSpPr>
        <p:spPr bwMode="auto">
          <a:xfrm>
            <a:off x="7886700" y="3746500"/>
            <a:ext cx="749300" cy="228600"/>
          </a:xfrm>
          <a:custGeom>
            <a:avLst/>
            <a:gdLst>
              <a:gd name="T0" fmla="*/ 0 w 472"/>
              <a:gd name="T1" fmla="*/ 2147483647 h 256"/>
              <a:gd name="T2" fmla="*/ 2147483647 w 472"/>
              <a:gd name="T3" fmla="*/ 2147483647 h 256"/>
              <a:gd name="T4" fmla="*/ 2147483647 w 472"/>
              <a:gd name="T5" fmla="*/ 0 h 256"/>
              <a:gd name="T6" fmla="*/ 0 60000 65536"/>
              <a:gd name="T7" fmla="*/ 0 60000 65536"/>
              <a:gd name="T8" fmla="*/ 0 60000 65536"/>
              <a:gd name="T9" fmla="*/ 0 w 472"/>
              <a:gd name="T10" fmla="*/ 0 h 256"/>
              <a:gd name="T11" fmla="*/ 472 w 472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256">
                <a:moveTo>
                  <a:pt x="0" y="256"/>
                </a:moveTo>
                <a:cubicBezTo>
                  <a:pt x="88" y="225"/>
                  <a:pt x="177" y="195"/>
                  <a:pt x="256" y="152"/>
                </a:cubicBezTo>
                <a:cubicBezTo>
                  <a:pt x="335" y="109"/>
                  <a:pt x="437" y="25"/>
                  <a:pt x="472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9494" name="Oval 40"/>
          <p:cNvSpPr>
            <a:spLocks noChangeArrowheads="1"/>
          </p:cNvSpPr>
          <p:nvPr/>
        </p:nvSpPr>
        <p:spPr bwMode="auto">
          <a:xfrm>
            <a:off x="2933700" y="29972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9495" name="Oval 41"/>
          <p:cNvSpPr>
            <a:spLocks noChangeArrowheads="1"/>
          </p:cNvSpPr>
          <p:nvPr/>
        </p:nvSpPr>
        <p:spPr bwMode="auto">
          <a:xfrm>
            <a:off x="2933700" y="41529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9496" name="Rectangle 42"/>
          <p:cNvSpPr>
            <a:spLocks noChangeArrowheads="1"/>
          </p:cNvSpPr>
          <p:nvPr/>
        </p:nvSpPr>
        <p:spPr bwMode="auto">
          <a:xfrm>
            <a:off x="2514600" y="54610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m</a:t>
            </a:r>
          </a:p>
        </p:txBody>
      </p:sp>
      <p:sp>
        <p:nvSpPr>
          <p:cNvPr id="19497" name="Rectangle 43"/>
          <p:cNvSpPr>
            <a:spLocks noChangeArrowheads="1"/>
          </p:cNvSpPr>
          <p:nvPr/>
        </p:nvSpPr>
        <p:spPr bwMode="auto">
          <a:xfrm>
            <a:off x="3365500" y="5435600"/>
            <a:ext cx="431800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sp>
        <p:nvSpPr>
          <p:cNvPr id="19498" name="Text Box 44"/>
          <p:cNvSpPr txBox="1">
            <a:spLocks noChangeArrowheads="1"/>
          </p:cNvSpPr>
          <p:nvPr/>
        </p:nvSpPr>
        <p:spPr bwMode="auto">
          <a:xfrm>
            <a:off x="3184525" y="2682875"/>
            <a:ext cx="126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l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m</a:t>
            </a:r>
            <a:r>
              <a:rPr lang="en-US"/>
              <a:t>&gt;</a:t>
            </a:r>
          </a:p>
        </p:txBody>
      </p:sp>
      <p:sp>
        <p:nvSpPr>
          <p:cNvPr id="19499" name="Text Box 45"/>
          <p:cNvSpPr txBox="1">
            <a:spLocks noChangeArrowheads="1"/>
          </p:cNvSpPr>
          <p:nvPr/>
        </p:nvSpPr>
        <p:spPr bwMode="auto">
          <a:xfrm>
            <a:off x="3133725" y="3787775"/>
            <a:ext cx="126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m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l</a:t>
            </a:r>
            <a:r>
              <a:rPr lang="en-US"/>
              <a:t>&gt;</a:t>
            </a:r>
          </a:p>
        </p:txBody>
      </p:sp>
      <p:cxnSp>
        <p:nvCxnSpPr>
          <p:cNvPr id="19500" name="AutoShape 46"/>
          <p:cNvCxnSpPr>
            <a:cxnSpLocks noChangeShapeType="1"/>
            <a:stCxn id="19495" idx="3"/>
            <a:endCxn id="19496" idx="0"/>
          </p:cNvCxnSpPr>
          <p:nvPr/>
        </p:nvCxnSpPr>
        <p:spPr bwMode="auto">
          <a:xfrm flipH="1">
            <a:off x="2730500" y="4500563"/>
            <a:ext cx="261938" cy="960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501" name="AutoShape 47"/>
          <p:cNvCxnSpPr>
            <a:cxnSpLocks noChangeShapeType="1"/>
            <a:stCxn id="19495" idx="5"/>
            <a:endCxn id="19497" idx="0"/>
          </p:cNvCxnSpPr>
          <p:nvPr/>
        </p:nvCxnSpPr>
        <p:spPr bwMode="auto">
          <a:xfrm>
            <a:off x="3281363" y="4500563"/>
            <a:ext cx="300037" cy="935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9502" name="Rectangle 48"/>
          <p:cNvSpPr>
            <a:spLocks noChangeArrowheads="1"/>
          </p:cNvSpPr>
          <p:nvPr/>
        </p:nvSpPr>
        <p:spPr bwMode="auto">
          <a:xfrm>
            <a:off x="1739900" y="5486400"/>
            <a:ext cx="431800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cxnSp>
        <p:nvCxnSpPr>
          <p:cNvPr id="19503" name="AutoShape 49"/>
          <p:cNvCxnSpPr>
            <a:cxnSpLocks noChangeShapeType="1"/>
            <a:stCxn id="19494" idx="3"/>
            <a:endCxn id="19502" idx="0"/>
          </p:cNvCxnSpPr>
          <p:nvPr/>
        </p:nvCxnSpPr>
        <p:spPr bwMode="auto">
          <a:xfrm flipH="1">
            <a:off x="1955800" y="3344863"/>
            <a:ext cx="1036638" cy="2141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504" name="AutoShape 50"/>
          <p:cNvCxnSpPr>
            <a:cxnSpLocks noChangeShapeType="1"/>
            <a:stCxn id="19494" idx="4"/>
            <a:endCxn id="19495" idx="0"/>
          </p:cNvCxnSpPr>
          <p:nvPr/>
        </p:nvCxnSpPr>
        <p:spPr bwMode="auto">
          <a:xfrm>
            <a:off x="3136900" y="3403600"/>
            <a:ext cx="0" cy="74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9505" name="Oval 51"/>
          <p:cNvSpPr>
            <a:spLocks noChangeArrowheads="1"/>
          </p:cNvSpPr>
          <p:nvPr/>
        </p:nvSpPr>
        <p:spPr bwMode="auto">
          <a:xfrm>
            <a:off x="6743700" y="3352800"/>
            <a:ext cx="1282700" cy="1282700"/>
          </a:xfrm>
          <a:prstGeom prst="ellipse">
            <a:avLst/>
          </a:prstGeom>
          <a:noFill/>
          <a:ln w="635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9506" name="Oval 52"/>
          <p:cNvSpPr>
            <a:spLocks noChangeArrowheads="1"/>
          </p:cNvSpPr>
          <p:nvPr/>
        </p:nvSpPr>
        <p:spPr bwMode="auto">
          <a:xfrm>
            <a:off x="7327900" y="4572000"/>
            <a:ext cx="152400" cy="152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9507" name="Freeform 53"/>
          <p:cNvSpPr>
            <a:spLocks/>
          </p:cNvSpPr>
          <p:nvPr/>
        </p:nvSpPr>
        <p:spPr bwMode="auto">
          <a:xfrm>
            <a:off x="1366838" y="1895475"/>
            <a:ext cx="3217862" cy="4146550"/>
          </a:xfrm>
          <a:custGeom>
            <a:avLst/>
            <a:gdLst>
              <a:gd name="T0" fmla="*/ 2147483647 w 2027"/>
              <a:gd name="T1" fmla="*/ 2147483647 h 2612"/>
              <a:gd name="T2" fmla="*/ 2147483647 w 2027"/>
              <a:gd name="T3" fmla="*/ 2147483647 h 2612"/>
              <a:gd name="T4" fmla="*/ 2147483647 w 2027"/>
              <a:gd name="T5" fmla="*/ 2147483647 h 2612"/>
              <a:gd name="T6" fmla="*/ 2147483647 w 2027"/>
              <a:gd name="T7" fmla="*/ 2147483647 h 2612"/>
              <a:gd name="T8" fmla="*/ 2147483647 w 2027"/>
              <a:gd name="T9" fmla="*/ 2147483647 h 2612"/>
              <a:gd name="T10" fmla="*/ 2147483647 w 2027"/>
              <a:gd name="T11" fmla="*/ 2147483647 h 2612"/>
              <a:gd name="T12" fmla="*/ 2147483647 w 2027"/>
              <a:gd name="T13" fmla="*/ 2147483647 h 2612"/>
              <a:gd name="T14" fmla="*/ 2147483647 w 2027"/>
              <a:gd name="T15" fmla="*/ 2147483647 h 2612"/>
              <a:gd name="T16" fmla="*/ 2147483647 w 2027"/>
              <a:gd name="T17" fmla="*/ 2147483647 h 2612"/>
              <a:gd name="T18" fmla="*/ 2147483647 w 2027"/>
              <a:gd name="T19" fmla="*/ 2147483647 h 2612"/>
              <a:gd name="T20" fmla="*/ 2147483647 w 2027"/>
              <a:gd name="T21" fmla="*/ 2147483647 h 2612"/>
              <a:gd name="T22" fmla="*/ 2147483647 w 2027"/>
              <a:gd name="T23" fmla="*/ 2147483647 h 2612"/>
              <a:gd name="T24" fmla="*/ 2147483647 w 2027"/>
              <a:gd name="T25" fmla="*/ 2147483647 h 2612"/>
              <a:gd name="T26" fmla="*/ 2147483647 w 2027"/>
              <a:gd name="T27" fmla="*/ 2147483647 h 2612"/>
              <a:gd name="T28" fmla="*/ 2147483647 w 2027"/>
              <a:gd name="T29" fmla="*/ 2147483647 h 2612"/>
              <a:gd name="T30" fmla="*/ 2147483647 w 2027"/>
              <a:gd name="T31" fmla="*/ 2147483647 h 2612"/>
              <a:gd name="T32" fmla="*/ 2147483647 w 2027"/>
              <a:gd name="T33" fmla="*/ 2147483647 h 2612"/>
              <a:gd name="T34" fmla="*/ 2147483647 w 2027"/>
              <a:gd name="T35" fmla="*/ 2147483647 h 2612"/>
              <a:gd name="T36" fmla="*/ 2147483647 w 2027"/>
              <a:gd name="T37" fmla="*/ 2147483647 h 2612"/>
              <a:gd name="T38" fmla="*/ 2147483647 w 2027"/>
              <a:gd name="T39" fmla="*/ 2147483647 h 2612"/>
              <a:gd name="T40" fmla="*/ 2147483647 w 2027"/>
              <a:gd name="T41" fmla="*/ 2147483647 h 2612"/>
              <a:gd name="T42" fmla="*/ 2147483647 w 2027"/>
              <a:gd name="T43" fmla="*/ 2147483647 h 2612"/>
              <a:gd name="T44" fmla="*/ 2147483647 w 2027"/>
              <a:gd name="T45" fmla="*/ 2147483647 h 2612"/>
              <a:gd name="T46" fmla="*/ 2147483647 w 2027"/>
              <a:gd name="T47" fmla="*/ 2147483647 h 2612"/>
              <a:gd name="T48" fmla="*/ 2147483647 w 2027"/>
              <a:gd name="T49" fmla="*/ 2147483647 h 2612"/>
              <a:gd name="T50" fmla="*/ 2147483647 w 2027"/>
              <a:gd name="T51" fmla="*/ 2147483647 h 2612"/>
              <a:gd name="T52" fmla="*/ 2147483647 w 2027"/>
              <a:gd name="T53" fmla="*/ 2147483647 h 2612"/>
              <a:gd name="T54" fmla="*/ 2147483647 w 2027"/>
              <a:gd name="T55" fmla="*/ 2147483647 h 2612"/>
              <a:gd name="T56" fmla="*/ 2147483647 w 2027"/>
              <a:gd name="T57" fmla="*/ 2147483647 h 2612"/>
              <a:gd name="T58" fmla="*/ 2147483647 w 2027"/>
              <a:gd name="T59" fmla="*/ 2147483647 h 2612"/>
              <a:gd name="T60" fmla="*/ 2147483647 w 2027"/>
              <a:gd name="T61" fmla="*/ 2147483647 h 2612"/>
              <a:gd name="T62" fmla="*/ 2147483647 w 2027"/>
              <a:gd name="T63" fmla="*/ 2147483647 h 2612"/>
              <a:gd name="T64" fmla="*/ 2147483647 w 2027"/>
              <a:gd name="T65" fmla="*/ 2147483647 h 2612"/>
              <a:gd name="T66" fmla="*/ 2147483647 w 2027"/>
              <a:gd name="T67" fmla="*/ 2147483647 h 2612"/>
              <a:gd name="T68" fmla="*/ 2147483647 w 2027"/>
              <a:gd name="T69" fmla="*/ 2147483647 h 2612"/>
              <a:gd name="T70" fmla="*/ 2147483647 w 2027"/>
              <a:gd name="T71" fmla="*/ 2147483647 h 2612"/>
              <a:gd name="T72" fmla="*/ 2147483647 w 2027"/>
              <a:gd name="T73" fmla="*/ 2147483647 h 2612"/>
              <a:gd name="T74" fmla="*/ 2147483647 w 2027"/>
              <a:gd name="T75" fmla="*/ 2147483647 h 2612"/>
              <a:gd name="T76" fmla="*/ 2147483647 w 2027"/>
              <a:gd name="T77" fmla="*/ 2147483647 h 2612"/>
              <a:gd name="T78" fmla="*/ 2147483647 w 2027"/>
              <a:gd name="T79" fmla="*/ 2147483647 h 2612"/>
              <a:gd name="T80" fmla="*/ 2147483647 w 2027"/>
              <a:gd name="T81" fmla="*/ 2147483647 h 2612"/>
              <a:gd name="T82" fmla="*/ 2147483647 w 2027"/>
              <a:gd name="T83" fmla="*/ 2147483647 h 2612"/>
              <a:gd name="T84" fmla="*/ 2147483647 w 2027"/>
              <a:gd name="T85" fmla="*/ 2147483647 h 2612"/>
              <a:gd name="T86" fmla="*/ 2147483647 w 2027"/>
              <a:gd name="T87" fmla="*/ 2147483647 h 2612"/>
              <a:gd name="T88" fmla="*/ 2147483647 w 2027"/>
              <a:gd name="T89" fmla="*/ 2147483647 h 261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2027"/>
              <a:gd name="T136" fmla="*/ 0 h 2612"/>
              <a:gd name="T137" fmla="*/ 2027 w 2027"/>
              <a:gd name="T138" fmla="*/ 2612 h 261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2027" h="2612">
                <a:moveTo>
                  <a:pt x="939" y="46"/>
                </a:moveTo>
                <a:cubicBezTo>
                  <a:pt x="670" y="55"/>
                  <a:pt x="745" y="0"/>
                  <a:pt x="651" y="118"/>
                </a:cubicBezTo>
                <a:cubicBezTo>
                  <a:pt x="649" y="125"/>
                  <a:pt x="628" y="187"/>
                  <a:pt x="627" y="190"/>
                </a:cubicBezTo>
                <a:cubicBezTo>
                  <a:pt x="620" y="211"/>
                  <a:pt x="611" y="254"/>
                  <a:pt x="611" y="254"/>
                </a:cubicBezTo>
                <a:cubicBezTo>
                  <a:pt x="616" y="296"/>
                  <a:pt x="617" y="411"/>
                  <a:pt x="651" y="462"/>
                </a:cubicBezTo>
                <a:cubicBezTo>
                  <a:pt x="695" y="528"/>
                  <a:pt x="766" y="571"/>
                  <a:pt x="811" y="638"/>
                </a:cubicBezTo>
                <a:cubicBezTo>
                  <a:pt x="828" y="723"/>
                  <a:pt x="834" y="820"/>
                  <a:pt x="803" y="902"/>
                </a:cubicBezTo>
                <a:cubicBezTo>
                  <a:pt x="785" y="950"/>
                  <a:pt x="752" y="995"/>
                  <a:pt x="723" y="1038"/>
                </a:cubicBezTo>
                <a:cubicBezTo>
                  <a:pt x="718" y="1045"/>
                  <a:pt x="720" y="1055"/>
                  <a:pt x="715" y="1062"/>
                </a:cubicBezTo>
                <a:cubicBezTo>
                  <a:pt x="690" y="1100"/>
                  <a:pt x="692" y="1071"/>
                  <a:pt x="675" y="1110"/>
                </a:cubicBezTo>
                <a:cubicBezTo>
                  <a:pt x="649" y="1170"/>
                  <a:pt x="628" y="1229"/>
                  <a:pt x="595" y="1286"/>
                </a:cubicBezTo>
                <a:cubicBezTo>
                  <a:pt x="574" y="1322"/>
                  <a:pt x="548" y="1350"/>
                  <a:pt x="523" y="1382"/>
                </a:cubicBezTo>
                <a:cubicBezTo>
                  <a:pt x="488" y="1427"/>
                  <a:pt x="456" y="1486"/>
                  <a:pt x="427" y="1534"/>
                </a:cubicBezTo>
                <a:cubicBezTo>
                  <a:pt x="418" y="1549"/>
                  <a:pt x="399" y="1554"/>
                  <a:pt x="387" y="1566"/>
                </a:cubicBezTo>
                <a:cubicBezTo>
                  <a:pt x="359" y="1596"/>
                  <a:pt x="326" y="1625"/>
                  <a:pt x="307" y="1662"/>
                </a:cubicBezTo>
                <a:cubicBezTo>
                  <a:pt x="283" y="1710"/>
                  <a:pt x="252" y="1751"/>
                  <a:pt x="227" y="1798"/>
                </a:cubicBezTo>
                <a:cubicBezTo>
                  <a:pt x="190" y="1867"/>
                  <a:pt x="164" y="1949"/>
                  <a:pt x="107" y="2006"/>
                </a:cubicBezTo>
                <a:cubicBezTo>
                  <a:pt x="83" y="2065"/>
                  <a:pt x="64" y="2133"/>
                  <a:pt x="35" y="2190"/>
                </a:cubicBezTo>
                <a:cubicBezTo>
                  <a:pt x="30" y="2217"/>
                  <a:pt x="24" y="2243"/>
                  <a:pt x="19" y="2270"/>
                </a:cubicBezTo>
                <a:cubicBezTo>
                  <a:pt x="15" y="2292"/>
                  <a:pt x="3" y="2334"/>
                  <a:pt x="3" y="2334"/>
                </a:cubicBezTo>
                <a:cubicBezTo>
                  <a:pt x="8" y="2415"/>
                  <a:pt x="0" y="2555"/>
                  <a:pt x="107" y="2582"/>
                </a:cubicBezTo>
                <a:cubicBezTo>
                  <a:pt x="138" y="2590"/>
                  <a:pt x="172" y="2588"/>
                  <a:pt x="203" y="2598"/>
                </a:cubicBezTo>
                <a:cubicBezTo>
                  <a:pt x="211" y="2601"/>
                  <a:pt x="219" y="2603"/>
                  <a:pt x="227" y="2606"/>
                </a:cubicBezTo>
                <a:cubicBezTo>
                  <a:pt x="343" y="2601"/>
                  <a:pt x="394" y="2612"/>
                  <a:pt x="483" y="2582"/>
                </a:cubicBezTo>
                <a:cubicBezTo>
                  <a:pt x="572" y="2493"/>
                  <a:pt x="604" y="2412"/>
                  <a:pt x="643" y="2294"/>
                </a:cubicBezTo>
                <a:cubicBezTo>
                  <a:pt x="655" y="2099"/>
                  <a:pt x="658" y="1895"/>
                  <a:pt x="747" y="1718"/>
                </a:cubicBezTo>
                <a:cubicBezTo>
                  <a:pt x="761" y="1649"/>
                  <a:pt x="771" y="1586"/>
                  <a:pt x="811" y="1526"/>
                </a:cubicBezTo>
                <a:cubicBezTo>
                  <a:pt x="831" y="1447"/>
                  <a:pt x="915" y="1409"/>
                  <a:pt x="971" y="1358"/>
                </a:cubicBezTo>
                <a:cubicBezTo>
                  <a:pt x="991" y="1340"/>
                  <a:pt x="1005" y="1317"/>
                  <a:pt x="1027" y="1302"/>
                </a:cubicBezTo>
                <a:cubicBezTo>
                  <a:pt x="1112" y="1246"/>
                  <a:pt x="1208" y="1191"/>
                  <a:pt x="1307" y="1166"/>
                </a:cubicBezTo>
                <a:cubicBezTo>
                  <a:pt x="1357" y="1133"/>
                  <a:pt x="1419" y="1122"/>
                  <a:pt x="1475" y="1102"/>
                </a:cubicBezTo>
                <a:cubicBezTo>
                  <a:pt x="1534" y="1081"/>
                  <a:pt x="1572" y="1055"/>
                  <a:pt x="1627" y="1030"/>
                </a:cubicBezTo>
                <a:cubicBezTo>
                  <a:pt x="1678" y="1007"/>
                  <a:pt x="1731" y="1006"/>
                  <a:pt x="1787" y="998"/>
                </a:cubicBezTo>
                <a:cubicBezTo>
                  <a:pt x="1828" y="974"/>
                  <a:pt x="1868" y="952"/>
                  <a:pt x="1907" y="926"/>
                </a:cubicBezTo>
                <a:cubicBezTo>
                  <a:pt x="1916" y="920"/>
                  <a:pt x="1922" y="909"/>
                  <a:pt x="1931" y="902"/>
                </a:cubicBezTo>
                <a:cubicBezTo>
                  <a:pt x="1946" y="890"/>
                  <a:pt x="1979" y="870"/>
                  <a:pt x="1979" y="870"/>
                </a:cubicBezTo>
                <a:cubicBezTo>
                  <a:pt x="1996" y="844"/>
                  <a:pt x="2017" y="828"/>
                  <a:pt x="2027" y="798"/>
                </a:cubicBezTo>
                <a:cubicBezTo>
                  <a:pt x="2024" y="745"/>
                  <a:pt x="2023" y="691"/>
                  <a:pt x="2019" y="638"/>
                </a:cubicBezTo>
                <a:cubicBezTo>
                  <a:pt x="2016" y="598"/>
                  <a:pt x="1994" y="568"/>
                  <a:pt x="1979" y="534"/>
                </a:cubicBezTo>
                <a:cubicBezTo>
                  <a:pt x="1964" y="501"/>
                  <a:pt x="1961" y="463"/>
                  <a:pt x="1947" y="430"/>
                </a:cubicBezTo>
                <a:cubicBezTo>
                  <a:pt x="1935" y="401"/>
                  <a:pt x="1874" y="349"/>
                  <a:pt x="1867" y="342"/>
                </a:cubicBezTo>
                <a:cubicBezTo>
                  <a:pt x="1798" y="273"/>
                  <a:pt x="1728" y="229"/>
                  <a:pt x="1643" y="182"/>
                </a:cubicBezTo>
                <a:cubicBezTo>
                  <a:pt x="1596" y="156"/>
                  <a:pt x="1561" y="124"/>
                  <a:pt x="1507" y="110"/>
                </a:cubicBezTo>
                <a:cubicBezTo>
                  <a:pt x="1403" y="41"/>
                  <a:pt x="1209" y="51"/>
                  <a:pt x="1099" y="46"/>
                </a:cubicBezTo>
                <a:cubicBezTo>
                  <a:pt x="1003" y="34"/>
                  <a:pt x="1056" y="36"/>
                  <a:pt x="939" y="46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9508" name="Line 55"/>
          <p:cNvSpPr>
            <a:spLocks noChangeShapeType="1"/>
          </p:cNvSpPr>
          <p:nvPr/>
        </p:nvSpPr>
        <p:spPr bwMode="auto">
          <a:xfrm flipV="1">
            <a:off x="2705100" y="1587500"/>
            <a:ext cx="149860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9509" name="Text Box 58"/>
          <p:cNvSpPr txBox="1">
            <a:spLocks noChangeArrowheads="1"/>
          </p:cNvSpPr>
          <p:nvPr/>
        </p:nvSpPr>
        <p:spPr bwMode="auto">
          <a:xfrm>
            <a:off x="5330825" y="11715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9510" name="Text Box 59"/>
          <p:cNvSpPr txBox="1">
            <a:spLocks noChangeArrowheads="1"/>
          </p:cNvSpPr>
          <p:nvPr/>
        </p:nvSpPr>
        <p:spPr bwMode="auto">
          <a:xfrm>
            <a:off x="5343525" y="11207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9511" name="AutoShape 57"/>
          <p:cNvSpPr>
            <a:spLocks noChangeArrowheads="1"/>
          </p:cNvSpPr>
          <p:nvPr/>
        </p:nvSpPr>
        <p:spPr bwMode="auto">
          <a:xfrm>
            <a:off x="4229100" y="1333500"/>
            <a:ext cx="1981200" cy="685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sz="1800"/>
              <a:t>Точка пересечения</a:t>
            </a:r>
            <a:endParaRPr lang="en-US" sz="1800"/>
          </a:p>
          <a:p>
            <a:r>
              <a:rPr lang="ru-RU" sz="1800"/>
              <a:t>дуг парабол</a:t>
            </a:r>
            <a:endParaRPr lang="en-US" sz="1800"/>
          </a:p>
        </p:txBody>
      </p:sp>
      <p:sp>
        <p:nvSpPr>
          <p:cNvPr id="19512" name="Line 61"/>
          <p:cNvSpPr>
            <a:spLocks noChangeShapeType="1"/>
          </p:cNvSpPr>
          <p:nvPr/>
        </p:nvSpPr>
        <p:spPr bwMode="auto">
          <a:xfrm flipH="1" flipV="1">
            <a:off x="6032500" y="1943100"/>
            <a:ext cx="1371600" cy="208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9513" name="Line 65"/>
          <p:cNvSpPr>
            <a:spLocks noChangeShapeType="1"/>
          </p:cNvSpPr>
          <p:nvPr/>
        </p:nvSpPr>
        <p:spPr bwMode="auto">
          <a:xfrm flipV="1">
            <a:off x="3187700" y="2019300"/>
            <a:ext cx="34544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9514" name="AutoShape 67"/>
          <p:cNvSpPr>
            <a:spLocks noChangeArrowheads="1"/>
          </p:cNvSpPr>
          <p:nvPr/>
        </p:nvSpPr>
        <p:spPr bwMode="auto">
          <a:xfrm>
            <a:off x="6629400" y="1308100"/>
            <a:ext cx="1981200" cy="749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sz="1800"/>
              <a:t>Точка пересечения</a:t>
            </a:r>
            <a:endParaRPr lang="en-US" sz="1800"/>
          </a:p>
          <a:p>
            <a:r>
              <a:rPr lang="ru-RU" sz="1800"/>
              <a:t>дуг парабол</a:t>
            </a:r>
            <a:endParaRPr lang="en-US" sz="1800"/>
          </a:p>
        </p:txBody>
      </p:sp>
      <p:sp>
        <p:nvSpPr>
          <p:cNvPr id="19515" name="Line 68"/>
          <p:cNvSpPr>
            <a:spLocks noChangeShapeType="1"/>
          </p:cNvSpPr>
          <p:nvPr/>
        </p:nvSpPr>
        <p:spPr bwMode="auto">
          <a:xfrm flipV="1">
            <a:off x="7467600" y="2006600"/>
            <a:ext cx="850900" cy="198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9516" name="Text Box 69"/>
          <p:cNvSpPr txBox="1">
            <a:spLocks noChangeArrowheads="1"/>
          </p:cNvSpPr>
          <p:nvPr/>
        </p:nvSpPr>
        <p:spPr bwMode="auto">
          <a:xfrm>
            <a:off x="5894388" y="976313"/>
            <a:ext cx="1114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solidFill>
                  <a:srgbClr val="FF0000"/>
                </a:solidFill>
              </a:rPr>
              <a:t>Связать!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19517" name="AutoShape 70"/>
          <p:cNvCxnSpPr>
            <a:cxnSpLocks noChangeShapeType="1"/>
          </p:cNvCxnSpPr>
          <p:nvPr/>
        </p:nvCxnSpPr>
        <p:spPr bwMode="auto">
          <a:xfrm>
            <a:off x="6210300" y="1600200"/>
            <a:ext cx="419100" cy="635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9518" name="AutoShape 71"/>
          <p:cNvCxnSpPr>
            <a:cxnSpLocks noChangeShapeType="1"/>
          </p:cNvCxnSpPr>
          <p:nvPr/>
        </p:nvCxnSpPr>
        <p:spPr bwMode="auto">
          <a:xfrm>
            <a:off x="6210300" y="1765300"/>
            <a:ext cx="419100" cy="635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177800"/>
            <a:ext cx="7772400" cy="1143000"/>
          </a:xfrm>
        </p:spPr>
        <p:txBody>
          <a:bodyPr/>
          <a:lstStyle/>
          <a:p>
            <a:pPr eaLnBrk="1" hangingPunct="1"/>
            <a:r>
              <a:rPr lang="ru-RU" smtClean="0"/>
              <a:t>Удаление исчезающей дуги </a:t>
            </a:r>
            <a:endParaRPr lang="en-US" smtClean="0"/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625600" y="14224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774700" y="22098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0485" name="AutoShape 6"/>
          <p:cNvCxnSpPr>
            <a:cxnSpLocks noChangeShapeType="1"/>
            <a:stCxn id="20483" idx="3"/>
            <a:endCxn id="20484" idx="7"/>
          </p:cNvCxnSpPr>
          <p:nvPr/>
        </p:nvCxnSpPr>
        <p:spPr bwMode="auto">
          <a:xfrm flipH="1">
            <a:off x="1122363" y="1770063"/>
            <a:ext cx="561975" cy="498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86" name="AutoShape 7"/>
          <p:cNvCxnSpPr>
            <a:cxnSpLocks noChangeShapeType="1"/>
            <a:stCxn id="20483" idx="5"/>
          </p:cNvCxnSpPr>
          <p:nvPr/>
        </p:nvCxnSpPr>
        <p:spPr bwMode="auto">
          <a:xfrm>
            <a:off x="1973263" y="1770063"/>
            <a:ext cx="549275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355600" y="29972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i</a:t>
            </a:r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1206500" y="29845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j</a:t>
            </a:r>
          </a:p>
        </p:txBody>
      </p:sp>
      <p:sp>
        <p:nvSpPr>
          <p:cNvPr id="20489" name="Rectangle 10"/>
          <p:cNvSpPr>
            <a:spLocks noChangeArrowheads="1"/>
          </p:cNvSpPr>
          <p:nvPr/>
        </p:nvSpPr>
        <p:spPr bwMode="auto">
          <a:xfrm>
            <a:off x="2044700" y="29972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k</a:t>
            </a:r>
          </a:p>
        </p:txBody>
      </p:sp>
      <p:sp>
        <p:nvSpPr>
          <p:cNvPr id="20490" name="Text Box 11"/>
          <p:cNvSpPr txBox="1">
            <a:spLocks noChangeArrowheads="1"/>
          </p:cNvSpPr>
          <p:nvPr/>
        </p:nvSpPr>
        <p:spPr bwMode="auto">
          <a:xfrm>
            <a:off x="2079625" y="1362075"/>
            <a:ext cx="1208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j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k</a:t>
            </a:r>
            <a:r>
              <a:rPr lang="en-US"/>
              <a:t>&gt;</a:t>
            </a: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1190625" y="2225675"/>
            <a:ext cx="117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j</a:t>
            </a:r>
            <a:r>
              <a:rPr lang="en-US"/>
              <a:t>&gt;</a:t>
            </a:r>
          </a:p>
        </p:txBody>
      </p:sp>
      <p:cxnSp>
        <p:nvCxnSpPr>
          <p:cNvPr id="20492" name="AutoShape 14"/>
          <p:cNvCxnSpPr>
            <a:cxnSpLocks noChangeShapeType="1"/>
            <a:stCxn id="20484" idx="3"/>
            <a:endCxn id="20487" idx="0"/>
          </p:cNvCxnSpPr>
          <p:nvPr/>
        </p:nvCxnSpPr>
        <p:spPr bwMode="auto">
          <a:xfrm flipH="1">
            <a:off x="571500" y="2557463"/>
            <a:ext cx="261938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3" name="AutoShape 15"/>
          <p:cNvCxnSpPr>
            <a:cxnSpLocks noChangeShapeType="1"/>
            <a:stCxn id="20484" idx="5"/>
            <a:endCxn id="20488" idx="0"/>
          </p:cNvCxnSpPr>
          <p:nvPr/>
        </p:nvCxnSpPr>
        <p:spPr bwMode="auto">
          <a:xfrm>
            <a:off x="1122363" y="2557463"/>
            <a:ext cx="300037" cy="427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4" name="AutoShape 16"/>
          <p:cNvCxnSpPr>
            <a:cxnSpLocks noChangeShapeType="1"/>
            <a:endCxn id="20489" idx="0"/>
          </p:cNvCxnSpPr>
          <p:nvPr/>
        </p:nvCxnSpPr>
        <p:spPr bwMode="auto">
          <a:xfrm flipH="1">
            <a:off x="2260600" y="2544763"/>
            <a:ext cx="261938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5" name="Oval 18"/>
          <p:cNvSpPr>
            <a:spLocks noChangeArrowheads="1"/>
          </p:cNvSpPr>
          <p:nvPr/>
        </p:nvSpPr>
        <p:spPr bwMode="auto">
          <a:xfrm>
            <a:off x="7632700" y="44450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496" name="Oval 19"/>
          <p:cNvSpPr>
            <a:spLocks noChangeArrowheads="1"/>
          </p:cNvSpPr>
          <p:nvPr/>
        </p:nvSpPr>
        <p:spPr bwMode="auto">
          <a:xfrm>
            <a:off x="6718300" y="36449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497" name="Oval 20"/>
          <p:cNvSpPr>
            <a:spLocks noChangeArrowheads="1"/>
          </p:cNvSpPr>
          <p:nvPr/>
        </p:nvSpPr>
        <p:spPr bwMode="auto">
          <a:xfrm>
            <a:off x="7581900" y="33274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498" name="Oval 22"/>
          <p:cNvSpPr>
            <a:spLocks noChangeArrowheads="1"/>
          </p:cNvSpPr>
          <p:nvPr/>
        </p:nvSpPr>
        <p:spPr bwMode="auto">
          <a:xfrm>
            <a:off x="5829300" y="37719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499" name="Oval 24"/>
          <p:cNvSpPr>
            <a:spLocks noChangeArrowheads="1"/>
          </p:cNvSpPr>
          <p:nvPr/>
        </p:nvSpPr>
        <p:spPr bwMode="auto">
          <a:xfrm>
            <a:off x="4940300" y="32639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500" name="Text Box 25"/>
          <p:cNvSpPr txBox="1">
            <a:spLocks noChangeArrowheads="1"/>
          </p:cNvSpPr>
          <p:nvPr/>
        </p:nvSpPr>
        <p:spPr bwMode="auto">
          <a:xfrm>
            <a:off x="4695825" y="28352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</a:p>
        </p:txBody>
      </p:sp>
      <p:sp>
        <p:nvSpPr>
          <p:cNvPr id="20501" name="Text Box 26"/>
          <p:cNvSpPr txBox="1">
            <a:spLocks noChangeArrowheads="1"/>
          </p:cNvSpPr>
          <p:nvPr/>
        </p:nvSpPr>
        <p:spPr bwMode="auto">
          <a:xfrm>
            <a:off x="5407025" y="34321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j</a:t>
            </a:r>
          </a:p>
        </p:txBody>
      </p:sp>
      <p:sp>
        <p:nvSpPr>
          <p:cNvPr id="20502" name="Text Box 27"/>
          <p:cNvSpPr txBox="1">
            <a:spLocks noChangeArrowheads="1"/>
          </p:cNvSpPr>
          <p:nvPr/>
        </p:nvSpPr>
        <p:spPr bwMode="auto">
          <a:xfrm>
            <a:off x="6562725" y="3089275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k</a:t>
            </a:r>
          </a:p>
        </p:txBody>
      </p:sp>
      <p:sp>
        <p:nvSpPr>
          <p:cNvPr id="20503" name="Text Box 28"/>
          <p:cNvSpPr txBox="1">
            <a:spLocks noChangeArrowheads="1"/>
          </p:cNvSpPr>
          <p:nvPr/>
        </p:nvSpPr>
        <p:spPr bwMode="auto">
          <a:xfrm>
            <a:off x="7794625" y="30003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sp>
        <p:nvSpPr>
          <p:cNvPr id="20504" name="Line 29"/>
          <p:cNvSpPr>
            <a:spLocks noChangeShapeType="1"/>
          </p:cNvSpPr>
          <p:nvPr/>
        </p:nvSpPr>
        <p:spPr bwMode="auto">
          <a:xfrm>
            <a:off x="4521200" y="4686300"/>
            <a:ext cx="401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5" name="Line 30"/>
          <p:cNvSpPr>
            <a:spLocks noChangeShapeType="1"/>
          </p:cNvSpPr>
          <p:nvPr/>
        </p:nvSpPr>
        <p:spPr bwMode="auto">
          <a:xfrm>
            <a:off x="4762500" y="4699000"/>
            <a:ext cx="0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06" name="Line 31"/>
          <p:cNvSpPr>
            <a:spLocks noChangeShapeType="1"/>
          </p:cNvSpPr>
          <p:nvPr/>
        </p:nvSpPr>
        <p:spPr bwMode="auto">
          <a:xfrm>
            <a:off x="8318500" y="4711700"/>
            <a:ext cx="0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07" name="Text Box 32"/>
          <p:cNvSpPr txBox="1">
            <a:spLocks noChangeArrowheads="1"/>
          </p:cNvSpPr>
          <p:nvPr/>
        </p:nvSpPr>
        <p:spPr bwMode="auto">
          <a:xfrm>
            <a:off x="8455025" y="43846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</a:t>
            </a:r>
          </a:p>
        </p:txBody>
      </p:sp>
      <p:sp>
        <p:nvSpPr>
          <p:cNvPr id="20508" name="Freeform 33"/>
          <p:cNvSpPr>
            <a:spLocks/>
          </p:cNvSpPr>
          <p:nvPr/>
        </p:nvSpPr>
        <p:spPr bwMode="auto">
          <a:xfrm>
            <a:off x="4495800" y="3975100"/>
            <a:ext cx="1028700" cy="115888"/>
          </a:xfrm>
          <a:custGeom>
            <a:avLst/>
            <a:gdLst>
              <a:gd name="T0" fmla="*/ 0 w 696"/>
              <a:gd name="T1" fmla="*/ 0 h 140"/>
              <a:gd name="T2" fmla="*/ 2147483647 w 696"/>
              <a:gd name="T3" fmla="*/ 2147483647 h 140"/>
              <a:gd name="T4" fmla="*/ 2147483647 w 696"/>
              <a:gd name="T5" fmla="*/ 2147483647 h 140"/>
              <a:gd name="T6" fmla="*/ 0 60000 65536"/>
              <a:gd name="T7" fmla="*/ 0 60000 65536"/>
              <a:gd name="T8" fmla="*/ 0 60000 65536"/>
              <a:gd name="T9" fmla="*/ 0 w 696"/>
              <a:gd name="T10" fmla="*/ 0 h 140"/>
              <a:gd name="T11" fmla="*/ 696 w 696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40">
                <a:moveTo>
                  <a:pt x="0" y="0"/>
                </a:moveTo>
                <a:cubicBezTo>
                  <a:pt x="134" y="66"/>
                  <a:pt x="268" y="132"/>
                  <a:pt x="384" y="136"/>
                </a:cubicBezTo>
                <a:cubicBezTo>
                  <a:pt x="500" y="140"/>
                  <a:pt x="598" y="82"/>
                  <a:pt x="696" y="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09" name="Freeform 34"/>
          <p:cNvSpPr>
            <a:spLocks/>
          </p:cNvSpPr>
          <p:nvPr/>
        </p:nvSpPr>
        <p:spPr bwMode="auto">
          <a:xfrm>
            <a:off x="5486400" y="3937000"/>
            <a:ext cx="838200" cy="360363"/>
          </a:xfrm>
          <a:custGeom>
            <a:avLst/>
            <a:gdLst>
              <a:gd name="T0" fmla="*/ 0 w 376"/>
              <a:gd name="T1" fmla="*/ 2147483647 h 41"/>
              <a:gd name="T2" fmla="*/ 2147483647 w 376"/>
              <a:gd name="T3" fmla="*/ 2147483647 h 41"/>
              <a:gd name="T4" fmla="*/ 2147483647 w 376"/>
              <a:gd name="T5" fmla="*/ 0 h 41"/>
              <a:gd name="T6" fmla="*/ 0 60000 65536"/>
              <a:gd name="T7" fmla="*/ 0 60000 65536"/>
              <a:gd name="T8" fmla="*/ 0 60000 65536"/>
              <a:gd name="T9" fmla="*/ 0 w 376"/>
              <a:gd name="T10" fmla="*/ 0 h 41"/>
              <a:gd name="T11" fmla="*/ 376 w 376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" h="41">
                <a:moveTo>
                  <a:pt x="0" y="8"/>
                </a:moveTo>
                <a:cubicBezTo>
                  <a:pt x="60" y="24"/>
                  <a:pt x="121" y="41"/>
                  <a:pt x="184" y="40"/>
                </a:cubicBezTo>
                <a:cubicBezTo>
                  <a:pt x="247" y="39"/>
                  <a:pt x="311" y="19"/>
                  <a:pt x="37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10" name="Freeform 35"/>
          <p:cNvSpPr>
            <a:spLocks/>
          </p:cNvSpPr>
          <p:nvPr/>
        </p:nvSpPr>
        <p:spPr bwMode="auto">
          <a:xfrm>
            <a:off x="6311900" y="3962400"/>
            <a:ext cx="1117600" cy="228600"/>
          </a:xfrm>
          <a:custGeom>
            <a:avLst/>
            <a:gdLst>
              <a:gd name="T0" fmla="*/ 0 w 720"/>
              <a:gd name="T1" fmla="*/ 0 h 216"/>
              <a:gd name="T2" fmla="*/ 2147483647 w 720"/>
              <a:gd name="T3" fmla="*/ 2147483647 h 216"/>
              <a:gd name="T4" fmla="*/ 2147483647 w 720"/>
              <a:gd name="T5" fmla="*/ 2147483647 h 216"/>
              <a:gd name="T6" fmla="*/ 2147483647 w 720"/>
              <a:gd name="T7" fmla="*/ 2147483647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216"/>
              <a:gd name="T14" fmla="*/ 720 w 720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216">
                <a:moveTo>
                  <a:pt x="0" y="0"/>
                </a:moveTo>
                <a:cubicBezTo>
                  <a:pt x="122" y="100"/>
                  <a:pt x="245" y="200"/>
                  <a:pt x="360" y="208"/>
                </a:cubicBezTo>
                <a:cubicBezTo>
                  <a:pt x="475" y="216"/>
                  <a:pt x="656" y="59"/>
                  <a:pt x="688" y="48"/>
                </a:cubicBezTo>
                <a:cubicBezTo>
                  <a:pt x="720" y="37"/>
                  <a:pt x="636" y="90"/>
                  <a:pt x="552" y="1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11" name="Text Box 36"/>
          <p:cNvSpPr txBox="1">
            <a:spLocks noChangeArrowheads="1"/>
          </p:cNvSpPr>
          <p:nvPr/>
        </p:nvSpPr>
        <p:spPr bwMode="auto">
          <a:xfrm>
            <a:off x="7883525" y="4105275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m</a:t>
            </a:r>
            <a:endParaRPr lang="en-US" i="1"/>
          </a:p>
        </p:txBody>
      </p:sp>
      <p:sp>
        <p:nvSpPr>
          <p:cNvPr id="20512" name="Freeform 37"/>
          <p:cNvSpPr>
            <a:spLocks/>
          </p:cNvSpPr>
          <p:nvPr/>
        </p:nvSpPr>
        <p:spPr bwMode="auto">
          <a:xfrm>
            <a:off x="7429500" y="3987800"/>
            <a:ext cx="482600" cy="636588"/>
          </a:xfrm>
          <a:custGeom>
            <a:avLst/>
            <a:gdLst>
              <a:gd name="T0" fmla="*/ 0 w 184"/>
              <a:gd name="T1" fmla="*/ 2147483647 h 505"/>
              <a:gd name="T2" fmla="*/ 2147483647 w 184"/>
              <a:gd name="T3" fmla="*/ 2147483647 h 505"/>
              <a:gd name="T4" fmla="*/ 2147483647 w 184"/>
              <a:gd name="T5" fmla="*/ 0 h 505"/>
              <a:gd name="T6" fmla="*/ 0 60000 65536"/>
              <a:gd name="T7" fmla="*/ 0 60000 65536"/>
              <a:gd name="T8" fmla="*/ 0 60000 65536"/>
              <a:gd name="T9" fmla="*/ 0 w 184"/>
              <a:gd name="T10" fmla="*/ 0 h 505"/>
              <a:gd name="T11" fmla="*/ 184 w 184"/>
              <a:gd name="T12" fmla="*/ 505 h 5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505">
                <a:moveTo>
                  <a:pt x="0" y="8"/>
                </a:moveTo>
                <a:cubicBezTo>
                  <a:pt x="32" y="256"/>
                  <a:pt x="65" y="505"/>
                  <a:pt x="96" y="504"/>
                </a:cubicBezTo>
                <a:cubicBezTo>
                  <a:pt x="127" y="503"/>
                  <a:pt x="155" y="251"/>
                  <a:pt x="184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13" name="Freeform 39"/>
          <p:cNvSpPr>
            <a:spLocks/>
          </p:cNvSpPr>
          <p:nvPr/>
        </p:nvSpPr>
        <p:spPr bwMode="auto">
          <a:xfrm>
            <a:off x="7924800" y="3771900"/>
            <a:ext cx="749300" cy="228600"/>
          </a:xfrm>
          <a:custGeom>
            <a:avLst/>
            <a:gdLst>
              <a:gd name="T0" fmla="*/ 0 w 472"/>
              <a:gd name="T1" fmla="*/ 2147483647 h 256"/>
              <a:gd name="T2" fmla="*/ 2147483647 w 472"/>
              <a:gd name="T3" fmla="*/ 2147483647 h 256"/>
              <a:gd name="T4" fmla="*/ 2147483647 w 472"/>
              <a:gd name="T5" fmla="*/ 0 h 256"/>
              <a:gd name="T6" fmla="*/ 0 60000 65536"/>
              <a:gd name="T7" fmla="*/ 0 60000 65536"/>
              <a:gd name="T8" fmla="*/ 0 60000 65536"/>
              <a:gd name="T9" fmla="*/ 0 w 472"/>
              <a:gd name="T10" fmla="*/ 0 h 256"/>
              <a:gd name="T11" fmla="*/ 472 w 472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256">
                <a:moveTo>
                  <a:pt x="0" y="256"/>
                </a:moveTo>
                <a:cubicBezTo>
                  <a:pt x="88" y="225"/>
                  <a:pt x="177" y="195"/>
                  <a:pt x="256" y="152"/>
                </a:cubicBezTo>
                <a:cubicBezTo>
                  <a:pt x="335" y="109"/>
                  <a:pt x="437" y="25"/>
                  <a:pt x="47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14" name="Oval 41"/>
          <p:cNvSpPr>
            <a:spLocks noChangeArrowheads="1"/>
          </p:cNvSpPr>
          <p:nvPr/>
        </p:nvSpPr>
        <p:spPr bwMode="auto">
          <a:xfrm>
            <a:off x="2933700" y="41529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515" name="Rectangle 42"/>
          <p:cNvSpPr>
            <a:spLocks noChangeArrowheads="1"/>
          </p:cNvSpPr>
          <p:nvPr/>
        </p:nvSpPr>
        <p:spPr bwMode="auto">
          <a:xfrm>
            <a:off x="2514600" y="54610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m</a:t>
            </a:r>
          </a:p>
        </p:txBody>
      </p:sp>
      <p:sp>
        <p:nvSpPr>
          <p:cNvPr id="20516" name="Rectangle 43"/>
          <p:cNvSpPr>
            <a:spLocks noChangeArrowheads="1"/>
          </p:cNvSpPr>
          <p:nvPr/>
        </p:nvSpPr>
        <p:spPr bwMode="auto">
          <a:xfrm>
            <a:off x="3365500" y="54356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sp>
        <p:nvSpPr>
          <p:cNvPr id="20517" name="Text Box 45"/>
          <p:cNvSpPr txBox="1">
            <a:spLocks noChangeArrowheads="1"/>
          </p:cNvSpPr>
          <p:nvPr/>
        </p:nvSpPr>
        <p:spPr bwMode="auto">
          <a:xfrm>
            <a:off x="3133725" y="3787775"/>
            <a:ext cx="126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m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l</a:t>
            </a:r>
            <a:r>
              <a:rPr lang="en-US"/>
              <a:t>&gt;</a:t>
            </a:r>
          </a:p>
        </p:txBody>
      </p:sp>
      <p:cxnSp>
        <p:nvCxnSpPr>
          <p:cNvPr id="20518" name="AutoShape 46"/>
          <p:cNvCxnSpPr>
            <a:cxnSpLocks noChangeShapeType="1"/>
            <a:stCxn id="20514" idx="3"/>
            <a:endCxn id="20515" idx="0"/>
          </p:cNvCxnSpPr>
          <p:nvPr/>
        </p:nvCxnSpPr>
        <p:spPr bwMode="auto">
          <a:xfrm flipH="1">
            <a:off x="2730500" y="4500563"/>
            <a:ext cx="261938" cy="960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19" name="AutoShape 47"/>
          <p:cNvCxnSpPr>
            <a:cxnSpLocks noChangeShapeType="1"/>
            <a:stCxn id="20514" idx="5"/>
            <a:endCxn id="20516" idx="0"/>
          </p:cNvCxnSpPr>
          <p:nvPr/>
        </p:nvCxnSpPr>
        <p:spPr bwMode="auto">
          <a:xfrm>
            <a:off x="3281363" y="4500563"/>
            <a:ext cx="300037" cy="935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20" name="AutoShape 50"/>
          <p:cNvCxnSpPr>
            <a:cxnSpLocks noChangeShapeType="1"/>
            <a:endCxn id="20514" idx="0"/>
          </p:cNvCxnSpPr>
          <p:nvPr/>
        </p:nvCxnSpPr>
        <p:spPr bwMode="auto">
          <a:xfrm>
            <a:off x="3136900" y="3403600"/>
            <a:ext cx="0" cy="74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0521" name="Oval 51"/>
          <p:cNvSpPr>
            <a:spLocks noChangeArrowheads="1"/>
          </p:cNvSpPr>
          <p:nvPr/>
        </p:nvSpPr>
        <p:spPr bwMode="auto">
          <a:xfrm>
            <a:off x="6743700" y="3352800"/>
            <a:ext cx="1282700" cy="1282700"/>
          </a:xfrm>
          <a:prstGeom prst="ellipse">
            <a:avLst/>
          </a:prstGeom>
          <a:noFill/>
          <a:ln w="635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522" name="Oval 52"/>
          <p:cNvSpPr>
            <a:spLocks noChangeArrowheads="1"/>
          </p:cNvSpPr>
          <p:nvPr/>
        </p:nvSpPr>
        <p:spPr bwMode="auto">
          <a:xfrm>
            <a:off x="7327900" y="4572000"/>
            <a:ext cx="152400" cy="152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41375"/>
          </a:xfrm>
        </p:spPr>
        <p:txBody>
          <a:bodyPr/>
          <a:lstStyle/>
          <a:p>
            <a:pPr eaLnBrk="1" hangingPunct="1"/>
            <a:r>
              <a:rPr lang="ru-RU" sz="4000" smtClean="0"/>
              <a:t>Построение диаграммы Вороного</a:t>
            </a:r>
            <a:endParaRPr lang="en-US" sz="40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82738"/>
            <a:ext cx="7772400" cy="4656137"/>
          </a:xfrm>
        </p:spPr>
        <p:txBody>
          <a:bodyPr/>
          <a:lstStyle/>
          <a:p>
            <a:pPr eaLnBrk="1" hangingPunct="1"/>
            <a:r>
              <a:rPr lang="ru-RU" sz="2800" smtClean="0"/>
              <a:t>В предыдущей лекции был описан алгоритм построения диаграммы Вороного путем деления плоскости на части</a:t>
            </a:r>
            <a:r>
              <a:rPr lang="en-US" sz="2800" smtClean="0"/>
              <a:t> </a:t>
            </a:r>
            <a:r>
              <a:rPr lang="en-US" sz="2400" smtClean="0"/>
              <a:t>O( </a:t>
            </a:r>
            <a:r>
              <a:rPr lang="en-US" sz="2400" i="1" smtClean="0"/>
              <a:t>n</a:t>
            </a:r>
            <a:r>
              <a:rPr lang="en-US" sz="2400" baseline="30000" smtClean="0"/>
              <a:t>2</a:t>
            </a:r>
            <a:r>
              <a:rPr lang="en-US" sz="2400" smtClean="0"/>
              <a:t> log </a:t>
            </a:r>
            <a:r>
              <a:rPr lang="en-US" sz="2400" i="1" smtClean="0"/>
              <a:t>n </a:t>
            </a:r>
            <a:r>
              <a:rPr lang="en-US" sz="2400" smtClean="0"/>
              <a:t>)</a:t>
            </a:r>
            <a:endParaRPr lang="en-US" sz="2800" smtClean="0">
              <a:sym typeface="Wingdings" pitchFamily="2" charset="2"/>
            </a:endParaRPr>
          </a:p>
          <a:p>
            <a:pPr eaLnBrk="1" hangingPunct="1"/>
            <a:r>
              <a:rPr lang="ru-RU" sz="2800" smtClean="0">
                <a:sym typeface="Wingdings" pitchFamily="2" charset="2"/>
              </a:rPr>
              <a:t>Рассмотрим в качестве альтернативы другой алгоритм со сканирующей строкой</a:t>
            </a:r>
            <a:endParaRPr lang="en-US" sz="2800" smtClean="0">
              <a:sym typeface="Wingdings" pitchFamily="2" charset="2"/>
            </a:endParaRPr>
          </a:p>
          <a:p>
            <a:pPr marL="714375" lvl="2" eaLnBrk="1" hangingPunct="1"/>
            <a:r>
              <a:rPr lang="ru-RU" smtClean="0">
                <a:sym typeface="Wingdings" pitchFamily="2" charset="2"/>
              </a:rPr>
              <a:t>Строим  диаграмму Вороного, перемещая сканирующую строку сверху вниз.</a:t>
            </a:r>
            <a:endParaRPr lang="en-US" smtClean="0">
              <a:sym typeface="Wingdings" pitchFamily="2" charset="2"/>
            </a:endParaRPr>
          </a:p>
          <a:p>
            <a:pPr marL="714375" lvl="2" eaLnBrk="1" hangingPunct="1"/>
            <a:r>
              <a:rPr lang="ru-RU" smtClean="0">
                <a:sym typeface="Wingdings" pitchFamily="2" charset="2"/>
              </a:rPr>
              <a:t>Ряд точек находятся в рассмотренном состоянии и не влияют на дальнейшую работу алгоритма.</a:t>
            </a:r>
          </a:p>
          <a:p>
            <a:pPr marL="714375" lvl="2" eaLnBrk="1" hangingPunct="1"/>
            <a:r>
              <a:rPr lang="ru-RU" smtClean="0">
                <a:sym typeface="Wingdings" pitchFamily="2" charset="2"/>
              </a:rPr>
              <a:t>Есть точки в активном состоянии, которые мы и отслеживаем в процессе работы текущего шага.</a:t>
            </a:r>
            <a:endParaRPr lang="en-US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177800"/>
            <a:ext cx="7772400" cy="1143000"/>
          </a:xfrm>
        </p:spPr>
        <p:txBody>
          <a:bodyPr/>
          <a:lstStyle/>
          <a:p>
            <a:pPr eaLnBrk="1" hangingPunct="1"/>
            <a:r>
              <a:rPr lang="ru-RU" smtClean="0"/>
              <a:t>Удаление исчезающей дуги </a:t>
            </a:r>
            <a:endParaRPr lang="en-US" smtClean="0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1625600" y="14224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774700" y="22098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1509" name="AutoShape 6"/>
          <p:cNvCxnSpPr>
            <a:cxnSpLocks noChangeShapeType="1"/>
            <a:stCxn id="21507" idx="3"/>
            <a:endCxn id="21508" idx="7"/>
          </p:cNvCxnSpPr>
          <p:nvPr/>
        </p:nvCxnSpPr>
        <p:spPr bwMode="auto">
          <a:xfrm flipH="1">
            <a:off x="1122363" y="1770063"/>
            <a:ext cx="561975" cy="498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0" name="AutoShape 7"/>
          <p:cNvCxnSpPr>
            <a:cxnSpLocks noChangeShapeType="1"/>
            <a:stCxn id="21507" idx="5"/>
          </p:cNvCxnSpPr>
          <p:nvPr/>
        </p:nvCxnSpPr>
        <p:spPr bwMode="auto">
          <a:xfrm>
            <a:off x="1973263" y="1770063"/>
            <a:ext cx="549275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355600" y="29972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i</a:t>
            </a:r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1206500" y="29845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j</a:t>
            </a: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2044700" y="29972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k</a:t>
            </a:r>
          </a:p>
        </p:txBody>
      </p: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2079625" y="1362075"/>
            <a:ext cx="1208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j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k</a:t>
            </a:r>
            <a:r>
              <a:rPr lang="en-US"/>
              <a:t>&gt;</a:t>
            </a:r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1190625" y="2225675"/>
            <a:ext cx="117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j</a:t>
            </a:r>
            <a:r>
              <a:rPr lang="en-US"/>
              <a:t>&gt;</a:t>
            </a:r>
          </a:p>
        </p:txBody>
      </p:sp>
      <p:cxnSp>
        <p:nvCxnSpPr>
          <p:cNvPr id="21516" name="AutoShape 14"/>
          <p:cNvCxnSpPr>
            <a:cxnSpLocks noChangeShapeType="1"/>
            <a:stCxn id="21508" idx="3"/>
            <a:endCxn id="21511" idx="0"/>
          </p:cNvCxnSpPr>
          <p:nvPr/>
        </p:nvCxnSpPr>
        <p:spPr bwMode="auto">
          <a:xfrm flipH="1">
            <a:off x="571500" y="2557463"/>
            <a:ext cx="261938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7" name="AutoShape 15"/>
          <p:cNvCxnSpPr>
            <a:cxnSpLocks noChangeShapeType="1"/>
            <a:stCxn id="21508" idx="5"/>
            <a:endCxn id="21512" idx="0"/>
          </p:cNvCxnSpPr>
          <p:nvPr/>
        </p:nvCxnSpPr>
        <p:spPr bwMode="auto">
          <a:xfrm>
            <a:off x="1122363" y="2557463"/>
            <a:ext cx="300037" cy="427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8" name="Oval 18"/>
          <p:cNvSpPr>
            <a:spLocks noChangeArrowheads="1"/>
          </p:cNvSpPr>
          <p:nvPr/>
        </p:nvSpPr>
        <p:spPr bwMode="auto">
          <a:xfrm>
            <a:off x="7632700" y="44450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19" name="Oval 19"/>
          <p:cNvSpPr>
            <a:spLocks noChangeArrowheads="1"/>
          </p:cNvSpPr>
          <p:nvPr/>
        </p:nvSpPr>
        <p:spPr bwMode="auto">
          <a:xfrm>
            <a:off x="6718300" y="36449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20" name="Oval 20"/>
          <p:cNvSpPr>
            <a:spLocks noChangeArrowheads="1"/>
          </p:cNvSpPr>
          <p:nvPr/>
        </p:nvSpPr>
        <p:spPr bwMode="auto">
          <a:xfrm>
            <a:off x="7581900" y="33274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21" name="Oval 22"/>
          <p:cNvSpPr>
            <a:spLocks noChangeArrowheads="1"/>
          </p:cNvSpPr>
          <p:nvPr/>
        </p:nvSpPr>
        <p:spPr bwMode="auto">
          <a:xfrm>
            <a:off x="5829300" y="37719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22" name="Oval 24"/>
          <p:cNvSpPr>
            <a:spLocks noChangeArrowheads="1"/>
          </p:cNvSpPr>
          <p:nvPr/>
        </p:nvSpPr>
        <p:spPr bwMode="auto">
          <a:xfrm>
            <a:off x="4940300" y="32639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23" name="Text Box 25"/>
          <p:cNvSpPr txBox="1">
            <a:spLocks noChangeArrowheads="1"/>
          </p:cNvSpPr>
          <p:nvPr/>
        </p:nvSpPr>
        <p:spPr bwMode="auto">
          <a:xfrm>
            <a:off x="4695825" y="28352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</a:p>
        </p:txBody>
      </p:sp>
      <p:sp>
        <p:nvSpPr>
          <p:cNvPr id="21524" name="Text Box 26"/>
          <p:cNvSpPr txBox="1">
            <a:spLocks noChangeArrowheads="1"/>
          </p:cNvSpPr>
          <p:nvPr/>
        </p:nvSpPr>
        <p:spPr bwMode="auto">
          <a:xfrm>
            <a:off x="5407025" y="34321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j</a:t>
            </a:r>
          </a:p>
        </p:txBody>
      </p:sp>
      <p:sp>
        <p:nvSpPr>
          <p:cNvPr id="21525" name="Text Box 27"/>
          <p:cNvSpPr txBox="1">
            <a:spLocks noChangeArrowheads="1"/>
          </p:cNvSpPr>
          <p:nvPr/>
        </p:nvSpPr>
        <p:spPr bwMode="auto">
          <a:xfrm>
            <a:off x="6562725" y="3089275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k</a:t>
            </a:r>
          </a:p>
        </p:txBody>
      </p:sp>
      <p:sp>
        <p:nvSpPr>
          <p:cNvPr id="21526" name="Text Box 28"/>
          <p:cNvSpPr txBox="1">
            <a:spLocks noChangeArrowheads="1"/>
          </p:cNvSpPr>
          <p:nvPr/>
        </p:nvSpPr>
        <p:spPr bwMode="auto">
          <a:xfrm>
            <a:off x="7794625" y="30003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sp>
        <p:nvSpPr>
          <p:cNvPr id="21527" name="Line 29"/>
          <p:cNvSpPr>
            <a:spLocks noChangeShapeType="1"/>
          </p:cNvSpPr>
          <p:nvPr/>
        </p:nvSpPr>
        <p:spPr bwMode="auto">
          <a:xfrm>
            <a:off x="4521200" y="4686300"/>
            <a:ext cx="401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28" name="Line 30"/>
          <p:cNvSpPr>
            <a:spLocks noChangeShapeType="1"/>
          </p:cNvSpPr>
          <p:nvPr/>
        </p:nvSpPr>
        <p:spPr bwMode="auto">
          <a:xfrm>
            <a:off x="4660900" y="4724400"/>
            <a:ext cx="0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1529" name="Line 31"/>
          <p:cNvSpPr>
            <a:spLocks noChangeShapeType="1"/>
          </p:cNvSpPr>
          <p:nvPr/>
        </p:nvSpPr>
        <p:spPr bwMode="auto">
          <a:xfrm>
            <a:off x="8318500" y="4711700"/>
            <a:ext cx="0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1530" name="Text Box 32"/>
          <p:cNvSpPr txBox="1">
            <a:spLocks noChangeArrowheads="1"/>
          </p:cNvSpPr>
          <p:nvPr/>
        </p:nvSpPr>
        <p:spPr bwMode="auto">
          <a:xfrm>
            <a:off x="8455025" y="43846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</a:t>
            </a:r>
          </a:p>
        </p:txBody>
      </p:sp>
      <p:sp>
        <p:nvSpPr>
          <p:cNvPr id="21531" name="Freeform 33"/>
          <p:cNvSpPr>
            <a:spLocks/>
          </p:cNvSpPr>
          <p:nvPr/>
        </p:nvSpPr>
        <p:spPr bwMode="auto">
          <a:xfrm>
            <a:off x="4495800" y="3975100"/>
            <a:ext cx="1028700" cy="115888"/>
          </a:xfrm>
          <a:custGeom>
            <a:avLst/>
            <a:gdLst>
              <a:gd name="T0" fmla="*/ 0 w 696"/>
              <a:gd name="T1" fmla="*/ 0 h 140"/>
              <a:gd name="T2" fmla="*/ 2147483647 w 696"/>
              <a:gd name="T3" fmla="*/ 2147483647 h 140"/>
              <a:gd name="T4" fmla="*/ 2147483647 w 696"/>
              <a:gd name="T5" fmla="*/ 2147483647 h 140"/>
              <a:gd name="T6" fmla="*/ 0 60000 65536"/>
              <a:gd name="T7" fmla="*/ 0 60000 65536"/>
              <a:gd name="T8" fmla="*/ 0 60000 65536"/>
              <a:gd name="T9" fmla="*/ 0 w 696"/>
              <a:gd name="T10" fmla="*/ 0 h 140"/>
              <a:gd name="T11" fmla="*/ 696 w 696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40">
                <a:moveTo>
                  <a:pt x="0" y="0"/>
                </a:moveTo>
                <a:cubicBezTo>
                  <a:pt x="134" y="66"/>
                  <a:pt x="268" y="132"/>
                  <a:pt x="384" y="136"/>
                </a:cubicBezTo>
                <a:cubicBezTo>
                  <a:pt x="500" y="140"/>
                  <a:pt x="598" y="82"/>
                  <a:pt x="696" y="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32" name="Freeform 34"/>
          <p:cNvSpPr>
            <a:spLocks/>
          </p:cNvSpPr>
          <p:nvPr/>
        </p:nvSpPr>
        <p:spPr bwMode="auto">
          <a:xfrm>
            <a:off x="5486400" y="3937000"/>
            <a:ext cx="838200" cy="360363"/>
          </a:xfrm>
          <a:custGeom>
            <a:avLst/>
            <a:gdLst>
              <a:gd name="T0" fmla="*/ 0 w 376"/>
              <a:gd name="T1" fmla="*/ 2147483647 h 41"/>
              <a:gd name="T2" fmla="*/ 2147483647 w 376"/>
              <a:gd name="T3" fmla="*/ 2147483647 h 41"/>
              <a:gd name="T4" fmla="*/ 2147483647 w 376"/>
              <a:gd name="T5" fmla="*/ 0 h 41"/>
              <a:gd name="T6" fmla="*/ 0 60000 65536"/>
              <a:gd name="T7" fmla="*/ 0 60000 65536"/>
              <a:gd name="T8" fmla="*/ 0 60000 65536"/>
              <a:gd name="T9" fmla="*/ 0 w 376"/>
              <a:gd name="T10" fmla="*/ 0 h 41"/>
              <a:gd name="T11" fmla="*/ 376 w 376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" h="41">
                <a:moveTo>
                  <a:pt x="0" y="8"/>
                </a:moveTo>
                <a:cubicBezTo>
                  <a:pt x="60" y="24"/>
                  <a:pt x="121" y="41"/>
                  <a:pt x="184" y="40"/>
                </a:cubicBezTo>
                <a:cubicBezTo>
                  <a:pt x="247" y="39"/>
                  <a:pt x="311" y="19"/>
                  <a:pt x="37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33" name="Freeform 35"/>
          <p:cNvSpPr>
            <a:spLocks/>
          </p:cNvSpPr>
          <p:nvPr/>
        </p:nvSpPr>
        <p:spPr bwMode="auto">
          <a:xfrm>
            <a:off x="6311900" y="3962400"/>
            <a:ext cx="1104900" cy="228600"/>
          </a:xfrm>
          <a:custGeom>
            <a:avLst/>
            <a:gdLst>
              <a:gd name="T0" fmla="*/ 0 w 720"/>
              <a:gd name="T1" fmla="*/ 0 h 216"/>
              <a:gd name="T2" fmla="*/ 2147483647 w 720"/>
              <a:gd name="T3" fmla="*/ 2147483647 h 216"/>
              <a:gd name="T4" fmla="*/ 2147483647 w 720"/>
              <a:gd name="T5" fmla="*/ 2147483647 h 216"/>
              <a:gd name="T6" fmla="*/ 2147483647 w 720"/>
              <a:gd name="T7" fmla="*/ 2147483647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216"/>
              <a:gd name="T14" fmla="*/ 720 w 720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216">
                <a:moveTo>
                  <a:pt x="0" y="0"/>
                </a:moveTo>
                <a:cubicBezTo>
                  <a:pt x="122" y="100"/>
                  <a:pt x="245" y="200"/>
                  <a:pt x="360" y="208"/>
                </a:cubicBezTo>
                <a:cubicBezTo>
                  <a:pt x="475" y="216"/>
                  <a:pt x="656" y="59"/>
                  <a:pt x="688" y="48"/>
                </a:cubicBezTo>
                <a:cubicBezTo>
                  <a:pt x="720" y="37"/>
                  <a:pt x="636" y="90"/>
                  <a:pt x="552" y="1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34" name="Text Box 36"/>
          <p:cNvSpPr txBox="1">
            <a:spLocks noChangeArrowheads="1"/>
          </p:cNvSpPr>
          <p:nvPr/>
        </p:nvSpPr>
        <p:spPr bwMode="auto">
          <a:xfrm>
            <a:off x="7883525" y="4105275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m</a:t>
            </a:r>
            <a:endParaRPr lang="en-US" i="1"/>
          </a:p>
        </p:txBody>
      </p:sp>
      <p:sp>
        <p:nvSpPr>
          <p:cNvPr id="21535" name="Freeform 37"/>
          <p:cNvSpPr>
            <a:spLocks/>
          </p:cNvSpPr>
          <p:nvPr/>
        </p:nvSpPr>
        <p:spPr bwMode="auto">
          <a:xfrm>
            <a:off x="7404100" y="3987800"/>
            <a:ext cx="558800" cy="636588"/>
          </a:xfrm>
          <a:custGeom>
            <a:avLst/>
            <a:gdLst>
              <a:gd name="T0" fmla="*/ 0 w 184"/>
              <a:gd name="T1" fmla="*/ 2147483647 h 505"/>
              <a:gd name="T2" fmla="*/ 2147483647 w 184"/>
              <a:gd name="T3" fmla="*/ 2147483647 h 505"/>
              <a:gd name="T4" fmla="*/ 2147483647 w 184"/>
              <a:gd name="T5" fmla="*/ 0 h 505"/>
              <a:gd name="T6" fmla="*/ 0 60000 65536"/>
              <a:gd name="T7" fmla="*/ 0 60000 65536"/>
              <a:gd name="T8" fmla="*/ 0 60000 65536"/>
              <a:gd name="T9" fmla="*/ 0 w 184"/>
              <a:gd name="T10" fmla="*/ 0 h 505"/>
              <a:gd name="T11" fmla="*/ 184 w 184"/>
              <a:gd name="T12" fmla="*/ 505 h 5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505">
                <a:moveTo>
                  <a:pt x="0" y="8"/>
                </a:moveTo>
                <a:cubicBezTo>
                  <a:pt x="32" y="256"/>
                  <a:pt x="65" y="505"/>
                  <a:pt x="96" y="504"/>
                </a:cubicBezTo>
                <a:cubicBezTo>
                  <a:pt x="127" y="503"/>
                  <a:pt x="155" y="251"/>
                  <a:pt x="184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36" name="Freeform 39"/>
          <p:cNvSpPr>
            <a:spLocks/>
          </p:cNvSpPr>
          <p:nvPr/>
        </p:nvSpPr>
        <p:spPr bwMode="auto">
          <a:xfrm>
            <a:off x="7924800" y="3771900"/>
            <a:ext cx="749300" cy="228600"/>
          </a:xfrm>
          <a:custGeom>
            <a:avLst/>
            <a:gdLst>
              <a:gd name="T0" fmla="*/ 0 w 472"/>
              <a:gd name="T1" fmla="*/ 2147483647 h 256"/>
              <a:gd name="T2" fmla="*/ 2147483647 w 472"/>
              <a:gd name="T3" fmla="*/ 2147483647 h 256"/>
              <a:gd name="T4" fmla="*/ 2147483647 w 472"/>
              <a:gd name="T5" fmla="*/ 0 h 256"/>
              <a:gd name="T6" fmla="*/ 0 60000 65536"/>
              <a:gd name="T7" fmla="*/ 0 60000 65536"/>
              <a:gd name="T8" fmla="*/ 0 60000 65536"/>
              <a:gd name="T9" fmla="*/ 0 w 472"/>
              <a:gd name="T10" fmla="*/ 0 h 256"/>
              <a:gd name="T11" fmla="*/ 472 w 472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256">
                <a:moveTo>
                  <a:pt x="0" y="256"/>
                </a:moveTo>
                <a:cubicBezTo>
                  <a:pt x="88" y="225"/>
                  <a:pt x="177" y="195"/>
                  <a:pt x="256" y="152"/>
                </a:cubicBezTo>
                <a:cubicBezTo>
                  <a:pt x="335" y="109"/>
                  <a:pt x="437" y="25"/>
                  <a:pt x="47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37" name="Oval 41"/>
          <p:cNvSpPr>
            <a:spLocks noChangeArrowheads="1"/>
          </p:cNvSpPr>
          <p:nvPr/>
        </p:nvSpPr>
        <p:spPr bwMode="auto">
          <a:xfrm>
            <a:off x="2832100" y="30480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38" name="Rectangle 42"/>
          <p:cNvSpPr>
            <a:spLocks noChangeArrowheads="1"/>
          </p:cNvSpPr>
          <p:nvPr/>
        </p:nvSpPr>
        <p:spPr bwMode="auto">
          <a:xfrm>
            <a:off x="2413000" y="43561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m</a:t>
            </a:r>
          </a:p>
        </p:txBody>
      </p:sp>
      <p:sp>
        <p:nvSpPr>
          <p:cNvPr id="21539" name="Rectangle 43"/>
          <p:cNvSpPr>
            <a:spLocks noChangeArrowheads="1"/>
          </p:cNvSpPr>
          <p:nvPr/>
        </p:nvSpPr>
        <p:spPr bwMode="auto">
          <a:xfrm>
            <a:off x="3263900" y="43307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sp>
        <p:nvSpPr>
          <p:cNvPr id="21540" name="Text Box 45"/>
          <p:cNvSpPr txBox="1">
            <a:spLocks noChangeArrowheads="1"/>
          </p:cNvSpPr>
          <p:nvPr/>
        </p:nvSpPr>
        <p:spPr bwMode="auto">
          <a:xfrm>
            <a:off x="3133725" y="2759075"/>
            <a:ext cx="126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m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l</a:t>
            </a:r>
            <a:r>
              <a:rPr lang="en-US"/>
              <a:t>&gt;</a:t>
            </a:r>
          </a:p>
        </p:txBody>
      </p:sp>
      <p:cxnSp>
        <p:nvCxnSpPr>
          <p:cNvPr id="21541" name="AutoShape 46"/>
          <p:cNvCxnSpPr>
            <a:cxnSpLocks noChangeShapeType="1"/>
            <a:stCxn id="21537" idx="3"/>
            <a:endCxn id="21538" idx="0"/>
          </p:cNvCxnSpPr>
          <p:nvPr/>
        </p:nvCxnSpPr>
        <p:spPr bwMode="auto">
          <a:xfrm flipH="1">
            <a:off x="2628900" y="3395663"/>
            <a:ext cx="261938" cy="960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42" name="AutoShape 47"/>
          <p:cNvCxnSpPr>
            <a:cxnSpLocks noChangeShapeType="1"/>
            <a:stCxn id="21537" idx="5"/>
            <a:endCxn id="21539" idx="0"/>
          </p:cNvCxnSpPr>
          <p:nvPr/>
        </p:nvCxnSpPr>
        <p:spPr bwMode="auto">
          <a:xfrm>
            <a:off x="3179763" y="3395663"/>
            <a:ext cx="300037" cy="935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43" name="AutoShape 50"/>
          <p:cNvCxnSpPr>
            <a:cxnSpLocks noChangeShapeType="1"/>
            <a:stCxn id="21546" idx="5"/>
            <a:endCxn id="21537" idx="0"/>
          </p:cNvCxnSpPr>
          <p:nvPr/>
        </p:nvCxnSpPr>
        <p:spPr bwMode="auto">
          <a:xfrm>
            <a:off x="2786063" y="2595563"/>
            <a:ext cx="249237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44" name="Oval 51"/>
          <p:cNvSpPr>
            <a:spLocks noChangeArrowheads="1"/>
          </p:cNvSpPr>
          <p:nvPr/>
        </p:nvSpPr>
        <p:spPr bwMode="auto">
          <a:xfrm>
            <a:off x="6743700" y="3352800"/>
            <a:ext cx="1282700" cy="1282700"/>
          </a:xfrm>
          <a:prstGeom prst="ellipse">
            <a:avLst/>
          </a:prstGeom>
          <a:noFill/>
          <a:ln w="635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45" name="Oval 52"/>
          <p:cNvSpPr>
            <a:spLocks noChangeArrowheads="1"/>
          </p:cNvSpPr>
          <p:nvPr/>
        </p:nvSpPr>
        <p:spPr bwMode="auto">
          <a:xfrm>
            <a:off x="7327900" y="4572000"/>
            <a:ext cx="152400" cy="152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546" name="Oval 54"/>
          <p:cNvSpPr>
            <a:spLocks noChangeArrowheads="1"/>
          </p:cNvSpPr>
          <p:nvPr/>
        </p:nvSpPr>
        <p:spPr bwMode="auto">
          <a:xfrm>
            <a:off x="2438400" y="22479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1547" name="AutoShape 55"/>
          <p:cNvCxnSpPr>
            <a:cxnSpLocks noChangeShapeType="1"/>
            <a:stCxn id="21546" idx="3"/>
            <a:endCxn id="21513" idx="0"/>
          </p:cNvCxnSpPr>
          <p:nvPr/>
        </p:nvCxnSpPr>
        <p:spPr bwMode="auto">
          <a:xfrm flipH="1">
            <a:off x="2260600" y="2595563"/>
            <a:ext cx="236538" cy="401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48" name="Text Box 56"/>
          <p:cNvSpPr txBox="1">
            <a:spLocks noChangeArrowheads="1"/>
          </p:cNvSpPr>
          <p:nvPr/>
        </p:nvSpPr>
        <p:spPr bwMode="auto">
          <a:xfrm>
            <a:off x="2854325" y="2238375"/>
            <a:ext cx="1296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k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m</a:t>
            </a:r>
            <a:r>
              <a:rPr lang="en-US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177800"/>
            <a:ext cx="7772400" cy="1143000"/>
          </a:xfrm>
        </p:spPr>
        <p:txBody>
          <a:bodyPr/>
          <a:lstStyle/>
          <a:p>
            <a:pPr eaLnBrk="1" hangingPunct="1"/>
            <a:r>
              <a:rPr lang="ru-RU" sz="4000" smtClean="0"/>
              <a:t>Создание нового элемента списка</a:t>
            </a:r>
            <a:endParaRPr lang="en-US" sz="4000" smtClean="0"/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1625600" y="14224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774700" y="22098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2533" name="AutoShape 5"/>
          <p:cNvCxnSpPr>
            <a:cxnSpLocks noChangeShapeType="1"/>
            <a:stCxn id="22531" idx="3"/>
            <a:endCxn id="22532" idx="7"/>
          </p:cNvCxnSpPr>
          <p:nvPr/>
        </p:nvCxnSpPr>
        <p:spPr bwMode="auto">
          <a:xfrm flipH="1">
            <a:off x="1122363" y="1770063"/>
            <a:ext cx="561975" cy="498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4" name="AutoShape 6"/>
          <p:cNvCxnSpPr>
            <a:cxnSpLocks noChangeShapeType="1"/>
            <a:stCxn id="22531" idx="5"/>
          </p:cNvCxnSpPr>
          <p:nvPr/>
        </p:nvCxnSpPr>
        <p:spPr bwMode="auto">
          <a:xfrm>
            <a:off x="1973263" y="1770063"/>
            <a:ext cx="549275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55600" y="29972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i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206500" y="29845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j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2044700" y="29972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k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2079625" y="1362075"/>
            <a:ext cx="1208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j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k</a:t>
            </a:r>
            <a:r>
              <a:rPr lang="en-US"/>
              <a:t>&gt;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1190625" y="2225675"/>
            <a:ext cx="117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j</a:t>
            </a:r>
            <a:r>
              <a:rPr lang="en-US"/>
              <a:t>&gt;</a:t>
            </a:r>
          </a:p>
        </p:txBody>
      </p:sp>
      <p:cxnSp>
        <p:nvCxnSpPr>
          <p:cNvPr id="22540" name="AutoShape 12"/>
          <p:cNvCxnSpPr>
            <a:cxnSpLocks noChangeShapeType="1"/>
            <a:stCxn id="22532" idx="3"/>
            <a:endCxn id="22535" idx="0"/>
          </p:cNvCxnSpPr>
          <p:nvPr/>
        </p:nvCxnSpPr>
        <p:spPr bwMode="auto">
          <a:xfrm flipH="1">
            <a:off x="571500" y="2557463"/>
            <a:ext cx="261938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1" name="AutoShape 13"/>
          <p:cNvCxnSpPr>
            <a:cxnSpLocks noChangeShapeType="1"/>
            <a:stCxn id="22532" idx="5"/>
            <a:endCxn id="22536" idx="0"/>
          </p:cNvCxnSpPr>
          <p:nvPr/>
        </p:nvCxnSpPr>
        <p:spPr bwMode="auto">
          <a:xfrm>
            <a:off x="1122363" y="2557463"/>
            <a:ext cx="300037" cy="427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7632700" y="44450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6718300" y="36449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7581900" y="33274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545" name="Oval 18"/>
          <p:cNvSpPr>
            <a:spLocks noChangeArrowheads="1"/>
          </p:cNvSpPr>
          <p:nvPr/>
        </p:nvSpPr>
        <p:spPr bwMode="auto">
          <a:xfrm>
            <a:off x="5829300" y="37719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546" name="Oval 20"/>
          <p:cNvSpPr>
            <a:spLocks noChangeArrowheads="1"/>
          </p:cNvSpPr>
          <p:nvPr/>
        </p:nvSpPr>
        <p:spPr bwMode="auto">
          <a:xfrm>
            <a:off x="4940300" y="32639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547" name="Text Box 21"/>
          <p:cNvSpPr txBox="1">
            <a:spLocks noChangeArrowheads="1"/>
          </p:cNvSpPr>
          <p:nvPr/>
        </p:nvSpPr>
        <p:spPr bwMode="auto">
          <a:xfrm>
            <a:off x="4695825" y="28352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</a:p>
        </p:txBody>
      </p:sp>
      <p:sp>
        <p:nvSpPr>
          <p:cNvPr id="22548" name="Text Box 22"/>
          <p:cNvSpPr txBox="1">
            <a:spLocks noChangeArrowheads="1"/>
          </p:cNvSpPr>
          <p:nvPr/>
        </p:nvSpPr>
        <p:spPr bwMode="auto">
          <a:xfrm>
            <a:off x="5407025" y="34321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j</a:t>
            </a:r>
          </a:p>
        </p:txBody>
      </p:sp>
      <p:sp>
        <p:nvSpPr>
          <p:cNvPr id="22549" name="Text Box 23"/>
          <p:cNvSpPr txBox="1">
            <a:spLocks noChangeArrowheads="1"/>
          </p:cNvSpPr>
          <p:nvPr/>
        </p:nvSpPr>
        <p:spPr bwMode="auto">
          <a:xfrm>
            <a:off x="6562725" y="3089275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k</a:t>
            </a:r>
          </a:p>
        </p:txBody>
      </p:sp>
      <p:sp>
        <p:nvSpPr>
          <p:cNvPr id="22550" name="Text Box 24"/>
          <p:cNvSpPr txBox="1">
            <a:spLocks noChangeArrowheads="1"/>
          </p:cNvSpPr>
          <p:nvPr/>
        </p:nvSpPr>
        <p:spPr bwMode="auto">
          <a:xfrm>
            <a:off x="7794625" y="30003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sp>
        <p:nvSpPr>
          <p:cNvPr id="22551" name="Line 25"/>
          <p:cNvSpPr>
            <a:spLocks noChangeShapeType="1"/>
          </p:cNvSpPr>
          <p:nvPr/>
        </p:nvSpPr>
        <p:spPr bwMode="auto">
          <a:xfrm>
            <a:off x="4521200" y="4686300"/>
            <a:ext cx="401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552" name="Line 26"/>
          <p:cNvSpPr>
            <a:spLocks noChangeShapeType="1"/>
          </p:cNvSpPr>
          <p:nvPr/>
        </p:nvSpPr>
        <p:spPr bwMode="auto">
          <a:xfrm>
            <a:off x="4660900" y="4724400"/>
            <a:ext cx="0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553" name="Line 27"/>
          <p:cNvSpPr>
            <a:spLocks noChangeShapeType="1"/>
          </p:cNvSpPr>
          <p:nvPr/>
        </p:nvSpPr>
        <p:spPr bwMode="auto">
          <a:xfrm>
            <a:off x="8318500" y="4711700"/>
            <a:ext cx="0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554" name="Text Box 28"/>
          <p:cNvSpPr txBox="1">
            <a:spLocks noChangeArrowheads="1"/>
          </p:cNvSpPr>
          <p:nvPr/>
        </p:nvSpPr>
        <p:spPr bwMode="auto">
          <a:xfrm>
            <a:off x="8455025" y="43846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</a:t>
            </a:r>
          </a:p>
        </p:txBody>
      </p:sp>
      <p:sp>
        <p:nvSpPr>
          <p:cNvPr id="22555" name="Freeform 29"/>
          <p:cNvSpPr>
            <a:spLocks/>
          </p:cNvSpPr>
          <p:nvPr/>
        </p:nvSpPr>
        <p:spPr bwMode="auto">
          <a:xfrm>
            <a:off x="4495800" y="3975100"/>
            <a:ext cx="1028700" cy="115888"/>
          </a:xfrm>
          <a:custGeom>
            <a:avLst/>
            <a:gdLst>
              <a:gd name="T0" fmla="*/ 0 w 696"/>
              <a:gd name="T1" fmla="*/ 0 h 140"/>
              <a:gd name="T2" fmla="*/ 2147483647 w 696"/>
              <a:gd name="T3" fmla="*/ 2147483647 h 140"/>
              <a:gd name="T4" fmla="*/ 2147483647 w 696"/>
              <a:gd name="T5" fmla="*/ 2147483647 h 140"/>
              <a:gd name="T6" fmla="*/ 0 60000 65536"/>
              <a:gd name="T7" fmla="*/ 0 60000 65536"/>
              <a:gd name="T8" fmla="*/ 0 60000 65536"/>
              <a:gd name="T9" fmla="*/ 0 w 696"/>
              <a:gd name="T10" fmla="*/ 0 h 140"/>
              <a:gd name="T11" fmla="*/ 696 w 696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40">
                <a:moveTo>
                  <a:pt x="0" y="0"/>
                </a:moveTo>
                <a:cubicBezTo>
                  <a:pt x="134" y="66"/>
                  <a:pt x="268" y="132"/>
                  <a:pt x="384" y="136"/>
                </a:cubicBezTo>
                <a:cubicBezTo>
                  <a:pt x="500" y="140"/>
                  <a:pt x="598" y="82"/>
                  <a:pt x="696" y="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556" name="Freeform 30"/>
          <p:cNvSpPr>
            <a:spLocks/>
          </p:cNvSpPr>
          <p:nvPr/>
        </p:nvSpPr>
        <p:spPr bwMode="auto">
          <a:xfrm>
            <a:off x="5486400" y="3937000"/>
            <a:ext cx="838200" cy="360363"/>
          </a:xfrm>
          <a:custGeom>
            <a:avLst/>
            <a:gdLst>
              <a:gd name="T0" fmla="*/ 0 w 376"/>
              <a:gd name="T1" fmla="*/ 2147483647 h 41"/>
              <a:gd name="T2" fmla="*/ 2147483647 w 376"/>
              <a:gd name="T3" fmla="*/ 2147483647 h 41"/>
              <a:gd name="T4" fmla="*/ 2147483647 w 376"/>
              <a:gd name="T5" fmla="*/ 0 h 41"/>
              <a:gd name="T6" fmla="*/ 0 60000 65536"/>
              <a:gd name="T7" fmla="*/ 0 60000 65536"/>
              <a:gd name="T8" fmla="*/ 0 60000 65536"/>
              <a:gd name="T9" fmla="*/ 0 w 376"/>
              <a:gd name="T10" fmla="*/ 0 h 41"/>
              <a:gd name="T11" fmla="*/ 376 w 376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" h="41">
                <a:moveTo>
                  <a:pt x="0" y="8"/>
                </a:moveTo>
                <a:cubicBezTo>
                  <a:pt x="60" y="24"/>
                  <a:pt x="121" y="41"/>
                  <a:pt x="184" y="40"/>
                </a:cubicBezTo>
                <a:cubicBezTo>
                  <a:pt x="247" y="39"/>
                  <a:pt x="311" y="19"/>
                  <a:pt x="37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557" name="Freeform 31"/>
          <p:cNvSpPr>
            <a:spLocks/>
          </p:cNvSpPr>
          <p:nvPr/>
        </p:nvSpPr>
        <p:spPr bwMode="auto">
          <a:xfrm>
            <a:off x="6311900" y="3962400"/>
            <a:ext cx="1104900" cy="228600"/>
          </a:xfrm>
          <a:custGeom>
            <a:avLst/>
            <a:gdLst>
              <a:gd name="T0" fmla="*/ 0 w 720"/>
              <a:gd name="T1" fmla="*/ 0 h 216"/>
              <a:gd name="T2" fmla="*/ 2147483647 w 720"/>
              <a:gd name="T3" fmla="*/ 2147483647 h 216"/>
              <a:gd name="T4" fmla="*/ 2147483647 w 720"/>
              <a:gd name="T5" fmla="*/ 2147483647 h 216"/>
              <a:gd name="T6" fmla="*/ 2147483647 w 720"/>
              <a:gd name="T7" fmla="*/ 2147483647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216"/>
              <a:gd name="T14" fmla="*/ 720 w 720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216">
                <a:moveTo>
                  <a:pt x="0" y="0"/>
                </a:moveTo>
                <a:cubicBezTo>
                  <a:pt x="122" y="100"/>
                  <a:pt x="245" y="200"/>
                  <a:pt x="360" y="208"/>
                </a:cubicBezTo>
                <a:cubicBezTo>
                  <a:pt x="475" y="216"/>
                  <a:pt x="656" y="59"/>
                  <a:pt x="688" y="48"/>
                </a:cubicBezTo>
                <a:cubicBezTo>
                  <a:pt x="720" y="37"/>
                  <a:pt x="636" y="90"/>
                  <a:pt x="552" y="1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558" name="Text Box 32"/>
          <p:cNvSpPr txBox="1">
            <a:spLocks noChangeArrowheads="1"/>
          </p:cNvSpPr>
          <p:nvPr/>
        </p:nvSpPr>
        <p:spPr bwMode="auto">
          <a:xfrm>
            <a:off x="7883525" y="4105275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m</a:t>
            </a:r>
            <a:endParaRPr lang="en-US" i="1"/>
          </a:p>
        </p:txBody>
      </p:sp>
      <p:sp>
        <p:nvSpPr>
          <p:cNvPr id="22559" name="Freeform 33"/>
          <p:cNvSpPr>
            <a:spLocks/>
          </p:cNvSpPr>
          <p:nvPr/>
        </p:nvSpPr>
        <p:spPr bwMode="auto">
          <a:xfrm>
            <a:off x="7404100" y="3987800"/>
            <a:ext cx="558800" cy="636588"/>
          </a:xfrm>
          <a:custGeom>
            <a:avLst/>
            <a:gdLst>
              <a:gd name="T0" fmla="*/ 0 w 184"/>
              <a:gd name="T1" fmla="*/ 2147483647 h 505"/>
              <a:gd name="T2" fmla="*/ 2147483647 w 184"/>
              <a:gd name="T3" fmla="*/ 2147483647 h 505"/>
              <a:gd name="T4" fmla="*/ 2147483647 w 184"/>
              <a:gd name="T5" fmla="*/ 0 h 505"/>
              <a:gd name="T6" fmla="*/ 0 60000 65536"/>
              <a:gd name="T7" fmla="*/ 0 60000 65536"/>
              <a:gd name="T8" fmla="*/ 0 60000 65536"/>
              <a:gd name="T9" fmla="*/ 0 w 184"/>
              <a:gd name="T10" fmla="*/ 0 h 505"/>
              <a:gd name="T11" fmla="*/ 184 w 184"/>
              <a:gd name="T12" fmla="*/ 505 h 5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505">
                <a:moveTo>
                  <a:pt x="0" y="8"/>
                </a:moveTo>
                <a:cubicBezTo>
                  <a:pt x="32" y="256"/>
                  <a:pt x="65" y="505"/>
                  <a:pt x="96" y="504"/>
                </a:cubicBezTo>
                <a:cubicBezTo>
                  <a:pt x="127" y="503"/>
                  <a:pt x="155" y="251"/>
                  <a:pt x="184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560" name="Freeform 34"/>
          <p:cNvSpPr>
            <a:spLocks/>
          </p:cNvSpPr>
          <p:nvPr/>
        </p:nvSpPr>
        <p:spPr bwMode="auto">
          <a:xfrm>
            <a:off x="7924800" y="3771900"/>
            <a:ext cx="749300" cy="228600"/>
          </a:xfrm>
          <a:custGeom>
            <a:avLst/>
            <a:gdLst>
              <a:gd name="T0" fmla="*/ 0 w 472"/>
              <a:gd name="T1" fmla="*/ 2147483647 h 256"/>
              <a:gd name="T2" fmla="*/ 2147483647 w 472"/>
              <a:gd name="T3" fmla="*/ 2147483647 h 256"/>
              <a:gd name="T4" fmla="*/ 2147483647 w 472"/>
              <a:gd name="T5" fmla="*/ 0 h 256"/>
              <a:gd name="T6" fmla="*/ 0 60000 65536"/>
              <a:gd name="T7" fmla="*/ 0 60000 65536"/>
              <a:gd name="T8" fmla="*/ 0 60000 65536"/>
              <a:gd name="T9" fmla="*/ 0 w 472"/>
              <a:gd name="T10" fmla="*/ 0 h 256"/>
              <a:gd name="T11" fmla="*/ 472 w 472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256">
                <a:moveTo>
                  <a:pt x="0" y="256"/>
                </a:moveTo>
                <a:cubicBezTo>
                  <a:pt x="88" y="225"/>
                  <a:pt x="177" y="195"/>
                  <a:pt x="256" y="152"/>
                </a:cubicBezTo>
                <a:cubicBezTo>
                  <a:pt x="335" y="109"/>
                  <a:pt x="437" y="25"/>
                  <a:pt x="47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561" name="Oval 35"/>
          <p:cNvSpPr>
            <a:spLocks noChangeArrowheads="1"/>
          </p:cNvSpPr>
          <p:nvPr/>
        </p:nvSpPr>
        <p:spPr bwMode="auto">
          <a:xfrm>
            <a:off x="2832100" y="30480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562" name="Rectangle 36"/>
          <p:cNvSpPr>
            <a:spLocks noChangeArrowheads="1"/>
          </p:cNvSpPr>
          <p:nvPr/>
        </p:nvSpPr>
        <p:spPr bwMode="auto">
          <a:xfrm>
            <a:off x="2413000" y="43561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m</a:t>
            </a:r>
          </a:p>
        </p:txBody>
      </p:sp>
      <p:sp>
        <p:nvSpPr>
          <p:cNvPr id="22563" name="Rectangle 37"/>
          <p:cNvSpPr>
            <a:spLocks noChangeArrowheads="1"/>
          </p:cNvSpPr>
          <p:nvPr/>
        </p:nvSpPr>
        <p:spPr bwMode="auto">
          <a:xfrm>
            <a:off x="3263900" y="43307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sp>
        <p:nvSpPr>
          <p:cNvPr id="22564" name="Text Box 38"/>
          <p:cNvSpPr txBox="1">
            <a:spLocks noChangeArrowheads="1"/>
          </p:cNvSpPr>
          <p:nvPr/>
        </p:nvSpPr>
        <p:spPr bwMode="auto">
          <a:xfrm>
            <a:off x="3133725" y="2759075"/>
            <a:ext cx="126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m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l</a:t>
            </a:r>
            <a:r>
              <a:rPr lang="en-US"/>
              <a:t>&gt;</a:t>
            </a:r>
          </a:p>
        </p:txBody>
      </p:sp>
      <p:cxnSp>
        <p:nvCxnSpPr>
          <p:cNvPr id="22565" name="AutoShape 39"/>
          <p:cNvCxnSpPr>
            <a:cxnSpLocks noChangeShapeType="1"/>
            <a:stCxn id="22561" idx="3"/>
            <a:endCxn id="22562" idx="0"/>
          </p:cNvCxnSpPr>
          <p:nvPr/>
        </p:nvCxnSpPr>
        <p:spPr bwMode="auto">
          <a:xfrm flipH="1">
            <a:off x="2628900" y="3395663"/>
            <a:ext cx="261938" cy="960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66" name="AutoShape 40"/>
          <p:cNvCxnSpPr>
            <a:cxnSpLocks noChangeShapeType="1"/>
            <a:stCxn id="22561" idx="5"/>
            <a:endCxn id="22563" idx="0"/>
          </p:cNvCxnSpPr>
          <p:nvPr/>
        </p:nvCxnSpPr>
        <p:spPr bwMode="auto">
          <a:xfrm>
            <a:off x="3179763" y="3395663"/>
            <a:ext cx="300037" cy="935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67" name="AutoShape 41"/>
          <p:cNvCxnSpPr>
            <a:cxnSpLocks noChangeShapeType="1"/>
            <a:stCxn id="22568" idx="5"/>
            <a:endCxn id="22561" idx="0"/>
          </p:cNvCxnSpPr>
          <p:nvPr/>
        </p:nvCxnSpPr>
        <p:spPr bwMode="auto">
          <a:xfrm>
            <a:off x="2786063" y="2595563"/>
            <a:ext cx="249237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68" name="Oval 44"/>
          <p:cNvSpPr>
            <a:spLocks noChangeArrowheads="1"/>
          </p:cNvSpPr>
          <p:nvPr/>
        </p:nvSpPr>
        <p:spPr bwMode="auto">
          <a:xfrm>
            <a:off x="2438400" y="22479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2569" name="AutoShape 45"/>
          <p:cNvCxnSpPr>
            <a:cxnSpLocks noChangeShapeType="1"/>
            <a:stCxn id="22568" idx="3"/>
            <a:endCxn id="22537" idx="0"/>
          </p:cNvCxnSpPr>
          <p:nvPr/>
        </p:nvCxnSpPr>
        <p:spPr bwMode="auto">
          <a:xfrm flipH="1">
            <a:off x="2260600" y="2595563"/>
            <a:ext cx="236538" cy="401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70" name="Text Box 46"/>
          <p:cNvSpPr txBox="1">
            <a:spLocks noChangeArrowheads="1"/>
          </p:cNvSpPr>
          <p:nvPr/>
        </p:nvSpPr>
        <p:spPr bwMode="auto">
          <a:xfrm>
            <a:off x="2854325" y="2238375"/>
            <a:ext cx="1296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k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m</a:t>
            </a:r>
            <a:r>
              <a:rPr lang="en-US"/>
              <a:t>&gt;</a:t>
            </a:r>
          </a:p>
        </p:txBody>
      </p:sp>
      <p:sp>
        <p:nvSpPr>
          <p:cNvPr id="22571" name="Text Box 47"/>
          <p:cNvSpPr txBox="1">
            <a:spLocks noChangeArrowheads="1"/>
          </p:cNvSpPr>
          <p:nvPr/>
        </p:nvSpPr>
        <p:spPr bwMode="auto">
          <a:xfrm>
            <a:off x="5330825" y="11715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2572" name="Text Box 48"/>
          <p:cNvSpPr txBox="1">
            <a:spLocks noChangeArrowheads="1"/>
          </p:cNvSpPr>
          <p:nvPr/>
        </p:nvSpPr>
        <p:spPr bwMode="auto">
          <a:xfrm>
            <a:off x="5343525" y="11207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2573" name="AutoShape 50"/>
          <p:cNvSpPr>
            <a:spLocks noChangeArrowheads="1"/>
          </p:cNvSpPr>
          <p:nvPr/>
        </p:nvSpPr>
        <p:spPr bwMode="auto">
          <a:xfrm>
            <a:off x="5283200" y="1524000"/>
            <a:ext cx="2101850" cy="787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ru-RU" sz="2000"/>
              <a:t>Новая точка </a:t>
            </a:r>
          </a:p>
          <a:p>
            <a:r>
              <a:rPr lang="ru-RU" sz="2000"/>
              <a:t>пересечения дуг</a:t>
            </a:r>
            <a:endParaRPr lang="en-US" sz="2000"/>
          </a:p>
        </p:txBody>
      </p:sp>
      <p:sp>
        <p:nvSpPr>
          <p:cNvPr id="22574" name="Line 51"/>
          <p:cNvSpPr>
            <a:spLocks noChangeShapeType="1"/>
          </p:cNvSpPr>
          <p:nvPr/>
        </p:nvSpPr>
        <p:spPr bwMode="auto">
          <a:xfrm flipV="1">
            <a:off x="2705100" y="1866900"/>
            <a:ext cx="2514600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575" name="Line 52"/>
          <p:cNvSpPr>
            <a:spLocks noChangeShapeType="1"/>
          </p:cNvSpPr>
          <p:nvPr/>
        </p:nvSpPr>
        <p:spPr bwMode="auto">
          <a:xfrm flipH="1" flipV="1">
            <a:off x="7023100" y="2171700"/>
            <a:ext cx="381000" cy="185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576" name="Text Box 54"/>
          <p:cNvSpPr txBox="1">
            <a:spLocks noChangeArrowheads="1"/>
          </p:cNvSpPr>
          <p:nvPr/>
        </p:nvSpPr>
        <p:spPr bwMode="auto">
          <a:xfrm>
            <a:off x="2286000" y="5454650"/>
            <a:ext cx="62912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0000"/>
                </a:solidFill>
              </a:rPr>
              <a:t>Новый элемент двусвязного списка</a:t>
            </a:r>
          </a:p>
          <a:p>
            <a:r>
              <a:rPr lang="ru-RU">
                <a:solidFill>
                  <a:srgbClr val="FF0000"/>
                </a:solidFill>
              </a:rPr>
              <a:t>соответствует точке пересечения дуг</a:t>
            </a:r>
            <a:r>
              <a:rPr lang="en-US">
                <a:solidFill>
                  <a:srgbClr val="FF0000"/>
                </a:solidFill>
              </a:rPr>
              <a:t> &lt; </a:t>
            </a:r>
            <a:r>
              <a:rPr lang="en-US" i="1">
                <a:solidFill>
                  <a:srgbClr val="FF0000"/>
                </a:solidFill>
              </a:rPr>
              <a:t>p</a:t>
            </a:r>
            <a:r>
              <a:rPr lang="en-US" i="1" baseline="-25000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rgbClr val="FF0000"/>
                </a:solidFill>
              </a:rPr>
              <a:t>, </a:t>
            </a:r>
            <a:r>
              <a:rPr lang="en-US" i="1">
                <a:solidFill>
                  <a:srgbClr val="FF0000"/>
                </a:solidFill>
              </a:rPr>
              <a:t>p</a:t>
            </a:r>
            <a:r>
              <a:rPr lang="en-US" i="1" baseline="-25000">
                <a:solidFill>
                  <a:srgbClr val="FF0000"/>
                </a:solidFill>
              </a:rPr>
              <a:t>m</a:t>
            </a:r>
            <a:r>
              <a:rPr lang="en-US">
                <a:solidFill>
                  <a:srgbClr val="FF0000"/>
                </a:solidFill>
              </a:rPr>
              <a:t>&gt;</a:t>
            </a:r>
          </a:p>
        </p:txBody>
      </p:sp>
      <p:cxnSp>
        <p:nvCxnSpPr>
          <p:cNvPr id="22577" name="AutoShape 55"/>
          <p:cNvCxnSpPr>
            <a:cxnSpLocks noChangeShapeType="1"/>
          </p:cNvCxnSpPr>
          <p:nvPr/>
        </p:nvCxnSpPr>
        <p:spPr bwMode="auto">
          <a:xfrm rot="-5400000">
            <a:off x="5646737" y="4341813"/>
            <a:ext cx="1069975" cy="1200150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22578" name="Line 56"/>
          <p:cNvSpPr>
            <a:spLocks noChangeShapeType="1"/>
          </p:cNvSpPr>
          <p:nvPr/>
        </p:nvSpPr>
        <p:spPr bwMode="auto">
          <a:xfrm flipH="1">
            <a:off x="6540500" y="4013200"/>
            <a:ext cx="863600" cy="914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60400" y="177800"/>
            <a:ext cx="7772400" cy="1143000"/>
          </a:xfrm>
        </p:spPr>
        <p:txBody>
          <a:bodyPr/>
          <a:lstStyle/>
          <a:p>
            <a:pPr eaLnBrk="1" hangingPunct="1"/>
            <a:r>
              <a:rPr lang="ru-RU" sz="3600" smtClean="0"/>
              <a:t>Проверка новых троек точек на появление новых окружностей</a:t>
            </a:r>
            <a:endParaRPr lang="en-US" sz="3600" smtClean="0"/>
          </a:p>
        </p:txBody>
      </p:sp>
      <p:sp>
        <p:nvSpPr>
          <p:cNvPr id="23555" name="Oval 1027"/>
          <p:cNvSpPr>
            <a:spLocks noChangeArrowheads="1"/>
          </p:cNvSpPr>
          <p:nvPr/>
        </p:nvSpPr>
        <p:spPr bwMode="auto">
          <a:xfrm>
            <a:off x="1625600" y="14224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56" name="Oval 1028"/>
          <p:cNvSpPr>
            <a:spLocks noChangeArrowheads="1"/>
          </p:cNvSpPr>
          <p:nvPr/>
        </p:nvSpPr>
        <p:spPr bwMode="auto">
          <a:xfrm>
            <a:off x="774700" y="22098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3557" name="AutoShape 1029"/>
          <p:cNvCxnSpPr>
            <a:cxnSpLocks noChangeShapeType="1"/>
            <a:stCxn id="23555" idx="3"/>
            <a:endCxn id="23556" idx="7"/>
          </p:cNvCxnSpPr>
          <p:nvPr/>
        </p:nvCxnSpPr>
        <p:spPr bwMode="auto">
          <a:xfrm flipH="1">
            <a:off x="1122363" y="1770063"/>
            <a:ext cx="561975" cy="498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58" name="AutoShape 1030"/>
          <p:cNvCxnSpPr>
            <a:cxnSpLocks noChangeShapeType="1"/>
            <a:stCxn id="23555" idx="5"/>
          </p:cNvCxnSpPr>
          <p:nvPr/>
        </p:nvCxnSpPr>
        <p:spPr bwMode="auto">
          <a:xfrm>
            <a:off x="1973263" y="1770063"/>
            <a:ext cx="549275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59" name="Rectangle 1031"/>
          <p:cNvSpPr>
            <a:spLocks noChangeArrowheads="1"/>
          </p:cNvSpPr>
          <p:nvPr/>
        </p:nvSpPr>
        <p:spPr bwMode="auto">
          <a:xfrm>
            <a:off x="355600" y="29972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i</a:t>
            </a:r>
          </a:p>
        </p:txBody>
      </p:sp>
      <p:sp>
        <p:nvSpPr>
          <p:cNvPr id="23560" name="Rectangle 1032"/>
          <p:cNvSpPr>
            <a:spLocks noChangeArrowheads="1"/>
          </p:cNvSpPr>
          <p:nvPr/>
        </p:nvSpPr>
        <p:spPr bwMode="auto">
          <a:xfrm>
            <a:off x="1206500" y="29845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j</a:t>
            </a:r>
          </a:p>
        </p:txBody>
      </p:sp>
      <p:sp>
        <p:nvSpPr>
          <p:cNvPr id="23561" name="Rectangle 1033"/>
          <p:cNvSpPr>
            <a:spLocks noChangeArrowheads="1"/>
          </p:cNvSpPr>
          <p:nvPr/>
        </p:nvSpPr>
        <p:spPr bwMode="auto">
          <a:xfrm>
            <a:off x="2044700" y="29972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k</a:t>
            </a:r>
          </a:p>
        </p:txBody>
      </p:sp>
      <p:sp>
        <p:nvSpPr>
          <p:cNvPr id="23562" name="Text Box 1034"/>
          <p:cNvSpPr txBox="1">
            <a:spLocks noChangeArrowheads="1"/>
          </p:cNvSpPr>
          <p:nvPr/>
        </p:nvSpPr>
        <p:spPr bwMode="auto">
          <a:xfrm>
            <a:off x="2079625" y="1362075"/>
            <a:ext cx="1208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j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k</a:t>
            </a:r>
            <a:r>
              <a:rPr lang="en-US"/>
              <a:t>&gt;</a:t>
            </a:r>
          </a:p>
        </p:txBody>
      </p:sp>
      <p:sp>
        <p:nvSpPr>
          <p:cNvPr id="23563" name="Text Box 1035"/>
          <p:cNvSpPr txBox="1">
            <a:spLocks noChangeArrowheads="1"/>
          </p:cNvSpPr>
          <p:nvPr/>
        </p:nvSpPr>
        <p:spPr bwMode="auto">
          <a:xfrm>
            <a:off x="1190625" y="2225675"/>
            <a:ext cx="117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j</a:t>
            </a:r>
            <a:r>
              <a:rPr lang="en-US"/>
              <a:t>&gt;</a:t>
            </a:r>
          </a:p>
        </p:txBody>
      </p:sp>
      <p:cxnSp>
        <p:nvCxnSpPr>
          <p:cNvPr id="23564" name="AutoShape 1036"/>
          <p:cNvCxnSpPr>
            <a:cxnSpLocks noChangeShapeType="1"/>
            <a:stCxn id="23556" idx="3"/>
            <a:endCxn id="23559" idx="0"/>
          </p:cNvCxnSpPr>
          <p:nvPr/>
        </p:nvCxnSpPr>
        <p:spPr bwMode="auto">
          <a:xfrm flipH="1">
            <a:off x="571500" y="2557463"/>
            <a:ext cx="261938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5" name="AutoShape 1037"/>
          <p:cNvCxnSpPr>
            <a:cxnSpLocks noChangeShapeType="1"/>
            <a:stCxn id="23556" idx="5"/>
            <a:endCxn id="23560" idx="0"/>
          </p:cNvCxnSpPr>
          <p:nvPr/>
        </p:nvCxnSpPr>
        <p:spPr bwMode="auto">
          <a:xfrm>
            <a:off x="1122363" y="2557463"/>
            <a:ext cx="300037" cy="427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66" name="Oval 1038"/>
          <p:cNvSpPr>
            <a:spLocks noChangeArrowheads="1"/>
          </p:cNvSpPr>
          <p:nvPr/>
        </p:nvSpPr>
        <p:spPr bwMode="auto">
          <a:xfrm>
            <a:off x="7632700" y="44450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67" name="Oval 1039"/>
          <p:cNvSpPr>
            <a:spLocks noChangeArrowheads="1"/>
          </p:cNvSpPr>
          <p:nvPr/>
        </p:nvSpPr>
        <p:spPr bwMode="auto">
          <a:xfrm>
            <a:off x="6718300" y="36449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68" name="Oval 1040"/>
          <p:cNvSpPr>
            <a:spLocks noChangeArrowheads="1"/>
          </p:cNvSpPr>
          <p:nvPr/>
        </p:nvSpPr>
        <p:spPr bwMode="auto">
          <a:xfrm>
            <a:off x="7581900" y="33274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69" name="Oval 1042"/>
          <p:cNvSpPr>
            <a:spLocks noChangeArrowheads="1"/>
          </p:cNvSpPr>
          <p:nvPr/>
        </p:nvSpPr>
        <p:spPr bwMode="auto">
          <a:xfrm>
            <a:off x="5829300" y="37719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70" name="Oval 1044"/>
          <p:cNvSpPr>
            <a:spLocks noChangeArrowheads="1"/>
          </p:cNvSpPr>
          <p:nvPr/>
        </p:nvSpPr>
        <p:spPr bwMode="auto">
          <a:xfrm>
            <a:off x="4940300" y="32639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71" name="Text Box 1045"/>
          <p:cNvSpPr txBox="1">
            <a:spLocks noChangeArrowheads="1"/>
          </p:cNvSpPr>
          <p:nvPr/>
        </p:nvSpPr>
        <p:spPr bwMode="auto">
          <a:xfrm>
            <a:off x="4695825" y="28352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</a:p>
        </p:txBody>
      </p:sp>
      <p:sp>
        <p:nvSpPr>
          <p:cNvPr id="23572" name="Text Box 1046"/>
          <p:cNvSpPr txBox="1">
            <a:spLocks noChangeArrowheads="1"/>
          </p:cNvSpPr>
          <p:nvPr/>
        </p:nvSpPr>
        <p:spPr bwMode="auto">
          <a:xfrm>
            <a:off x="5407025" y="34321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j</a:t>
            </a:r>
          </a:p>
        </p:txBody>
      </p:sp>
      <p:sp>
        <p:nvSpPr>
          <p:cNvPr id="23573" name="Text Box 1047"/>
          <p:cNvSpPr txBox="1">
            <a:spLocks noChangeArrowheads="1"/>
          </p:cNvSpPr>
          <p:nvPr/>
        </p:nvSpPr>
        <p:spPr bwMode="auto">
          <a:xfrm>
            <a:off x="6562725" y="3089275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k</a:t>
            </a:r>
          </a:p>
        </p:txBody>
      </p:sp>
      <p:sp>
        <p:nvSpPr>
          <p:cNvPr id="23574" name="Text Box 1048"/>
          <p:cNvSpPr txBox="1">
            <a:spLocks noChangeArrowheads="1"/>
          </p:cNvSpPr>
          <p:nvPr/>
        </p:nvSpPr>
        <p:spPr bwMode="auto">
          <a:xfrm>
            <a:off x="7794625" y="30003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sp>
        <p:nvSpPr>
          <p:cNvPr id="23575" name="Line 1049"/>
          <p:cNvSpPr>
            <a:spLocks noChangeShapeType="1"/>
          </p:cNvSpPr>
          <p:nvPr/>
        </p:nvSpPr>
        <p:spPr bwMode="auto">
          <a:xfrm>
            <a:off x="4521200" y="4686300"/>
            <a:ext cx="401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76" name="Line 1050"/>
          <p:cNvSpPr>
            <a:spLocks noChangeShapeType="1"/>
          </p:cNvSpPr>
          <p:nvPr/>
        </p:nvSpPr>
        <p:spPr bwMode="auto">
          <a:xfrm>
            <a:off x="4660900" y="4724400"/>
            <a:ext cx="0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577" name="Line 1051"/>
          <p:cNvSpPr>
            <a:spLocks noChangeShapeType="1"/>
          </p:cNvSpPr>
          <p:nvPr/>
        </p:nvSpPr>
        <p:spPr bwMode="auto">
          <a:xfrm>
            <a:off x="8318500" y="4711700"/>
            <a:ext cx="0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578" name="Text Box 1052"/>
          <p:cNvSpPr txBox="1">
            <a:spLocks noChangeArrowheads="1"/>
          </p:cNvSpPr>
          <p:nvPr/>
        </p:nvSpPr>
        <p:spPr bwMode="auto">
          <a:xfrm>
            <a:off x="8455025" y="43846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</a:t>
            </a:r>
          </a:p>
        </p:txBody>
      </p:sp>
      <p:sp>
        <p:nvSpPr>
          <p:cNvPr id="23579" name="Freeform 1053"/>
          <p:cNvSpPr>
            <a:spLocks/>
          </p:cNvSpPr>
          <p:nvPr/>
        </p:nvSpPr>
        <p:spPr bwMode="auto">
          <a:xfrm>
            <a:off x="4495800" y="3975100"/>
            <a:ext cx="1028700" cy="115888"/>
          </a:xfrm>
          <a:custGeom>
            <a:avLst/>
            <a:gdLst>
              <a:gd name="T0" fmla="*/ 0 w 696"/>
              <a:gd name="T1" fmla="*/ 0 h 140"/>
              <a:gd name="T2" fmla="*/ 2147483647 w 696"/>
              <a:gd name="T3" fmla="*/ 2147483647 h 140"/>
              <a:gd name="T4" fmla="*/ 2147483647 w 696"/>
              <a:gd name="T5" fmla="*/ 2147483647 h 140"/>
              <a:gd name="T6" fmla="*/ 0 60000 65536"/>
              <a:gd name="T7" fmla="*/ 0 60000 65536"/>
              <a:gd name="T8" fmla="*/ 0 60000 65536"/>
              <a:gd name="T9" fmla="*/ 0 w 696"/>
              <a:gd name="T10" fmla="*/ 0 h 140"/>
              <a:gd name="T11" fmla="*/ 696 w 696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40">
                <a:moveTo>
                  <a:pt x="0" y="0"/>
                </a:moveTo>
                <a:cubicBezTo>
                  <a:pt x="134" y="66"/>
                  <a:pt x="268" y="132"/>
                  <a:pt x="384" y="136"/>
                </a:cubicBezTo>
                <a:cubicBezTo>
                  <a:pt x="500" y="140"/>
                  <a:pt x="598" y="82"/>
                  <a:pt x="696" y="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80" name="Freeform 1054"/>
          <p:cNvSpPr>
            <a:spLocks/>
          </p:cNvSpPr>
          <p:nvPr/>
        </p:nvSpPr>
        <p:spPr bwMode="auto">
          <a:xfrm>
            <a:off x="5486400" y="3937000"/>
            <a:ext cx="838200" cy="360363"/>
          </a:xfrm>
          <a:custGeom>
            <a:avLst/>
            <a:gdLst>
              <a:gd name="T0" fmla="*/ 0 w 376"/>
              <a:gd name="T1" fmla="*/ 2147483647 h 41"/>
              <a:gd name="T2" fmla="*/ 2147483647 w 376"/>
              <a:gd name="T3" fmla="*/ 2147483647 h 41"/>
              <a:gd name="T4" fmla="*/ 2147483647 w 376"/>
              <a:gd name="T5" fmla="*/ 0 h 41"/>
              <a:gd name="T6" fmla="*/ 0 60000 65536"/>
              <a:gd name="T7" fmla="*/ 0 60000 65536"/>
              <a:gd name="T8" fmla="*/ 0 60000 65536"/>
              <a:gd name="T9" fmla="*/ 0 w 376"/>
              <a:gd name="T10" fmla="*/ 0 h 41"/>
              <a:gd name="T11" fmla="*/ 376 w 376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" h="41">
                <a:moveTo>
                  <a:pt x="0" y="8"/>
                </a:moveTo>
                <a:cubicBezTo>
                  <a:pt x="60" y="24"/>
                  <a:pt x="121" y="41"/>
                  <a:pt x="184" y="40"/>
                </a:cubicBezTo>
                <a:cubicBezTo>
                  <a:pt x="247" y="39"/>
                  <a:pt x="311" y="19"/>
                  <a:pt x="376" y="0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81" name="Freeform 1055"/>
          <p:cNvSpPr>
            <a:spLocks/>
          </p:cNvSpPr>
          <p:nvPr/>
        </p:nvSpPr>
        <p:spPr bwMode="auto">
          <a:xfrm>
            <a:off x="6311900" y="3962400"/>
            <a:ext cx="1104900" cy="228600"/>
          </a:xfrm>
          <a:custGeom>
            <a:avLst/>
            <a:gdLst>
              <a:gd name="T0" fmla="*/ 0 w 720"/>
              <a:gd name="T1" fmla="*/ 0 h 216"/>
              <a:gd name="T2" fmla="*/ 2147483647 w 720"/>
              <a:gd name="T3" fmla="*/ 2147483647 h 216"/>
              <a:gd name="T4" fmla="*/ 2147483647 w 720"/>
              <a:gd name="T5" fmla="*/ 2147483647 h 216"/>
              <a:gd name="T6" fmla="*/ 2147483647 w 720"/>
              <a:gd name="T7" fmla="*/ 2147483647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216"/>
              <a:gd name="T14" fmla="*/ 720 w 720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216">
                <a:moveTo>
                  <a:pt x="0" y="0"/>
                </a:moveTo>
                <a:cubicBezTo>
                  <a:pt x="122" y="100"/>
                  <a:pt x="245" y="200"/>
                  <a:pt x="360" y="208"/>
                </a:cubicBezTo>
                <a:cubicBezTo>
                  <a:pt x="475" y="216"/>
                  <a:pt x="656" y="59"/>
                  <a:pt x="688" y="48"/>
                </a:cubicBezTo>
                <a:cubicBezTo>
                  <a:pt x="720" y="37"/>
                  <a:pt x="636" y="90"/>
                  <a:pt x="552" y="144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82" name="Text Box 1056"/>
          <p:cNvSpPr txBox="1">
            <a:spLocks noChangeArrowheads="1"/>
          </p:cNvSpPr>
          <p:nvPr/>
        </p:nvSpPr>
        <p:spPr bwMode="auto">
          <a:xfrm>
            <a:off x="7883525" y="4105275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m</a:t>
            </a:r>
            <a:endParaRPr lang="en-US" i="1"/>
          </a:p>
        </p:txBody>
      </p:sp>
      <p:sp>
        <p:nvSpPr>
          <p:cNvPr id="23583" name="Freeform 1057"/>
          <p:cNvSpPr>
            <a:spLocks/>
          </p:cNvSpPr>
          <p:nvPr/>
        </p:nvSpPr>
        <p:spPr bwMode="auto">
          <a:xfrm>
            <a:off x="7404100" y="3987800"/>
            <a:ext cx="558800" cy="636588"/>
          </a:xfrm>
          <a:custGeom>
            <a:avLst/>
            <a:gdLst>
              <a:gd name="T0" fmla="*/ 0 w 184"/>
              <a:gd name="T1" fmla="*/ 2147483647 h 505"/>
              <a:gd name="T2" fmla="*/ 2147483647 w 184"/>
              <a:gd name="T3" fmla="*/ 2147483647 h 505"/>
              <a:gd name="T4" fmla="*/ 2147483647 w 184"/>
              <a:gd name="T5" fmla="*/ 0 h 505"/>
              <a:gd name="T6" fmla="*/ 0 60000 65536"/>
              <a:gd name="T7" fmla="*/ 0 60000 65536"/>
              <a:gd name="T8" fmla="*/ 0 60000 65536"/>
              <a:gd name="T9" fmla="*/ 0 w 184"/>
              <a:gd name="T10" fmla="*/ 0 h 505"/>
              <a:gd name="T11" fmla="*/ 184 w 184"/>
              <a:gd name="T12" fmla="*/ 505 h 5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505">
                <a:moveTo>
                  <a:pt x="0" y="8"/>
                </a:moveTo>
                <a:cubicBezTo>
                  <a:pt x="32" y="256"/>
                  <a:pt x="65" y="505"/>
                  <a:pt x="96" y="504"/>
                </a:cubicBezTo>
                <a:cubicBezTo>
                  <a:pt x="127" y="503"/>
                  <a:pt x="155" y="251"/>
                  <a:pt x="184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84" name="Freeform 1058"/>
          <p:cNvSpPr>
            <a:spLocks/>
          </p:cNvSpPr>
          <p:nvPr/>
        </p:nvSpPr>
        <p:spPr bwMode="auto">
          <a:xfrm>
            <a:off x="7924800" y="3771900"/>
            <a:ext cx="749300" cy="228600"/>
          </a:xfrm>
          <a:custGeom>
            <a:avLst/>
            <a:gdLst>
              <a:gd name="T0" fmla="*/ 0 w 472"/>
              <a:gd name="T1" fmla="*/ 2147483647 h 256"/>
              <a:gd name="T2" fmla="*/ 2147483647 w 472"/>
              <a:gd name="T3" fmla="*/ 2147483647 h 256"/>
              <a:gd name="T4" fmla="*/ 2147483647 w 472"/>
              <a:gd name="T5" fmla="*/ 0 h 256"/>
              <a:gd name="T6" fmla="*/ 0 60000 65536"/>
              <a:gd name="T7" fmla="*/ 0 60000 65536"/>
              <a:gd name="T8" fmla="*/ 0 60000 65536"/>
              <a:gd name="T9" fmla="*/ 0 w 472"/>
              <a:gd name="T10" fmla="*/ 0 h 256"/>
              <a:gd name="T11" fmla="*/ 472 w 472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256">
                <a:moveTo>
                  <a:pt x="0" y="256"/>
                </a:moveTo>
                <a:cubicBezTo>
                  <a:pt x="88" y="225"/>
                  <a:pt x="177" y="195"/>
                  <a:pt x="256" y="152"/>
                </a:cubicBezTo>
                <a:cubicBezTo>
                  <a:pt x="335" y="109"/>
                  <a:pt x="437" y="25"/>
                  <a:pt x="47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85" name="Oval 1059"/>
          <p:cNvSpPr>
            <a:spLocks noChangeArrowheads="1"/>
          </p:cNvSpPr>
          <p:nvPr/>
        </p:nvSpPr>
        <p:spPr bwMode="auto">
          <a:xfrm>
            <a:off x="2832100" y="30480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86" name="Rectangle 1060"/>
          <p:cNvSpPr>
            <a:spLocks noChangeArrowheads="1"/>
          </p:cNvSpPr>
          <p:nvPr/>
        </p:nvSpPr>
        <p:spPr bwMode="auto">
          <a:xfrm>
            <a:off x="2413000" y="43561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m</a:t>
            </a:r>
          </a:p>
        </p:txBody>
      </p:sp>
      <p:sp>
        <p:nvSpPr>
          <p:cNvPr id="23587" name="Rectangle 1061"/>
          <p:cNvSpPr>
            <a:spLocks noChangeArrowheads="1"/>
          </p:cNvSpPr>
          <p:nvPr/>
        </p:nvSpPr>
        <p:spPr bwMode="auto">
          <a:xfrm>
            <a:off x="3263900" y="43307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sp>
        <p:nvSpPr>
          <p:cNvPr id="23588" name="Text Box 1062"/>
          <p:cNvSpPr txBox="1">
            <a:spLocks noChangeArrowheads="1"/>
          </p:cNvSpPr>
          <p:nvPr/>
        </p:nvSpPr>
        <p:spPr bwMode="auto">
          <a:xfrm>
            <a:off x="3133725" y="2759075"/>
            <a:ext cx="126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m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l</a:t>
            </a:r>
            <a:r>
              <a:rPr lang="en-US"/>
              <a:t>&gt;</a:t>
            </a:r>
          </a:p>
        </p:txBody>
      </p:sp>
      <p:cxnSp>
        <p:nvCxnSpPr>
          <p:cNvPr id="23589" name="AutoShape 1063"/>
          <p:cNvCxnSpPr>
            <a:cxnSpLocks noChangeShapeType="1"/>
            <a:stCxn id="23585" idx="3"/>
            <a:endCxn id="23586" idx="0"/>
          </p:cNvCxnSpPr>
          <p:nvPr/>
        </p:nvCxnSpPr>
        <p:spPr bwMode="auto">
          <a:xfrm flipH="1">
            <a:off x="2628900" y="3395663"/>
            <a:ext cx="261938" cy="960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90" name="AutoShape 1064"/>
          <p:cNvCxnSpPr>
            <a:cxnSpLocks noChangeShapeType="1"/>
            <a:stCxn id="23585" idx="5"/>
            <a:endCxn id="23587" idx="0"/>
          </p:cNvCxnSpPr>
          <p:nvPr/>
        </p:nvCxnSpPr>
        <p:spPr bwMode="auto">
          <a:xfrm>
            <a:off x="3179763" y="3395663"/>
            <a:ext cx="300037" cy="935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91" name="AutoShape 1065"/>
          <p:cNvCxnSpPr>
            <a:cxnSpLocks noChangeShapeType="1"/>
            <a:stCxn id="23592" idx="5"/>
            <a:endCxn id="23585" idx="0"/>
          </p:cNvCxnSpPr>
          <p:nvPr/>
        </p:nvCxnSpPr>
        <p:spPr bwMode="auto">
          <a:xfrm>
            <a:off x="2786063" y="2595563"/>
            <a:ext cx="249237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92" name="Oval 1066"/>
          <p:cNvSpPr>
            <a:spLocks noChangeArrowheads="1"/>
          </p:cNvSpPr>
          <p:nvPr/>
        </p:nvSpPr>
        <p:spPr bwMode="auto">
          <a:xfrm>
            <a:off x="2438400" y="22479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3593" name="AutoShape 1067"/>
          <p:cNvCxnSpPr>
            <a:cxnSpLocks noChangeShapeType="1"/>
            <a:stCxn id="23592" idx="3"/>
            <a:endCxn id="23561" idx="0"/>
          </p:cNvCxnSpPr>
          <p:nvPr/>
        </p:nvCxnSpPr>
        <p:spPr bwMode="auto">
          <a:xfrm flipH="1">
            <a:off x="2260600" y="2595563"/>
            <a:ext cx="236538" cy="401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94" name="Text Box 1068"/>
          <p:cNvSpPr txBox="1">
            <a:spLocks noChangeArrowheads="1"/>
          </p:cNvSpPr>
          <p:nvPr/>
        </p:nvSpPr>
        <p:spPr bwMode="auto">
          <a:xfrm>
            <a:off x="2854325" y="2238375"/>
            <a:ext cx="1296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k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m</a:t>
            </a:r>
            <a:r>
              <a:rPr lang="en-US"/>
              <a:t>&gt;</a:t>
            </a:r>
          </a:p>
        </p:txBody>
      </p:sp>
      <p:sp>
        <p:nvSpPr>
          <p:cNvPr id="23595" name="Text Box 1069"/>
          <p:cNvSpPr txBox="1">
            <a:spLocks noChangeArrowheads="1"/>
          </p:cNvSpPr>
          <p:nvPr/>
        </p:nvSpPr>
        <p:spPr bwMode="auto">
          <a:xfrm>
            <a:off x="5330825" y="11715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3596" name="Text Box 1070"/>
          <p:cNvSpPr txBox="1">
            <a:spLocks noChangeArrowheads="1"/>
          </p:cNvSpPr>
          <p:nvPr/>
        </p:nvSpPr>
        <p:spPr bwMode="auto">
          <a:xfrm>
            <a:off x="5343525" y="11207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3597" name="Line 1074"/>
          <p:cNvSpPr>
            <a:spLocks noChangeShapeType="1"/>
          </p:cNvSpPr>
          <p:nvPr/>
        </p:nvSpPr>
        <p:spPr bwMode="auto">
          <a:xfrm flipH="1">
            <a:off x="6540500" y="4013200"/>
            <a:ext cx="863600" cy="914400"/>
          </a:xfrm>
          <a:prstGeom prst="line">
            <a:avLst/>
          </a:prstGeom>
          <a:noFill/>
          <a:ln w="254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598" name="Oval 1077"/>
          <p:cNvSpPr>
            <a:spLocks noChangeArrowheads="1"/>
          </p:cNvSpPr>
          <p:nvPr/>
        </p:nvSpPr>
        <p:spPr bwMode="auto">
          <a:xfrm>
            <a:off x="5410200" y="3708400"/>
            <a:ext cx="2298700" cy="2298700"/>
          </a:xfrm>
          <a:prstGeom prst="ellipse">
            <a:avLst/>
          </a:prstGeom>
          <a:noFill/>
          <a:ln w="635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99" name="Oval 1078"/>
          <p:cNvSpPr>
            <a:spLocks noChangeArrowheads="1"/>
          </p:cNvSpPr>
          <p:nvPr/>
        </p:nvSpPr>
        <p:spPr bwMode="auto">
          <a:xfrm>
            <a:off x="6489700" y="5956300"/>
            <a:ext cx="152400" cy="1651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600" name="Line 1079"/>
          <p:cNvSpPr>
            <a:spLocks noChangeShapeType="1"/>
          </p:cNvSpPr>
          <p:nvPr/>
        </p:nvSpPr>
        <p:spPr bwMode="auto">
          <a:xfrm>
            <a:off x="1003300" y="5613400"/>
            <a:ext cx="1320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01" name="Line 1080"/>
          <p:cNvSpPr>
            <a:spLocks noChangeShapeType="1"/>
          </p:cNvSpPr>
          <p:nvPr/>
        </p:nvSpPr>
        <p:spPr bwMode="auto">
          <a:xfrm>
            <a:off x="1003300" y="6083300"/>
            <a:ext cx="1320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02" name="Line 1081"/>
          <p:cNvSpPr>
            <a:spLocks noChangeShapeType="1"/>
          </p:cNvSpPr>
          <p:nvPr/>
        </p:nvSpPr>
        <p:spPr bwMode="auto">
          <a:xfrm>
            <a:off x="1003300" y="5613400"/>
            <a:ext cx="0" cy="469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603" name="Text Box 1082"/>
          <p:cNvSpPr txBox="1">
            <a:spLocks noChangeArrowheads="1"/>
          </p:cNvSpPr>
          <p:nvPr/>
        </p:nvSpPr>
        <p:spPr bwMode="auto">
          <a:xfrm>
            <a:off x="542925" y="56038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Q</a:t>
            </a:r>
          </a:p>
        </p:txBody>
      </p:sp>
      <p:cxnSp>
        <p:nvCxnSpPr>
          <p:cNvPr id="23604" name="AutoShape 1083"/>
          <p:cNvCxnSpPr>
            <a:cxnSpLocks noChangeShapeType="1"/>
            <a:stCxn id="23599" idx="3"/>
          </p:cNvCxnSpPr>
          <p:nvPr/>
        </p:nvCxnSpPr>
        <p:spPr bwMode="auto">
          <a:xfrm rot="16200000" flipV="1">
            <a:off x="4487069" y="4072731"/>
            <a:ext cx="230188" cy="3819525"/>
          </a:xfrm>
          <a:prstGeom prst="curvedConnector4">
            <a:avLst>
              <a:gd name="adj1" fmla="val -109657"/>
              <a:gd name="adj2" fmla="val 50292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23605" name="AutoShape 1084"/>
          <p:cNvSpPr>
            <a:spLocks noChangeArrowheads="1"/>
          </p:cNvSpPr>
          <p:nvPr/>
        </p:nvSpPr>
        <p:spPr bwMode="auto">
          <a:xfrm>
            <a:off x="1879600" y="5651500"/>
            <a:ext cx="774700" cy="3937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3606" name="Text Box 1087"/>
          <p:cNvSpPr txBox="1">
            <a:spLocks noChangeArrowheads="1"/>
          </p:cNvSpPr>
          <p:nvPr/>
        </p:nvSpPr>
        <p:spPr bwMode="auto">
          <a:xfrm>
            <a:off x="1177925" y="55657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23607" name="AutoShape 1088"/>
          <p:cNvCxnSpPr>
            <a:cxnSpLocks noChangeShapeType="1"/>
            <a:stCxn id="23561" idx="2"/>
            <a:endCxn id="23605" idx="0"/>
          </p:cNvCxnSpPr>
          <p:nvPr/>
        </p:nvCxnSpPr>
        <p:spPr bwMode="auto">
          <a:xfrm rot="16200000" flipH="1">
            <a:off x="1152525" y="4537075"/>
            <a:ext cx="2222500" cy="6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23608" name="Text Box 1089"/>
          <p:cNvSpPr txBox="1">
            <a:spLocks noChangeArrowheads="1"/>
          </p:cNvSpPr>
          <p:nvPr/>
        </p:nvSpPr>
        <p:spPr bwMode="auto">
          <a:xfrm>
            <a:off x="1889125" y="6061075"/>
            <a:ext cx="2663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i="1">
                <a:solidFill>
                  <a:srgbClr val="FF0000"/>
                </a:solidFill>
              </a:rPr>
              <a:t>новая окружность</a:t>
            </a:r>
            <a:endParaRPr lang="en-US" i="1">
              <a:solidFill>
                <a:srgbClr val="FF0000"/>
              </a:solidFill>
            </a:endParaRPr>
          </a:p>
        </p:txBody>
      </p:sp>
      <p:sp>
        <p:nvSpPr>
          <p:cNvPr id="23609" name="Line 1090"/>
          <p:cNvSpPr>
            <a:spLocks noChangeShapeType="1"/>
          </p:cNvSpPr>
          <p:nvPr/>
        </p:nvSpPr>
        <p:spPr bwMode="auto">
          <a:xfrm>
            <a:off x="6286500" y="3759200"/>
            <a:ext cx="266700" cy="1168400"/>
          </a:xfrm>
          <a:prstGeom prst="line">
            <a:avLst/>
          </a:prstGeom>
          <a:noFill/>
          <a:ln w="254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177800"/>
            <a:ext cx="7772400" cy="1143000"/>
          </a:xfrm>
        </p:spPr>
        <p:txBody>
          <a:bodyPr/>
          <a:lstStyle/>
          <a:p>
            <a:pPr eaLnBrk="1" hangingPunct="1"/>
            <a:r>
              <a:rPr lang="ru-RU" smtClean="0"/>
              <a:t>Окончание алгоритма</a:t>
            </a:r>
            <a:endParaRPr lang="en-US" smtClean="0"/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1625600" y="14224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774700" y="22098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4581" name="AutoShape 5"/>
          <p:cNvCxnSpPr>
            <a:cxnSpLocks noChangeShapeType="1"/>
            <a:stCxn id="24579" idx="3"/>
            <a:endCxn id="24580" idx="7"/>
          </p:cNvCxnSpPr>
          <p:nvPr/>
        </p:nvCxnSpPr>
        <p:spPr bwMode="auto">
          <a:xfrm flipH="1">
            <a:off x="1122363" y="1770063"/>
            <a:ext cx="561975" cy="498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2" name="AutoShape 6"/>
          <p:cNvCxnSpPr>
            <a:cxnSpLocks noChangeShapeType="1"/>
            <a:stCxn id="24579" idx="5"/>
          </p:cNvCxnSpPr>
          <p:nvPr/>
        </p:nvCxnSpPr>
        <p:spPr bwMode="auto">
          <a:xfrm>
            <a:off x="1973263" y="1770063"/>
            <a:ext cx="549275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55600" y="29972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i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206500" y="29845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j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2044700" y="29972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k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079625" y="1362075"/>
            <a:ext cx="1208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j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k</a:t>
            </a:r>
            <a:r>
              <a:rPr lang="en-US"/>
              <a:t>&gt;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1190625" y="2225675"/>
            <a:ext cx="117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j</a:t>
            </a:r>
            <a:r>
              <a:rPr lang="en-US"/>
              <a:t>&gt;</a:t>
            </a:r>
          </a:p>
        </p:txBody>
      </p:sp>
      <p:cxnSp>
        <p:nvCxnSpPr>
          <p:cNvPr id="24588" name="AutoShape 12"/>
          <p:cNvCxnSpPr>
            <a:cxnSpLocks noChangeShapeType="1"/>
            <a:stCxn id="24580" idx="3"/>
            <a:endCxn id="24583" idx="0"/>
          </p:cNvCxnSpPr>
          <p:nvPr/>
        </p:nvCxnSpPr>
        <p:spPr bwMode="auto">
          <a:xfrm flipH="1">
            <a:off x="571500" y="2557463"/>
            <a:ext cx="261938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9" name="AutoShape 13"/>
          <p:cNvCxnSpPr>
            <a:cxnSpLocks noChangeShapeType="1"/>
            <a:stCxn id="24580" idx="5"/>
            <a:endCxn id="24584" idx="0"/>
          </p:cNvCxnSpPr>
          <p:nvPr/>
        </p:nvCxnSpPr>
        <p:spPr bwMode="auto">
          <a:xfrm>
            <a:off x="1122363" y="2557463"/>
            <a:ext cx="300037" cy="427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7632700" y="44450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>
            <a:off x="6718300" y="36449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7581900" y="33274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593" name="Oval 18"/>
          <p:cNvSpPr>
            <a:spLocks noChangeArrowheads="1"/>
          </p:cNvSpPr>
          <p:nvPr/>
        </p:nvSpPr>
        <p:spPr bwMode="auto">
          <a:xfrm>
            <a:off x="5829300" y="37719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594" name="Oval 20"/>
          <p:cNvSpPr>
            <a:spLocks noChangeArrowheads="1"/>
          </p:cNvSpPr>
          <p:nvPr/>
        </p:nvSpPr>
        <p:spPr bwMode="auto">
          <a:xfrm>
            <a:off x="4940300" y="32639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595" name="Text Box 21"/>
          <p:cNvSpPr txBox="1">
            <a:spLocks noChangeArrowheads="1"/>
          </p:cNvSpPr>
          <p:nvPr/>
        </p:nvSpPr>
        <p:spPr bwMode="auto">
          <a:xfrm>
            <a:off x="4695825" y="28352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</a:p>
        </p:txBody>
      </p:sp>
      <p:sp>
        <p:nvSpPr>
          <p:cNvPr id="24596" name="Text Box 22"/>
          <p:cNvSpPr txBox="1">
            <a:spLocks noChangeArrowheads="1"/>
          </p:cNvSpPr>
          <p:nvPr/>
        </p:nvSpPr>
        <p:spPr bwMode="auto">
          <a:xfrm>
            <a:off x="5407025" y="34321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j</a:t>
            </a:r>
          </a:p>
        </p:txBody>
      </p:sp>
      <p:sp>
        <p:nvSpPr>
          <p:cNvPr id="24597" name="Text Box 23"/>
          <p:cNvSpPr txBox="1">
            <a:spLocks noChangeArrowheads="1"/>
          </p:cNvSpPr>
          <p:nvPr/>
        </p:nvSpPr>
        <p:spPr bwMode="auto">
          <a:xfrm>
            <a:off x="6562725" y="3089275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k</a:t>
            </a:r>
          </a:p>
        </p:txBody>
      </p:sp>
      <p:sp>
        <p:nvSpPr>
          <p:cNvPr id="24598" name="Text Box 24"/>
          <p:cNvSpPr txBox="1">
            <a:spLocks noChangeArrowheads="1"/>
          </p:cNvSpPr>
          <p:nvPr/>
        </p:nvSpPr>
        <p:spPr bwMode="auto">
          <a:xfrm>
            <a:off x="7794625" y="30003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sp>
        <p:nvSpPr>
          <p:cNvPr id="24599" name="Line 25"/>
          <p:cNvSpPr>
            <a:spLocks noChangeShapeType="1"/>
          </p:cNvSpPr>
          <p:nvPr/>
        </p:nvSpPr>
        <p:spPr bwMode="auto">
          <a:xfrm>
            <a:off x="4521200" y="6159500"/>
            <a:ext cx="401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600" name="Line 26"/>
          <p:cNvSpPr>
            <a:spLocks noChangeShapeType="1"/>
          </p:cNvSpPr>
          <p:nvPr/>
        </p:nvSpPr>
        <p:spPr bwMode="auto">
          <a:xfrm>
            <a:off x="4660900" y="6197600"/>
            <a:ext cx="0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601" name="Line 27"/>
          <p:cNvSpPr>
            <a:spLocks noChangeShapeType="1"/>
          </p:cNvSpPr>
          <p:nvPr/>
        </p:nvSpPr>
        <p:spPr bwMode="auto">
          <a:xfrm>
            <a:off x="8318500" y="6184900"/>
            <a:ext cx="0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602" name="Text Box 28"/>
          <p:cNvSpPr txBox="1">
            <a:spLocks noChangeArrowheads="1"/>
          </p:cNvSpPr>
          <p:nvPr/>
        </p:nvSpPr>
        <p:spPr bwMode="auto">
          <a:xfrm>
            <a:off x="8455025" y="58578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</a:t>
            </a:r>
          </a:p>
        </p:txBody>
      </p:sp>
      <p:sp>
        <p:nvSpPr>
          <p:cNvPr id="24603" name="Text Box 32"/>
          <p:cNvSpPr txBox="1">
            <a:spLocks noChangeArrowheads="1"/>
          </p:cNvSpPr>
          <p:nvPr/>
        </p:nvSpPr>
        <p:spPr bwMode="auto">
          <a:xfrm>
            <a:off x="7883525" y="4105275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m</a:t>
            </a:r>
            <a:endParaRPr lang="en-US" i="1"/>
          </a:p>
        </p:txBody>
      </p:sp>
      <p:sp>
        <p:nvSpPr>
          <p:cNvPr id="24604" name="Freeform 33"/>
          <p:cNvSpPr>
            <a:spLocks/>
          </p:cNvSpPr>
          <p:nvPr/>
        </p:nvSpPr>
        <p:spPr bwMode="auto">
          <a:xfrm>
            <a:off x="6604000" y="4914900"/>
            <a:ext cx="2247900" cy="179388"/>
          </a:xfrm>
          <a:custGeom>
            <a:avLst/>
            <a:gdLst>
              <a:gd name="T0" fmla="*/ 0 w 184"/>
              <a:gd name="T1" fmla="*/ 2147483647 h 505"/>
              <a:gd name="T2" fmla="*/ 2147483647 w 184"/>
              <a:gd name="T3" fmla="*/ 2147483647 h 505"/>
              <a:gd name="T4" fmla="*/ 2147483647 w 184"/>
              <a:gd name="T5" fmla="*/ 0 h 505"/>
              <a:gd name="T6" fmla="*/ 0 60000 65536"/>
              <a:gd name="T7" fmla="*/ 0 60000 65536"/>
              <a:gd name="T8" fmla="*/ 0 60000 65536"/>
              <a:gd name="T9" fmla="*/ 0 w 184"/>
              <a:gd name="T10" fmla="*/ 0 h 505"/>
              <a:gd name="T11" fmla="*/ 184 w 184"/>
              <a:gd name="T12" fmla="*/ 505 h 5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505">
                <a:moveTo>
                  <a:pt x="0" y="8"/>
                </a:moveTo>
                <a:cubicBezTo>
                  <a:pt x="32" y="256"/>
                  <a:pt x="65" y="505"/>
                  <a:pt x="96" y="504"/>
                </a:cubicBezTo>
                <a:cubicBezTo>
                  <a:pt x="127" y="503"/>
                  <a:pt x="155" y="251"/>
                  <a:pt x="184" y="0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605" name="Oval 35"/>
          <p:cNvSpPr>
            <a:spLocks noChangeArrowheads="1"/>
          </p:cNvSpPr>
          <p:nvPr/>
        </p:nvSpPr>
        <p:spPr bwMode="auto">
          <a:xfrm>
            <a:off x="2832100" y="30480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606" name="Rectangle 36"/>
          <p:cNvSpPr>
            <a:spLocks noChangeArrowheads="1"/>
          </p:cNvSpPr>
          <p:nvPr/>
        </p:nvSpPr>
        <p:spPr bwMode="auto">
          <a:xfrm>
            <a:off x="2413000" y="43561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m</a:t>
            </a:r>
          </a:p>
        </p:txBody>
      </p:sp>
      <p:sp>
        <p:nvSpPr>
          <p:cNvPr id="24607" name="Rectangle 37"/>
          <p:cNvSpPr>
            <a:spLocks noChangeArrowheads="1"/>
          </p:cNvSpPr>
          <p:nvPr/>
        </p:nvSpPr>
        <p:spPr bwMode="auto">
          <a:xfrm>
            <a:off x="3263900" y="43307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sp>
        <p:nvSpPr>
          <p:cNvPr id="24608" name="Text Box 38"/>
          <p:cNvSpPr txBox="1">
            <a:spLocks noChangeArrowheads="1"/>
          </p:cNvSpPr>
          <p:nvPr/>
        </p:nvSpPr>
        <p:spPr bwMode="auto">
          <a:xfrm>
            <a:off x="3133725" y="2759075"/>
            <a:ext cx="126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m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l</a:t>
            </a:r>
            <a:r>
              <a:rPr lang="en-US"/>
              <a:t>&gt;</a:t>
            </a:r>
          </a:p>
        </p:txBody>
      </p:sp>
      <p:cxnSp>
        <p:nvCxnSpPr>
          <p:cNvPr id="24609" name="AutoShape 39"/>
          <p:cNvCxnSpPr>
            <a:cxnSpLocks noChangeShapeType="1"/>
            <a:stCxn id="24605" idx="3"/>
            <a:endCxn id="24606" idx="0"/>
          </p:cNvCxnSpPr>
          <p:nvPr/>
        </p:nvCxnSpPr>
        <p:spPr bwMode="auto">
          <a:xfrm flipH="1">
            <a:off x="2628900" y="3395663"/>
            <a:ext cx="261938" cy="960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10" name="AutoShape 40"/>
          <p:cNvCxnSpPr>
            <a:cxnSpLocks noChangeShapeType="1"/>
            <a:stCxn id="24605" idx="5"/>
            <a:endCxn id="24607" idx="0"/>
          </p:cNvCxnSpPr>
          <p:nvPr/>
        </p:nvCxnSpPr>
        <p:spPr bwMode="auto">
          <a:xfrm>
            <a:off x="3179763" y="3395663"/>
            <a:ext cx="300037" cy="935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11" name="AutoShape 41"/>
          <p:cNvCxnSpPr>
            <a:cxnSpLocks noChangeShapeType="1"/>
            <a:stCxn id="24612" idx="5"/>
            <a:endCxn id="24605" idx="0"/>
          </p:cNvCxnSpPr>
          <p:nvPr/>
        </p:nvCxnSpPr>
        <p:spPr bwMode="auto">
          <a:xfrm>
            <a:off x="2786063" y="2595563"/>
            <a:ext cx="249237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612" name="Oval 42"/>
          <p:cNvSpPr>
            <a:spLocks noChangeArrowheads="1"/>
          </p:cNvSpPr>
          <p:nvPr/>
        </p:nvSpPr>
        <p:spPr bwMode="auto">
          <a:xfrm>
            <a:off x="2438400" y="22479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4613" name="AutoShape 43"/>
          <p:cNvCxnSpPr>
            <a:cxnSpLocks noChangeShapeType="1"/>
            <a:stCxn id="24612" idx="3"/>
            <a:endCxn id="24585" idx="0"/>
          </p:cNvCxnSpPr>
          <p:nvPr/>
        </p:nvCxnSpPr>
        <p:spPr bwMode="auto">
          <a:xfrm flipH="1">
            <a:off x="2260600" y="2595563"/>
            <a:ext cx="236538" cy="401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614" name="Text Box 44"/>
          <p:cNvSpPr txBox="1">
            <a:spLocks noChangeArrowheads="1"/>
          </p:cNvSpPr>
          <p:nvPr/>
        </p:nvSpPr>
        <p:spPr bwMode="auto">
          <a:xfrm>
            <a:off x="2854325" y="2238375"/>
            <a:ext cx="1296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k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m</a:t>
            </a:r>
            <a:r>
              <a:rPr lang="en-US"/>
              <a:t>&gt;</a:t>
            </a:r>
          </a:p>
        </p:txBody>
      </p:sp>
      <p:sp>
        <p:nvSpPr>
          <p:cNvPr id="24615" name="Text Box 45"/>
          <p:cNvSpPr txBox="1">
            <a:spLocks noChangeArrowheads="1"/>
          </p:cNvSpPr>
          <p:nvPr/>
        </p:nvSpPr>
        <p:spPr bwMode="auto">
          <a:xfrm>
            <a:off x="5330825" y="11715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4616" name="Text Box 46"/>
          <p:cNvSpPr txBox="1">
            <a:spLocks noChangeArrowheads="1"/>
          </p:cNvSpPr>
          <p:nvPr/>
        </p:nvSpPr>
        <p:spPr bwMode="auto">
          <a:xfrm>
            <a:off x="5343525" y="11207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4617" name="Oval 48"/>
          <p:cNvSpPr>
            <a:spLocks noChangeArrowheads="1"/>
          </p:cNvSpPr>
          <p:nvPr/>
        </p:nvSpPr>
        <p:spPr bwMode="auto">
          <a:xfrm>
            <a:off x="5410200" y="3708400"/>
            <a:ext cx="2298700" cy="2298700"/>
          </a:xfrm>
          <a:prstGeom prst="ellipse">
            <a:avLst/>
          </a:prstGeom>
          <a:noFill/>
          <a:ln w="635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618" name="Oval 49"/>
          <p:cNvSpPr>
            <a:spLocks noChangeArrowheads="1"/>
          </p:cNvSpPr>
          <p:nvPr/>
        </p:nvSpPr>
        <p:spPr bwMode="auto">
          <a:xfrm>
            <a:off x="6489700" y="5956300"/>
            <a:ext cx="152400" cy="1651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619" name="Line 60"/>
          <p:cNvSpPr>
            <a:spLocks noChangeShapeType="1"/>
          </p:cNvSpPr>
          <p:nvPr/>
        </p:nvSpPr>
        <p:spPr bwMode="auto">
          <a:xfrm flipV="1">
            <a:off x="4483100" y="2628900"/>
            <a:ext cx="163830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620" name="Line 61"/>
          <p:cNvSpPr>
            <a:spLocks noChangeShapeType="1"/>
          </p:cNvSpPr>
          <p:nvPr/>
        </p:nvSpPr>
        <p:spPr bwMode="auto">
          <a:xfrm>
            <a:off x="6134100" y="2603500"/>
            <a:ext cx="457200" cy="232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621" name="Line 62"/>
          <p:cNvSpPr>
            <a:spLocks noChangeShapeType="1"/>
          </p:cNvSpPr>
          <p:nvPr/>
        </p:nvSpPr>
        <p:spPr bwMode="auto">
          <a:xfrm flipH="1">
            <a:off x="6604000" y="4025900"/>
            <a:ext cx="7620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622" name="Line 63"/>
          <p:cNvSpPr>
            <a:spLocks noChangeShapeType="1"/>
          </p:cNvSpPr>
          <p:nvPr/>
        </p:nvSpPr>
        <p:spPr bwMode="auto">
          <a:xfrm flipV="1">
            <a:off x="7378700" y="3898900"/>
            <a:ext cx="1460500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623" name="Line 64"/>
          <p:cNvSpPr>
            <a:spLocks noChangeShapeType="1"/>
          </p:cNvSpPr>
          <p:nvPr/>
        </p:nvSpPr>
        <p:spPr bwMode="auto">
          <a:xfrm>
            <a:off x="6413500" y="1549400"/>
            <a:ext cx="965200" cy="250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624" name="Line 66"/>
          <p:cNvSpPr>
            <a:spLocks noChangeShapeType="1"/>
          </p:cNvSpPr>
          <p:nvPr/>
        </p:nvSpPr>
        <p:spPr bwMode="auto">
          <a:xfrm flipH="1">
            <a:off x="6134100" y="1574800"/>
            <a:ext cx="3048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625" name="Line 68"/>
          <p:cNvSpPr>
            <a:spLocks noChangeShapeType="1"/>
          </p:cNvSpPr>
          <p:nvPr/>
        </p:nvSpPr>
        <p:spPr bwMode="auto">
          <a:xfrm flipH="1">
            <a:off x="6438900" y="4927600"/>
            <a:ext cx="1524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626" name="Line 69"/>
          <p:cNvSpPr>
            <a:spLocks noChangeShapeType="1"/>
          </p:cNvSpPr>
          <p:nvPr/>
        </p:nvSpPr>
        <p:spPr bwMode="auto">
          <a:xfrm>
            <a:off x="1003300" y="5613400"/>
            <a:ext cx="1320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627" name="Line 70"/>
          <p:cNvSpPr>
            <a:spLocks noChangeShapeType="1"/>
          </p:cNvSpPr>
          <p:nvPr/>
        </p:nvSpPr>
        <p:spPr bwMode="auto">
          <a:xfrm>
            <a:off x="1003300" y="6083300"/>
            <a:ext cx="1320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628" name="Line 71"/>
          <p:cNvSpPr>
            <a:spLocks noChangeShapeType="1"/>
          </p:cNvSpPr>
          <p:nvPr/>
        </p:nvSpPr>
        <p:spPr bwMode="auto">
          <a:xfrm>
            <a:off x="1003300" y="5613400"/>
            <a:ext cx="0" cy="469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629" name="Text Box 72"/>
          <p:cNvSpPr txBox="1">
            <a:spLocks noChangeArrowheads="1"/>
          </p:cNvSpPr>
          <p:nvPr/>
        </p:nvSpPr>
        <p:spPr bwMode="auto">
          <a:xfrm>
            <a:off x="542925" y="56038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24630" name="Text Box 73"/>
          <p:cNvSpPr txBox="1">
            <a:spLocks noChangeArrowheads="1"/>
          </p:cNvSpPr>
          <p:nvPr/>
        </p:nvSpPr>
        <p:spPr bwMode="auto">
          <a:xfrm>
            <a:off x="1177925" y="5559425"/>
            <a:ext cx="43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Symbol" pitchFamily="18" charset="2"/>
              </a:rPr>
              <a:t>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4631" name="Freeform 74"/>
          <p:cNvSpPr>
            <a:spLocks/>
          </p:cNvSpPr>
          <p:nvPr/>
        </p:nvSpPr>
        <p:spPr bwMode="auto">
          <a:xfrm>
            <a:off x="4724400" y="4686300"/>
            <a:ext cx="1892300" cy="319088"/>
          </a:xfrm>
          <a:custGeom>
            <a:avLst/>
            <a:gdLst>
              <a:gd name="T0" fmla="*/ 0 w 1192"/>
              <a:gd name="T1" fmla="*/ 0 h 201"/>
              <a:gd name="T2" fmla="*/ 2147483647 w 1192"/>
              <a:gd name="T3" fmla="*/ 2147483647 h 201"/>
              <a:gd name="T4" fmla="*/ 2147483647 w 1192"/>
              <a:gd name="T5" fmla="*/ 2147483647 h 201"/>
              <a:gd name="T6" fmla="*/ 0 60000 65536"/>
              <a:gd name="T7" fmla="*/ 0 60000 65536"/>
              <a:gd name="T8" fmla="*/ 0 60000 65536"/>
              <a:gd name="T9" fmla="*/ 0 w 1192"/>
              <a:gd name="T10" fmla="*/ 0 h 201"/>
              <a:gd name="T11" fmla="*/ 1192 w 1192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201">
                <a:moveTo>
                  <a:pt x="0" y="0"/>
                </a:moveTo>
                <a:cubicBezTo>
                  <a:pt x="212" y="75"/>
                  <a:pt x="425" y="151"/>
                  <a:pt x="624" y="176"/>
                </a:cubicBezTo>
                <a:cubicBezTo>
                  <a:pt x="823" y="201"/>
                  <a:pt x="1007" y="176"/>
                  <a:pt x="1192" y="152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632" name="Freeform 75"/>
          <p:cNvSpPr>
            <a:spLocks/>
          </p:cNvSpPr>
          <p:nvPr/>
        </p:nvSpPr>
        <p:spPr bwMode="auto">
          <a:xfrm>
            <a:off x="4318000" y="4622800"/>
            <a:ext cx="393700" cy="76200"/>
          </a:xfrm>
          <a:custGeom>
            <a:avLst/>
            <a:gdLst>
              <a:gd name="T0" fmla="*/ 2147483647 w 248"/>
              <a:gd name="T1" fmla="*/ 2147483647 h 48"/>
              <a:gd name="T2" fmla="*/ 0 w 248"/>
              <a:gd name="T3" fmla="*/ 0 h 48"/>
              <a:gd name="T4" fmla="*/ 0 60000 65536"/>
              <a:gd name="T5" fmla="*/ 0 60000 65536"/>
              <a:gd name="T6" fmla="*/ 0 w 248"/>
              <a:gd name="T7" fmla="*/ 0 h 48"/>
              <a:gd name="T8" fmla="*/ 248 w 248"/>
              <a:gd name="T9" fmla="*/ 48 h 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8" h="48">
                <a:moveTo>
                  <a:pt x="248" y="48"/>
                </a:moveTo>
                <a:cubicBezTo>
                  <a:pt x="248" y="48"/>
                  <a:pt x="124" y="24"/>
                  <a:pt x="0" y="0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633" name="Freeform 76"/>
          <p:cNvSpPr>
            <a:spLocks/>
          </p:cNvSpPr>
          <p:nvPr/>
        </p:nvSpPr>
        <p:spPr bwMode="auto">
          <a:xfrm>
            <a:off x="1866900" y="1882775"/>
            <a:ext cx="2414588" cy="1749425"/>
          </a:xfrm>
          <a:custGeom>
            <a:avLst/>
            <a:gdLst>
              <a:gd name="T0" fmla="*/ 2147483647 w 1521"/>
              <a:gd name="T1" fmla="*/ 2147483647 h 1102"/>
              <a:gd name="T2" fmla="*/ 2147483647 w 1521"/>
              <a:gd name="T3" fmla="*/ 2147483647 h 1102"/>
              <a:gd name="T4" fmla="*/ 2147483647 w 1521"/>
              <a:gd name="T5" fmla="*/ 2147483647 h 1102"/>
              <a:gd name="T6" fmla="*/ 2147483647 w 1521"/>
              <a:gd name="T7" fmla="*/ 2147483647 h 1102"/>
              <a:gd name="T8" fmla="*/ 2147483647 w 1521"/>
              <a:gd name="T9" fmla="*/ 2147483647 h 1102"/>
              <a:gd name="T10" fmla="*/ 2147483647 w 1521"/>
              <a:gd name="T11" fmla="*/ 2147483647 h 1102"/>
              <a:gd name="T12" fmla="*/ 2147483647 w 1521"/>
              <a:gd name="T13" fmla="*/ 2147483647 h 1102"/>
              <a:gd name="T14" fmla="*/ 2147483647 w 1521"/>
              <a:gd name="T15" fmla="*/ 2147483647 h 1102"/>
              <a:gd name="T16" fmla="*/ 0 w 1521"/>
              <a:gd name="T17" fmla="*/ 2147483647 h 1102"/>
              <a:gd name="T18" fmla="*/ 2147483647 w 1521"/>
              <a:gd name="T19" fmla="*/ 2147483647 h 1102"/>
              <a:gd name="T20" fmla="*/ 2147483647 w 1521"/>
              <a:gd name="T21" fmla="*/ 2147483647 h 1102"/>
              <a:gd name="T22" fmla="*/ 2147483647 w 1521"/>
              <a:gd name="T23" fmla="*/ 2147483647 h 1102"/>
              <a:gd name="T24" fmla="*/ 2147483647 w 1521"/>
              <a:gd name="T25" fmla="*/ 2147483647 h 1102"/>
              <a:gd name="T26" fmla="*/ 2147483647 w 1521"/>
              <a:gd name="T27" fmla="*/ 2147483647 h 1102"/>
              <a:gd name="T28" fmla="*/ 2147483647 w 1521"/>
              <a:gd name="T29" fmla="*/ 2147483647 h 1102"/>
              <a:gd name="T30" fmla="*/ 2147483647 w 1521"/>
              <a:gd name="T31" fmla="*/ 2147483647 h 1102"/>
              <a:gd name="T32" fmla="*/ 2147483647 w 1521"/>
              <a:gd name="T33" fmla="*/ 2147483647 h 1102"/>
              <a:gd name="T34" fmla="*/ 2147483647 w 1521"/>
              <a:gd name="T35" fmla="*/ 2147483647 h 1102"/>
              <a:gd name="T36" fmla="*/ 2147483647 w 1521"/>
              <a:gd name="T37" fmla="*/ 2147483647 h 1102"/>
              <a:gd name="T38" fmla="*/ 2147483647 w 1521"/>
              <a:gd name="T39" fmla="*/ 2147483647 h 1102"/>
              <a:gd name="T40" fmla="*/ 2147483647 w 1521"/>
              <a:gd name="T41" fmla="*/ 2147483647 h 1102"/>
              <a:gd name="T42" fmla="*/ 2147483647 w 1521"/>
              <a:gd name="T43" fmla="*/ 2147483647 h 1102"/>
              <a:gd name="T44" fmla="*/ 2147483647 w 1521"/>
              <a:gd name="T45" fmla="*/ 2147483647 h 1102"/>
              <a:gd name="T46" fmla="*/ 2147483647 w 1521"/>
              <a:gd name="T47" fmla="*/ 2147483647 h 1102"/>
              <a:gd name="T48" fmla="*/ 2147483647 w 1521"/>
              <a:gd name="T49" fmla="*/ 2147483647 h 1102"/>
              <a:gd name="T50" fmla="*/ 2147483647 w 1521"/>
              <a:gd name="T51" fmla="*/ 2147483647 h 1102"/>
              <a:gd name="T52" fmla="*/ 2147483647 w 1521"/>
              <a:gd name="T53" fmla="*/ 2147483647 h 1102"/>
              <a:gd name="T54" fmla="*/ 2147483647 w 1521"/>
              <a:gd name="T55" fmla="*/ 2147483647 h 110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521"/>
              <a:gd name="T85" fmla="*/ 0 h 1102"/>
              <a:gd name="T86" fmla="*/ 1521 w 1521"/>
              <a:gd name="T87" fmla="*/ 1102 h 110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521" h="1102">
                <a:moveTo>
                  <a:pt x="856" y="14"/>
                </a:moveTo>
                <a:cubicBezTo>
                  <a:pt x="776" y="30"/>
                  <a:pt x="691" y="45"/>
                  <a:pt x="616" y="78"/>
                </a:cubicBezTo>
                <a:cubicBezTo>
                  <a:pt x="557" y="104"/>
                  <a:pt x="518" y="149"/>
                  <a:pt x="472" y="190"/>
                </a:cubicBezTo>
                <a:cubicBezTo>
                  <a:pt x="434" y="224"/>
                  <a:pt x="389" y="259"/>
                  <a:pt x="360" y="302"/>
                </a:cubicBezTo>
                <a:cubicBezTo>
                  <a:pt x="316" y="368"/>
                  <a:pt x="294" y="448"/>
                  <a:pt x="224" y="494"/>
                </a:cubicBezTo>
                <a:cubicBezTo>
                  <a:pt x="183" y="556"/>
                  <a:pt x="154" y="625"/>
                  <a:pt x="112" y="686"/>
                </a:cubicBezTo>
                <a:cubicBezTo>
                  <a:pt x="101" y="702"/>
                  <a:pt x="91" y="718"/>
                  <a:pt x="80" y="734"/>
                </a:cubicBezTo>
                <a:cubicBezTo>
                  <a:pt x="65" y="756"/>
                  <a:pt x="32" y="798"/>
                  <a:pt x="32" y="798"/>
                </a:cubicBezTo>
                <a:cubicBezTo>
                  <a:pt x="16" y="845"/>
                  <a:pt x="7" y="884"/>
                  <a:pt x="0" y="934"/>
                </a:cubicBezTo>
                <a:cubicBezTo>
                  <a:pt x="9" y="1021"/>
                  <a:pt x="14" y="1072"/>
                  <a:pt x="104" y="1102"/>
                </a:cubicBezTo>
                <a:cubicBezTo>
                  <a:pt x="152" y="1099"/>
                  <a:pt x="200" y="1100"/>
                  <a:pt x="248" y="1094"/>
                </a:cubicBezTo>
                <a:cubicBezTo>
                  <a:pt x="304" y="1086"/>
                  <a:pt x="367" y="1015"/>
                  <a:pt x="408" y="974"/>
                </a:cubicBezTo>
                <a:cubicBezTo>
                  <a:pt x="424" y="927"/>
                  <a:pt x="460" y="891"/>
                  <a:pt x="480" y="846"/>
                </a:cubicBezTo>
                <a:cubicBezTo>
                  <a:pt x="524" y="747"/>
                  <a:pt x="461" y="850"/>
                  <a:pt x="528" y="750"/>
                </a:cubicBezTo>
                <a:cubicBezTo>
                  <a:pt x="540" y="732"/>
                  <a:pt x="575" y="720"/>
                  <a:pt x="592" y="710"/>
                </a:cubicBezTo>
                <a:cubicBezTo>
                  <a:pt x="630" y="688"/>
                  <a:pt x="670" y="676"/>
                  <a:pt x="712" y="662"/>
                </a:cubicBezTo>
                <a:cubicBezTo>
                  <a:pt x="739" y="653"/>
                  <a:pt x="764" y="631"/>
                  <a:pt x="792" y="622"/>
                </a:cubicBezTo>
                <a:cubicBezTo>
                  <a:pt x="898" y="543"/>
                  <a:pt x="1049" y="565"/>
                  <a:pt x="1176" y="542"/>
                </a:cubicBezTo>
                <a:cubicBezTo>
                  <a:pt x="1222" y="523"/>
                  <a:pt x="1264" y="502"/>
                  <a:pt x="1312" y="486"/>
                </a:cubicBezTo>
                <a:cubicBezTo>
                  <a:pt x="1350" y="473"/>
                  <a:pt x="1415" y="469"/>
                  <a:pt x="1456" y="462"/>
                </a:cubicBezTo>
                <a:cubicBezTo>
                  <a:pt x="1499" y="441"/>
                  <a:pt x="1502" y="427"/>
                  <a:pt x="1520" y="382"/>
                </a:cubicBezTo>
                <a:cubicBezTo>
                  <a:pt x="1516" y="358"/>
                  <a:pt x="1521" y="327"/>
                  <a:pt x="1504" y="310"/>
                </a:cubicBezTo>
                <a:cubicBezTo>
                  <a:pt x="1434" y="240"/>
                  <a:pt x="1304" y="242"/>
                  <a:pt x="1216" y="222"/>
                </a:cubicBezTo>
                <a:cubicBezTo>
                  <a:pt x="1176" y="213"/>
                  <a:pt x="1143" y="192"/>
                  <a:pt x="1104" y="182"/>
                </a:cubicBezTo>
                <a:cubicBezTo>
                  <a:pt x="1062" y="154"/>
                  <a:pt x="1099" y="174"/>
                  <a:pt x="1040" y="158"/>
                </a:cubicBezTo>
                <a:cubicBezTo>
                  <a:pt x="1024" y="154"/>
                  <a:pt x="992" y="142"/>
                  <a:pt x="992" y="142"/>
                </a:cubicBezTo>
                <a:cubicBezTo>
                  <a:pt x="953" y="91"/>
                  <a:pt x="968" y="62"/>
                  <a:pt x="904" y="30"/>
                </a:cubicBezTo>
                <a:cubicBezTo>
                  <a:pt x="893" y="24"/>
                  <a:pt x="856" y="0"/>
                  <a:pt x="856" y="14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177800"/>
            <a:ext cx="7772400" cy="1143000"/>
          </a:xfrm>
        </p:spPr>
        <p:txBody>
          <a:bodyPr/>
          <a:lstStyle/>
          <a:p>
            <a:pPr eaLnBrk="1" hangingPunct="1"/>
            <a:r>
              <a:rPr lang="ru-RU" smtClean="0"/>
              <a:t>Окончание алгоритма</a:t>
            </a:r>
            <a:endParaRPr lang="en-US" smtClean="0"/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1625600" y="14224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774700" y="22098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5605" name="AutoShape 5"/>
          <p:cNvCxnSpPr>
            <a:cxnSpLocks noChangeShapeType="1"/>
            <a:stCxn id="25603" idx="3"/>
            <a:endCxn id="25604" idx="7"/>
          </p:cNvCxnSpPr>
          <p:nvPr/>
        </p:nvCxnSpPr>
        <p:spPr bwMode="auto">
          <a:xfrm flipH="1">
            <a:off x="1122363" y="1770063"/>
            <a:ext cx="561975" cy="498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06" name="AutoShape 6"/>
          <p:cNvCxnSpPr>
            <a:cxnSpLocks noChangeShapeType="1"/>
            <a:stCxn id="25603" idx="5"/>
          </p:cNvCxnSpPr>
          <p:nvPr/>
        </p:nvCxnSpPr>
        <p:spPr bwMode="auto">
          <a:xfrm>
            <a:off x="1973263" y="1770063"/>
            <a:ext cx="549275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55600" y="29972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i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1206500" y="29845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j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2079625" y="1362075"/>
            <a:ext cx="126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j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m</a:t>
            </a:r>
            <a:r>
              <a:rPr lang="en-US"/>
              <a:t>&gt;</a:t>
            </a: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1190625" y="2225675"/>
            <a:ext cx="117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j</a:t>
            </a:r>
            <a:r>
              <a:rPr lang="en-US"/>
              <a:t>&gt;</a:t>
            </a:r>
          </a:p>
        </p:txBody>
      </p:sp>
      <p:cxnSp>
        <p:nvCxnSpPr>
          <p:cNvPr id="25611" name="AutoShape 12"/>
          <p:cNvCxnSpPr>
            <a:cxnSpLocks noChangeShapeType="1"/>
            <a:stCxn id="25604" idx="3"/>
            <a:endCxn id="25607" idx="0"/>
          </p:cNvCxnSpPr>
          <p:nvPr/>
        </p:nvCxnSpPr>
        <p:spPr bwMode="auto">
          <a:xfrm flipH="1">
            <a:off x="571500" y="2557463"/>
            <a:ext cx="261938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2" name="AutoShape 13"/>
          <p:cNvCxnSpPr>
            <a:cxnSpLocks noChangeShapeType="1"/>
            <a:stCxn id="25604" idx="5"/>
            <a:endCxn id="25608" idx="0"/>
          </p:cNvCxnSpPr>
          <p:nvPr/>
        </p:nvCxnSpPr>
        <p:spPr bwMode="auto">
          <a:xfrm>
            <a:off x="1122363" y="2557463"/>
            <a:ext cx="300037" cy="427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13" name="Oval 14"/>
          <p:cNvSpPr>
            <a:spLocks noChangeArrowheads="1"/>
          </p:cNvSpPr>
          <p:nvPr/>
        </p:nvSpPr>
        <p:spPr bwMode="auto">
          <a:xfrm>
            <a:off x="7632700" y="44450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614" name="Oval 15"/>
          <p:cNvSpPr>
            <a:spLocks noChangeArrowheads="1"/>
          </p:cNvSpPr>
          <p:nvPr/>
        </p:nvSpPr>
        <p:spPr bwMode="auto">
          <a:xfrm>
            <a:off x="6718300" y="36449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615" name="Oval 16"/>
          <p:cNvSpPr>
            <a:spLocks noChangeArrowheads="1"/>
          </p:cNvSpPr>
          <p:nvPr/>
        </p:nvSpPr>
        <p:spPr bwMode="auto">
          <a:xfrm>
            <a:off x="7581900" y="33274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616" name="Oval 17"/>
          <p:cNvSpPr>
            <a:spLocks noChangeArrowheads="1"/>
          </p:cNvSpPr>
          <p:nvPr/>
        </p:nvSpPr>
        <p:spPr bwMode="auto">
          <a:xfrm>
            <a:off x="5829300" y="37719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617" name="Oval 18"/>
          <p:cNvSpPr>
            <a:spLocks noChangeArrowheads="1"/>
          </p:cNvSpPr>
          <p:nvPr/>
        </p:nvSpPr>
        <p:spPr bwMode="auto">
          <a:xfrm>
            <a:off x="4940300" y="32639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618" name="Text Box 19"/>
          <p:cNvSpPr txBox="1">
            <a:spLocks noChangeArrowheads="1"/>
          </p:cNvSpPr>
          <p:nvPr/>
        </p:nvSpPr>
        <p:spPr bwMode="auto">
          <a:xfrm>
            <a:off x="4695825" y="28352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</a:p>
        </p:txBody>
      </p:sp>
      <p:sp>
        <p:nvSpPr>
          <p:cNvPr id="25619" name="Text Box 20"/>
          <p:cNvSpPr txBox="1">
            <a:spLocks noChangeArrowheads="1"/>
          </p:cNvSpPr>
          <p:nvPr/>
        </p:nvSpPr>
        <p:spPr bwMode="auto">
          <a:xfrm>
            <a:off x="5407025" y="34321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j</a:t>
            </a:r>
          </a:p>
        </p:txBody>
      </p:sp>
      <p:sp>
        <p:nvSpPr>
          <p:cNvPr id="25620" name="Text Box 21"/>
          <p:cNvSpPr txBox="1">
            <a:spLocks noChangeArrowheads="1"/>
          </p:cNvSpPr>
          <p:nvPr/>
        </p:nvSpPr>
        <p:spPr bwMode="auto">
          <a:xfrm>
            <a:off x="6562725" y="3089275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k</a:t>
            </a:r>
          </a:p>
        </p:txBody>
      </p:sp>
      <p:sp>
        <p:nvSpPr>
          <p:cNvPr id="25621" name="Text Box 22"/>
          <p:cNvSpPr txBox="1">
            <a:spLocks noChangeArrowheads="1"/>
          </p:cNvSpPr>
          <p:nvPr/>
        </p:nvSpPr>
        <p:spPr bwMode="auto">
          <a:xfrm>
            <a:off x="7794625" y="30003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sp>
        <p:nvSpPr>
          <p:cNvPr id="25622" name="Line 23"/>
          <p:cNvSpPr>
            <a:spLocks noChangeShapeType="1"/>
          </p:cNvSpPr>
          <p:nvPr/>
        </p:nvSpPr>
        <p:spPr bwMode="auto">
          <a:xfrm>
            <a:off x="4521200" y="6159500"/>
            <a:ext cx="401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623" name="Line 24"/>
          <p:cNvSpPr>
            <a:spLocks noChangeShapeType="1"/>
          </p:cNvSpPr>
          <p:nvPr/>
        </p:nvSpPr>
        <p:spPr bwMode="auto">
          <a:xfrm>
            <a:off x="4660900" y="6197600"/>
            <a:ext cx="0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5624" name="Line 25"/>
          <p:cNvSpPr>
            <a:spLocks noChangeShapeType="1"/>
          </p:cNvSpPr>
          <p:nvPr/>
        </p:nvSpPr>
        <p:spPr bwMode="auto">
          <a:xfrm>
            <a:off x="8318500" y="6184900"/>
            <a:ext cx="0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5625" name="Text Box 26"/>
          <p:cNvSpPr txBox="1">
            <a:spLocks noChangeArrowheads="1"/>
          </p:cNvSpPr>
          <p:nvPr/>
        </p:nvSpPr>
        <p:spPr bwMode="auto">
          <a:xfrm>
            <a:off x="8455025" y="58578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</a:t>
            </a:r>
          </a:p>
        </p:txBody>
      </p:sp>
      <p:sp>
        <p:nvSpPr>
          <p:cNvPr id="25626" name="Text Box 27"/>
          <p:cNvSpPr txBox="1">
            <a:spLocks noChangeArrowheads="1"/>
          </p:cNvSpPr>
          <p:nvPr/>
        </p:nvSpPr>
        <p:spPr bwMode="auto">
          <a:xfrm>
            <a:off x="7883525" y="4105275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m</a:t>
            </a:r>
            <a:endParaRPr lang="en-US" i="1"/>
          </a:p>
        </p:txBody>
      </p:sp>
      <p:sp>
        <p:nvSpPr>
          <p:cNvPr id="25627" name="Freeform 28"/>
          <p:cNvSpPr>
            <a:spLocks/>
          </p:cNvSpPr>
          <p:nvPr/>
        </p:nvSpPr>
        <p:spPr bwMode="auto">
          <a:xfrm>
            <a:off x="6604000" y="4914900"/>
            <a:ext cx="2247900" cy="179388"/>
          </a:xfrm>
          <a:custGeom>
            <a:avLst/>
            <a:gdLst>
              <a:gd name="T0" fmla="*/ 0 w 184"/>
              <a:gd name="T1" fmla="*/ 2147483647 h 505"/>
              <a:gd name="T2" fmla="*/ 2147483647 w 184"/>
              <a:gd name="T3" fmla="*/ 2147483647 h 505"/>
              <a:gd name="T4" fmla="*/ 2147483647 w 184"/>
              <a:gd name="T5" fmla="*/ 0 h 505"/>
              <a:gd name="T6" fmla="*/ 0 60000 65536"/>
              <a:gd name="T7" fmla="*/ 0 60000 65536"/>
              <a:gd name="T8" fmla="*/ 0 60000 65536"/>
              <a:gd name="T9" fmla="*/ 0 w 184"/>
              <a:gd name="T10" fmla="*/ 0 h 505"/>
              <a:gd name="T11" fmla="*/ 184 w 184"/>
              <a:gd name="T12" fmla="*/ 505 h 5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505">
                <a:moveTo>
                  <a:pt x="0" y="8"/>
                </a:moveTo>
                <a:cubicBezTo>
                  <a:pt x="32" y="256"/>
                  <a:pt x="65" y="505"/>
                  <a:pt x="96" y="504"/>
                </a:cubicBezTo>
                <a:cubicBezTo>
                  <a:pt x="127" y="503"/>
                  <a:pt x="155" y="251"/>
                  <a:pt x="184" y="0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628" name="Oval 29"/>
          <p:cNvSpPr>
            <a:spLocks noChangeArrowheads="1"/>
          </p:cNvSpPr>
          <p:nvPr/>
        </p:nvSpPr>
        <p:spPr bwMode="auto">
          <a:xfrm>
            <a:off x="2489200" y="21717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629" name="Rectangle 30"/>
          <p:cNvSpPr>
            <a:spLocks noChangeArrowheads="1"/>
          </p:cNvSpPr>
          <p:nvPr/>
        </p:nvSpPr>
        <p:spPr bwMode="auto">
          <a:xfrm>
            <a:off x="2070100" y="34798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m</a:t>
            </a:r>
          </a:p>
        </p:txBody>
      </p:sp>
      <p:sp>
        <p:nvSpPr>
          <p:cNvPr id="25630" name="Rectangle 31"/>
          <p:cNvSpPr>
            <a:spLocks noChangeArrowheads="1"/>
          </p:cNvSpPr>
          <p:nvPr/>
        </p:nvSpPr>
        <p:spPr bwMode="auto">
          <a:xfrm>
            <a:off x="2921000" y="34544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sp>
        <p:nvSpPr>
          <p:cNvPr id="25631" name="Text Box 32"/>
          <p:cNvSpPr txBox="1">
            <a:spLocks noChangeArrowheads="1"/>
          </p:cNvSpPr>
          <p:nvPr/>
        </p:nvSpPr>
        <p:spPr bwMode="auto">
          <a:xfrm>
            <a:off x="2790825" y="1882775"/>
            <a:ext cx="126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m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l</a:t>
            </a:r>
            <a:r>
              <a:rPr lang="en-US"/>
              <a:t>&gt;</a:t>
            </a:r>
          </a:p>
        </p:txBody>
      </p:sp>
      <p:cxnSp>
        <p:nvCxnSpPr>
          <p:cNvPr id="25632" name="AutoShape 33"/>
          <p:cNvCxnSpPr>
            <a:cxnSpLocks noChangeShapeType="1"/>
            <a:stCxn id="25628" idx="3"/>
            <a:endCxn id="25629" idx="0"/>
          </p:cNvCxnSpPr>
          <p:nvPr/>
        </p:nvCxnSpPr>
        <p:spPr bwMode="auto">
          <a:xfrm flipH="1">
            <a:off x="2286000" y="2519363"/>
            <a:ext cx="261938" cy="960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33" name="AutoShape 34"/>
          <p:cNvCxnSpPr>
            <a:cxnSpLocks noChangeShapeType="1"/>
            <a:stCxn id="25628" idx="5"/>
            <a:endCxn id="25630" idx="0"/>
          </p:cNvCxnSpPr>
          <p:nvPr/>
        </p:nvCxnSpPr>
        <p:spPr bwMode="auto">
          <a:xfrm>
            <a:off x="2836863" y="2519363"/>
            <a:ext cx="300037" cy="935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34" name="Text Box 39"/>
          <p:cNvSpPr txBox="1">
            <a:spLocks noChangeArrowheads="1"/>
          </p:cNvSpPr>
          <p:nvPr/>
        </p:nvSpPr>
        <p:spPr bwMode="auto">
          <a:xfrm>
            <a:off x="5330825" y="11715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5635" name="Text Box 40"/>
          <p:cNvSpPr txBox="1">
            <a:spLocks noChangeArrowheads="1"/>
          </p:cNvSpPr>
          <p:nvPr/>
        </p:nvSpPr>
        <p:spPr bwMode="auto">
          <a:xfrm>
            <a:off x="5343525" y="11207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5636" name="Oval 41"/>
          <p:cNvSpPr>
            <a:spLocks noChangeArrowheads="1"/>
          </p:cNvSpPr>
          <p:nvPr/>
        </p:nvSpPr>
        <p:spPr bwMode="auto">
          <a:xfrm>
            <a:off x="5410200" y="3708400"/>
            <a:ext cx="2298700" cy="2298700"/>
          </a:xfrm>
          <a:prstGeom prst="ellipse">
            <a:avLst/>
          </a:prstGeom>
          <a:noFill/>
          <a:ln w="635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637" name="Oval 42"/>
          <p:cNvSpPr>
            <a:spLocks noChangeArrowheads="1"/>
          </p:cNvSpPr>
          <p:nvPr/>
        </p:nvSpPr>
        <p:spPr bwMode="auto">
          <a:xfrm>
            <a:off x="6489700" y="5956300"/>
            <a:ext cx="152400" cy="1651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638" name="Line 43"/>
          <p:cNvSpPr>
            <a:spLocks noChangeShapeType="1"/>
          </p:cNvSpPr>
          <p:nvPr/>
        </p:nvSpPr>
        <p:spPr bwMode="auto">
          <a:xfrm flipV="1">
            <a:off x="4483100" y="2628900"/>
            <a:ext cx="1638300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639" name="Line 44"/>
          <p:cNvSpPr>
            <a:spLocks noChangeShapeType="1"/>
          </p:cNvSpPr>
          <p:nvPr/>
        </p:nvSpPr>
        <p:spPr bwMode="auto">
          <a:xfrm>
            <a:off x="6134100" y="2603500"/>
            <a:ext cx="457200" cy="232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640" name="Line 45"/>
          <p:cNvSpPr>
            <a:spLocks noChangeShapeType="1"/>
          </p:cNvSpPr>
          <p:nvPr/>
        </p:nvSpPr>
        <p:spPr bwMode="auto">
          <a:xfrm flipH="1">
            <a:off x="6604000" y="4025900"/>
            <a:ext cx="7620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641" name="Line 46"/>
          <p:cNvSpPr>
            <a:spLocks noChangeShapeType="1"/>
          </p:cNvSpPr>
          <p:nvPr/>
        </p:nvSpPr>
        <p:spPr bwMode="auto">
          <a:xfrm flipV="1">
            <a:off x="7378700" y="3898900"/>
            <a:ext cx="1460500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642" name="Line 47"/>
          <p:cNvSpPr>
            <a:spLocks noChangeShapeType="1"/>
          </p:cNvSpPr>
          <p:nvPr/>
        </p:nvSpPr>
        <p:spPr bwMode="auto">
          <a:xfrm>
            <a:off x="6413500" y="1549400"/>
            <a:ext cx="965200" cy="250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643" name="Line 48"/>
          <p:cNvSpPr>
            <a:spLocks noChangeShapeType="1"/>
          </p:cNvSpPr>
          <p:nvPr/>
        </p:nvSpPr>
        <p:spPr bwMode="auto">
          <a:xfrm flipH="1">
            <a:off x="6134100" y="1574800"/>
            <a:ext cx="3048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644" name="Line 49"/>
          <p:cNvSpPr>
            <a:spLocks noChangeShapeType="1"/>
          </p:cNvSpPr>
          <p:nvPr/>
        </p:nvSpPr>
        <p:spPr bwMode="auto">
          <a:xfrm flipH="1">
            <a:off x="6438900" y="4927600"/>
            <a:ext cx="1524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645" name="Line 50"/>
          <p:cNvSpPr>
            <a:spLocks noChangeShapeType="1"/>
          </p:cNvSpPr>
          <p:nvPr/>
        </p:nvSpPr>
        <p:spPr bwMode="auto">
          <a:xfrm>
            <a:off x="1003300" y="5613400"/>
            <a:ext cx="132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646" name="Line 51"/>
          <p:cNvSpPr>
            <a:spLocks noChangeShapeType="1"/>
          </p:cNvSpPr>
          <p:nvPr/>
        </p:nvSpPr>
        <p:spPr bwMode="auto">
          <a:xfrm>
            <a:off x="1003300" y="6083300"/>
            <a:ext cx="132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647" name="Line 52"/>
          <p:cNvSpPr>
            <a:spLocks noChangeShapeType="1"/>
          </p:cNvSpPr>
          <p:nvPr/>
        </p:nvSpPr>
        <p:spPr bwMode="auto">
          <a:xfrm>
            <a:off x="1003300" y="5613400"/>
            <a:ext cx="0" cy="469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648" name="Text Box 53"/>
          <p:cNvSpPr txBox="1">
            <a:spLocks noChangeArrowheads="1"/>
          </p:cNvSpPr>
          <p:nvPr/>
        </p:nvSpPr>
        <p:spPr bwMode="auto">
          <a:xfrm>
            <a:off x="542925" y="56038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Q</a:t>
            </a:r>
          </a:p>
        </p:txBody>
      </p:sp>
      <p:sp>
        <p:nvSpPr>
          <p:cNvPr id="25649" name="Text Box 54"/>
          <p:cNvSpPr txBox="1">
            <a:spLocks noChangeArrowheads="1"/>
          </p:cNvSpPr>
          <p:nvPr/>
        </p:nvSpPr>
        <p:spPr bwMode="auto">
          <a:xfrm>
            <a:off x="1177925" y="5559425"/>
            <a:ext cx="43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sp>
        <p:nvSpPr>
          <p:cNvPr id="25650" name="Freeform 55"/>
          <p:cNvSpPr>
            <a:spLocks/>
          </p:cNvSpPr>
          <p:nvPr/>
        </p:nvSpPr>
        <p:spPr bwMode="auto">
          <a:xfrm>
            <a:off x="4724400" y="4686300"/>
            <a:ext cx="1892300" cy="319088"/>
          </a:xfrm>
          <a:custGeom>
            <a:avLst/>
            <a:gdLst>
              <a:gd name="T0" fmla="*/ 0 w 1192"/>
              <a:gd name="T1" fmla="*/ 0 h 201"/>
              <a:gd name="T2" fmla="*/ 2147483647 w 1192"/>
              <a:gd name="T3" fmla="*/ 2147483647 h 201"/>
              <a:gd name="T4" fmla="*/ 2147483647 w 1192"/>
              <a:gd name="T5" fmla="*/ 2147483647 h 201"/>
              <a:gd name="T6" fmla="*/ 0 60000 65536"/>
              <a:gd name="T7" fmla="*/ 0 60000 65536"/>
              <a:gd name="T8" fmla="*/ 0 60000 65536"/>
              <a:gd name="T9" fmla="*/ 0 w 1192"/>
              <a:gd name="T10" fmla="*/ 0 h 201"/>
              <a:gd name="T11" fmla="*/ 1192 w 1192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201">
                <a:moveTo>
                  <a:pt x="0" y="0"/>
                </a:moveTo>
                <a:cubicBezTo>
                  <a:pt x="212" y="75"/>
                  <a:pt x="425" y="151"/>
                  <a:pt x="624" y="176"/>
                </a:cubicBezTo>
                <a:cubicBezTo>
                  <a:pt x="823" y="201"/>
                  <a:pt x="1007" y="176"/>
                  <a:pt x="1192" y="152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651" name="Freeform 56"/>
          <p:cNvSpPr>
            <a:spLocks/>
          </p:cNvSpPr>
          <p:nvPr/>
        </p:nvSpPr>
        <p:spPr bwMode="auto">
          <a:xfrm>
            <a:off x="4318000" y="4635500"/>
            <a:ext cx="393700" cy="76200"/>
          </a:xfrm>
          <a:custGeom>
            <a:avLst/>
            <a:gdLst>
              <a:gd name="T0" fmla="*/ 2147483647 w 248"/>
              <a:gd name="T1" fmla="*/ 2147483647 h 48"/>
              <a:gd name="T2" fmla="*/ 0 w 248"/>
              <a:gd name="T3" fmla="*/ 0 h 48"/>
              <a:gd name="T4" fmla="*/ 0 60000 65536"/>
              <a:gd name="T5" fmla="*/ 0 60000 65536"/>
              <a:gd name="T6" fmla="*/ 0 w 248"/>
              <a:gd name="T7" fmla="*/ 0 h 48"/>
              <a:gd name="T8" fmla="*/ 248 w 248"/>
              <a:gd name="T9" fmla="*/ 48 h 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8" h="48">
                <a:moveTo>
                  <a:pt x="248" y="48"/>
                </a:moveTo>
                <a:cubicBezTo>
                  <a:pt x="248" y="48"/>
                  <a:pt x="124" y="24"/>
                  <a:pt x="0" y="0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Вычислительная сложность обработки сайта</a:t>
            </a:r>
            <a:endParaRPr lang="en-US" sz="40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65532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ru-RU" sz="2000" smtClean="0"/>
              <a:t>Найти, дуга  какой параболы находится над новым сайтом.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ru-RU" sz="1800" smtClean="0"/>
              <a:t>Удалить отслеживаемую окружность из очереди</a:t>
            </a:r>
            <a:endParaRPr lang="en-US" sz="180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ru-RU" sz="2000" smtClean="0"/>
              <a:t>Разрезать эту дугу, заменив соответствующий лист дерева Т новым поддеревом, с учетом новой дуги параболы.</a:t>
            </a:r>
            <a:endParaRPr lang="en-US" sz="200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ru-RU" sz="2000" smtClean="0">
                <a:sym typeface="Symbol" pitchFamily="18" charset="2"/>
              </a:rPr>
              <a:t>Добавить два новых элемента, соответствующих новым узлам дерева, в двусвязный список </a:t>
            </a:r>
            <a:r>
              <a:rPr lang="en-US" sz="2000" smtClean="0">
                <a:sym typeface="Symbol" pitchFamily="18" charset="2"/>
              </a:rPr>
              <a:t>D</a:t>
            </a:r>
            <a:r>
              <a:rPr lang="ru-RU" sz="2000" smtClean="0">
                <a:sym typeface="Symbol" pitchFamily="18" charset="2"/>
              </a:rPr>
              <a:t>.</a:t>
            </a:r>
            <a:endParaRPr lang="en-US" sz="2000" smtClean="0"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ru-RU" sz="2000" smtClean="0"/>
              <a:t>Проверить, не появились ли новые окружности, дающие вершины диаграммы Вороного, и если они появились, добавить их в очередь событий.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ru-RU" sz="1800" smtClean="0"/>
              <a:t>Запомнить в соответствующем листе дерева указатель на новую отслеживаемую окружность в очереди.</a:t>
            </a:r>
            <a:endParaRPr lang="en-US" sz="1800" smtClean="0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7239000" y="2133600"/>
            <a:ext cx="1400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O(log </a:t>
            </a:r>
            <a:r>
              <a:rPr lang="en-US" sz="2800" i="1"/>
              <a:t>n</a:t>
            </a:r>
            <a:r>
              <a:rPr lang="en-US" sz="2800"/>
              <a:t>)</a:t>
            </a: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7467600" y="3032125"/>
            <a:ext cx="857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O(1)</a:t>
            </a: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7502525" y="3865563"/>
            <a:ext cx="857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O(1)</a:t>
            </a:r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7467600" y="4648200"/>
            <a:ext cx="857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Вычислительная сложность обработки окружности</a:t>
            </a:r>
            <a:endParaRPr lang="en-US" sz="40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6219825" cy="41148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ru-RU" sz="2400" smtClean="0"/>
              <a:t>Добавить вершину в соответствующее место двусвязного списка. </a:t>
            </a:r>
            <a:endParaRPr lang="en-US" sz="2400" smtClean="0"/>
          </a:p>
          <a:p>
            <a:pPr marL="609600" indent="-609600" eaLnBrk="1" hangingPunct="1">
              <a:buFontTx/>
              <a:buAutoNum type="arabicPeriod"/>
            </a:pPr>
            <a:r>
              <a:rPr lang="ru-RU" sz="2400" smtClean="0"/>
              <a:t>Удалить из дерева </a:t>
            </a:r>
            <a:r>
              <a:rPr lang="en-US" sz="2400" smtClean="0"/>
              <a:t>T </a:t>
            </a:r>
            <a:r>
              <a:rPr lang="ru-RU" sz="2400" smtClean="0"/>
              <a:t>лист для исчезающей дуги и связанную с ним окружность из очереди.</a:t>
            </a:r>
            <a:endParaRPr lang="en-US" sz="2400" smtClean="0"/>
          </a:p>
          <a:p>
            <a:pPr marL="609600" indent="-609600" eaLnBrk="1" hangingPunct="1">
              <a:buFontTx/>
              <a:buAutoNum type="arabicPeriod"/>
            </a:pPr>
            <a:r>
              <a:rPr lang="ru-RU" sz="2400" smtClean="0"/>
              <a:t>Создать новую запись в двусвязном списке.</a:t>
            </a:r>
            <a:endParaRPr lang="en-US" sz="2400" smtClean="0"/>
          </a:p>
          <a:p>
            <a:pPr marL="609600" indent="-609600" eaLnBrk="1" hangingPunct="1">
              <a:buFontTx/>
              <a:buAutoNum type="arabicPeriod"/>
            </a:pPr>
            <a:r>
              <a:rPr lang="ru-RU" sz="2400" smtClean="0"/>
              <a:t>Поверить новые тройки точек на появление новых окружностей, которые нужно добавить в очередь.</a:t>
            </a:r>
            <a:endParaRPr lang="en-US" sz="2400" smtClean="0"/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7239000" y="2133600"/>
            <a:ext cx="1400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O(log </a:t>
            </a:r>
            <a:r>
              <a:rPr lang="en-US" sz="2800" i="1"/>
              <a:t>n</a:t>
            </a:r>
            <a:r>
              <a:rPr lang="en-US" sz="2800"/>
              <a:t>)</a:t>
            </a:r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7467600" y="3124200"/>
            <a:ext cx="857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O(1)</a:t>
            </a:r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7478713" y="4138613"/>
            <a:ext cx="857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O(1)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7443788" y="4949825"/>
            <a:ext cx="857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95350"/>
          </a:xfrm>
        </p:spPr>
        <p:txBody>
          <a:bodyPr/>
          <a:lstStyle/>
          <a:p>
            <a:pPr eaLnBrk="1" hangingPunct="1"/>
            <a:r>
              <a:rPr lang="ru-RU" sz="4000" smtClean="0"/>
              <a:t>Общая вычислительная сложность</a:t>
            </a:r>
            <a:endParaRPr lang="en-US" sz="40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7988"/>
            <a:ext cx="7772400" cy="4418012"/>
          </a:xfrm>
        </p:spPr>
        <p:txBody>
          <a:bodyPr/>
          <a:lstStyle/>
          <a:p>
            <a:pPr eaLnBrk="1" hangingPunct="1"/>
            <a:r>
              <a:rPr lang="ru-RU" sz="2800" smtClean="0"/>
              <a:t>Каждый новый сайт может давать не более двух новых дуг</a:t>
            </a:r>
            <a:endParaRPr lang="en-US" sz="2800" smtClean="0"/>
          </a:p>
          <a:p>
            <a:pPr lvl="1" eaLnBrk="1" hangingPunct="1">
              <a:buFont typeface="Wingdings" pitchFamily="2" charset="2"/>
              <a:buChar char="à"/>
            </a:pPr>
            <a:r>
              <a:rPr lang="ru-RU" sz="2400" smtClean="0">
                <a:sym typeface="Wingdings" pitchFamily="2" charset="2"/>
              </a:rPr>
              <a:t>нижняя огибающая может состоять не более чем из </a:t>
            </a:r>
            <a:r>
              <a:rPr lang="en-US" sz="2400" smtClean="0">
                <a:sym typeface="Wingdings" pitchFamily="2" charset="2"/>
              </a:rPr>
              <a:t>2</a:t>
            </a:r>
            <a:r>
              <a:rPr lang="en-US" sz="2400" i="1" smtClean="0">
                <a:sym typeface="Wingdings" pitchFamily="2" charset="2"/>
              </a:rPr>
              <a:t>n</a:t>
            </a:r>
            <a:r>
              <a:rPr lang="en-US" sz="2400" smtClean="0">
                <a:sym typeface="Wingdings" pitchFamily="2" charset="2"/>
              </a:rPr>
              <a:t> – 1 </a:t>
            </a:r>
            <a:r>
              <a:rPr lang="ru-RU" sz="2400" smtClean="0">
                <a:sym typeface="Wingdings" pitchFamily="2" charset="2"/>
              </a:rPr>
              <a:t>дуг парабол</a:t>
            </a:r>
            <a:endParaRPr lang="en-US" sz="2400" smtClean="0">
              <a:sym typeface="Wingdings" pitchFamily="2" charset="2"/>
            </a:endParaRPr>
          </a:p>
          <a:p>
            <a:pPr lvl="1" eaLnBrk="1" hangingPunct="1">
              <a:buFont typeface="Wingdings" pitchFamily="2" charset="2"/>
              <a:buChar char="à"/>
            </a:pPr>
            <a:r>
              <a:rPr lang="ru-RU" sz="2400" smtClean="0">
                <a:sym typeface="Wingdings" pitchFamily="2" charset="2"/>
              </a:rPr>
              <a:t>количество сайтов и окружностей в очереди будет порядка </a:t>
            </a:r>
            <a:r>
              <a:rPr lang="en-US" sz="2400" smtClean="0">
                <a:sym typeface="Wingdings" pitchFamily="2" charset="2"/>
              </a:rPr>
              <a:t>O(</a:t>
            </a:r>
            <a:r>
              <a:rPr lang="en-US" sz="2400" i="1" smtClean="0">
                <a:sym typeface="Wingdings" pitchFamily="2" charset="2"/>
              </a:rPr>
              <a:t>n</a:t>
            </a:r>
            <a:r>
              <a:rPr lang="en-US" sz="2400" smtClean="0">
                <a:sym typeface="Wingdings" pitchFamily="2" charset="2"/>
              </a:rPr>
              <a:t>)</a:t>
            </a:r>
          </a:p>
          <a:p>
            <a:pPr eaLnBrk="1" hangingPunct="1"/>
            <a:r>
              <a:rPr lang="ru-RU" sz="2800" smtClean="0">
                <a:sym typeface="Wingdings" pitchFamily="2" charset="2"/>
              </a:rPr>
              <a:t>Обработка одного сайта или окружности составляет</a:t>
            </a:r>
            <a:r>
              <a:rPr lang="en-US" sz="2800" smtClean="0">
                <a:sym typeface="Wingdings" pitchFamily="2" charset="2"/>
              </a:rPr>
              <a:t> O(log </a:t>
            </a:r>
            <a:r>
              <a:rPr lang="en-US" sz="2800" i="1" smtClean="0">
                <a:sym typeface="Wingdings" pitchFamily="2" charset="2"/>
              </a:rPr>
              <a:t>n</a:t>
            </a:r>
            <a:r>
              <a:rPr lang="en-US" sz="2800" smtClean="0">
                <a:sym typeface="Wingdings" pitchFamily="2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800" smtClean="0">
                <a:sym typeface="Wingdings" pitchFamily="2" charset="2"/>
              </a:rPr>
              <a:t> </a:t>
            </a:r>
            <a:r>
              <a:rPr lang="ru-RU" sz="2800" smtClean="0">
                <a:sym typeface="Wingdings" pitchFamily="2" charset="2"/>
              </a:rPr>
              <a:t>Общая вычислительная сложность алгоритма </a:t>
            </a:r>
            <a:r>
              <a:rPr lang="en-US" sz="2800" smtClean="0">
                <a:sym typeface="Wingdings" pitchFamily="2" charset="2"/>
              </a:rPr>
              <a:t>O(</a:t>
            </a:r>
            <a:r>
              <a:rPr lang="en-US" sz="2800" i="1" smtClean="0">
                <a:sym typeface="Wingdings" pitchFamily="2" charset="2"/>
              </a:rPr>
              <a:t>n</a:t>
            </a:r>
            <a:r>
              <a:rPr lang="en-US" sz="2800" smtClean="0">
                <a:sym typeface="Wingdings" pitchFamily="2" charset="2"/>
              </a:rPr>
              <a:t> log </a:t>
            </a:r>
            <a:r>
              <a:rPr lang="en-US" sz="2800" i="1" smtClean="0">
                <a:sym typeface="Wingdings" pitchFamily="2" charset="2"/>
              </a:rPr>
              <a:t>n</a:t>
            </a:r>
            <a:r>
              <a:rPr lang="en-US" sz="2800" smtClean="0">
                <a:sym typeface="Wingdings" pitchFamily="2" charset="2"/>
              </a:rPr>
              <a:t>)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>
                <a:latin typeface="Calibri" pitchFamily="34" charset="0"/>
                <a:cs typeface="Calibri" pitchFamily="34" charset="0"/>
              </a:rPr>
              <a:t>Реализовать алгоритм построения диаграммы Вороного со сканирующей строкой.</a:t>
            </a:r>
          </a:p>
          <a:p>
            <a:r>
              <a:rPr lang="ru-RU" sz="1800" dirty="0" smtClean="0">
                <a:latin typeface="Calibri" pitchFamily="34" charset="0"/>
                <a:cs typeface="Calibri" pitchFamily="34" charset="0"/>
              </a:rPr>
              <a:t>Пусть задана диаграмма Вороного множества точек плоскости, за линейное время построить выпуклую оболочку этого множества</a:t>
            </a:r>
          </a:p>
          <a:p>
            <a:r>
              <a:rPr lang="ru-RU" sz="1800" dirty="0" smtClean="0">
                <a:latin typeface="Calibri" pitchFamily="34" charset="0"/>
                <a:cs typeface="Calibri" pitchFamily="34" charset="0"/>
              </a:rPr>
              <a:t>По заданной диаграмме Вороного построить триангуляцию Делоне</a:t>
            </a:r>
          </a:p>
          <a:p>
            <a:r>
              <a:rPr lang="ru-RU" sz="1800" dirty="0" smtClean="0">
                <a:latin typeface="Calibri" pitchFamily="34" charset="0"/>
                <a:cs typeface="Calibri" pitchFamily="34" charset="0"/>
              </a:rPr>
              <a:t>Построить наименьшую охватывающую окружность множества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 точек за время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O(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Nlog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(N))</a:t>
            </a:r>
          </a:p>
          <a:p>
            <a:r>
              <a:rPr lang="ru-RU" sz="1800" dirty="0" smtClean="0">
                <a:latin typeface="Calibri" pitchFamily="34" charset="0"/>
                <a:cs typeface="Calibri" pitchFamily="34" charset="0"/>
              </a:rPr>
              <a:t>Разработать полиномиальный алгоритм построения наименьшей окружности, охватывающей не менее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k 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из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N 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заданных точек плоскости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1800" dirty="0" smtClean="0">
                <a:latin typeface="Calibri" pitchFamily="34" charset="0"/>
                <a:cs typeface="Calibri" pitchFamily="34" charset="0"/>
              </a:rPr>
              <a:t>Сложность  алгоритма построения диаграммы Вороного методом сканирующей строки составляет</a:t>
            </a:r>
          </a:p>
          <a:p>
            <a:pPr>
              <a:buFont typeface="+mj-lt"/>
              <a:buAutoNum type="alphaLcParenR"/>
            </a:pPr>
            <a:r>
              <a:rPr lang="en-US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O(</a:t>
            </a:r>
            <a:r>
              <a:rPr lang="en-US" sz="14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nlog</a:t>
            </a:r>
            <a:r>
              <a:rPr lang="en-US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(n))</a:t>
            </a:r>
          </a:p>
          <a:p>
            <a:pPr>
              <a:buFont typeface="+mj-lt"/>
              <a:buAutoNum type="alphaLcParenR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O(n^2log(n))</a:t>
            </a:r>
          </a:p>
          <a:p>
            <a:pPr>
              <a:buFont typeface="+mj-lt"/>
              <a:buAutoNum type="alphaLcParenR"/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O(n^2)</a:t>
            </a:r>
            <a:endParaRPr lang="ru-RU" sz="14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1800" dirty="0" smtClean="0">
                <a:latin typeface="Calibri" pitchFamily="34" charset="0"/>
                <a:cs typeface="Calibri" pitchFamily="34" charset="0"/>
              </a:rPr>
              <a:t>При работе алгоритма построения диаграммы Вороного со сканирующей строкой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latin typeface="Calibri" pitchFamily="34" charset="0"/>
                <a:cs typeface="Calibri" pitchFamily="34" charset="0"/>
              </a:rPr>
              <a:t>Сканирующая строка перемещается снизу вверх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Есть точки в активном состоянии, которые и отслеживаются в процессе работы текущего шага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Часть точек находятся в рассмотренном состоянии и существенно влияют на дальнейшую работу алгоритма</a:t>
            </a:r>
          </a:p>
          <a:p>
            <a:pPr>
              <a:buFont typeface="Arial" pitchFamily="34" charset="0"/>
              <a:buChar char="•"/>
            </a:pPr>
            <a:r>
              <a:rPr lang="ru-RU" sz="1800" dirty="0" smtClean="0">
                <a:latin typeface="Calibri" pitchFamily="34" charset="0"/>
                <a:cs typeface="Calibri" pitchFamily="34" charset="0"/>
              </a:rPr>
              <a:t>Процедура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HandleEvent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  <a:cs typeface="Calibri" pitchFamily="34" charset="0"/>
              </a:rPr>
              <a:t>предназначена для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Обработки нового сайта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latin typeface="Calibri" pitchFamily="34" charset="0"/>
                <a:cs typeface="Calibri" pitchFamily="34" charset="0"/>
              </a:rPr>
              <a:t>Для построения нижней огибающей парабол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+mj-lt"/>
              <a:buAutoNum type="alphaLcParenR"/>
            </a:pPr>
            <a:r>
              <a:rPr lang="ru-RU" sz="1400" dirty="0" smtClean="0">
                <a:latin typeface="Calibri" pitchFamily="34" charset="0"/>
                <a:cs typeface="Calibri" pitchFamily="34" charset="0"/>
              </a:rPr>
              <a:t>Для организации работы с двусвязным списком</a:t>
            </a:r>
            <a:endParaRPr lang="ru-RU" sz="1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38" y="120650"/>
            <a:ext cx="8504237" cy="1143000"/>
          </a:xfrm>
        </p:spPr>
        <p:txBody>
          <a:bodyPr/>
          <a:lstStyle/>
          <a:p>
            <a:pPr eaLnBrk="1" hangingPunct="1"/>
            <a:r>
              <a:rPr lang="ru-RU" sz="3600" smtClean="0"/>
              <a:t>Нижняя огибающая семейства парабол </a:t>
            </a:r>
            <a:endParaRPr lang="en-US" sz="36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988" y="1166813"/>
            <a:ext cx="7772400" cy="67468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sym typeface="Wingdings" pitchFamily="2" charset="2"/>
              </a:rPr>
              <a:t>Равенство расстояний до точки и до прямой дает параболу с этими фокусом и директрисой.</a:t>
            </a:r>
            <a:endParaRPr lang="en-US" sz="240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sym typeface="Wingdings" pitchFamily="2" charset="2"/>
            </a:endParaRPr>
          </a:p>
        </p:txBody>
      </p:sp>
      <p:sp>
        <p:nvSpPr>
          <p:cNvPr id="4100" name="Line 60"/>
          <p:cNvSpPr>
            <a:spLocks noChangeShapeType="1"/>
          </p:cNvSpPr>
          <p:nvPr/>
        </p:nvSpPr>
        <p:spPr bwMode="auto">
          <a:xfrm>
            <a:off x="2105025" y="4364038"/>
            <a:ext cx="5645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1" name="Text Box 61"/>
          <p:cNvSpPr txBox="1">
            <a:spLocks noChangeArrowheads="1"/>
          </p:cNvSpPr>
          <p:nvPr/>
        </p:nvSpPr>
        <p:spPr bwMode="auto">
          <a:xfrm>
            <a:off x="415925" y="3611563"/>
            <a:ext cx="20605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Сканирующая строка</a:t>
            </a:r>
            <a:endParaRPr lang="en-US"/>
          </a:p>
        </p:txBody>
      </p:sp>
      <p:sp>
        <p:nvSpPr>
          <p:cNvPr id="4102" name="Line 62"/>
          <p:cNvSpPr>
            <a:spLocks noChangeShapeType="1"/>
          </p:cNvSpPr>
          <p:nvPr/>
        </p:nvSpPr>
        <p:spPr bwMode="auto">
          <a:xfrm>
            <a:off x="1612900" y="411797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103" name="Line 5"/>
          <p:cNvSpPr>
            <a:spLocks noChangeShapeType="1"/>
          </p:cNvSpPr>
          <p:nvPr/>
        </p:nvSpPr>
        <p:spPr bwMode="auto">
          <a:xfrm flipH="1" flipV="1">
            <a:off x="4764088" y="2908300"/>
            <a:ext cx="74612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4" name="Line 12"/>
          <p:cNvSpPr>
            <a:spLocks noChangeShapeType="1"/>
          </p:cNvSpPr>
          <p:nvPr/>
        </p:nvSpPr>
        <p:spPr bwMode="auto">
          <a:xfrm>
            <a:off x="2085975" y="2471738"/>
            <a:ext cx="1555750" cy="973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5" name="Line 13"/>
          <p:cNvSpPr>
            <a:spLocks noChangeShapeType="1"/>
          </p:cNvSpPr>
          <p:nvPr/>
        </p:nvSpPr>
        <p:spPr bwMode="auto">
          <a:xfrm>
            <a:off x="3641725" y="3444875"/>
            <a:ext cx="258763" cy="531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6" name="Line 23"/>
          <p:cNvSpPr>
            <a:spLocks noChangeShapeType="1"/>
          </p:cNvSpPr>
          <p:nvPr/>
        </p:nvSpPr>
        <p:spPr bwMode="auto">
          <a:xfrm flipV="1">
            <a:off x="4768850" y="3140075"/>
            <a:ext cx="63500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7" name="Line 24"/>
          <p:cNvSpPr>
            <a:spLocks noChangeShapeType="1"/>
          </p:cNvSpPr>
          <p:nvPr/>
        </p:nvSpPr>
        <p:spPr bwMode="auto">
          <a:xfrm flipV="1">
            <a:off x="3621088" y="2895600"/>
            <a:ext cx="1128712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8" name="Line 27"/>
          <p:cNvSpPr>
            <a:spLocks noChangeShapeType="1"/>
          </p:cNvSpPr>
          <p:nvPr/>
        </p:nvSpPr>
        <p:spPr bwMode="auto">
          <a:xfrm>
            <a:off x="4838700" y="3124200"/>
            <a:ext cx="1373188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9" name="Line 30"/>
          <p:cNvSpPr>
            <a:spLocks noChangeShapeType="1"/>
          </p:cNvSpPr>
          <p:nvPr/>
        </p:nvSpPr>
        <p:spPr bwMode="auto">
          <a:xfrm flipV="1">
            <a:off x="4756150" y="1911350"/>
            <a:ext cx="84138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10" name="Oval 53"/>
          <p:cNvSpPr>
            <a:spLocks noChangeArrowheads="1"/>
          </p:cNvSpPr>
          <p:nvPr/>
        </p:nvSpPr>
        <p:spPr bwMode="auto">
          <a:xfrm>
            <a:off x="5368925" y="3444875"/>
            <a:ext cx="261938" cy="268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11" name="Oval 54"/>
          <p:cNvSpPr>
            <a:spLocks noChangeArrowheads="1"/>
          </p:cNvSpPr>
          <p:nvPr/>
        </p:nvSpPr>
        <p:spPr bwMode="auto">
          <a:xfrm>
            <a:off x="5543550" y="2916238"/>
            <a:ext cx="258763" cy="265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12" name="Oval 56"/>
          <p:cNvSpPr>
            <a:spLocks noChangeArrowheads="1"/>
          </p:cNvSpPr>
          <p:nvPr/>
        </p:nvSpPr>
        <p:spPr bwMode="auto">
          <a:xfrm>
            <a:off x="3209925" y="3713163"/>
            <a:ext cx="258763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13" name="Oval 57"/>
          <p:cNvSpPr>
            <a:spLocks noChangeArrowheads="1"/>
          </p:cNvSpPr>
          <p:nvPr/>
        </p:nvSpPr>
        <p:spPr bwMode="auto">
          <a:xfrm>
            <a:off x="3987800" y="3357563"/>
            <a:ext cx="260350" cy="268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14" name="Oval 58"/>
          <p:cNvSpPr>
            <a:spLocks noChangeArrowheads="1"/>
          </p:cNvSpPr>
          <p:nvPr/>
        </p:nvSpPr>
        <p:spPr bwMode="auto">
          <a:xfrm>
            <a:off x="3816350" y="2825750"/>
            <a:ext cx="258763" cy="265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15" name="Text Box 59"/>
          <p:cNvSpPr txBox="1">
            <a:spLocks noChangeArrowheads="1"/>
          </p:cNvSpPr>
          <p:nvPr/>
        </p:nvSpPr>
        <p:spPr bwMode="auto">
          <a:xfrm>
            <a:off x="5842000" y="2476500"/>
            <a:ext cx="3921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  <a:endParaRPr lang="en-US" i="1"/>
          </a:p>
        </p:txBody>
      </p:sp>
      <p:sp>
        <p:nvSpPr>
          <p:cNvPr id="4116" name="Text Box 63"/>
          <p:cNvSpPr txBox="1">
            <a:spLocks noChangeArrowheads="1"/>
          </p:cNvSpPr>
          <p:nvPr/>
        </p:nvSpPr>
        <p:spPr bwMode="auto">
          <a:xfrm>
            <a:off x="6070600" y="2098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q</a:t>
            </a:r>
          </a:p>
        </p:txBody>
      </p:sp>
      <p:sp>
        <p:nvSpPr>
          <p:cNvPr id="4117" name="Oval 64"/>
          <p:cNvSpPr>
            <a:spLocks noChangeArrowheads="1"/>
          </p:cNvSpPr>
          <p:nvPr/>
        </p:nvSpPr>
        <p:spPr bwMode="auto">
          <a:xfrm>
            <a:off x="6383338" y="2162175"/>
            <a:ext cx="198437" cy="241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18" name="Text Box 71"/>
          <p:cNvSpPr txBox="1">
            <a:spLocks noChangeArrowheads="1"/>
          </p:cNvSpPr>
          <p:nvPr/>
        </p:nvSpPr>
        <p:spPr bwMode="auto">
          <a:xfrm>
            <a:off x="531813" y="4930775"/>
            <a:ext cx="8045450" cy="1200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>
                <a:sym typeface="Wingdings" pitchFamily="2" charset="2"/>
              </a:rPr>
              <a:t>Для активных точек будем отслеживать линию, находящуюся на одинаковом расстоянии от них и от сканирующей строки.</a:t>
            </a:r>
            <a:endParaRPr lang="en-US"/>
          </a:p>
        </p:txBody>
      </p:sp>
      <p:grpSp>
        <p:nvGrpSpPr>
          <p:cNvPr id="4119" name="Group 81"/>
          <p:cNvGrpSpPr>
            <a:grpSpLocks/>
          </p:cNvGrpSpPr>
          <p:nvPr/>
        </p:nvGrpSpPr>
        <p:grpSpPr bwMode="auto">
          <a:xfrm>
            <a:off x="5529263" y="3355975"/>
            <a:ext cx="3281362" cy="992188"/>
            <a:chOff x="3474" y="2456"/>
            <a:chExt cx="2067" cy="625"/>
          </a:xfrm>
        </p:grpSpPr>
        <p:sp>
          <p:nvSpPr>
            <p:cNvPr id="4128" name="Line 82"/>
            <p:cNvSpPr>
              <a:spLocks noChangeShapeType="1"/>
            </p:cNvSpPr>
            <p:nvPr/>
          </p:nvSpPr>
          <p:spPr bwMode="auto">
            <a:xfrm>
              <a:off x="3474" y="2615"/>
              <a:ext cx="247" cy="146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129" name="Line 83"/>
            <p:cNvSpPr>
              <a:spLocks noChangeShapeType="1"/>
            </p:cNvSpPr>
            <p:nvPr/>
          </p:nvSpPr>
          <p:spPr bwMode="auto">
            <a:xfrm>
              <a:off x="3730" y="2779"/>
              <a:ext cx="0" cy="302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130" name="Line 84"/>
            <p:cNvSpPr>
              <a:spLocks noChangeShapeType="1"/>
            </p:cNvSpPr>
            <p:nvPr/>
          </p:nvSpPr>
          <p:spPr bwMode="auto">
            <a:xfrm flipH="1">
              <a:off x="3639" y="2597"/>
              <a:ext cx="612" cy="91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131" name="Line 85"/>
            <p:cNvSpPr>
              <a:spLocks noChangeShapeType="1"/>
            </p:cNvSpPr>
            <p:nvPr/>
          </p:nvSpPr>
          <p:spPr bwMode="auto">
            <a:xfrm flipH="1">
              <a:off x="3758" y="2725"/>
              <a:ext cx="512" cy="237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132" name="Text Box 86"/>
            <p:cNvSpPr txBox="1">
              <a:spLocks noChangeArrowheads="1"/>
            </p:cNvSpPr>
            <p:nvPr/>
          </p:nvSpPr>
          <p:spPr bwMode="auto">
            <a:xfrm>
              <a:off x="4257" y="2456"/>
              <a:ext cx="1284" cy="291"/>
            </a:xfrm>
            <a:prstGeom prst="rect">
              <a:avLst/>
            </a:prstGeom>
            <a:noFill/>
            <a:ln w="9525">
              <a:solidFill>
                <a:srgbClr val="3366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Равноудалены</a:t>
              </a:r>
              <a:endParaRPr lang="en-US"/>
            </a:p>
          </p:txBody>
        </p:sp>
      </p:grpSp>
      <p:grpSp>
        <p:nvGrpSpPr>
          <p:cNvPr id="4120" name="Group 98"/>
          <p:cNvGrpSpPr>
            <a:grpSpLocks/>
          </p:cNvGrpSpPr>
          <p:nvPr/>
        </p:nvGrpSpPr>
        <p:grpSpPr bwMode="auto">
          <a:xfrm>
            <a:off x="2463800" y="2317750"/>
            <a:ext cx="4549775" cy="1873250"/>
            <a:chOff x="1552" y="1460"/>
            <a:chExt cx="2866" cy="1180"/>
          </a:xfrm>
        </p:grpSpPr>
        <p:sp>
          <p:nvSpPr>
            <p:cNvPr id="4125" name="Freeform 67"/>
            <p:cNvSpPr>
              <a:spLocks/>
            </p:cNvSpPr>
            <p:nvPr/>
          </p:nvSpPr>
          <p:spPr bwMode="auto">
            <a:xfrm>
              <a:off x="1552" y="2144"/>
              <a:ext cx="999" cy="496"/>
            </a:xfrm>
            <a:custGeom>
              <a:avLst/>
              <a:gdLst>
                <a:gd name="T0" fmla="*/ 0 w 969"/>
                <a:gd name="T1" fmla="*/ 0 h 652"/>
                <a:gd name="T2" fmla="*/ 691 w 969"/>
                <a:gd name="T3" fmla="*/ 96 h 652"/>
                <a:gd name="T4" fmla="*/ 1200 w 969"/>
                <a:gd name="T5" fmla="*/ 3 h 652"/>
                <a:gd name="T6" fmla="*/ 0 60000 65536"/>
                <a:gd name="T7" fmla="*/ 0 60000 65536"/>
                <a:gd name="T8" fmla="*/ 0 60000 65536"/>
                <a:gd name="T9" fmla="*/ 0 w 969"/>
                <a:gd name="T10" fmla="*/ 0 h 652"/>
                <a:gd name="T11" fmla="*/ 969 w 969"/>
                <a:gd name="T12" fmla="*/ 652 h 6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9" h="652">
                  <a:moveTo>
                    <a:pt x="0" y="0"/>
                  </a:moveTo>
                  <a:cubicBezTo>
                    <a:pt x="198" y="323"/>
                    <a:pt x="397" y="646"/>
                    <a:pt x="558" y="649"/>
                  </a:cubicBezTo>
                  <a:cubicBezTo>
                    <a:pt x="719" y="652"/>
                    <a:pt x="844" y="335"/>
                    <a:pt x="969" y="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126" name="Freeform 70"/>
            <p:cNvSpPr>
              <a:spLocks/>
            </p:cNvSpPr>
            <p:nvPr/>
          </p:nvSpPr>
          <p:spPr bwMode="auto">
            <a:xfrm>
              <a:off x="2353" y="1460"/>
              <a:ext cx="2065" cy="1132"/>
            </a:xfrm>
            <a:custGeom>
              <a:avLst/>
              <a:gdLst>
                <a:gd name="T0" fmla="*/ 14632 w 1490"/>
                <a:gd name="T1" fmla="*/ 155 h 1132"/>
                <a:gd name="T2" fmla="*/ 7631 w 1490"/>
                <a:gd name="T3" fmla="*/ 1106 h 1132"/>
                <a:gd name="T4" fmla="*/ 0 w 1490"/>
                <a:gd name="T5" fmla="*/ 0 h 1132"/>
                <a:gd name="T6" fmla="*/ 0 60000 65536"/>
                <a:gd name="T7" fmla="*/ 0 60000 65536"/>
                <a:gd name="T8" fmla="*/ 0 60000 65536"/>
                <a:gd name="T9" fmla="*/ 0 w 1490"/>
                <a:gd name="T10" fmla="*/ 0 h 1132"/>
                <a:gd name="T11" fmla="*/ 1490 w 1490"/>
                <a:gd name="T12" fmla="*/ 1132 h 11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0" h="1132">
                  <a:moveTo>
                    <a:pt x="1490" y="155"/>
                  </a:moveTo>
                  <a:cubicBezTo>
                    <a:pt x="1257" y="643"/>
                    <a:pt x="1025" y="1132"/>
                    <a:pt x="777" y="1106"/>
                  </a:cubicBezTo>
                  <a:cubicBezTo>
                    <a:pt x="529" y="1080"/>
                    <a:pt x="129" y="18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127" name="Freeform 93"/>
            <p:cNvSpPr>
              <a:spLocks/>
            </p:cNvSpPr>
            <p:nvPr/>
          </p:nvSpPr>
          <p:spPr bwMode="auto">
            <a:xfrm>
              <a:off x="1920" y="1926"/>
              <a:ext cx="1426" cy="559"/>
            </a:xfrm>
            <a:custGeom>
              <a:avLst/>
              <a:gdLst>
                <a:gd name="T0" fmla="*/ 0 w 814"/>
                <a:gd name="T1" fmla="*/ 4 h 633"/>
                <a:gd name="T2" fmla="*/ 21332 w 814"/>
                <a:gd name="T3" fmla="*/ 263 h 633"/>
                <a:gd name="T4" fmla="*/ 41216 w 814"/>
                <a:gd name="T5" fmla="*/ 0 h 633"/>
                <a:gd name="T6" fmla="*/ 0 60000 65536"/>
                <a:gd name="T7" fmla="*/ 0 60000 65536"/>
                <a:gd name="T8" fmla="*/ 0 60000 65536"/>
                <a:gd name="T9" fmla="*/ 0 w 814"/>
                <a:gd name="T10" fmla="*/ 0 h 633"/>
                <a:gd name="T11" fmla="*/ 814 w 814"/>
                <a:gd name="T12" fmla="*/ 633 h 6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4" h="633">
                  <a:moveTo>
                    <a:pt x="0" y="9"/>
                  </a:moveTo>
                  <a:cubicBezTo>
                    <a:pt x="142" y="321"/>
                    <a:pt x="285" y="633"/>
                    <a:pt x="421" y="631"/>
                  </a:cubicBezTo>
                  <a:cubicBezTo>
                    <a:pt x="557" y="629"/>
                    <a:pt x="685" y="314"/>
                    <a:pt x="81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4121" name="Group 97"/>
          <p:cNvGrpSpPr>
            <a:grpSpLocks/>
          </p:cNvGrpSpPr>
          <p:nvPr/>
        </p:nvGrpSpPr>
        <p:grpSpPr bwMode="auto">
          <a:xfrm>
            <a:off x="2489200" y="3235325"/>
            <a:ext cx="4067175" cy="1003300"/>
            <a:chOff x="1568" y="2038"/>
            <a:chExt cx="2562" cy="632"/>
          </a:xfrm>
        </p:grpSpPr>
        <p:sp>
          <p:nvSpPr>
            <p:cNvPr id="4122" name="Freeform 90"/>
            <p:cNvSpPr>
              <a:spLocks/>
            </p:cNvSpPr>
            <p:nvPr/>
          </p:nvSpPr>
          <p:spPr bwMode="auto">
            <a:xfrm>
              <a:off x="3024" y="2038"/>
              <a:ext cx="1106" cy="573"/>
            </a:xfrm>
            <a:custGeom>
              <a:avLst/>
              <a:gdLst>
                <a:gd name="T0" fmla="*/ 0 w 1125"/>
                <a:gd name="T1" fmla="*/ 34 h 799"/>
                <a:gd name="T2" fmla="*/ 455 w 1125"/>
                <a:gd name="T3" fmla="*/ 72 h 799"/>
                <a:gd name="T4" fmla="*/ 999 w 1125"/>
                <a:gd name="T5" fmla="*/ 0 h 799"/>
                <a:gd name="T6" fmla="*/ 0 60000 65536"/>
                <a:gd name="T7" fmla="*/ 0 60000 65536"/>
                <a:gd name="T8" fmla="*/ 0 60000 65536"/>
                <a:gd name="T9" fmla="*/ 0 w 1125"/>
                <a:gd name="T10" fmla="*/ 0 h 799"/>
                <a:gd name="T11" fmla="*/ 1125 w 1125"/>
                <a:gd name="T12" fmla="*/ 799 h 7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5" h="799">
                  <a:moveTo>
                    <a:pt x="0" y="348"/>
                  </a:moveTo>
                  <a:cubicBezTo>
                    <a:pt x="162" y="573"/>
                    <a:pt x="325" y="799"/>
                    <a:pt x="512" y="741"/>
                  </a:cubicBezTo>
                  <a:cubicBezTo>
                    <a:pt x="699" y="683"/>
                    <a:pt x="912" y="341"/>
                    <a:pt x="1125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123" name="Freeform 95"/>
            <p:cNvSpPr>
              <a:spLocks/>
            </p:cNvSpPr>
            <p:nvPr/>
          </p:nvSpPr>
          <p:spPr bwMode="auto">
            <a:xfrm>
              <a:off x="1568" y="2188"/>
              <a:ext cx="836" cy="482"/>
            </a:xfrm>
            <a:custGeom>
              <a:avLst/>
              <a:gdLst>
                <a:gd name="T0" fmla="*/ 0 w 856"/>
                <a:gd name="T1" fmla="*/ 0 h 514"/>
                <a:gd name="T2" fmla="*/ 468 w 856"/>
                <a:gd name="T3" fmla="*/ 304 h 514"/>
                <a:gd name="T4" fmla="*/ 725 w 856"/>
                <a:gd name="T5" fmla="*/ 145 h 514"/>
                <a:gd name="T6" fmla="*/ 0 60000 65536"/>
                <a:gd name="T7" fmla="*/ 0 60000 65536"/>
                <a:gd name="T8" fmla="*/ 0 60000 65536"/>
                <a:gd name="T9" fmla="*/ 0 w 856"/>
                <a:gd name="T10" fmla="*/ 0 h 514"/>
                <a:gd name="T11" fmla="*/ 856 w 856"/>
                <a:gd name="T12" fmla="*/ 514 h 5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6" h="514">
                  <a:moveTo>
                    <a:pt x="0" y="0"/>
                  </a:moveTo>
                  <a:cubicBezTo>
                    <a:pt x="204" y="219"/>
                    <a:pt x="409" y="438"/>
                    <a:pt x="552" y="476"/>
                  </a:cubicBezTo>
                  <a:cubicBezTo>
                    <a:pt x="695" y="514"/>
                    <a:pt x="775" y="371"/>
                    <a:pt x="856" y="22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124" name="Freeform 96"/>
            <p:cNvSpPr>
              <a:spLocks/>
            </p:cNvSpPr>
            <p:nvPr/>
          </p:nvSpPr>
          <p:spPr bwMode="auto">
            <a:xfrm>
              <a:off x="2404" y="2292"/>
              <a:ext cx="616" cy="206"/>
            </a:xfrm>
            <a:custGeom>
              <a:avLst/>
              <a:gdLst>
                <a:gd name="T0" fmla="*/ 0 w 616"/>
                <a:gd name="T1" fmla="*/ 108 h 206"/>
                <a:gd name="T2" fmla="*/ 332 w 616"/>
                <a:gd name="T3" fmla="*/ 188 h 206"/>
                <a:gd name="T4" fmla="*/ 616 w 616"/>
                <a:gd name="T5" fmla="*/ 0 h 206"/>
                <a:gd name="T6" fmla="*/ 0 60000 65536"/>
                <a:gd name="T7" fmla="*/ 0 60000 65536"/>
                <a:gd name="T8" fmla="*/ 0 60000 65536"/>
                <a:gd name="T9" fmla="*/ 0 w 616"/>
                <a:gd name="T10" fmla="*/ 0 h 206"/>
                <a:gd name="T11" fmla="*/ 616 w 616"/>
                <a:gd name="T12" fmla="*/ 206 h 2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6" h="206">
                  <a:moveTo>
                    <a:pt x="0" y="108"/>
                  </a:moveTo>
                  <a:cubicBezTo>
                    <a:pt x="114" y="157"/>
                    <a:pt x="229" y="206"/>
                    <a:pt x="332" y="188"/>
                  </a:cubicBezTo>
                  <a:cubicBezTo>
                    <a:pt x="435" y="170"/>
                    <a:pt x="525" y="85"/>
                    <a:pt x="61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sz="1800" dirty="0" smtClean="0">
                <a:latin typeface="Calibri" pitchFamily="34" charset="0"/>
                <a:cs typeface="Calibri" pitchFamily="34" charset="0"/>
              </a:rPr>
              <a:t>При построении нового сайта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latin typeface="Calibri" pitchFamily="34" charset="0"/>
                <a:cs typeface="Calibri" pitchFamily="34" charset="0"/>
              </a:rPr>
              <a:t>новый сайт может давать не более трех новых дуг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342900" lvl="1" indent="-342900">
              <a:buFont typeface="+mj-lt"/>
              <a:buAutoNum type="alphaLcParenR"/>
            </a:pPr>
            <a:r>
              <a:rPr lang="ru-RU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нижняя огибающая может состоять не более чем из </a:t>
            </a:r>
            <a:r>
              <a:rPr lang="en-US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2</a:t>
            </a:r>
            <a:r>
              <a:rPr lang="en-US" sz="1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n</a:t>
            </a:r>
            <a:r>
              <a:rPr lang="en-US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 </a:t>
            </a:r>
            <a:r>
              <a:rPr lang="ru-RU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дуг парабол</a:t>
            </a:r>
          </a:p>
          <a:p>
            <a:pPr marL="342900" lvl="1" indent="-342900"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нижняя огибающая может состоять не более чем из </a:t>
            </a:r>
            <a:r>
              <a:rPr lang="en-US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2</a:t>
            </a:r>
            <a:r>
              <a:rPr lang="en-US" sz="14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n-1</a:t>
            </a:r>
            <a:r>
              <a:rPr lang="en-US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 </a:t>
            </a:r>
            <a:r>
              <a:rPr lang="ru-RU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дуг парабол</a:t>
            </a:r>
            <a:endParaRPr lang="en-US" sz="14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ru-RU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Во время работы алгоритма построения диаграммы Вороного обработка окружностей (процедура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HandleEvent</a:t>
            </a:r>
            <a:r>
              <a:rPr lang="ru-RU" sz="1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)не содержит этапа</a:t>
            </a:r>
          </a:p>
          <a:p>
            <a:pPr marL="342900" lvl="1" indent="-342900">
              <a:buFont typeface="+mj-lt"/>
              <a:buAutoNum type="alphaLcParenR"/>
            </a:pPr>
            <a:r>
              <a:rPr lang="ru-RU" sz="1400" dirty="0" smtClean="0">
                <a:latin typeface="Calibri" pitchFamily="34" charset="0"/>
                <a:cs typeface="Calibri" pitchFamily="34" charset="0"/>
              </a:rPr>
              <a:t>Создать новую запись в двусвязном списке</a:t>
            </a:r>
          </a:p>
          <a:p>
            <a:pPr marL="342900" lvl="1" indent="-342900">
              <a:buFont typeface="+mj-lt"/>
              <a:buAutoNum type="alphaLcParenR"/>
            </a:pPr>
            <a:r>
              <a:rPr lang="ru-RU" sz="1400" dirty="0" smtClean="0">
                <a:latin typeface="Calibri" pitchFamily="34" charset="0"/>
                <a:cs typeface="Calibri" pitchFamily="34" charset="0"/>
              </a:rPr>
              <a:t>Добавить вершину в соответствующее место двусвязного списка</a:t>
            </a:r>
          </a:p>
          <a:p>
            <a:pPr marL="342900" lvl="1" indent="-342900">
              <a:buFont typeface="+mj-lt"/>
              <a:buAutoNum type="alphaLcParenR"/>
            </a:pPr>
            <a:r>
              <a:rPr lang="ru-RU" sz="1400" dirty="0" smtClean="0">
                <a:latin typeface="Calibri" pitchFamily="34" charset="0"/>
                <a:cs typeface="Calibri" pitchFamily="34" charset="0"/>
              </a:rPr>
              <a:t>Поверить новые тройки точек на появление новых окружностей</a:t>
            </a:r>
          </a:p>
          <a:p>
            <a:pPr marL="342900" lvl="1" indent="-342900"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Удалить из дерева </a:t>
            </a:r>
            <a:r>
              <a:rPr lang="en-US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T </a:t>
            </a:r>
            <a:r>
              <a:rPr lang="ru-RU" sz="1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все листья</a:t>
            </a:r>
          </a:p>
          <a:p>
            <a:pPr marL="342900" lvl="1" indent="-342900">
              <a:buNone/>
            </a:pPr>
            <a:endParaRPr lang="en-US" sz="18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076325"/>
            <a:ext cx="7772400" cy="56038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sz="2800" smtClean="0">
                <a:sym typeface="Wingdings" pitchFamily="2" charset="2"/>
              </a:rPr>
              <a:t>Средняя дуга параболы исчезает.</a:t>
            </a:r>
            <a:endParaRPr lang="en-US" sz="2800" smtClean="0">
              <a:sym typeface="Wingdings" pitchFamily="2" charset="2"/>
            </a:endParaRPr>
          </a:p>
          <a:p>
            <a:pPr eaLnBrk="1" hangingPunct="1"/>
            <a:endParaRPr lang="en-US" sz="280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sz="2800" smtClean="0">
              <a:sym typeface="Wingdings" pitchFamily="2" charset="2"/>
            </a:endParaRPr>
          </a:p>
          <a:p>
            <a:pPr eaLnBrk="1" hangingPunct="1"/>
            <a:endParaRPr lang="en-US" sz="280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sz="2800" smtClean="0">
              <a:sym typeface="Wingdings" pitchFamily="2" charset="2"/>
            </a:endParaRPr>
          </a:p>
        </p:txBody>
      </p:sp>
      <p:sp>
        <p:nvSpPr>
          <p:cNvPr id="5123" name="Line 4"/>
          <p:cNvSpPr>
            <a:spLocks noChangeShapeType="1"/>
          </p:cNvSpPr>
          <p:nvPr/>
        </p:nvSpPr>
        <p:spPr bwMode="auto">
          <a:xfrm>
            <a:off x="2092325" y="6691313"/>
            <a:ext cx="5645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4" name="Line 6"/>
          <p:cNvSpPr>
            <a:spLocks noChangeShapeType="1"/>
          </p:cNvSpPr>
          <p:nvPr/>
        </p:nvSpPr>
        <p:spPr bwMode="auto">
          <a:xfrm>
            <a:off x="1733550" y="59690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125" name="Line 27"/>
          <p:cNvSpPr>
            <a:spLocks noChangeShapeType="1"/>
          </p:cNvSpPr>
          <p:nvPr/>
        </p:nvSpPr>
        <p:spPr bwMode="auto">
          <a:xfrm flipH="1" flipV="1">
            <a:off x="4764088" y="2579688"/>
            <a:ext cx="74612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6" name="Line 28"/>
          <p:cNvSpPr>
            <a:spLocks noChangeShapeType="1"/>
          </p:cNvSpPr>
          <p:nvPr/>
        </p:nvSpPr>
        <p:spPr bwMode="auto">
          <a:xfrm>
            <a:off x="2085975" y="2143125"/>
            <a:ext cx="1555750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7" name="Line 29"/>
          <p:cNvSpPr>
            <a:spLocks noChangeShapeType="1"/>
          </p:cNvSpPr>
          <p:nvPr/>
        </p:nvSpPr>
        <p:spPr bwMode="auto">
          <a:xfrm>
            <a:off x="3641725" y="3116263"/>
            <a:ext cx="984250" cy="202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8" name="Line 30"/>
          <p:cNvSpPr>
            <a:spLocks noChangeShapeType="1"/>
          </p:cNvSpPr>
          <p:nvPr/>
        </p:nvSpPr>
        <p:spPr bwMode="auto">
          <a:xfrm flipV="1">
            <a:off x="4657725" y="2811463"/>
            <a:ext cx="174625" cy="2360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9" name="Line 31"/>
          <p:cNvSpPr>
            <a:spLocks noChangeShapeType="1"/>
          </p:cNvSpPr>
          <p:nvPr/>
        </p:nvSpPr>
        <p:spPr bwMode="auto">
          <a:xfrm flipV="1">
            <a:off x="3621088" y="2566988"/>
            <a:ext cx="1128712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30" name="Line 32"/>
          <p:cNvSpPr>
            <a:spLocks noChangeShapeType="1"/>
          </p:cNvSpPr>
          <p:nvPr/>
        </p:nvSpPr>
        <p:spPr bwMode="auto">
          <a:xfrm>
            <a:off x="4838700" y="2795588"/>
            <a:ext cx="1373188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31" name="Line 33"/>
          <p:cNvSpPr>
            <a:spLocks noChangeShapeType="1"/>
          </p:cNvSpPr>
          <p:nvPr/>
        </p:nvSpPr>
        <p:spPr bwMode="auto">
          <a:xfrm flipV="1">
            <a:off x="4756150" y="1582738"/>
            <a:ext cx="84138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32" name="Oval 34"/>
          <p:cNvSpPr>
            <a:spLocks noChangeArrowheads="1"/>
          </p:cNvSpPr>
          <p:nvPr/>
        </p:nvSpPr>
        <p:spPr bwMode="auto">
          <a:xfrm>
            <a:off x="5368925" y="3116263"/>
            <a:ext cx="261938" cy="268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33" name="Oval 35"/>
          <p:cNvSpPr>
            <a:spLocks noChangeArrowheads="1"/>
          </p:cNvSpPr>
          <p:nvPr/>
        </p:nvSpPr>
        <p:spPr bwMode="auto">
          <a:xfrm>
            <a:off x="5543550" y="2587625"/>
            <a:ext cx="258763" cy="265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34" name="Oval 36"/>
          <p:cNvSpPr>
            <a:spLocks noChangeArrowheads="1"/>
          </p:cNvSpPr>
          <p:nvPr/>
        </p:nvSpPr>
        <p:spPr bwMode="auto">
          <a:xfrm>
            <a:off x="3209925" y="3384550"/>
            <a:ext cx="258763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35" name="Oval 37"/>
          <p:cNvSpPr>
            <a:spLocks noChangeArrowheads="1"/>
          </p:cNvSpPr>
          <p:nvPr/>
        </p:nvSpPr>
        <p:spPr bwMode="auto">
          <a:xfrm>
            <a:off x="3987800" y="3028950"/>
            <a:ext cx="260350" cy="268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36" name="Oval 38"/>
          <p:cNvSpPr>
            <a:spLocks noChangeArrowheads="1"/>
          </p:cNvSpPr>
          <p:nvPr/>
        </p:nvSpPr>
        <p:spPr bwMode="auto">
          <a:xfrm>
            <a:off x="3816350" y="2497138"/>
            <a:ext cx="258763" cy="265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37" name="Text Box 39"/>
          <p:cNvSpPr txBox="1">
            <a:spLocks noChangeArrowheads="1"/>
          </p:cNvSpPr>
          <p:nvPr/>
        </p:nvSpPr>
        <p:spPr bwMode="auto">
          <a:xfrm>
            <a:off x="5842000" y="2147888"/>
            <a:ext cx="3921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  <a:endParaRPr lang="en-US" i="1"/>
          </a:p>
        </p:txBody>
      </p:sp>
      <p:sp>
        <p:nvSpPr>
          <p:cNvPr id="5138" name="Text Box 40"/>
          <p:cNvSpPr txBox="1">
            <a:spLocks noChangeArrowheads="1"/>
          </p:cNvSpPr>
          <p:nvPr/>
        </p:nvSpPr>
        <p:spPr bwMode="auto">
          <a:xfrm>
            <a:off x="6070600" y="1770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q</a:t>
            </a:r>
          </a:p>
        </p:txBody>
      </p:sp>
      <p:sp>
        <p:nvSpPr>
          <p:cNvPr id="5139" name="Oval 41"/>
          <p:cNvSpPr>
            <a:spLocks noChangeArrowheads="1"/>
          </p:cNvSpPr>
          <p:nvPr/>
        </p:nvSpPr>
        <p:spPr bwMode="auto">
          <a:xfrm>
            <a:off x="6383338" y="1833563"/>
            <a:ext cx="198437" cy="241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40" name="Freeform 42"/>
          <p:cNvSpPr>
            <a:spLocks/>
          </p:cNvSpPr>
          <p:nvPr/>
        </p:nvSpPr>
        <p:spPr bwMode="auto">
          <a:xfrm>
            <a:off x="4689475" y="4805363"/>
            <a:ext cx="2251075" cy="206375"/>
          </a:xfrm>
          <a:custGeom>
            <a:avLst/>
            <a:gdLst>
              <a:gd name="T0" fmla="*/ 0 w 1125"/>
              <a:gd name="T1" fmla="*/ 2147483647 h 799"/>
              <a:gd name="T2" fmla="*/ 2147483647 w 1125"/>
              <a:gd name="T3" fmla="*/ 2147483647 h 799"/>
              <a:gd name="T4" fmla="*/ 2147483647 w 1125"/>
              <a:gd name="T5" fmla="*/ 0 h 799"/>
              <a:gd name="T6" fmla="*/ 0 60000 65536"/>
              <a:gd name="T7" fmla="*/ 0 60000 65536"/>
              <a:gd name="T8" fmla="*/ 0 60000 65536"/>
              <a:gd name="T9" fmla="*/ 0 w 1125"/>
              <a:gd name="T10" fmla="*/ 0 h 799"/>
              <a:gd name="T11" fmla="*/ 1125 w 1125"/>
              <a:gd name="T12" fmla="*/ 799 h 7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5" h="799">
                <a:moveTo>
                  <a:pt x="0" y="348"/>
                </a:moveTo>
                <a:cubicBezTo>
                  <a:pt x="162" y="573"/>
                  <a:pt x="325" y="799"/>
                  <a:pt x="512" y="741"/>
                </a:cubicBezTo>
                <a:cubicBezTo>
                  <a:pt x="699" y="683"/>
                  <a:pt x="912" y="341"/>
                  <a:pt x="1125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41" name="Freeform 43"/>
          <p:cNvSpPr>
            <a:spLocks/>
          </p:cNvSpPr>
          <p:nvPr/>
        </p:nvSpPr>
        <p:spPr bwMode="auto">
          <a:xfrm>
            <a:off x="2054225" y="4867275"/>
            <a:ext cx="2465388" cy="157163"/>
          </a:xfrm>
          <a:custGeom>
            <a:avLst/>
            <a:gdLst>
              <a:gd name="T0" fmla="*/ 0 w 856"/>
              <a:gd name="T1" fmla="*/ 0 h 514"/>
              <a:gd name="T2" fmla="*/ 2147483647 w 856"/>
              <a:gd name="T3" fmla="*/ 2147483647 h 514"/>
              <a:gd name="T4" fmla="*/ 2147483647 w 856"/>
              <a:gd name="T5" fmla="*/ 2147483647 h 514"/>
              <a:gd name="T6" fmla="*/ 0 60000 65536"/>
              <a:gd name="T7" fmla="*/ 0 60000 65536"/>
              <a:gd name="T8" fmla="*/ 0 60000 65536"/>
              <a:gd name="T9" fmla="*/ 0 w 856"/>
              <a:gd name="T10" fmla="*/ 0 h 514"/>
              <a:gd name="T11" fmla="*/ 856 w 856"/>
              <a:gd name="T12" fmla="*/ 514 h 5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6" h="514">
                <a:moveTo>
                  <a:pt x="0" y="0"/>
                </a:moveTo>
                <a:cubicBezTo>
                  <a:pt x="204" y="219"/>
                  <a:pt x="409" y="438"/>
                  <a:pt x="552" y="476"/>
                </a:cubicBezTo>
                <a:cubicBezTo>
                  <a:pt x="695" y="514"/>
                  <a:pt x="775" y="371"/>
                  <a:pt x="856" y="22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42" name="Oval 45"/>
          <p:cNvSpPr>
            <a:spLocks noChangeArrowheads="1"/>
          </p:cNvSpPr>
          <p:nvPr/>
        </p:nvSpPr>
        <p:spPr bwMode="auto">
          <a:xfrm>
            <a:off x="2786063" y="3070225"/>
            <a:ext cx="3702050" cy="3702050"/>
          </a:xfrm>
          <a:prstGeom prst="ellipse">
            <a:avLst/>
          </a:prstGeom>
          <a:noFill/>
          <a:ln w="25400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43" name="Freeform 47"/>
          <p:cNvSpPr>
            <a:spLocks/>
          </p:cNvSpPr>
          <p:nvPr/>
        </p:nvSpPr>
        <p:spPr bwMode="auto">
          <a:xfrm>
            <a:off x="4527550" y="4884738"/>
            <a:ext cx="146050" cy="42862"/>
          </a:xfrm>
          <a:custGeom>
            <a:avLst/>
            <a:gdLst>
              <a:gd name="T0" fmla="*/ 0 w 92"/>
              <a:gd name="T1" fmla="*/ 2147483647 h 16"/>
              <a:gd name="T2" fmla="*/ 2147483647 w 92"/>
              <a:gd name="T3" fmla="*/ 2147483647 h 16"/>
              <a:gd name="T4" fmla="*/ 2147483647 w 92"/>
              <a:gd name="T5" fmla="*/ 0 h 16"/>
              <a:gd name="T6" fmla="*/ 0 60000 65536"/>
              <a:gd name="T7" fmla="*/ 0 60000 65536"/>
              <a:gd name="T8" fmla="*/ 0 60000 65536"/>
              <a:gd name="T9" fmla="*/ 0 w 92"/>
              <a:gd name="T10" fmla="*/ 0 h 16"/>
              <a:gd name="T11" fmla="*/ 92 w 92"/>
              <a:gd name="T12" fmla="*/ 16 h 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" h="16">
                <a:moveTo>
                  <a:pt x="0" y="16"/>
                </a:moveTo>
                <a:cubicBezTo>
                  <a:pt x="18" y="13"/>
                  <a:pt x="35" y="6"/>
                  <a:pt x="52" y="4"/>
                </a:cubicBezTo>
                <a:cubicBezTo>
                  <a:pt x="65" y="2"/>
                  <a:pt x="92" y="0"/>
                  <a:pt x="92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44" name="Rectangle 2"/>
          <p:cNvSpPr txBox="1">
            <a:spLocks noChangeArrowheads="1"/>
          </p:cNvSpPr>
          <p:nvPr/>
        </p:nvSpPr>
        <p:spPr bwMode="auto">
          <a:xfrm>
            <a:off x="363538" y="120650"/>
            <a:ext cx="85042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3600">
                <a:solidFill>
                  <a:srgbClr val="000000"/>
                </a:solidFill>
              </a:rPr>
              <a:t>Сканирующая строка идет вниз</a:t>
            </a: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5145" name="Text Box 61"/>
          <p:cNvSpPr txBox="1">
            <a:spLocks noChangeArrowheads="1"/>
          </p:cNvSpPr>
          <p:nvPr/>
        </p:nvSpPr>
        <p:spPr bwMode="auto">
          <a:xfrm>
            <a:off x="485775" y="5381625"/>
            <a:ext cx="20605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Сканирующая строка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4375" y="1030288"/>
            <a:ext cx="7772400" cy="71755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sym typeface="Wingdings" pitchFamily="2" charset="2"/>
              </a:rPr>
              <a:t>Нашлась окружность, внутри которой нет узлов и она проходит не менее, чем через 3 узла.</a:t>
            </a:r>
            <a:endParaRPr lang="en-US" sz="2400" smtClean="0">
              <a:sym typeface="Wingdings" pitchFamily="2" charset="2"/>
            </a:endParaRPr>
          </a:p>
        </p:txBody>
      </p: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2092325" y="6777038"/>
            <a:ext cx="5645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8" name="Line 6"/>
          <p:cNvSpPr>
            <a:spLocks noChangeShapeType="1"/>
          </p:cNvSpPr>
          <p:nvPr/>
        </p:nvSpPr>
        <p:spPr bwMode="auto">
          <a:xfrm>
            <a:off x="1733550" y="59690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149" name="Line 7"/>
          <p:cNvSpPr>
            <a:spLocks noChangeShapeType="1"/>
          </p:cNvSpPr>
          <p:nvPr/>
        </p:nvSpPr>
        <p:spPr bwMode="auto">
          <a:xfrm flipH="1" flipV="1">
            <a:off x="4764088" y="2579688"/>
            <a:ext cx="74612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0" name="Line 8"/>
          <p:cNvSpPr>
            <a:spLocks noChangeShapeType="1"/>
          </p:cNvSpPr>
          <p:nvPr/>
        </p:nvSpPr>
        <p:spPr bwMode="auto">
          <a:xfrm>
            <a:off x="2085975" y="2143125"/>
            <a:ext cx="1555750" cy="973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3641725" y="3116263"/>
            <a:ext cx="984250" cy="202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2" name="Line 10"/>
          <p:cNvSpPr>
            <a:spLocks noChangeShapeType="1"/>
          </p:cNvSpPr>
          <p:nvPr/>
        </p:nvSpPr>
        <p:spPr bwMode="auto">
          <a:xfrm flipV="1">
            <a:off x="4657725" y="2811463"/>
            <a:ext cx="174625" cy="2360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3" name="Line 11"/>
          <p:cNvSpPr>
            <a:spLocks noChangeShapeType="1"/>
          </p:cNvSpPr>
          <p:nvPr/>
        </p:nvSpPr>
        <p:spPr bwMode="auto">
          <a:xfrm flipV="1">
            <a:off x="3621088" y="2566988"/>
            <a:ext cx="1128712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4" name="Line 12"/>
          <p:cNvSpPr>
            <a:spLocks noChangeShapeType="1"/>
          </p:cNvSpPr>
          <p:nvPr/>
        </p:nvSpPr>
        <p:spPr bwMode="auto">
          <a:xfrm>
            <a:off x="4838700" y="2795588"/>
            <a:ext cx="1373188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5" name="Line 13"/>
          <p:cNvSpPr>
            <a:spLocks noChangeShapeType="1"/>
          </p:cNvSpPr>
          <p:nvPr/>
        </p:nvSpPr>
        <p:spPr bwMode="auto">
          <a:xfrm flipV="1">
            <a:off x="4756150" y="1843088"/>
            <a:ext cx="61913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6" name="Oval 14"/>
          <p:cNvSpPr>
            <a:spLocks noChangeArrowheads="1"/>
          </p:cNvSpPr>
          <p:nvPr/>
        </p:nvSpPr>
        <p:spPr bwMode="auto">
          <a:xfrm>
            <a:off x="5368925" y="3116263"/>
            <a:ext cx="261938" cy="268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57" name="Oval 15"/>
          <p:cNvSpPr>
            <a:spLocks noChangeArrowheads="1"/>
          </p:cNvSpPr>
          <p:nvPr/>
        </p:nvSpPr>
        <p:spPr bwMode="auto">
          <a:xfrm>
            <a:off x="5543550" y="2587625"/>
            <a:ext cx="258763" cy="265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58" name="Oval 16"/>
          <p:cNvSpPr>
            <a:spLocks noChangeArrowheads="1"/>
          </p:cNvSpPr>
          <p:nvPr/>
        </p:nvSpPr>
        <p:spPr bwMode="auto">
          <a:xfrm>
            <a:off x="3209925" y="3384550"/>
            <a:ext cx="258763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59" name="Oval 17"/>
          <p:cNvSpPr>
            <a:spLocks noChangeArrowheads="1"/>
          </p:cNvSpPr>
          <p:nvPr/>
        </p:nvSpPr>
        <p:spPr bwMode="auto">
          <a:xfrm>
            <a:off x="3987800" y="3028950"/>
            <a:ext cx="260350" cy="268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60" name="Oval 18"/>
          <p:cNvSpPr>
            <a:spLocks noChangeArrowheads="1"/>
          </p:cNvSpPr>
          <p:nvPr/>
        </p:nvSpPr>
        <p:spPr bwMode="auto">
          <a:xfrm>
            <a:off x="3816350" y="2497138"/>
            <a:ext cx="258763" cy="265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61" name="Text Box 19"/>
          <p:cNvSpPr txBox="1">
            <a:spLocks noChangeArrowheads="1"/>
          </p:cNvSpPr>
          <p:nvPr/>
        </p:nvSpPr>
        <p:spPr bwMode="auto">
          <a:xfrm>
            <a:off x="5842000" y="2147888"/>
            <a:ext cx="3921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  <a:endParaRPr lang="en-US" i="1"/>
          </a:p>
        </p:txBody>
      </p:sp>
      <p:sp>
        <p:nvSpPr>
          <p:cNvPr id="6162" name="Text Box 20"/>
          <p:cNvSpPr txBox="1">
            <a:spLocks noChangeArrowheads="1"/>
          </p:cNvSpPr>
          <p:nvPr/>
        </p:nvSpPr>
        <p:spPr bwMode="auto">
          <a:xfrm>
            <a:off x="6070600" y="1770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q</a:t>
            </a:r>
          </a:p>
        </p:txBody>
      </p:sp>
      <p:sp>
        <p:nvSpPr>
          <p:cNvPr id="6163" name="Oval 21"/>
          <p:cNvSpPr>
            <a:spLocks noChangeArrowheads="1"/>
          </p:cNvSpPr>
          <p:nvPr/>
        </p:nvSpPr>
        <p:spPr bwMode="auto">
          <a:xfrm>
            <a:off x="6383338" y="1833563"/>
            <a:ext cx="198437" cy="241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64" name="Freeform 22"/>
          <p:cNvSpPr>
            <a:spLocks/>
          </p:cNvSpPr>
          <p:nvPr/>
        </p:nvSpPr>
        <p:spPr bwMode="auto">
          <a:xfrm>
            <a:off x="4660900" y="5111750"/>
            <a:ext cx="2251075" cy="133350"/>
          </a:xfrm>
          <a:custGeom>
            <a:avLst/>
            <a:gdLst>
              <a:gd name="T0" fmla="*/ 0 w 1125"/>
              <a:gd name="T1" fmla="*/ 2147483647 h 799"/>
              <a:gd name="T2" fmla="*/ 2147483647 w 1125"/>
              <a:gd name="T3" fmla="*/ 2147483647 h 799"/>
              <a:gd name="T4" fmla="*/ 2147483647 w 1125"/>
              <a:gd name="T5" fmla="*/ 0 h 799"/>
              <a:gd name="T6" fmla="*/ 0 60000 65536"/>
              <a:gd name="T7" fmla="*/ 0 60000 65536"/>
              <a:gd name="T8" fmla="*/ 0 60000 65536"/>
              <a:gd name="T9" fmla="*/ 0 w 1125"/>
              <a:gd name="T10" fmla="*/ 0 h 799"/>
              <a:gd name="T11" fmla="*/ 1125 w 1125"/>
              <a:gd name="T12" fmla="*/ 799 h 7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5" h="799">
                <a:moveTo>
                  <a:pt x="0" y="348"/>
                </a:moveTo>
                <a:cubicBezTo>
                  <a:pt x="162" y="573"/>
                  <a:pt x="325" y="799"/>
                  <a:pt x="512" y="741"/>
                </a:cubicBezTo>
                <a:cubicBezTo>
                  <a:pt x="699" y="683"/>
                  <a:pt x="912" y="341"/>
                  <a:pt x="1125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5" name="Freeform 23"/>
          <p:cNvSpPr>
            <a:spLocks/>
          </p:cNvSpPr>
          <p:nvPr/>
        </p:nvSpPr>
        <p:spPr bwMode="auto">
          <a:xfrm>
            <a:off x="2212975" y="5116513"/>
            <a:ext cx="2465388" cy="112712"/>
          </a:xfrm>
          <a:custGeom>
            <a:avLst/>
            <a:gdLst>
              <a:gd name="T0" fmla="*/ 0 w 856"/>
              <a:gd name="T1" fmla="*/ 0 h 514"/>
              <a:gd name="T2" fmla="*/ 2147483647 w 856"/>
              <a:gd name="T3" fmla="*/ 2147483647 h 514"/>
              <a:gd name="T4" fmla="*/ 2147483647 w 856"/>
              <a:gd name="T5" fmla="*/ 2147483647 h 514"/>
              <a:gd name="T6" fmla="*/ 0 60000 65536"/>
              <a:gd name="T7" fmla="*/ 0 60000 65536"/>
              <a:gd name="T8" fmla="*/ 0 60000 65536"/>
              <a:gd name="T9" fmla="*/ 0 w 856"/>
              <a:gd name="T10" fmla="*/ 0 h 514"/>
              <a:gd name="T11" fmla="*/ 856 w 856"/>
              <a:gd name="T12" fmla="*/ 514 h 5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6" h="514">
                <a:moveTo>
                  <a:pt x="0" y="0"/>
                </a:moveTo>
                <a:cubicBezTo>
                  <a:pt x="204" y="219"/>
                  <a:pt x="409" y="438"/>
                  <a:pt x="552" y="476"/>
                </a:cubicBezTo>
                <a:cubicBezTo>
                  <a:pt x="695" y="514"/>
                  <a:pt x="775" y="371"/>
                  <a:pt x="856" y="22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66" name="Oval 24"/>
          <p:cNvSpPr>
            <a:spLocks noChangeArrowheads="1"/>
          </p:cNvSpPr>
          <p:nvPr/>
        </p:nvSpPr>
        <p:spPr bwMode="auto">
          <a:xfrm>
            <a:off x="2786063" y="3070225"/>
            <a:ext cx="3702050" cy="3702050"/>
          </a:xfrm>
          <a:prstGeom prst="ellipse">
            <a:avLst/>
          </a:prstGeom>
          <a:noFill/>
          <a:ln w="25400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6167" name="Group 26"/>
          <p:cNvGrpSpPr>
            <a:grpSpLocks/>
          </p:cNvGrpSpPr>
          <p:nvPr/>
        </p:nvGrpSpPr>
        <p:grpSpPr bwMode="auto">
          <a:xfrm>
            <a:off x="4645025" y="5181600"/>
            <a:ext cx="4140200" cy="1490663"/>
            <a:chOff x="3017" y="3200"/>
            <a:chExt cx="2608" cy="939"/>
          </a:xfrm>
        </p:grpSpPr>
        <p:sp>
          <p:nvSpPr>
            <p:cNvPr id="6170" name="Text Box 27"/>
            <p:cNvSpPr txBox="1">
              <a:spLocks noChangeArrowheads="1"/>
            </p:cNvSpPr>
            <p:nvPr/>
          </p:nvSpPr>
          <p:spPr bwMode="auto">
            <a:xfrm>
              <a:off x="3955" y="3538"/>
              <a:ext cx="1670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sz="2800" b="1">
                  <a:solidFill>
                    <a:srgbClr val="0000FF"/>
                  </a:solidFill>
                </a:rPr>
                <a:t>вершина Вороного</a:t>
              </a:r>
              <a:endParaRPr lang="en-US" sz="2800" b="1">
                <a:solidFill>
                  <a:srgbClr val="0000FF"/>
                </a:solidFill>
              </a:endParaRPr>
            </a:p>
          </p:txBody>
        </p:sp>
        <p:sp>
          <p:nvSpPr>
            <p:cNvPr id="6171" name="Line 28"/>
            <p:cNvSpPr>
              <a:spLocks noChangeShapeType="1"/>
            </p:cNvSpPr>
            <p:nvPr/>
          </p:nvSpPr>
          <p:spPr bwMode="auto">
            <a:xfrm flipH="1" flipV="1">
              <a:off x="3017" y="3200"/>
              <a:ext cx="896" cy="475"/>
            </a:xfrm>
            <a:prstGeom prst="line">
              <a:avLst/>
            </a:prstGeom>
            <a:noFill/>
            <a:ln w="127000">
              <a:solidFill>
                <a:srgbClr val="33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168" name="Rectangle 2"/>
          <p:cNvSpPr txBox="1">
            <a:spLocks noChangeArrowheads="1"/>
          </p:cNvSpPr>
          <p:nvPr/>
        </p:nvSpPr>
        <p:spPr bwMode="auto">
          <a:xfrm>
            <a:off x="363538" y="120650"/>
            <a:ext cx="85042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3600">
                <a:solidFill>
                  <a:schemeClr val="tx2"/>
                </a:solidFill>
              </a:rPr>
              <a:t>Появление вершин диаграммы Вороного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6169" name="Text Box 61"/>
          <p:cNvSpPr txBox="1">
            <a:spLocks noChangeArrowheads="1"/>
          </p:cNvSpPr>
          <p:nvPr/>
        </p:nvSpPr>
        <p:spPr bwMode="auto">
          <a:xfrm>
            <a:off x="485775" y="5381625"/>
            <a:ext cx="20605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Сканирующая строка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6613"/>
          </a:xfrm>
        </p:spPr>
        <p:txBody>
          <a:bodyPr/>
          <a:lstStyle/>
          <a:p>
            <a:pPr eaLnBrk="1" hangingPunct="1"/>
            <a:r>
              <a:rPr lang="ru-RU" smtClean="0"/>
              <a:t>Описание шагов алгоритма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97025"/>
            <a:ext cx="7772400" cy="4498975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ru-RU" smtClean="0"/>
              <a:t>Инициализация</a:t>
            </a:r>
            <a:r>
              <a:rPr lang="en-US" smtClean="0"/>
              <a:t> </a:t>
            </a:r>
          </a:p>
          <a:p>
            <a:pPr marL="990600" lvl="1" indent="-533400" eaLnBrk="1" hangingPunct="1">
              <a:buFontTx/>
              <a:buChar char="•"/>
            </a:pPr>
            <a:r>
              <a:rPr lang="ru-RU" smtClean="0"/>
              <a:t>Поместить все узлы в очередь</a:t>
            </a:r>
            <a:r>
              <a:rPr lang="en-US" smtClean="0"/>
              <a:t> Q</a:t>
            </a:r>
          </a:p>
          <a:p>
            <a:pPr marL="990600" lvl="1" indent="-533400" eaLnBrk="1" hangingPunct="1">
              <a:buFontTx/>
              <a:buChar char="•"/>
            </a:pPr>
            <a:r>
              <a:rPr lang="ru-RU" smtClean="0"/>
              <a:t>Создать пустое бинарное дерево</a:t>
            </a:r>
            <a:r>
              <a:rPr lang="en-US" smtClean="0"/>
              <a:t> T</a:t>
            </a:r>
            <a:endParaRPr lang="en-US" smtClean="0">
              <a:sym typeface="Symbol" pitchFamily="18" charset="2"/>
            </a:endParaRPr>
          </a:p>
          <a:p>
            <a:pPr marL="990600" lvl="1" indent="-533400" eaLnBrk="1" hangingPunct="1">
              <a:buFontTx/>
              <a:buChar char="•"/>
            </a:pPr>
            <a:r>
              <a:rPr lang="ru-RU" smtClean="0"/>
              <a:t>Создать пустой двусвязный список</a:t>
            </a:r>
            <a:r>
              <a:rPr lang="en-US" smtClean="0"/>
              <a:t> D</a:t>
            </a:r>
            <a:endParaRPr lang="en-US" smtClean="0">
              <a:sym typeface="Symbol" pitchFamily="18" charset="2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ru-RU" smtClean="0"/>
              <a:t>Пока очередь</a:t>
            </a:r>
            <a:r>
              <a:rPr lang="en-US" smtClean="0"/>
              <a:t> Q </a:t>
            </a:r>
            <a:r>
              <a:rPr lang="ru-RU" smtClean="0"/>
              <a:t>не пустая</a:t>
            </a:r>
            <a:r>
              <a:rPr lang="en-US" smtClean="0">
                <a:sym typeface="Symbol" pitchFamily="18" charset="2"/>
              </a:rPr>
              <a:t>,</a:t>
            </a:r>
          </a:p>
          <a:p>
            <a:pPr marL="990600" lvl="1" indent="-533400" eaLnBrk="1" hangingPunct="1">
              <a:buFontTx/>
              <a:buChar char="•"/>
            </a:pPr>
            <a:r>
              <a:rPr lang="ru-RU" smtClean="0"/>
              <a:t>Взять элемент</a:t>
            </a:r>
            <a:r>
              <a:rPr lang="en-US" smtClean="0"/>
              <a:t> (e) </a:t>
            </a:r>
            <a:r>
              <a:rPr lang="ru-RU" smtClean="0"/>
              <a:t>из</a:t>
            </a:r>
            <a:r>
              <a:rPr lang="en-US" smtClean="0"/>
              <a:t> Q </a:t>
            </a:r>
            <a:r>
              <a:rPr lang="ru-RU" smtClean="0"/>
              <a:t>с наименьшей (в экранных координатах) координатой</a:t>
            </a:r>
            <a:r>
              <a:rPr lang="en-US" smtClean="0"/>
              <a:t> y</a:t>
            </a:r>
          </a:p>
          <a:p>
            <a:pPr marL="1371600" lvl="2" indent="-457200" eaLnBrk="1" hangingPunct="1"/>
            <a:r>
              <a:rPr lang="ru-RU" smtClean="0"/>
              <a:t>Вызвать процедуру обработки нового сайта </a:t>
            </a:r>
            <a:r>
              <a:rPr lang="en-US" smtClean="0"/>
              <a:t>HandleEvent(e, T, D)</a:t>
            </a:r>
            <a:endParaRPr lang="en-US" smtClean="0">
              <a:sym typeface="Wingdings" pitchFamily="2" charset="2"/>
            </a:endParaRPr>
          </a:p>
          <a:p>
            <a:pPr marL="609600" indent="-609600" eaLnBrk="1" hangingPunct="1">
              <a:buFontTx/>
              <a:buNone/>
            </a:pPr>
            <a:endParaRPr lang="en-US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5925"/>
            <a:ext cx="7772400" cy="846138"/>
          </a:xfrm>
        </p:spPr>
        <p:txBody>
          <a:bodyPr/>
          <a:lstStyle/>
          <a:p>
            <a:pPr eaLnBrk="1" hangingPunct="1"/>
            <a:r>
              <a:rPr lang="ru-RU" smtClean="0"/>
              <a:t>Обработка нового сайта</a:t>
            </a:r>
            <a:br>
              <a:rPr lang="ru-RU" smtClean="0"/>
            </a:br>
            <a:r>
              <a:rPr lang="ru-RU" smtClean="0"/>
              <a:t> </a:t>
            </a:r>
            <a:r>
              <a:rPr lang="ru-RU" sz="4000" smtClean="0"/>
              <a:t>процедура </a:t>
            </a:r>
            <a:r>
              <a:rPr lang="en-US" sz="4000" smtClean="0"/>
              <a:t>HandleEvent(e, T, D)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66875"/>
            <a:ext cx="7961313" cy="47688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ru-RU" sz="2800" smtClean="0"/>
              <a:t>Найти, дуга  какой параболы находится над новым сайтом.</a:t>
            </a:r>
            <a:endParaRPr lang="en-US" sz="280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ru-RU" sz="2800" smtClean="0"/>
              <a:t>Разрезать эту дугу, заменив соответствующий лист дерева Т новым поддеревом, с учетом новой дуги параболы.</a:t>
            </a:r>
            <a:endParaRPr lang="en-US" sz="280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ru-RU" sz="2800" smtClean="0">
                <a:sym typeface="Symbol" pitchFamily="18" charset="2"/>
              </a:rPr>
              <a:t>Добавить два новых элемента, соответствующих новым узлам дерева, в двусвязный список </a:t>
            </a:r>
            <a:r>
              <a:rPr lang="en-US" sz="2800" smtClean="0">
                <a:sym typeface="Symbol" pitchFamily="18" charset="2"/>
              </a:rPr>
              <a:t>D</a:t>
            </a:r>
            <a:r>
              <a:rPr lang="ru-RU" sz="2800" smtClean="0">
                <a:sym typeface="Symbol" pitchFamily="18" charset="2"/>
              </a:rPr>
              <a:t>.</a:t>
            </a:r>
            <a:endParaRPr lang="en-US" sz="2800" smtClean="0"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ru-RU" sz="2800" smtClean="0"/>
              <a:t>Проверить, не появились ли новые окружности, дающие вершины диаграммы Вороного, и если они появились, добавить их в очередь событий.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5925"/>
            <a:ext cx="7772400" cy="614363"/>
          </a:xfrm>
        </p:spPr>
        <p:txBody>
          <a:bodyPr/>
          <a:lstStyle/>
          <a:p>
            <a:pPr eaLnBrk="1" hangingPunct="1"/>
            <a:r>
              <a:rPr lang="ru-RU" sz="3200" smtClean="0"/>
              <a:t>Поиск дуги параболы над новым сайтом</a:t>
            </a:r>
            <a:endParaRPr lang="en-US" sz="3200" smtClean="0"/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1917700" y="27051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1054100" y="39497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2743200" y="39370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cxnSp>
        <p:nvCxnSpPr>
          <p:cNvPr id="9222" name="AutoShape 6"/>
          <p:cNvCxnSpPr>
            <a:cxnSpLocks noChangeShapeType="1"/>
            <a:stCxn id="9219" idx="3"/>
            <a:endCxn id="9220" idx="7"/>
          </p:cNvCxnSpPr>
          <p:nvPr/>
        </p:nvCxnSpPr>
        <p:spPr bwMode="auto">
          <a:xfrm flipH="1">
            <a:off x="1401763" y="3052763"/>
            <a:ext cx="574675" cy="955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3" name="AutoShape 7"/>
          <p:cNvCxnSpPr>
            <a:cxnSpLocks noChangeShapeType="1"/>
            <a:stCxn id="9219" idx="5"/>
            <a:endCxn id="9221" idx="1"/>
          </p:cNvCxnSpPr>
          <p:nvPr/>
        </p:nvCxnSpPr>
        <p:spPr bwMode="auto">
          <a:xfrm>
            <a:off x="2265363" y="3052763"/>
            <a:ext cx="536575" cy="942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35000" y="52451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i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485900" y="52324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j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324100" y="52451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k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3175000" y="52197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371725" y="2644775"/>
            <a:ext cx="1208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j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k</a:t>
            </a:r>
            <a:r>
              <a:rPr lang="en-US"/>
              <a:t>&gt;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1470025" y="3965575"/>
            <a:ext cx="117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j</a:t>
            </a:r>
            <a:r>
              <a:rPr lang="en-US"/>
              <a:t>&gt;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3159125" y="3978275"/>
            <a:ext cx="1208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k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l</a:t>
            </a:r>
            <a:r>
              <a:rPr lang="en-US"/>
              <a:t>&gt;</a:t>
            </a:r>
          </a:p>
        </p:txBody>
      </p:sp>
      <p:cxnSp>
        <p:nvCxnSpPr>
          <p:cNvPr id="9231" name="AutoShape 15"/>
          <p:cNvCxnSpPr>
            <a:cxnSpLocks noChangeShapeType="1"/>
            <a:stCxn id="9220" idx="3"/>
            <a:endCxn id="9224" idx="0"/>
          </p:cNvCxnSpPr>
          <p:nvPr/>
        </p:nvCxnSpPr>
        <p:spPr bwMode="auto">
          <a:xfrm flipH="1">
            <a:off x="850900" y="4297363"/>
            <a:ext cx="261938" cy="947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2" name="AutoShape 16"/>
          <p:cNvCxnSpPr>
            <a:cxnSpLocks noChangeShapeType="1"/>
            <a:stCxn id="9220" idx="5"/>
            <a:endCxn id="9225" idx="0"/>
          </p:cNvCxnSpPr>
          <p:nvPr/>
        </p:nvCxnSpPr>
        <p:spPr bwMode="auto">
          <a:xfrm>
            <a:off x="1401763" y="4297363"/>
            <a:ext cx="300037" cy="935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3" name="AutoShape 17"/>
          <p:cNvCxnSpPr>
            <a:cxnSpLocks noChangeShapeType="1"/>
            <a:stCxn id="9221" idx="3"/>
            <a:endCxn id="9226" idx="0"/>
          </p:cNvCxnSpPr>
          <p:nvPr/>
        </p:nvCxnSpPr>
        <p:spPr bwMode="auto">
          <a:xfrm flipH="1">
            <a:off x="2540000" y="4284663"/>
            <a:ext cx="261938" cy="960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4" name="AutoShape 18"/>
          <p:cNvCxnSpPr>
            <a:cxnSpLocks noChangeShapeType="1"/>
            <a:stCxn id="9221" idx="5"/>
            <a:endCxn id="9227" idx="0"/>
          </p:cNvCxnSpPr>
          <p:nvPr/>
        </p:nvCxnSpPr>
        <p:spPr bwMode="auto">
          <a:xfrm>
            <a:off x="3090863" y="4284663"/>
            <a:ext cx="300037" cy="935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385763" y="1227138"/>
            <a:ext cx="87582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ru-RU"/>
              <a:t>Координата </a:t>
            </a:r>
            <a:r>
              <a:rPr lang="en-US"/>
              <a:t>x </a:t>
            </a:r>
            <a:r>
              <a:rPr lang="ru-RU"/>
              <a:t>нового сайта используется для бинарного поиска</a:t>
            </a:r>
            <a:endParaRPr lang="en-US"/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ru-RU"/>
              <a:t>При движении по дереву от корня к листьям, сравниваем </a:t>
            </a:r>
            <a:r>
              <a:rPr lang="en-US"/>
              <a:t>x </a:t>
            </a:r>
            <a:r>
              <a:rPr lang="ru-RU"/>
              <a:t>с координатами пересечений дуг парабол в узлах дерева.</a:t>
            </a:r>
            <a:endParaRPr lang="en-US"/>
          </a:p>
        </p:txBody>
      </p:sp>
      <p:sp>
        <p:nvSpPr>
          <p:cNvPr id="9236" name="Oval 25"/>
          <p:cNvSpPr>
            <a:spLocks noChangeArrowheads="1"/>
          </p:cNvSpPr>
          <p:nvPr/>
        </p:nvSpPr>
        <p:spPr bwMode="auto">
          <a:xfrm>
            <a:off x="6680200" y="41275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237" name="Oval 26"/>
          <p:cNvSpPr>
            <a:spLocks noChangeArrowheads="1"/>
          </p:cNvSpPr>
          <p:nvPr/>
        </p:nvSpPr>
        <p:spPr bwMode="auto">
          <a:xfrm>
            <a:off x="7543800" y="38100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238" name="Oval 28"/>
          <p:cNvSpPr>
            <a:spLocks noChangeArrowheads="1"/>
          </p:cNvSpPr>
          <p:nvPr/>
        </p:nvSpPr>
        <p:spPr bwMode="auto">
          <a:xfrm>
            <a:off x="5765800" y="36322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239" name="Oval 30"/>
          <p:cNvSpPr>
            <a:spLocks noChangeArrowheads="1"/>
          </p:cNvSpPr>
          <p:nvPr/>
        </p:nvSpPr>
        <p:spPr bwMode="auto">
          <a:xfrm>
            <a:off x="4978400" y="38354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240" name="Text Box 31"/>
          <p:cNvSpPr txBox="1">
            <a:spLocks noChangeArrowheads="1"/>
          </p:cNvSpPr>
          <p:nvPr/>
        </p:nvSpPr>
        <p:spPr bwMode="auto">
          <a:xfrm>
            <a:off x="4543425" y="35083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</a:p>
        </p:txBody>
      </p:sp>
      <p:sp>
        <p:nvSpPr>
          <p:cNvPr id="9241" name="Text Box 32"/>
          <p:cNvSpPr txBox="1">
            <a:spLocks noChangeArrowheads="1"/>
          </p:cNvSpPr>
          <p:nvPr/>
        </p:nvSpPr>
        <p:spPr bwMode="auto">
          <a:xfrm>
            <a:off x="5343525" y="32924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j</a:t>
            </a:r>
          </a:p>
        </p:txBody>
      </p:sp>
      <p:sp>
        <p:nvSpPr>
          <p:cNvPr id="9242" name="Text Box 33"/>
          <p:cNvSpPr txBox="1">
            <a:spLocks noChangeArrowheads="1"/>
          </p:cNvSpPr>
          <p:nvPr/>
        </p:nvSpPr>
        <p:spPr bwMode="auto">
          <a:xfrm>
            <a:off x="6524625" y="3571875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k</a:t>
            </a:r>
          </a:p>
        </p:txBody>
      </p:sp>
      <p:sp>
        <p:nvSpPr>
          <p:cNvPr id="9243" name="Text Box 34"/>
          <p:cNvSpPr txBox="1">
            <a:spLocks noChangeArrowheads="1"/>
          </p:cNvSpPr>
          <p:nvPr/>
        </p:nvSpPr>
        <p:spPr bwMode="auto">
          <a:xfrm>
            <a:off x="7756525" y="34829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sp>
        <p:nvSpPr>
          <p:cNvPr id="9244" name="Line 35"/>
          <p:cNvSpPr>
            <a:spLocks noChangeShapeType="1"/>
          </p:cNvSpPr>
          <p:nvPr/>
        </p:nvSpPr>
        <p:spPr bwMode="auto">
          <a:xfrm>
            <a:off x="4495800" y="5080000"/>
            <a:ext cx="401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45" name="Line 36"/>
          <p:cNvSpPr>
            <a:spLocks noChangeShapeType="1"/>
          </p:cNvSpPr>
          <p:nvPr/>
        </p:nvSpPr>
        <p:spPr bwMode="auto">
          <a:xfrm>
            <a:off x="4737100" y="5092700"/>
            <a:ext cx="0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246" name="Line 37"/>
          <p:cNvSpPr>
            <a:spLocks noChangeShapeType="1"/>
          </p:cNvSpPr>
          <p:nvPr/>
        </p:nvSpPr>
        <p:spPr bwMode="auto">
          <a:xfrm>
            <a:off x="8293100" y="5105400"/>
            <a:ext cx="0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247" name="Text Box 38"/>
          <p:cNvSpPr txBox="1">
            <a:spLocks noChangeArrowheads="1"/>
          </p:cNvSpPr>
          <p:nvPr/>
        </p:nvSpPr>
        <p:spPr bwMode="auto">
          <a:xfrm>
            <a:off x="8416925" y="46259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</a:t>
            </a:r>
          </a:p>
        </p:txBody>
      </p:sp>
      <p:sp>
        <p:nvSpPr>
          <p:cNvPr id="9248" name="Freeform 39"/>
          <p:cNvSpPr>
            <a:spLocks/>
          </p:cNvSpPr>
          <p:nvPr/>
        </p:nvSpPr>
        <p:spPr bwMode="auto">
          <a:xfrm>
            <a:off x="4470400" y="4165600"/>
            <a:ext cx="1104900" cy="222250"/>
          </a:xfrm>
          <a:custGeom>
            <a:avLst/>
            <a:gdLst>
              <a:gd name="T0" fmla="*/ 0 w 696"/>
              <a:gd name="T1" fmla="*/ 0 h 140"/>
              <a:gd name="T2" fmla="*/ 2147483647 w 696"/>
              <a:gd name="T3" fmla="*/ 2147483647 h 140"/>
              <a:gd name="T4" fmla="*/ 2147483647 w 696"/>
              <a:gd name="T5" fmla="*/ 2147483647 h 140"/>
              <a:gd name="T6" fmla="*/ 0 60000 65536"/>
              <a:gd name="T7" fmla="*/ 0 60000 65536"/>
              <a:gd name="T8" fmla="*/ 0 60000 65536"/>
              <a:gd name="T9" fmla="*/ 0 w 696"/>
              <a:gd name="T10" fmla="*/ 0 h 140"/>
              <a:gd name="T11" fmla="*/ 696 w 696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40">
                <a:moveTo>
                  <a:pt x="0" y="0"/>
                </a:moveTo>
                <a:cubicBezTo>
                  <a:pt x="134" y="66"/>
                  <a:pt x="268" y="132"/>
                  <a:pt x="384" y="136"/>
                </a:cubicBezTo>
                <a:cubicBezTo>
                  <a:pt x="500" y="140"/>
                  <a:pt x="598" y="82"/>
                  <a:pt x="696" y="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49" name="Freeform 40"/>
          <p:cNvSpPr>
            <a:spLocks/>
          </p:cNvSpPr>
          <p:nvPr/>
        </p:nvSpPr>
        <p:spPr bwMode="auto">
          <a:xfrm>
            <a:off x="5549900" y="4178300"/>
            <a:ext cx="635000" cy="65088"/>
          </a:xfrm>
          <a:custGeom>
            <a:avLst/>
            <a:gdLst>
              <a:gd name="T0" fmla="*/ 0 w 376"/>
              <a:gd name="T1" fmla="*/ 2147483647 h 41"/>
              <a:gd name="T2" fmla="*/ 2147483647 w 376"/>
              <a:gd name="T3" fmla="*/ 2147483647 h 41"/>
              <a:gd name="T4" fmla="*/ 2147483647 w 376"/>
              <a:gd name="T5" fmla="*/ 0 h 41"/>
              <a:gd name="T6" fmla="*/ 0 60000 65536"/>
              <a:gd name="T7" fmla="*/ 0 60000 65536"/>
              <a:gd name="T8" fmla="*/ 0 60000 65536"/>
              <a:gd name="T9" fmla="*/ 0 w 376"/>
              <a:gd name="T10" fmla="*/ 0 h 41"/>
              <a:gd name="T11" fmla="*/ 376 w 376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" h="41">
                <a:moveTo>
                  <a:pt x="0" y="8"/>
                </a:moveTo>
                <a:cubicBezTo>
                  <a:pt x="60" y="24"/>
                  <a:pt x="121" y="41"/>
                  <a:pt x="184" y="40"/>
                </a:cubicBezTo>
                <a:cubicBezTo>
                  <a:pt x="247" y="39"/>
                  <a:pt x="311" y="19"/>
                  <a:pt x="37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50" name="Freeform 41"/>
          <p:cNvSpPr>
            <a:spLocks/>
          </p:cNvSpPr>
          <p:nvPr/>
        </p:nvSpPr>
        <p:spPr bwMode="auto">
          <a:xfrm>
            <a:off x="6134100" y="4165600"/>
            <a:ext cx="1231900" cy="342900"/>
          </a:xfrm>
          <a:custGeom>
            <a:avLst/>
            <a:gdLst>
              <a:gd name="T0" fmla="*/ 0 w 720"/>
              <a:gd name="T1" fmla="*/ 0 h 216"/>
              <a:gd name="T2" fmla="*/ 2147483647 w 720"/>
              <a:gd name="T3" fmla="*/ 2147483647 h 216"/>
              <a:gd name="T4" fmla="*/ 2147483647 w 720"/>
              <a:gd name="T5" fmla="*/ 2147483647 h 216"/>
              <a:gd name="T6" fmla="*/ 2147483647 w 720"/>
              <a:gd name="T7" fmla="*/ 2147483647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216"/>
              <a:gd name="T14" fmla="*/ 720 w 720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216">
                <a:moveTo>
                  <a:pt x="0" y="0"/>
                </a:moveTo>
                <a:cubicBezTo>
                  <a:pt x="122" y="100"/>
                  <a:pt x="245" y="200"/>
                  <a:pt x="360" y="208"/>
                </a:cubicBezTo>
                <a:cubicBezTo>
                  <a:pt x="475" y="216"/>
                  <a:pt x="656" y="59"/>
                  <a:pt x="688" y="48"/>
                </a:cubicBezTo>
                <a:cubicBezTo>
                  <a:pt x="720" y="37"/>
                  <a:pt x="636" y="90"/>
                  <a:pt x="552" y="1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51" name="Freeform 42"/>
          <p:cNvSpPr>
            <a:spLocks/>
          </p:cNvSpPr>
          <p:nvPr/>
        </p:nvSpPr>
        <p:spPr bwMode="auto">
          <a:xfrm>
            <a:off x="7316788" y="3895725"/>
            <a:ext cx="1231900" cy="476250"/>
          </a:xfrm>
          <a:custGeom>
            <a:avLst/>
            <a:gdLst>
              <a:gd name="T0" fmla="*/ 0 w 776"/>
              <a:gd name="T1" fmla="*/ 2147483647 h 300"/>
              <a:gd name="T2" fmla="*/ 2147483647 w 776"/>
              <a:gd name="T3" fmla="*/ 2147483647 h 300"/>
              <a:gd name="T4" fmla="*/ 2147483647 w 776"/>
              <a:gd name="T5" fmla="*/ 0 h 300"/>
              <a:gd name="T6" fmla="*/ 0 60000 65536"/>
              <a:gd name="T7" fmla="*/ 0 60000 65536"/>
              <a:gd name="T8" fmla="*/ 0 60000 65536"/>
              <a:gd name="T9" fmla="*/ 0 w 776"/>
              <a:gd name="T10" fmla="*/ 0 h 300"/>
              <a:gd name="T11" fmla="*/ 776 w 776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6" h="300">
                <a:moveTo>
                  <a:pt x="0" y="216"/>
                </a:moveTo>
                <a:cubicBezTo>
                  <a:pt x="91" y="258"/>
                  <a:pt x="183" y="300"/>
                  <a:pt x="312" y="264"/>
                </a:cubicBezTo>
                <a:cubicBezTo>
                  <a:pt x="441" y="228"/>
                  <a:pt x="608" y="114"/>
                  <a:pt x="776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52" name="Oval 45"/>
          <p:cNvSpPr>
            <a:spLocks noChangeArrowheads="1"/>
          </p:cNvSpPr>
          <p:nvPr/>
        </p:nvSpPr>
        <p:spPr bwMode="auto">
          <a:xfrm>
            <a:off x="2959100" y="4978400"/>
            <a:ext cx="965200" cy="965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253" name="Oval 49"/>
          <p:cNvSpPr>
            <a:spLocks noChangeArrowheads="1"/>
          </p:cNvSpPr>
          <p:nvPr/>
        </p:nvSpPr>
        <p:spPr bwMode="auto">
          <a:xfrm>
            <a:off x="7594600" y="49276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254" name="Line 50"/>
          <p:cNvSpPr>
            <a:spLocks noChangeShapeType="1"/>
          </p:cNvSpPr>
          <p:nvPr/>
        </p:nvSpPr>
        <p:spPr bwMode="auto">
          <a:xfrm flipV="1">
            <a:off x="7670800" y="4343400"/>
            <a:ext cx="0" cy="723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55" name="Text Box 51"/>
          <p:cNvSpPr txBox="1">
            <a:spLocks noChangeArrowheads="1"/>
          </p:cNvSpPr>
          <p:nvPr/>
        </p:nvSpPr>
        <p:spPr bwMode="auto">
          <a:xfrm>
            <a:off x="7845425" y="4587875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m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317500"/>
            <a:ext cx="8077200" cy="817563"/>
          </a:xfrm>
        </p:spPr>
        <p:txBody>
          <a:bodyPr/>
          <a:lstStyle/>
          <a:p>
            <a:pPr marL="838200" indent="-838200" eaLnBrk="1" hangingPunct="1"/>
            <a:r>
              <a:rPr lang="ru-RU" sz="3600" smtClean="0"/>
              <a:t>Разбиение дуги параболы</a:t>
            </a:r>
            <a:endParaRPr lang="en-US" sz="3600" smtClean="0"/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1701800" y="20701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850900" y="28575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2540000" y="28448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0246" name="AutoShape 6"/>
          <p:cNvCxnSpPr>
            <a:cxnSpLocks noChangeShapeType="1"/>
            <a:stCxn id="10243" idx="3"/>
            <a:endCxn id="10244" idx="7"/>
          </p:cNvCxnSpPr>
          <p:nvPr/>
        </p:nvCxnSpPr>
        <p:spPr bwMode="auto">
          <a:xfrm flipH="1">
            <a:off x="1198563" y="2417763"/>
            <a:ext cx="561975" cy="498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7" name="AutoShape 7"/>
          <p:cNvCxnSpPr>
            <a:cxnSpLocks noChangeShapeType="1"/>
            <a:stCxn id="10243" idx="5"/>
            <a:endCxn id="10245" idx="1"/>
          </p:cNvCxnSpPr>
          <p:nvPr/>
        </p:nvCxnSpPr>
        <p:spPr bwMode="auto">
          <a:xfrm>
            <a:off x="2049463" y="2417763"/>
            <a:ext cx="549275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431800" y="36449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i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1282700" y="36322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j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2120900" y="36449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k</a:t>
            </a:r>
          </a:p>
        </p:txBody>
      </p:sp>
      <p:sp>
        <p:nvSpPr>
          <p:cNvPr id="10251" name="Text Box 12"/>
          <p:cNvSpPr txBox="1">
            <a:spLocks noChangeArrowheads="1"/>
          </p:cNvSpPr>
          <p:nvPr/>
        </p:nvSpPr>
        <p:spPr bwMode="auto">
          <a:xfrm>
            <a:off x="2155825" y="2009775"/>
            <a:ext cx="1208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j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k</a:t>
            </a:r>
            <a:r>
              <a:rPr lang="en-US"/>
              <a:t>&gt;</a:t>
            </a:r>
          </a:p>
        </p:txBody>
      </p:sp>
      <p:sp>
        <p:nvSpPr>
          <p:cNvPr id="10252" name="Text Box 13"/>
          <p:cNvSpPr txBox="1">
            <a:spLocks noChangeArrowheads="1"/>
          </p:cNvSpPr>
          <p:nvPr/>
        </p:nvSpPr>
        <p:spPr bwMode="auto">
          <a:xfrm>
            <a:off x="1266825" y="2873375"/>
            <a:ext cx="117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j</a:t>
            </a:r>
            <a:r>
              <a:rPr lang="en-US"/>
              <a:t>&gt;</a:t>
            </a:r>
          </a:p>
        </p:txBody>
      </p:sp>
      <p:sp>
        <p:nvSpPr>
          <p:cNvPr id="10253" name="Text Box 14"/>
          <p:cNvSpPr txBox="1">
            <a:spLocks noChangeArrowheads="1"/>
          </p:cNvSpPr>
          <p:nvPr/>
        </p:nvSpPr>
        <p:spPr bwMode="auto">
          <a:xfrm>
            <a:off x="2955925" y="2886075"/>
            <a:ext cx="1208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k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l</a:t>
            </a:r>
            <a:r>
              <a:rPr lang="en-US"/>
              <a:t>&gt;</a:t>
            </a:r>
          </a:p>
        </p:txBody>
      </p:sp>
      <p:cxnSp>
        <p:nvCxnSpPr>
          <p:cNvPr id="10254" name="AutoShape 15"/>
          <p:cNvCxnSpPr>
            <a:cxnSpLocks noChangeShapeType="1"/>
            <a:stCxn id="10244" idx="3"/>
            <a:endCxn id="10248" idx="0"/>
          </p:cNvCxnSpPr>
          <p:nvPr/>
        </p:nvCxnSpPr>
        <p:spPr bwMode="auto">
          <a:xfrm flipH="1">
            <a:off x="647700" y="3205163"/>
            <a:ext cx="261938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5" name="AutoShape 16"/>
          <p:cNvCxnSpPr>
            <a:cxnSpLocks noChangeShapeType="1"/>
            <a:stCxn id="10244" idx="5"/>
            <a:endCxn id="10249" idx="0"/>
          </p:cNvCxnSpPr>
          <p:nvPr/>
        </p:nvCxnSpPr>
        <p:spPr bwMode="auto">
          <a:xfrm>
            <a:off x="1198563" y="3205163"/>
            <a:ext cx="300037" cy="427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6" name="AutoShape 17"/>
          <p:cNvCxnSpPr>
            <a:cxnSpLocks noChangeShapeType="1"/>
            <a:stCxn id="10245" idx="3"/>
            <a:endCxn id="10250" idx="0"/>
          </p:cNvCxnSpPr>
          <p:nvPr/>
        </p:nvCxnSpPr>
        <p:spPr bwMode="auto">
          <a:xfrm flipH="1">
            <a:off x="2336800" y="3192463"/>
            <a:ext cx="261938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7" name="AutoShape 18"/>
          <p:cNvCxnSpPr>
            <a:cxnSpLocks noChangeShapeType="1"/>
            <a:stCxn id="10245" idx="5"/>
            <a:endCxn id="10279" idx="0"/>
          </p:cNvCxnSpPr>
          <p:nvPr/>
        </p:nvCxnSpPr>
        <p:spPr bwMode="auto">
          <a:xfrm>
            <a:off x="2887663" y="3192463"/>
            <a:ext cx="325437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258" name="Text Box 19"/>
          <p:cNvSpPr txBox="1">
            <a:spLocks noChangeArrowheads="1"/>
          </p:cNvSpPr>
          <p:nvPr/>
        </p:nvSpPr>
        <p:spPr bwMode="auto">
          <a:xfrm>
            <a:off x="655638" y="1282700"/>
            <a:ext cx="763111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/>
              <a:t>Соответствующий лист дерева заменяем новым 						поддеревом</a:t>
            </a:r>
            <a:endParaRPr lang="en-US" sz="2800"/>
          </a:p>
        </p:txBody>
      </p:sp>
      <p:sp>
        <p:nvSpPr>
          <p:cNvPr id="10259" name="Oval 23"/>
          <p:cNvSpPr>
            <a:spLocks noChangeArrowheads="1"/>
          </p:cNvSpPr>
          <p:nvPr/>
        </p:nvSpPr>
        <p:spPr bwMode="auto">
          <a:xfrm>
            <a:off x="7708900" y="50927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260" name="Oval 25"/>
          <p:cNvSpPr>
            <a:spLocks noChangeArrowheads="1"/>
          </p:cNvSpPr>
          <p:nvPr/>
        </p:nvSpPr>
        <p:spPr bwMode="auto">
          <a:xfrm>
            <a:off x="6794500" y="42926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261" name="Oval 26"/>
          <p:cNvSpPr>
            <a:spLocks noChangeArrowheads="1"/>
          </p:cNvSpPr>
          <p:nvPr/>
        </p:nvSpPr>
        <p:spPr bwMode="auto">
          <a:xfrm>
            <a:off x="7658100" y="39751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262" name="Oval 28"/>
          <p:cNvSpPr>
            <a:spLocks noChangeArrowheads="1"/>
          </p:cNvSpPr>
          <p:nvPr/>
        </p:nvSpPr>
        <p:spPr bwMode="auto">
          <a:xfrm>
            <a:off x="5880100" y="37973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263" name="Oval 30"/>
          <p:cNvSpPr>
            <a:spLocks noChangeArrowheads="1"/>
          </p:cNvSpPr>
          <p:nvPr/>
        </p:nvSpPr>
        <p:spPr bwMode="auto">
          <a:xfrm>
            <a:off x="5092700" y="4000500"/>
            <a:ext cx="152400" cy="165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264" name="Text Box 31"/>
          <p:cNvSpPr txBox="1">
            <a:spLocks noChangeArrowheads="1"/>
          </p:cNvSpPr>
          <p:nvPr/>
        </p:nvSpPr>
        <p:spPr bwMode="auto">
          <a:xfrm>
            <a:off x="4657725" y="36734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</a:p>
        </p:txBody>
      </p:sp>
      <p:sp>
        <p:nvSpPr>
          <p:cNvPr id="10265" name="Text Box 32"/>
          <p:cNvSpPr txBox="1">
            <a:spLocks noChangeArrowheads="1"/>
          </p:cNvSpPr>
          <p:nvPr/>
        </p:nvSpPr>
        <p:spPr bwMode="auto">
          <a:xfrm>
            <a:off x="5457825" y="34575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j</a:t>
            </a:r>
          </a:p>
        </p:txBody>
      </p:sp>
      <p:sp>
        <p:nvSpPr>
          <p:cNvPr id="10266" name="Text Box 33"/>
          <p:cNvSpPr txBox="1">
            <a:spLocks noChangeArrowheads="1"/>
          </p:cNvSpPr>
          <p:nvPr/>
        </p:nvSpPr>
        <p:spPr bwMode="auto">
          <a:xfrm>
            <a:off x="6638925" y="3736975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k</a:t>
            </a:r>
          </a:p>
        </p:txBody>
      </p:sp>
      <p:sp>
        <p:nvSpPr>
          <p:cNvPr id="10267" name="Text Box 34"/>
          <p:cNvSpPr txBox="1">
            <a:spLocks noChangeArrowheads="1"/>
          </p:cNvSpPr>
          <p:nvPr/>
        </p:nvSpPr>
        <p:spPr bwMode="auto">
          <a:xfrm>
            <a:off x="7870825" y="36480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sp>
        <p:nvSpPr>
          <p:cNvPr id="10268" name="Line 35"/>
          <p:cNvSpPr>
            <a:spLocks noChangeShapeType="1"/>
          </p:cNvSpPr>
          <p:nvPr/>
        </p:nvSpPr>
        <p:spPr bwMode="auto">
          <a:xfrm>
            <a:off x="4610100" y="5397500"/>
            <a:ext cx="401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69" name="Line 36"/>
          <p:cNvSpPr>
            <a:spLocks noChangeShapeType="1"/>
          </p:cNvSpPr>
          <p:nvPr/>
        </p:nvSpPr>
        <p:spPr bwMode="auto">
          <a:xfrm>
            <a:off x="4851400" y="5410200"/>
            <a:ext cx="0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270" name="Line 37"/>
          <p:cNvSpPr>
            <a:spLocks noChangeShapeType="1"/>
          </p:cNvSpPr>
          <p:nvPr/>
        </p:nvSpPr>
        <p:spPr bwMode="auto">
          <a:xfrm>
            <a:off x="8407400" y="5422900"/>
            <a:ext cx="0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271" name="Text Box 38"/>
          <p:cNvSpPr txBox="1">
            <a:spLocks noChangeArrowheads="1"/>
          </p:cNvSpPr>
          <p:nvPr/>
        </p:nvSpPr>
        <p:spPr bwMode="auto">
          <a:xfrm>
            <a:off x="8531225" y="49434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</a:t>
            </a:r>
          </a:p>
        </p:txBody>
      </p:sp>
      <p:sp>
        <p:nvSpPr>
          <p:cNvPr id="10272" name="Freeform 39"/>
          <p:cNvSpPr>
            <a:spLocks/>
          </p:cNvSpPr>
          <p:nvPr/>
        </p:nvSpPr>
        <p:spPr bwMode="auto">
          <a:xfrm>
            <a:off x="4627563" y="4748213"/>
            <a:ext cx="1104900" cy="90487"/>
          </a:xfrm>
          <a:custGeom>
            <a:avLst/>
            <a:gdLst>
              <a:gd name="T0" fmla="*/ 0 w 696"/>
              <a:gd name="T1" fmla="*/ 0 h 140"/>
              <a:gd name="T2" fmla="*/ 2147483647 w 696"/>
              <a:gd name="T3" fmla="*/ 2147483647 h 140"/>
              <a:gd name="T4" fmla="*/ 2147483647 w 696"/>
              <a:gd name="T5" fmla="*/ 2147483647 h 140"/>
              <a:gd name="T6" fmla="*/ 0 60000 65536"/>
              <a:gd name="T7" fmla="*/ 0 60000 65536"/>
              <a:gd name="T8" fmla="*/ 0 60000 65536"/>
              <a:gd name="T9" fmla="*/ 0 w 696"/>
              <a:gd name="T10" fmla="*/ 0 h 140"/>
              <a:gd name="T11" fmla="*/ 696 w 696"/>
              <a:gd name="T12" fmla="*/ 140 h 1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6" h="140">
                <a:moveTo>
                  <a:pt x="0" y="0"/>
                </a:moveTo>
                <a:cubicBezTo>
                  <a:pt x="134" y="66"/>
                  <a:pt x="268" y="132"/>
                  <a:pt x="384" y="136"/>
                </a:cubicBezTo>
                <a:cubicBezTo>
                  <a:pt x="500" y="140"/>
                  <a:pt x="598" y="82"/>
                  <a:pt x="696" y="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73" name="Freeform 40"/>
          <p:cNvSpPr>
            <a:spLocks/>
          </p:cNvSpPr>
          <p:nvPr/>
        </p:nvSpPr>
        <p:spPr bwMode="auto">
          <a:xfrm>
            <a:off x="5721350" y="4754563"/>
            <a:ext cx="504825" cy="57150"/>
          </a:xfrm>
          <a:custGeom>
            <a:avLst/>
            <a:gdLst>
              <a:gd name="T0" fmla="*/ 0 w 376"/>
              <a:gd name="T1" fmla="*/ 2147483647 h 41"/>
              <a:gd name="T2" fmla="*/ 2147483647 w 376"/>
              <a:gd name="T3" fmla="*/ 2147483647 h 41"/>
              <a:gd name="T4" fmla="*/ 2147483647 w 376"/>
              <a:gd name="T5" fmla="*/ 0 h 41"/>
              <a:gd name="T6" fmla="*/ 0 60000 65536"/>
              <a:gd name="T7" fmla="*/ 0 60000 65536"/>
              <a:gd name="T8" fmla="*/ 0 60000 65536"/>
              <a:gd name="T9" fmla="*/ 0 w 376"/>
              <a:gd name="T10" fmla="*/ 0 h 41"/>
              <a:gd name="T11" fmla="*/ 376 w 376"/>
              <a:gd name="T12" fmla="*/ 41 h 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" h="41">
                <a:moveTo>
                  <a:pt x="0" y="8"/>
                </a:moveTo>
                <a:cubicBezTo>
                  <a:pt x="60" y="24"/>
                  <a:pt x="121" y="41"/>
                  <a:pt x="184" y="40"/>
                </a:cubicBezTo>
                <a:cubicBezTo>
                  <a:pt x="247" y="39"/>
                  <a:pt x="311" y="19"/>
                  <a:pt x="37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74" name="Freeform 41"/>
          <p:cNvSpPr>
            <a:spLocks/>
          </p:cNvSpPr>
          <p:nvPr/>
        </p:nvSpPr>
        <p:spPr bwMode="auto">
          <a:xfrm>
            <a:off x="6219825" y="4762500"/>
            <a:ext cx="1333500" cy="138113"/>
          </a:xfrm>
          <a:custGeom>
            <a:avLst/>
            <a:gdLst>
              <a:gd name="T0" fmla="*/ 0 w 720"/>
              <a:gd name="T1" fmla="*/ 0 h 216"/>
              <a:gd name="T2" fmla="*/ 2147483647 w 720"/>
              <a:gd name="T3" fmla="*/ 2147483647 h 216"/>
              <a:gd name="T4" fmla="*/ 2147483647 w 720"/>
              <a:gd name="T5" fmla="*/ 2147483647 h 216"/>
              <a:gd name="T6" fmla="*/ 2147483647 w 720"/>
              <a:gd name="T7" fmla="*/ 2147483647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216"/>
              <a:gd name="T14" fmla="*/ 720 w 720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216">
                <a:moveTo>
                  <a:pt x="0" y="0"/>
                </a:moveTo>
                <a:cubicBezTo>
                  <a:pt x="122" y="100"/>
                  <a:pt x="245" y="200"/>
                  <a:pt x="360" y="208"/>
                </a:cubicBezTo>
                <a:cubicBezTo>
                  <a:pt x="475" y="216"/>
                  <a:pt x="656" y="59"/>
                  <a:pt x="688" y="48"/>
                </a:cubicBezTo>
                <a:cubicBezTo>
                  <a:pt x="720" y="37"/>
                  <a:pt x="636" y="90"/>
                  <a:pt x="552" y="1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75" name="Text Box 45"/>
          <p:cNvSpPr txBox="1">
            <a:spLocks noChangeArrowheads="1"/>
          </p:cNvSpPr>
          <p:nvPr/>
        </p:nvSpPr>
        <p:spPr bwMode="auto">
          <a:xfrm>
            <a:off x="7959725" y="4752975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 i="1" baseline="-25000"/>
              <a:t>m</a:t>
            </a:r>
            <a:endParaRPr lang="en-US" i="1"/>
          </a:p>
        </p:txBody>
      </p:sp>
      <p:sp>
        <p:nvSpPr>
          <p:cNvPr id="10276" name="Freeform 46"/>
          <p:cNvSpPr>
            <a:spLocks/>
          </p:cNvSpPr>
          <p:nvPr/>
        </p:nvSpPr>
        <p:spPr bwMode="auto">
          <a:xfrm>
            <a:off x="7713663" y="4795838"/>
            <a:ext cx="157162" cy="563562"/>
          </a:xfrm>
          <a:custGeom>
            <a:avLst/>
            <a:gdLst>
              <a:gd name="T0" fmla="*/ 0 w 184"/>
              <a:gd name="T1" fmla="*/ 2147483647 h 505"/>
              <a:gd name="T2" fmla="*/ 2147483647 w 184"/>
              <a:gd name="T3" fmla="*/ 2147483647 h 505"/>
              <a:gd name="T4" fmla="*/ 2147483647 w 184"/>
              <a:gd name="T5" fmla="*/ 0 h 505"/>
              <a:gd name="T6" fmla="*/ 0 60000 65536"/>
              <a:gd name="T7" fmla="*/ 0 60000 65536"/>
              <a:gd name="T8" fmla="*/ 0 60000 65536"/>
              <a:gd name="T9" fmla="*/ 0 w 184"/>
              <a:gd name="T10" fmla="*/ 0 h 505"/>
              <a:gd name="T11" fmla="*/ 184 w 184"/>
              <a:gd name="T12" fmla="*/ 505 h 5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505">
                <a:moveTo>
                  <a:pt x="0" y="8"/>
                </a:moveTo>
                <a:cubicBezTo>
                  <a:pt x="32" y="256"/>
                  <a:pt x="65" y="505"/>
                  <a:pt x="96" y="504"/>
                </a:cubicBezTo>
                <a:cubicBezTo>
                  <a:pt x="127" y="503"/>
                  <a:pt x="155" y="251"/>
                  <a:pt x="184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77" name="Freeform 47"/>
          <p:cNvSpPr>
            <a:spLocks/>
          </p:cNvSpPr>
          <p:nvPr/>
        </p:nvSpPr>
        <p:spPr bwMode="auto">
          <a:xfrm>
            <a:off x="7516813" y="4770438"/>
            <a:ext cx="211137" cy="42862"/>
          </a:xfrm>
          <a:custGeom>
            <a:avLst/>
            <a:gdLst>
              <a:gd name="T0" fmla="*/ 0 w 160"/>
              <a:gd name="T1" fmla="*/ 0 h 76"/>
              <a:gd name="T2" fmla="*/ 2147483647 w 160"/>
              <a:gd name="T3" fmla="*/ 2147483647 h 76"/>
              <a:gd name="T4" fmla="*/ 2147483647 w 160"/>
              <a:gd name="T5" fmla="*/ 2147483647 h 76"/>
              <a:gd name="T6" fmla="*/ 0 60000 65536"/>
              <a:gd name="T7" fmla="*/ 0 60000 65536"/>
              <a:gd name="T8" fmla="*/ 0 60000 65536"/>
              <a:gd name="T9" fmla="*/ 0 w 160"/>
              <a:gd name="T10" fmla="*/ 0 h 76"/>
              <a:gd name="T11" fmla="*/ 160 w 160"/>
              <a:gd name="T12" fmla="*/ 76 h 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0" h="76">
                <a:moveTo>
                  <a:pt x="0" y="0"/>
                </a:moveTo>
                <a:cubicBezTo>
                  <a:pt x="34" y="26"/>
                  <a:pt x="69" y="52"/>
                  <a:pt x="96" y="64"/>
                </a:cubicBezTo>
                <a:cubicBezTo>
                  <a:pt x="123" y="76"/>
                  <a:pt x="141" y="74"/>
                  <a:pt x="160" y="7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78" name="Freeform 48"/>
          <p:cNvSpPr>
            <a:spLocks/>
          </p:cNvSpPr>
          <p:nvPr/>
        </p:nvSpPr>
        <p:spPr bwMode="auto">
          <a:xfrm>
            <a:off x="7872413" y="4643438"/>
            <a:ext cx="749300" cy="165100"/>
          </a:xfrm>
          <a:custGeom>
            <a:avLst/>
            <a:gdLst>
              <a:gd name="T0" fmla="*/ 0 w 472"/>
              <a:gd name="T1" fmla="*/ 2147483647 h 256"/>
              <a:gd name="T2" fmla="*/ 2147483647 w 472"/>
              <a:gd name="T3" fmla="*/ 2147483647 h 256"/>
              <a:gd name="T4" fmla="*/ 2147483647 w 472"/>
              <a:gd name="T5" fmla="*/ 0 h 256"/>
              <a:gd name="T6" fmla="*/ 0 60000 65536"/>
              <a:gd name="T7" fmla="*/ 0 60000 65536"/>
              <a:gd name="T8" fmla="*/ 0 60000 65536"/>
              <a:gd name="T9" fmla="*/ 0 w 472"/>
              <a:gd name="T10" fmla="*/ 0 h 256"/>
              <a:gd name="T11" fmla="*/ 472 w 472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256">
                <a:moveTo>
                  <a:pt x="0" y="256"/>
                </a:moveTo>
                <a:cubicBezTo>
                  <a:pt x="88" y="225"/>
                  <a:pt x="177" y="195"/>
                  <a:pt x="256" y="152"/>
                </a:cubicBezTo>
                <a:cubicBezTo>
                  <a:pt x="335" y="109"/>
                  <a:pt x="437" y="25"/>
                  <a:pt x="472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79" name="Oval 49"/>
          <p:cNvSpPr>
            <a:spLocks noChangeArrowheads="1"/>
          </p:cNvSpPr>
          <p:nvPr/>
        </p:nvSpPr>
        <p:spPr bwMode="auto">
          <a:xfrm>
            <a:off x="3009900" y="36449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280" name="Oval 50"/>
          <p:cNvSpPr>
            <a:spLocks noChangeArrowheads="1"/>
          </p:cNvSpPr>
          <p:nvPr/>
        </p:nvSpPr>
        <p:spPr bwMode="auto">
          <a:xfrm>
            <a:off x="3009900" y="480060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281" name="Rectangle 52"/>
          <p:cNvSpPr>
            <a:spLocks noChangeArrowheads="1"/>
          </p:cNvSpPr>
          <p:nvPr/>
        </p:nvSpPr>
        <p:spPr bwMode="auto">
          <a:xfrm>
            <a:off x="2590800" y="6108700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m</a:t>
            </a:r>
          </a:p>
        </p:txBody>
      </p:sp>
      <p:sp>
        <p:nvSpPr>
          <p:cNvPr id="10282" name="Rectangle 53"/>
          <p:cNvSpPr>
            <a:spLocks noChangeArrowheads="1"/>
          </p:cNvSpPr>
          <p:nvPr/>
        </p:nvSpPr>
        <p:spPr bwMode="auto">
          <a:xfrm>
            <a:off x="3441700" y="6083300"/>
            <a:ext cx="431800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sp>
        <p:nvSpPr>
          <p:cNvPr id="10283" name="Text Box 54"/>
          <p:cNvSpPr txBox="1">
            <a:spLocks noChangeArrowheads="1"/>
          </p:cNvSpPr>
          <p:nvPr/>
        </p:nvSpPr>
        <p:spPr bwMode="auto">
          <a:xfrm>
            <a:off x="3260725" y="3330575"/>
            <a:ext cx="126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l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m</a:t>
            </a:r>
            <a:r>
              <a:rPr lang="en-US"/>
              <a:t>&gt;</a:t>
            </a:r>
          </a:p>
        </p:txBody>
      </p:sp>
      <p:sp>
        <p:nvSpPr>
          <p:cNvPr id="10284" name="Text Box 55"/>
          <p:cNvSpPr txBox="1">
            <a:spLocks noChangeArrowheads="1"/>
          </p:cNvSpPr>
          <p:nvPr/>
        </p:nvSpPr>
        <p:spPr bwMode="auto">
          <a:xfrm>
            <a:off x="3209925" y="4435475"/>
            <a:ext cx="126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 </a:t>
            </a:r>
            <a:r>
              <a:rPr lang="en-US" i="1"/>
              <a:t>p</a:t>
            </a:r>
            <a:r>
              <a:rPr lang="en-US" i="1" baseline="-25000"/>
              <a:t>m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i="1" baseline="-25000"/>
              <a:t>l</a:t>
            </a:r>
            <a:r>
              <a:rPr lang="en-US"/>
              <a:t>&gt;</a:t>
            </a:r>
          </a:p>
        </p:txBody>
      </p:sp>
      <p:cxnSp>
        <p:nvCxnSpPr>
          <p:cNvPr id="10285" name="AutoShape 56"/>
          <p:cNvCxnSpPr>
            <a:cxnSpLocks noChangeShapeType="1"/>
            <a:stCxn id="10280" idx="3"/>
            <a:endCxn id="10281" idx="0"/>
          </p:cNvCxnSpPr>
          <p:nvPr/>
        </p:nvCxnSpPr>
        <p:spPr bwMode="auto">
          <a:xfrm flipH="1">
            <a:off x="2806700" y="5148263"/>
            <a:ext cx="261938" cy="960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6" name="AutoShape 57"/>
          <p:cNvCxnSpPr>
            <a:cxnSpLocks noChangeShapeType="1"/>
            <a:stCxn id="10280" idx="5"/>
            <a:endCxn id="10282" idx="0"/>
          </p:cNvCxnSpPr>
          <p:nvPr/>
        </p:nvCxnSpPr>
        <p:spPr bwMode="auto">
          <a:xfrm>
            <a:off x="3357563" y="5148263"/>
            <a:ext cx="300037" cy="935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287" name="Rectangle 60"/>
          <p:cNvSpPr>
            <a:spLocks noChangeArrowheads="1"/>
          </p:cNvSpPr>
          <p:nvPr/>
        </p:nvSpPr>
        <p:spPr bwMode="auto">
          <a:xfrm>
            <a:off x="1816100" y="6134100"/>
            <a:ext cx="431800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p</a:t>
            </a:r>
            <a:r>
              <a:rPr lang="en-US" i="1" baseline="-25000"/>
              <a:t>l</a:t>
            </a:r>
          </a:p>
        </p:txBody>
      </p:sp>
      <p:cxnSp>
        <p:nvCxnSpPr>
          <p:cNvPr id="10288" name="AutoShape 61"/>
          <p:cNvCxnSpPr>
            <a:cxnSpLocks noChangeShapeType="1"/>
            <a:stCxn id="10279" idx="3"/>
            <a:endCxn id="10287" idx="0"/>
          </p:cNvCxnSpPr>
          <p:nvPr/>
        </p:nvCxnSpPr>
        <p:spPr bwMode="auto">
          <a:xfrm flipH="1">
            <a:off x="2032000" y="3992563"/>
            <a:ext cx="1036638" cy="2141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89" name="AutoShape 62"/>
          <p:cNvCxnSpPr>
            <a:cxnSpLocks noChangeShapeType="1"/>
            <a:stCxn id="10279" idx="4"/>
            <a:endCxn id="10280" idx="0"/>
          </p:cNvCxnSpPr>
          <p:nvPr/>
        </p:nvCxnSpPr>
        <p:spPr bwMode="auto">
          <a:xfrm>
            <a:off x="3213100" y="4051300"/>
            <a:ext cx="0" cy="74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290" name="Text Box 64"/>
          <p:cNvSpPr txBox="1">
            <a:spLocks noChangeArrowheads="1"/>
          </p:cNvSpPr>
          <p:nvPr/>
        </p:nvSpPr>
        <p:spPr bwMode="auto">
          <a:xfrm>
            <a:off x="4029075" y="6086475"/>
            <a:ext cx="4767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>
                <a:solidFill>
                  <a:srgbClr val="FF0000"/>
                </a:solidFill>
              </a:rPr>
              <a:t>Разные дуги могут называться одинаково</a:t>
            </a:r>
            <a:r>
              <a:rPr lang="en-US" sz="200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4591</TotalTime>
  <Words>1423</Words>
  <Application>Microsoft Office PowerPoint</Application>
  <PresentationFormat>Экран (4:3)</PresentationFormat>
  <Paragraphs>333</Paragraphs>
  <Slides>30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Default Design</vt:lpstr>
      <vt:lpstr>Компьютерная графика</vt:lpstr>
      <vt:lpstr>Построение диаграммы Вороного</vt:lpstr>
      <vt:lpstr>Нижняя огибающая семейства парабол </vt:lpstr>
      <vt:lpstr>Слайд 4</vt:lpstr>
      <vt:lpstr>Слайд 5</vt:lpstr>
      <vt:lpstr>Описание шагов алгоритма</vt:lpstr>
      <vt:lpstr>Обработка нового сайта  процедура HandleEvent(e, T, D)</vt:lpstr>
      <vt:lpstr>Поиск дуги параболы над новым сайтом</vt:lpstr>
      <vt:lpstr>Разбиение дуги параболы</vt:lpstr>
      <vt:lpstr>Добавление новых элементов в двусвязный список</vt:lpstr>
      <vt:lpstr>Контроль за окружностями</vt:lpstr>
      <vt:lpstr>Контроль за окружностями</vt:lpstr>
      <vt:lpstr>Контроль за окружностями</vt:lpstr>
      <vt:lpstr>Ранее рассмотренные окружности могут не давать вершины</vt:lpstr>
      <vt:lpstr>Модифицированная  процедура HandleEvent(e, T, D)</vt:lpstr>
      <vt:lpstr>Обработка окружности</vt:lpstr>
      <vt:lpstr>Обработка окружности</vt:lpstr>
      <vt:lpstr>Добавление вершины в двусвязный список</vt:lpstr>
      <vt:lpstr>Удаление исчезающей дуги </vt:lpstr>
      <vt:lpstr>Удаление исчезающей дуги </vt:lpstr>
      <vt:lpstr>Создание нового элемента списка</vt:lpstr>
      <vt:lpstr>Проверка новых троек точек на появление новых окружностей</vt:lpstr>
      <vt:lpstr>Окончание алгоритма</vt:lpstr>
      <vt:lpstr>Окончание алгоритма</vt:lpstr>
      <vt:lpstr>Вычислительная сложность обработки сайта</vt:lpstr>
      <vt:lpstr>Вычислительная сложность обработки окружности</vt:lpstr>
      <vt:lpstr>Общая вычислительная сложность</vt:lpstr>
      <vt:lpstr>ЗАДАЧИ</vt:lpstr>
      <vt:lpstr>ТЕСТЫ</vt:lpstr>
      <vt:lpstr>ТЕСТЫ</vt:lpstr>
    </vt:vector>
  </TitlesOfParts>
  <Company>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Voronoi Diagrams</dc:title>
  <dc:creator>MIT</dc:creator>
  <cp:lastModifiedBy>Алексей</cp:lastModifiedBy>
  <cp:revision>428</cp:revision>
  <dcterms:created xsi:type="dcterms:W3CDTF">2001-09-14T03:21:10Z</dcterms:created>
  <dcterms:modified xsi:type="dcterms:W3CDTF">2011-11-23T17:49:52Z</dcterms:modified>
</cp:coreProperties>
</file>