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2" autoAdjust="0"/>
  </p:normalViewPr>
  <p:slideViewPr>
    <p:cSldViewPr>
      <p:cViewPr>
        <p:scale>
          <a:sx n="80" d="100"/>
          <a:sy n="80" d="100"/>
        </p:scale>
        <p:origin x="-2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Компьютерная графика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852936"/>
            <a:ext cx="6400800" cy="216024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Лекция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Однородные координаты. </a:t>
            </a:r>
          </a:p>
          <a:p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Робертса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dirty="0" smtClean="0"/>
              <a:t>Определение видимости грани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Если точка </a:t>
            </a:r>
            <a:r>
              <a:rPr lang="ru-RU" dirty="0" err="1" smtClean="0"/>
              <a:t>s</a:t>
            </a:r>
            <a:r>
              <a:rPr lang="ru-RU" dirty="0" smtClean="0"/>
              <a:t> лежит на плоскости, то [</a:t>
            </a:r>
            <a:r>
              <a:rPr lang="ru-RU" dirty="0" err="1" smtClean="0"/>
              <a:t>s</a:t>
            </a:r>
            <a:r>
              <a:rPr lang="ru-RU" dirty="0" smtClean="0"/>
              <a:t>][P]</a:t>
            </a:r>
            <a:r>
              <a:rPr lang="ru-RU" b="1" baseline="30000" dirty="0" smtClean="0"/>
              <a:t>T</a:t>
            </a:r>
            <a:r>
              <a:rPr lang="ru-RU" dirty="0" smtClean="0"/>
              <a:t> ([P]</a:t>
            </a:r>
            <a:r>
              <a:rPr lang="ru-RU" b="1" baseline="30000" dirty="0" smtClean="0"/>
              <a:t>T</a:t>
            </a:r>
            <a:r>
              <a:rPr lang="ru-RU" dirty="0" smtClean="0"/>
              <a:t> - столбец [V]). </a:t>
            </a:r>
          </a:p>
          <a:p>
            <a:r>
              <a:rPr lang="ru-RU" dirty="0" smtClean="0"/>
              <a:t>Если же точка не лежит на плоскости, то знак этого скалярного произведения показывает по какую сторону от плоскости расположена эта точка.</a:t>
            </a:r>
          </a:p>
          <a:p>
            <a:r>
              <a:rPr lang="ru-RU" dirty="0" smtClean="0"/>
              <a:t>Напомним, что мы преобразовали систему координат к экранной.</a:t>
            </a:r>
          </a:p>
          <a:p>
            <a:r>
              <a:rPr lang="ru-RU" dirty="0" smtClean="0"/>
              <a:t>Если наблюдатель находится в точке </a:t>
            </a:r>
            <a:r>
              <a:rPr lang="en-US" dirty="0" smtClean="0"/>
              <a:t>E(0, 0, -1, 0)</a:t>
            </a:r>
            <a:r>
              <a:rPr lang="ru-RU" dirty="0" smtClean="0"/>
              <a:t>, то умножив </a:t>
            </a:r>
            <a:r>
              <a:rPr lang="en-US" dirty="0" smtClean="0"/>
              <a:t>E</a:t>
            </a:r>
            <a:r>
              <a:rPr lang="ru-RU" dirty="0" smtClean="0"/>
              <a:t> на </a:t>
            </a:r>
            <a:r>
              <a:rPr lang="en-US" dirty="0" smtClean="0"/>
              <a:t>V’</a:t>
            </a:r>
            <a:r>
              <a:rPr lang="ru-RU" dirty="0" smtClean="0"/>
              <a:t> имеем числа. Отрицательный знак говорит о видимости соответствующей грани.</a:t>
            </a:r>
          </a:p>
          <a:p>
            <a:r>
              <a:rPr lang="ru-RU" dirty="0" smtClean="0"/>
              <a:t>Значит, видимость грани зависит от чисел в третьей строке матрицы </a:t>
            </a:r>
            <a:r>
              <a:rPr lang="en-US" dirty="0" smtClean="0"/>
              <a:t>V’</a:t>
            </a:r>
            <a:r>
              <a:rPr lang="ru-RU" dirty="0" smtClean="0"/>
              <a:t>. Грань видима, если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положительно.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 одного многогранника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случае, если многогранник  только один или многогранники не пересекаются и не заслоняют друг друга, алгоритм завершен, поскольку осталось нарисовать видимые ребра.</a:t>
            </a:r>
          </a:p>
          <a:p>
            <a:r>
              <a:rPr lang="ru-RU" dirty="0" smtClean="0"/>
              <a:t>Ребро считается видимым, если оно образовано двумя гранями, хотя бы одна из которых видима.</a:t>
            </a:r>
          </a:p>
          <a:p>
            <a:r>
              <a:rPr lang="ru-RU" dirty="0" smtClean="0"/>
              <a:t>В случае пересекающихся многогранников или когда один частично заслоняется другим, отслеживаем видимость ребер.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Определение видимости ребра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Autofit/>
          </a:bodyPr>
          <a:lstStyle/>
          <a:p>
            <a:r>
              <a:rPr lang="ru-RU" sz="2200" dirty="0" smtClean="0"/>
              <a:t>Для видимого ребра </a:t>
            </a:r>
            <a:r>
              <a:rPr lang="en-US" sz="2200" dirty="0" smtClean="0"/>
              <a:t>[A,B]</a:t>
            </a:r>
            <a:r>
              <a:rPr lang="ru-RU" sz="2200" dirty="0" smtClean="0"/>
              <a:t> зададим параметрически плоскость, проходящую через </a:t>
            </a:r>
            <a:r>
              <a:rPr lang="en-US" sz="2200" dirty="0" smtClean="0"/>
              <a:t>[A,B] </a:t>
            </a:r>
            <a:r>
              <a:rPr lang="ru-RU" sz="2200" dirty="0" smtClean="0"/>
              <a:t>перпендикулярно экрану.</a:t>
            </a:r>
          </a:p>
          <a:p>
            <a:pPr>
              <a:buNone/>
            </a:pPr>
            <a:r>
              <a:rPr lang="ru-RU" sz="2200" dirty="0" smtClean="0"/>
              <a:t>	</a:t>
            </a:r>
            <a:r>
              <a:rPr lang="en-US" sz="2400" dirty="0" smtClean="0"/>
              <a:t>C=A+(B-A)*</a:t>
            </a:r>
            <a:r>
              <a:rPr lang="en-US" sz="2400" dirty="0" err="1" smtClean="0"/>
              <a:t>t+p</a:t>
            </a:r>
            <a:r>
              <a:rPr lang="en-US" sz="2400" dirty="0" smtClean="0"/>
              <a:t>*D</a:t>
            </a:r>
            <a:r>
              <a:rPr lang="ru-RU" sz="2400" dirty="0" smtClean="0"/>
              <a:t>, </a:t>
            </a:r>
            <a:r>
              <a:rPr lang="ru-RU" sz="2400" dirty="0" smtClean="0"/>
              <a:t>	где </a:t>
            </a:r>
            <a:r>
              <a:rPr lang="en-US" sz="2400" dirty="0" smtClean="0"/>
              <a:t>D=(0,0,-1,1), </a:t>
            </a:r>
            <a:r>
              <a:rPr lang="ru-RU" sz="2400" dirty="0" smtClean="0"/>
              <a:t>	</a:t>
            </a:r>
            <a:r>
              <a:rPr lang="en-US" sz="2400" dirty="0" smtClean="0"/>
              <a:t>p</a:t>
            </a:r>
            <a:r>
              <a:rPr lang="en-US" sz="2400" dirty="0" smtClean="0">
                <a:latin typeface="Cambria Math"/>
                <a:ea typeface="Cambria Math"/>
              </a:rPr>
              <a:t>≥0, </a:t>
            </a:r>
            <a:r>
              <a:rPr lang="ru-RU" sz="2400" dirty="0" smtClean="0">
                <a:latin typeface="Cambria Math"/>
                <a:ea typeface="Cambria Math"/>
              </a:rPr>
              <a:t>	</a:t>
            </a:r>
            <a:r>
              <a:rPr lang="en-US" sz="2400" dirty="0" smtClean="0">
                <a:latin typeface="Cambria Math"/>
                <a:ea typeface="Cambria Math"/>
              </a:rPr>
              <a:t>t∊[0,1]</a:t>
            </a:r>
            <a:endParaRPr lang="en-US" sz="2200" dirty="0" smtClean="0">
              <a:latin typeface="Cambria Math"/>
              <a:ea typeface="Cambria Math"/>
            </a:endParaRPr>
          </a:p>
          <a:p>
            <a:r>
              <a:rPr lang="ru-RU" sz="2200" dirty="0" smtClean="0">
                <a:ea typeface="Cambria Math"/>
              </a:rPr>
              <a:t>Рассмотрим пересечения этой плоскости с ребрами многогранника, т.е. решаем систему 2 линейных уравнений с постоянными коэффициентами (2 грани дающие ребро) с двумя переменными </a:t>
            </a:r>
            <a:r>
              <a:rPr lang="en-US" sz="2200" dirty="0" smtClean="0">
                <a:ea typeface="Cambria Math"/>
              </a:rPr>
              <a:t>t</a:t>
            </a:r>
            <a:r>
              <a:rPr lang="ru-RU" sz="2200" dirty="0" smtClean="0">
                <a:ea typeface="Cambria Math"/>
              </a:rPr>
              <a:t> и </a:t>
            </a:r>
            <a:r>
              <a:rPr lang="en-US" sz="2200" dirty="0" smtClean="0">
                <a:ea typeface="Cambria Math"/>
              </a:rPr>
              <a:t>p.</a:t>
            </a:r>
            <a:endParaRPr lang="ru-RU" sz="2200" dirty="0" smtClean="0">
              <a:ea typeface="Cambria Math"/>
            </a:endParaRPr>
          </a:p>
          <a:p>
            <a:r>
              <a:rPr lang="ru-RU" sz="2200" dirty="0" smtClean="0">
                <a:latin typeface="Cambria Math"/>
                <a:ea typeface="Cambria Math"/>
              </a:rPr>
              <a:t>Нужно рассмотреть еще системы, где одно из уравнений будет </a:t>
            </a:r>
            <a:r>
              <a:rPr lang="en-US" sz="2200" dirty="0" smtClean="0">
                <a:latin typeface="Cambria Math"/>
                <a:ea typeface="Cambria Math"/>
              </a:rPr>
              <a:t>t=0 </a:t>
            </a:r>
            <a:r>
              <a:rPr lang="ru-RU" sz="2200" dirty="0" smtClean="0">
                <a:latin typeface="Cambria Math"/>
                <a:ea typeface="Cambria Math"/>
              </a:rPr>
              <a:t>или </a:t>
            </a:r>
            <a:r>
              <a:rPr lang="en-US" sz="2200" dirty="0" smtClean="0">
                <a:latin typeface="Cambria Math"/>
                <a:ea typeface="Cambria Math"/>
              </a:rPr>
              <a:t>t=1</a:t>
            </a:r>
            <a:r>
              <a:rPr lang="ru-RU" sz="2200" dirty="0" smtClean="0">
                <a:latin typeface="Cambria Math"/>
                <a:ea typeface="Cambria Math"/>
              </a:rPr>
              <a:t> или </a:t>
            </a:r>
            <a:r>
              <a:rPr lang="en-US" sz="2200" dirty="0" smtClean="0">
                <a:latin typeface="Cambria Math"/>
                <a:ea typeface="Cambria Math"/>
              </a:rPr>
              <a:t>p=0.</a:t>
            </a:r>
            <a:endParaRPr lang="ru-RU" sz="2200" dirty="0" smtClean="0">
              <a:latin typeface="Cambria Math"/>
              <a:ea typeface="Cambria Math"/>
            </a:endParaRPr>
          </a:p>
          <a:p>
            <a:r>
              <a:rPr lang="ru-RU" sz="2200" dirty="0" smtClean="0">
                <a:ea typeface="Cambria Math"/>
              </a:rPr>
              <a:t>Нам подходят только те решения таких систем, где </a:t>
            </a:r>
            <a:r>
              <a:rPr lang="en-US" sz="2200" dirty="0" smtClean="0"/>
              <a:t>p</a:t>
            </a:r>
            <a:r>
              <a:rPr lang="en-US" sz="2200" dirty="0" smtClean="0">
                <a:latin typeface="Cambria Math"/>
                <a:ea typeface="Cambria Math"/>
              </a:rPr>
              <a:t>≥0, t∊[0,1]</a:t>
            </a:r>
            <a:r>
              <a:rPr lang="ru-RU" sz="2200" dirty="0" smtClean="0">
                <a:latin typeface="Cambria Math"/>
                <a:ea typeface="Cambria Math"/>
              </a:rPr>
              <a:t>.</a:t>
            </a:r>
          </a:p>
          <a:p>
            <a:r>
              <a:rPr lang="ru-RU" sz="2200" dirty="0" smtClean="0">
                <a:latin typeface="Cambria Math"/>
                <a:ea typeface="Cambria Math"/>
              </a:rPr>
              <a:t>Накапливаем минимум и максимум из этих </a:t>
            </a:r>
            <a:r>
              <a:rPr lang="en-US" sz="2200" dirty="0" smtClean="0">
                <a:latin typeface="Cambria Math"/>
                <a:ea typeface="Cambria Math"/>
              </a:rPr>
              <a:t>t</a:t>
            </a:r>
            <a:r>
              <a:rPr lang="ru-RU" sz="2200" dirty="0" smtClean="0">
                <a:latin typeface="Cambria Math"/>
                <a:ea typeface="Cambria Math"/>
              </a:rPr>
              <a:t>. Область отрезка от </a:t>
            </a:r>
            <a:r>
              <a:rPr lang="en-US" sz="2200" dirty="0" smtClean="0">
                <a:latin typeface="Cambria Math"/>
                <a:ea typeface="Cambria Math"/>
              </a:rPr>
              <a:t>t</a:t>
            </a:r>
            <a:r>
              <a:rPr lang="ru-RU" sz="2200" dirty="0" smtClean="0">
                <a:latin typeface="Cambria Math"/>
                <a:ea typeface="Cambria Math"/>
              </a:rPr>
              <a:t>_</a:t>
            </a:r>
            <a:r>
              <a:rPr lang="en-US" sz="2200" dirty="0" smtClean="0">
                <a:latin typeface="Cambria Math"/>
                <a:ea typeface="Cambria Math"/>
              </a:rPr>
              <a:t>min </a:t>
            </a:r>
            <a:r>
              <a:rPr lang="ru-RU" sz="2200" dirty="0" smtClean="0">
                <a:latin typeface="Cambria Math"/>
                <a:ea typeface="Cambria Math"/>
              </a:rPr>
              <a:t> до </a:t>
            </a:r>
            <a:r>
              <a:rPr lang="en-US" sz="2200" dirty="0" smtClean="0">
                <a:latin typeface="Cambria Math"/>
                <a:ea typeface="Cambria Math"/>
              </a:rPr>
              <a:t>t</a:t>
            </a:r>
            <a:r>
              <a:rPr lang="ru-RU" sz="2200" dirty="0" smtClean="0">
                <a:latin typeface="Cambria Math"/>
                <a:ea typeface="Cambria Math"/>
              </a:rPr>
              <a:t>_</a:t>
            </a:r>
            <a:r>
              <a:rPr lang="en-US" sz="2200" dirty="0" smtClean="0">
                <a:latin typeface="Cambria Math"/>
                <a:ea typeface="Cambria Math"/>
              </a:rPr>
              <a:t>max </a:t>
            </a:r>
            <a:r>
              <a:rPr lang="ru-RU" sz="2200" dirty="0" smtClean="0">
                <a:latin typeface="Cambria Math"/>
                <a:ea typeface="Cambria Math"/>
              </a:rPr>
              <a:t>будет невидимой.</a:t>
            </a:r>
            <a:endParaRPr lang="en-US" sz="2200" dirty="0" smtClean="0">
              <a:latin typeface="Cambria Math"/>
              <a:ea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отрезки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Cambria Math"/>
                <a:ea typeface="Cambria Math"/>
              </a:rPr>
              <a:t>Решения при </a:t>
            </a:r>
            <a:r>
              <a:rPr lang="en-US" dirty="0" smtClean="0">
                <a:latin typeface="Cambria Math"/>
                <a:ea typeface="Cambria Math"/>
              </a:rPr>
              <a:t>p=0</a:t>
            </a:r>
            <a:r>
              <a:rPr lang="ru-RU" dirty="0" smtClean="0">
                <a:latin typeface="Cambria Math"/>
                <a:ea typeface="Cambria Math"/>
              </a:rPr>
              <a:t> называют точками протыкания. Заметим, что отрезок соединяющий две точки протыкания с точки зрения одного многогранника буде либо виден целиком, либо весь невидим.</a:t>
            </a:r>
          </a:p>
          <a:p>
            <a:r>
              <a:rPr lang="ru-RU" dirty="0" smtClean="0">
                <a:latin typeface="Cambria Math"/>
                <a:ea typeface="Cambria Math"/>
              </a:rPr>
              <a:t>Отрезки, соединяющие </a:t>
            </a:r>
          </a:p>
          <a:p>
            <a:pPr marL="355600" indent="-355600">
              <a:buNone/>
            </a:pPr>
            <a:r>
              <a:rPr lang="ru-RU" dirty="0" smtClean="0">
                <a:latin typeface="Cambria Math"/>
                <a:ea typeface="Cambria Math"/>
              </a:rPr>
              <a:t>	точки </a:t>
            </a:r>
            <a:r>
              <a:rPr lang="ru-RU" dirty="0" err="1" smtClean="0">
                <a:latin typeface="Cambria Math"/>
                <a:ea typeface="Cambria Math"/>
              </a:rPr>
              <a:t>протыкания</a:t>
            </a:r>
            <a:r>
              <a:rPr lang="ru-RU" dirty="0" smtClean="0">
                <a:latin typeface="Cambria Math"/>
                <a:ea typeface="Cambria Math"/>
              </a:rPr>
              <a:t> </a:t>
            </a:r>
          </a:p>
          <a:p>
            <a:pPr marL="355600" indent="-355600">
              <a:buNone/>
            </a:pPr>
            <a:r>
              <a:rPr lang="ru-RU" dirty="0">
                <a:latin typeface="Cambria Math"/>
                <a:ea typeface="Cambria Math"/>
              </a:rPr>
              <a:t>	</a:t>
            </a:r>
            <a:r>
              <a:rPr lang="ru-RU" dirty="0" smtClean="0">
                <a:latin typeface="Cambria Math"/>
                <a:ea typeface="Cambria Math"/>
              </a:rPr>
              <a:t>являются линиями </a:t>
            </a:r>
          </a:p>
          <a:p>
            <a:pPr marL="355600" indent="-355600">
              <a:buNone/>
            </a:pPr>
            <a:r>
              <a:rPr lang="ru-RU" dirty="0">
                <a:latin typeface="Cambria Math"/>
                <a:ea typeface="Cambria Math"/>
              </a:rPr>
              <a:t>	</a:t>
            </a:r>
            <a:r>
              <a:rPr lang="ru-RU" dirty="0" smtClean="0">
                <a:latin typeface="Cambria Math"/>
                <a:ea typeface="Cambria Math"/>
              </a:rPr>
              <a:t>пересечения граней </a:t>
            </a:r>
          </a:p>
          <a:p>
            <a:pPr marL="355600" indent="-355600">
              <a:buNone/>
            </a:pPr>
            <a:r>
              <a:rPr lang="ru-RU" dirty="0">
                <a:latin typeface="Cambria Math"/>
                <a:ea typeface="Cambria Math"/>
              </a:rPr>
              <a:t>	</a:t>
            </a:r>
            <a:r>
              <a:rPr lang="ru-RU" dirty="0" smtClean="0">
                <a:latin typeface="Cambria Math"/>
                <a:ea typeface="Cambria Math"/>
              </a:rPr>
              <a:t>двух многогранников.</a:t>
            </a:r>
          </a:p>
          <a:p>
            <a:r>
              <a:rPr lang="ru-RU" dirty="0" smtClean="0">
                <a:latin typeface="Cambria Math"/>
                <a:ea typeface="Cambria Math"/>
              </a:rPr>
              <a:t>Такие точки нужно </a:t>
            </a:r>
            <a:endParaRPr lang="ru-RU" dirty="0">
              <a:latin typeface="Cambria Math"/>
              <a:ea typeface="Cambria Math"/>
            </a:endParaRPr>
          </a:p>
          <a:p>
            <a:pPr marL="355600" indent="-355600">
              <a:buNone/>
            </a:pPr>
            <a:r>
              <a:rPr lang="ru-RU" dirty="0">
                <a:latin typeface="Cambria Math"/>
                <a:ea typeface="Cambria Math"/>
              </a:rPr>
              <a:t>	</a:t>
            </a:r>
            <a:r>
              <a:rPr lang="ru-RU" dirty="0" smtClean="0">
                <a:latin typeface="Cambria Math"/>
                <a:ea typeface="Cambria Math"/>
              </a:rPr>
              <a:t>соединять, если </a:t>
            </a:r>
          </a:p>
          <a:p>
            <a:pPr marL="355600" indent="-355600">
              <a:buNone/>
            </a:pPr>
            <a:r>
              <a:rPr lang="ru-RU" dirty="0">
                <a:latin typeface="Cambria Math"/>
                <a:ea typeface="Cambria Math"/>
              </a:rPr>
              <a:t>	</a:t>
            </a:r>
            <a:r>
              <a:rPr lang="ru-RU" dirty="0" smtClean="0">
                <a:latin typeface="Cambria Math"/>
                <a:ea typeface="Cambria Math"/>
              </a:rPr>
              <a:t>центральная точка </a:t>
            </a:r>
          </a:p>
          <a:p>
            <a:pPr marL="355600" indent="-355600">
              <a:buNone/>
            </a:pPr>
            <a:r>
              <a:rPr lang="ru-RU" dirty="0">
                <a:latin typeface="Cambria Math"/>
                <a:ea typeface="Cambria Math"/>
              </a:rPr>
              <a:t>	</a:t>
            </a:r>
            <a:r>
              <a:rPr lang="ru-RU" dirty="0" smtClean="0">
                <a:latin typeface="Cambria Math"/>
                <a:ea typeface="Cambria Math"/>
              </a:rPr>
              <a:t>отрезка видима.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405202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Робертса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20000"/>
          </a:bodyPr>
          <a:lstStyle/>
          <a:p>
            <a:pPr hangingPunct="0"/>
            <a:r>
              <a:rPr lang="ru-RU" dirty="0"/>
              <a:t>Теоретическая трудоемкость алгоритма Робертса растет как </a:t>
            </a:r>
            <a:r>
              <a:rPr lang="en-US" i="1" dirty="0"/>
              <a:t>O</a:t>
            </a:r>
            <a:r>
              <a:rPr lang="ru-RU" i="1" dirty="0"/>
              <a:t>(</a:t>
            </a:r>
            <a:r>
              <a:rPr lang="en-US" i="1" dirty="0"/>
              <a:t>n</a:t>
            </a:r>
            <a:r>
              <a:rPr lang="ru-RU" i="1" baseline="30000" dirty="0"/>
              <a:t>2</a:t>
            </a:r>
            <a:r>
              <a:rPr lang="ru-RU" i="1" dirty="0"/>
              <a:t>)</a:t>
            </a:r>
            <a:r>
              <a:rPr lang="ru-RU" dirty="0"/>
              <a:t>, где </a:t>
            </a:r>
            <a:r>
              <a:rPr lang="en-US" i="1" dirty="0"/>
              <a:t>n</a:t>
            </a:r>
            <a:r>
              <a:rPr lang="ru-RU" dirty="0"/>
              <a:t> - количество объектов сцены.</a:t>
            </a:r>
          </a:p>
          <a:p>
            <a:pPr hangingPunct="0"/>
            <a:r>
              <a:rPr lang="ru-RU" dirty="0" smtClean="0"/>
              <a:t>Однако </a:t>
            </a:r>
            <a:r>
              <a:rPr lang="ru-RU" dirty="0"/>
              <a:t>более поздние реализации этого алгоритма, использующие разбиение картинной плоскости (для группировки объектов), предварительную приоритетную сортировку по глубине, демонстрируют почти линейную зависимость от числа объектов</a:t>
            </a:r>
            <a:r>
              <a:rPr lang="ru-RU" dirty="0" smtClean="0"/>
              <a:t>.</a:t>
            </a:r>
          </a:p>
          <a:p>
            <a:pPr hangingPunct="0"/>
            <a:r>
              <a:rPr lang="ru-RU" dirty="0" smtClean="0"/>
              <a:t>В случае, когда необходимо рисовать невыпуклые многогранники, их предварительно необходимо разбить на выпуклые части.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При помощи алгоритма </a:t>
            </a:r>
            <a:r>
              <a:rPr lang="ru-RU" sz="1800" dirty="0" err="1" smtClean="0"/>
              <a:t>Робертса</a:t>
            </a:r>
            <a:r>
              <a:rPr lang="ru-RU" sz="1800" dirty="0" smtClean="0"/>
              <a:t> изобразить два параллелепипеда</a:t>
            </a:r>
          </a:p>
          <a:p>
            <a:r>
              <a:rPr lang="ru-RU" sz="1800" dirty="0" smtClean="0"/>
              <a:t>При помощи алгоритма </a:t>
            </a:r>
            <a:r>
              <a:rPr lang="ru-RU" sz="1800" dirty="0" err="1" smtClean="0"/>
              <a:t>Робертса</a:t>
            </a:r>
            <a:r>
              <a:rPr lang="ru-RU" sz="1800" dirty="0" smtClean="0"/>
              <a:t> изобразить пирамиду и параллелепипед</a:t>
            </a:r>
          </a:p>
          <a:p>
            <a:r>
              <a:rPr lang="ru-RU" sz="1800" dirty="0" smtClean="0"/>
              <a:t>При помощи алгоритма </a:t>
            </a:r>
            <a:r>
              <a:rPr lang="ru-RU" sz="1800" dirty="0" err="1" smtClean="0"/>
              <a:t>Робертса</a:t>
            </a:r>
            <a:r>
              <a:rPr lang="ru-RU" sz="1800" dirty="0" smtClean="0"/>
              <a:t> изобразить куб и тетраэдр, обеспечив выполнение с этим объектом преобразования – поворот, сдвиг, изменение размеров</a:t>
            </a:r>
          </a:p>
          <a:p>
            <a:r>
              <a:rPr lang="ru-RU" sz="1800" dirty="0" smtClean="0"/>
              <a:t>При помощи алгоритма </a:t>
            </a:r>
            <a:r>
              <a:rPr lang="ru-RU" sz="1800" dirty="0" err="1" smtClean="0"/>
              <a:t>Робертса</a:t>
            </a:r>
            <a:r>
              <a:rPr lang="ru-RU" sz="1800" dirty="0" smtClean="0"/>
              <a:t> изобразить правильный многогранник, содержащий </a:t>
            </a:r>
            <a:r>
              <a:rPr lang="en-US" sz="1800" dirty="0" smtClean="0"/>
              <a:t>n </a:t>
            </a:r>
            <a:r>
              <a:rPr lang="ru-RU" sz="1800" dirty="0" smtClean="0"/>
              <a:t>вершин, в центре которого имеется квадратный тоннель, заданных размеров. Обеспечить возможность поворота объекта на любой угол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Однородные координаты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это математический механизм, связанный с определением положения точек в пространстве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это декартовы координаты с возможностью задания бесконечно удаленных точек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Это декартовы координаты с возможностью перспективного преобразования точек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Это координатная система с одинаковым масштабом по каждой из осей </a:t>
            </a:r>
          </a:p>
          <a:p>
            <a:r>
              <a:rPr lang="ru-RU" sz="1800" dirty="0" smtClean="0"/>
              <a:t>Однородные координаты определяются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Неоднозначно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Однозначно</a:t>
            </a:r>
          </a:p>
          <a:p>
            <a:r>
              <a:rPr lang="ru-RU" sz="1800" dirty="0" smtClean="0"/>
              <a:t>Для параллельного переноса в однородной системе координат 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Умножают на матрицу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Прибавляют матрицу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Добавляют вектор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Делят на число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Алгоритм </a:t>
            </a:r>
            <a:r>
              <a:rPr lang="ru-RU" sz="1800" dirty="0" err="1" smtClean="0"/>
              <a:t>Робертса</a:t>
            </a:r>
            <a:r>
              <a:rPr lang="ru-RU" sz="1800" dirty="0" smtClean="0"/>
              <a:t> разработан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для сцен, образованных произвольными телами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для сцен, образованных выпуклыми многогранниками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для сцен, образованных  многогранниками</a:t>
            </a:r>
          </a:p>
          <a:p>
            <a:r>
              <a:rPr lang="ru-RU" sz="1800" dirty="0" smtClean="0"/>
              <a:t>В алгоритме </a:t>
            </a:r>
            <a:r>
              <a:rPr lang="ru-RU" sz="1800" dirty="0" err="1" smtClean="0"/>
              <a:t>Робертса</a:t>
            </a:r>
            <a:r>
              <a:rPr lang="ru-RU" sz="1800" dirty="0" smtClean="0"/>
              <a:t> каждое из видимых ребер каждого тела сравнивается со всеми лицевыми гранями каждого из оставшихся тел. Невозможен случай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грань не закрывает ребро</a:t>
            </a:r>
          </a:p>
          <a:p>
            <a:pPr>
              <a:buFont typeface="+mj-lt"/>
              <a:buAutoNum type="alphaLcParenR"/>
            </a:pPr>
            <a:r>
              <a:rPr lang="ru-RU" sz="1400" dirty="0" smtClean="0"/>
              <a:t>грань полностью закрывает ребро и тогда ребро удаляется из списка рассматриваемых ребер</a:t>
            </a:r>
          </a:p>
          <a:p>
            <a:pPr>
              <a:buFont typeface="+mj-lt"/>
              <a:buAutoNum type="alphaLcParenR"/>
            </a:pPr>
            <a:r>
              <a:rPr lang="ru-RU" sz="1400" dirty="0" smtClean="0">
                <a:solidFill>
                  <a:srgbClr val="FF0000"/>
                </a:solidFill>
              </a:rPr>
              <a:t>грань частично закрывает ребро и тогда ребро не разбивается на части</a:t>
            </a:r>
          </a:p>
          <a:p>
            <a:r>
              <a:rPr lang="ru-RU" sz="1800" dirty="0" smtClean="0"/>
              <a:t>Вычислительная сложность алгоритма </a:t>
            </a:r>
            <a:r>
              <a:rPr lang="ru-RU" sz="1800" dirty="0" err="1" smtClean="0"/>
              <a:t>Робертса</a:t>
            </a:r>
            <a:endParaRPr lang="ru-RU" sz="1800" dirty="0" smtClean="0"/>
          </a:p>
          <a:p>
            <a:pPr>
              <a:buFont typeface="+mj-lt"/>
              <a:buAutoNum type="alphaLcParenR"/>
            </a:pPr>
            <a:r>
              <a:rPr lang="en-US" sz="1400" dirty="0" smtClean="0"/>
              <a:t>O(n^2)</a:t>
            </a:r>
          </a:p>
          <a:p>
            <a:pPr>
              <a:buFont typeface="+mj-lt"/>
              <a:buAutoNum type="alphaLcParenR"/>
            </a:pPr>
            <a:r>
              <a:rPr lang="en-US" sz="1400" dirty="0" smtClean="0"/>
              <a:t>O(n)</a:t>
            </a:r>
          </a:p>
          <a:p>
            <a:pPr>
              <a:buFont typeface="+mj-lt"/>
              <a:buAutoNum type="alphaLcParenR"/>
            </a:pPr>
            <a:r>
              <a:rPr lang="en-US" sz="1400" dirty="0" smtClean="0">
                <a:solidFill>
                  <a:srgbClr val="FF0000"/>
                </a:solidFill>
              </a:rPr>
              <a:t>O(</a:t>
            </a:r>
            <a:r>
              <a:rPr lang="en-US" sz="1400" dirty="0" err="1" smtClean="0">
                <a:solidFill>
                  <a:srgbClr val="FF0000"/>
                </a:solidFill>
              </a:rPr>
              <a:t>nlog</a:t>
            </a:r>
            <a:r>
              <a:rPr lang="en-US" sz="1400" dirty="0" smtClean="0">
                <a:solidFill>
                  <a:srgbClr val="FF0000"/>
                </a:solidFill>
              </a:rPr>
              <a:t>(n))</a:t>
            </a:r>
            <a:endParaRPr lang="ru-RU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3200" dirty="0" smtClean="0"/>
              <a:t>Почему недостаточно декартовых координат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Однородные координаты - это математический механизм, связанный с определением положения точек в пространстве. Привычный аппарат декартовых координат, не подходит для решения некоторых важных задач в силу следующих соображений:</a:t>
            </a:r>
          </a:p>
          <a:p>
            <a:r>
              <a:rPr lang="ru-RU" dirty="0" smtClean="0"/>
              <a:t>В декартовых координатах невозможно описать бесконечно удаленную точку. А многие математические и геометрические концепции значительно упрощаются, если в них используется понятие бесконечности. Например, бесконечно удаленный источник света.</a:t>
            </a:r>
          </a:p>
          <a:p>
            <a:r>
              <a:rPr lang="ru-RU" dirty="0" smtClean="0"/>
              <a:t>С точки зрения алгебраических операций, декартовы координаты не позволяют провести различия межу точками и векторами в пространстве. Действительно, (1,-2,5) - это направление или точка? </a:t>
            </a:r>
          </a:p>
          <a:p>
            <a:r>
              <a:rPr lang="ru-RU" dirty="0" smtClean="0"/>
              <a:t>Невозможно использовать унифицированный механизм работы с матрицами для выражения преобразований точек. С помощью матриц 3x3 можно описать вращение и масштабирование, однако описать смещение (</a:t>
            </a:r>
            <a:r>
              <a:rPr lang="ru-RU" dirty="0" err="1" smtClean="0"/>
              <a:t>x+=a</a:t>
            </a:r>
            <a:r>
              <a:rPr lang="ru-RU" dirty="0" smtClean="0"/>
              <a:t>) нельзя.</a:t>
            </a:r>
          </a:p>
          <a:p>
            <a:r>
              <a:rPr lang="ru-RU" dirty="0" smtClean="0"/>
              <a:t>Аналогично, декартовы координаты не позволяют использовать матричную запись для задания перспективного преобразования (проекции) точек. </a:t>
            </a:r>
          </a:p>
          <a:p>
            <a:pPr>
              <a:buNone/>
            </a:pPr>
            <a:r>
              <a:rPr lang="ru-RU" dirty="0" smtClean="0"/>
              <a:t>Для решения этих проблем используются однородные координаты.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Однородные координаты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Существуют различные способы определения однородных координат. Рассмотрим один из них.</a:t>
            </a:r>
          </a:p>
          <a:p>
            <a:pPr hangingPunct="0"/>
            <a:r>
              <a:rPr lang="ru-RU" dirty="0" smtClean="0"/>
              <a:t>Пусть </a:t>
            </a:r>
            <a:r>
              <a:rPr lang="en-US" i="1" dirty="0" smtClean="0"/>
              <a:t>M</a:t>
            </a:r>
            <a:r>
              <a:rPr lang="ru-RU" dirty="0" smtClean="0"/>
              <a:t> - произвольная точка пространства с координатами </a:t>
            </a:r>
            <a:r>
              <a:rPr lang="en-US" i="1" dirty="0" smtClean="0"/>
              <a:t>x</a:t>
            </a:r>
            <a:r>
              <a:rPr lang="ru-RU" dirty="0" smtClean="0"/>
              <a:t>, </a:t>
            </a:r>
            <a:r>
              <a:rPr lang="en-US" i="1" dirty="0" smtClean="0"/>
              <a:t>y</a:t>
            </a:r>
            <a:r>
              <a:rPr lang="ru-RU" dirty="0" smtClean="0"/>
              <a:t> и </a:t>
            </a:r>
            <a:r>
              <a:rPr lang="en-US" i="1" dirty="0" smtClean="0"/>
              <a:t>z</a:t>
            </a:r>
            <a:r>
              <a:rPr lang="ru-RU" i="1" dirty="0" smtClean="0"/>
              <a:t>.</a:t>
            </a:r>
            <a:r>
              <a:rPr lang="ru-RU" dirty="0" smtClean="0"/>
              <a:t> Однородными координатами этой точки называется любая четверка одновременно неравных нулю чисел </a:t>
            </a:r>
            <a:r>
              <a:rPr lang="en-US" dirty="0" smtClean="0"/>
              <a:t>(u,</a:t>
            </a:r>
            <a:r>
              <a:rPr lang="ru-RU" dirty="0" smtClean="0"/>
              <a:t> </a:t>
            </a:r>
            <a:r>
              <a:rPr lang="en-US" dirty="0" smtClean="0"/>
              <a:t>v,</a:t>
            </a:r>
            <a:r>
              <a:rPr lang="ru-RU" dirty="0" smtClean="0"/>
              <a:t> </a:t>
            </a:r>
            <a:r>
              <a:rPr lang="en-US" dirty="0" smtClean="0"/>
              <a:t>w,</a:t>
            </a:r>
            <a:r>
              <a:rPr lang="ru-RU" dirty="0" smtClean="0"/>
              <a:t> </a:t>
            </a:r>
            <a:r>
              <a:rPr lang="en-US" dirty="0" smtClean="0"/>
              <a:t>h)</a:t>
            </a:r>
            <a:r>
              <a:rPr lang="ru-RU" dirty="0" smtClean="0"/>
              <a:t>, связанных с координатами </a:t>
            </a:r>
            <a:r>
              <a:rPr lang="en-US" i="1" dirty="0" smtClean="0"/>
              <a:t>x</a:t>
            </a:r>
            <a:r>
              <a:rPr lang="ru-RU" i="1" dirty="0" smtClean="0"/>
              <a:t>, </a:t>
            </a:r>
            <a:r>
              <a:rPr lang="en-US" i="1" dirty="0" smtClean="0"/>
              <a:t>y</a:t>
            </a:r>
            <a:r>
              <a:rPr lang="ru-RU" dirty="0" smtClean="0"/>
              <a:t> и </a:t>
            </a:r>
            <a:r>
              <a:rPr lang="en-US" i="1" dirty="0" smtClean="0"/>
              <a:t>z</a:t>
            </a:r>
            <a:r>
              <a:rPr lang="ru-RU" dirty="0" smtClean="0"/>
              <a:t> следующими соотношениями:</a:t>
            </a:r>
          </a:p>
          <a:p>
            <a:pPr hangingPunct="0">
              <a:buNone/>
            </a:pPr>
            <a:r>
              <a:rPr lang="en-US" i="1" dirty="0" smtClean="0"/>
              <a:t>		u/h=x,	v/h=y,	w/h=z</a:t>
            </a:r>
            <a:r>
              <a:rPr lang="en-US" b="1" i="1" dirty="0" smtClean="0"/>
              <a:t>.</a:t>
            </a:r>
            <a:endParaRPr lang="ru-RU" dirty="0" smtClean="0"/>
          </a:p>
          <a:p>
            <a:pPr hangingPunct="0"/>
            <a:r>
              <a:rPr lang="ru-RU" dirty="0" smtClean="0"/>
              <a:t>В случае, когда </a:t>
            </a:r>
            <a:r>
              <a:rPr lang="en-US" dirty="0" smtClean="0"/>
              <a:t>h=0</a:t>
            </a:r>
            <a:r>
              <a:rPr lang="ru-RU" dirty="0" smtClean="0"/>
              <a:t>, можно говорить о точках в бесконечности.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однородных координат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Заметим, что однородные координаты для заданной точки пространства определяются не однозначно, например, для точки М(1, 2, 3) имеем (1, </a:t>
            </a:r>
            <a:r>
              <a:rPr lang="en-US" dirty="0" smtClean="0"/>
              <a:t>2, 3, 1) </a:t>
            </a:r>
            <a:r>
              <a:rPr lang="ru-RU" dirty="0" smtClean="0"/>
              <a:t>или </a:t>
            </a:r>
            <a:r>
              <a:rPr lang="en-US" dirty="0" smtClean="0"/>
              <a:t>(2, 4, 6, 2) </a:t>
            </a:r>
            <a:r>
              <a:rPr lang="ru-RU" dirty="0" smtClean="0"/>
              <a:t>или еще бесконечно много способов.</a:t>
            </a:r>
          </a:p>
          <a:p>
            <a:r>
              <a:rPr lang="ru-RU" dirty="0" smtClean="0"/>
              <a:t>Точка с однородными координатами (1, 2, 0, 0) находится в бесконечности в плоскости (</a:t>
            </a:r>
            <a:r>
              <a:rPr lang="en-US" dirty="0" smtClean="0"/>
              <a:t>x, y)</a:t>
            </a:r>
            <a:r>
              <a:rPr lang="ru-RU" dirty="0" smtClean="0"/>
              <a:t> в направлении вектора (1, 2).</a:t>
            </a:r>
          </a:p>
          <a:p>
            <a:r>
              <a:rPr lang="ru-RU" dirty="0" smtClean="0"/>
              <a:t>У нас появляется возможность различать точки в «разных бесконечностях».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Параллельный перенос в однородных координатах.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ru-RU" dirty="0" smtClean="0"/>
              <a:t>Для параллельного переноса </a:t>
            </a:r>
          </a:p>
          <a:p>
            <a:pPr>
              <a:buNone/>
            </a:pPr>
            <a:r>
              <a:rPr lang="ru-RU" dirty="0" smtClean="0"/>
              <a:t>	нужно умножить на матрицу</a:t>
            </a:r>
          </a:p>
          <a:p>
            <a:r>
              <a:rPr lang="ru-RU" dirty="0" smtClean="0"/>
              <a:t>Действительно, если</a:t>
            </a:r>
          </a:p>
          <a:p>
            <a:pPr>
              <a:buNone/>
            </a:pPr>
            <a:r>
              <a:rPr lang="ru-RU" dirty="0" smtClean="0"/>
              <a:t>	(</a:t>
            </a:r>
            <a:r>
              <a:rPr lang="en-US" dirty="0" smtClean="0"/>
              <a:t>u1, v1, w1, h1)=(</a:t>
            </a:r>
            <a:r>
              <a:rPr lang="en-US" dirty="0" err="1" smtClean="0"/>
              <a:t>u,v,w,h</a:t>
            </a:r>
            <a:r>
              <a:rPr lang="en-US" dirty="0" smtClean="0"/>
              <a:t>)*T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	то </a:t>
            </a:r>
            <a:r>
              <a:rPr lang="en-US" dirty="0" smtClean="0"/>
              <a:t>u1=</a:t>
            </a:r>
            <a:r>
              <a:rPr lang="en-US" dirty="0" err="1" smtClean="0"/>
              <a:t>u+a</a:t>
            </a:r>
            <a:r>
              <a:rPr lang="en-US" dirty="0" smtClean="0"/>
              <a:t>*h, v1=</a:t>
            </a:r>
            <a:r>
              <a:rPr lang="en-US" dirty="0" err="1" smtClean="0"/>
              <a:t>v+b</a:t>
            </a:r>
            <a:r>
              <a:rPr lang="en-US" dirty="0" smtClean="0"/>
              <a:t>*h, w1=</a:t>
            </a:r>
            <a:r>
              <a:rPr lang="en-US" dirty="0" err="1" smtClean="0"/>
              <a:t>w+c</a:t>
            </a:r>
            <a:r>
              <a:rPr lang="en-US" dirty="0" smtClean="0"/>
              <a:t>*h, h1=h.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Были координаты </a:t>
            </a:r>
            <a:r>
              <a:rPr lang="en-US" dirty="0" smtClean="0"/>
              <a:t>x=u/h, y=v/h, z=w/h.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Получили: </a:t>
            </a:r>
            <a:r>
              <a:rPr lang="en-US" dirty="0" smtClean="0"/>
              <a:t>x1=u1/h1=(</a:t>
            </a:r>
            <a:r>
              <a:rPr lang="en-US" dirty="0" err="1" smtClean="0"/>
              <a:t>u+a</a:t>
            </a:r>
            <a:r>
              <a:rPr lang="en-US" dirty="0" smtClean="0"/>
              <a:t>*h)/h=u/</a:t>
            </a:r>
            <a:r>
              <a:rPr lang="en-US" dirty="0" err="1" smtClean="0"/>
              <a:t>h+a</a:t>
            </a:r>
            <a:r>
              <a:rPr lang="en-US" dirty="0" smtClean="0"/>
              <a:t>=</a:t>
            </a:r>
            <a:r>
              <a:rPr lang="en-US" dirty="0" err="1" smtClean="0"/>
              <a:t>x+a</a:t>
            </a:r>
            <a:r>
              <a:rPr lang="ru-RU" dirty="0" smtClean="0"/>
              <a:t>, </a:t>
            </a:r>
          </a:p>
          <a:p>
            <a:pPr>
              <a:buNone/>
            </a:pPr>
            <a:r>
              <a:rPr lang="ru-RU" dirty="0" smtClean="0"/>
              <a:t>	аналогично </a:t>
            </a:r>
            <a:r>
              <a:rPr lang="en-US" dirty="0" smtClean="0"/>
              <a:t>y1=</a:t>
            </a:r>
            <a:r>
              <a:rPr lang="en-US" dirty="0" err="1" smtClean="0"/>
              <a:t>y+b</a:t>
            </a:r>
            <a:r>
              <a:rPr lang="en-US" dirty="0" smtClean="0"/>
              <a:t>, z1=</a:t>
            </a:r>
            <a:r>
              <a:rPr lang="en-US" dirty="0" err="1" smtClean="0"/>
              <a:t>z+c</a:t>
            </a:r>
            <a:r>
              <a:rPr lang="en-US" dirty="0" smtClean="0"/>
              <a:t>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026150" y="1700213"/>
          <a:ext cx="2789238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3" imgW="1181100" imgH="914400" progId="Equation.3">
                  <p:embed/>
                </p:oleObj>
              </mc:Choice>
              <mc:Fallback>
                <p:oleObj name="Формула" r:id="rId3" imgW="11811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1700213"/>
                        <a:ext cx="2789238" cy="216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Повороты, растяжения и сжатия в однородных координатах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664296"/>
          </a:xfrm>
        </p:spPr>
        <p:txBody>
          <a:bodyPr>
            <a:normAutofit fontScale="77500" lnSpcReduction="20000"/>
          </a:bodyPr>
          <a:lstStyle/>
          <a:p>
            <a:pPr marL="266700" indent="-266700" algn="just"/>
            <a:r>
              <a:rPr lang="ru-RU" dirty="0" smtClean="0"/>
              <a:t>Матрицы поворота в однородных координатах полностью повторяют соответствующие матрицы в декартовых координатах, например, поворот на угол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ru-RU" dirty="0" smtClean="0">
                <a:latin typeface="Cambria Math"/>
                <a:ea typeface="Cambria Math"/>
              </a:rPr>
              <a:t> </a:t>
            </a:r>
            <a:r>
              <a:rPr lang="ru-RU" dirty="0" smtClean="0">
                <a:ea typeface="Cambria Math"/>
              </a:rPr>
              <a:t>вокруг оси </a:t>
            </a:r>
            <a:r>
              <a:rPr lang="en-US" dirty="0" smtClean="0">
                <a:ea typeface="Cambria Math"/>
              </a:rPr>
              <a:t>x</a:t>
            </a:r>
            <a:r>
              <a:rPr lang="ru-RU" dirty="0" smtClean="0">
                <a:ea typeface="Cambria Math"/>
              </a:rPr>
              <a:t> в плоскости (</a:t>
            </a:r>
            <a:r>
              <a:rPr lang="en-US" dirty="0" smtClean="0">
                <a:ea typeface="Cambria Math"/>
              </a:rPr>
              <a:t>y, z)</a:t>
            </a:r>
            <a:r>
              <a:rPr lang="ru-RU" dirty="0" smtClean="0">
                <a:ea typeface="Cambria Math"/>
              </a:rPr>
              <a:t> имеет вид </a:t>
            </a:r>
            <a:r>
              <a:rPr lang="en-US" dirty="0" smtClean="0">
                <a:ea typeface="Cambria Math"/>
              </a:rPr>
              <a:t>R</a:t>
            </a:r>
            <a:r>
              <a:rPr lang="ru-RU" baseline="-25000" dirty="0" err="1" smtClean="0">
                <a:ea typeface="Cambria Math"/>
              </a:rPr>
              <a:t>х</a:t>
            </a:r>
            <a:r>
              <a:rPr lang="ru-RU" dirty="0" smtClean="0">
                <a:ea typeface="Cambria Math"/>
              </a:rPr>
              <a:t> 	</a:t>
            </a:r>
          </a:p>
          <a:p>
            <a:pPr marL="266700" indent="-266700" algn="just"/>
            <a:r>
              <a:rPr lang="ru-RU" dirty="0" smtClean="0">
                <a:ea typeface="Cambria Math"/>
              </a:rPr>
              <a:t>Растяжение и сжатие соответствует умножению на матрицу </a:t>
            </a:r>
            <a:r>
              <a:rPr lang="en-US" dirty="0" smtClean="0">
                <a:ea typeface="Cambria Math"/>
              </a:rPr>
              <a:t>D</a:t>
            </a:r>
            <a:r>
              <a:rPr lang="ru-RU" dirty="0" smtClean="0">
                <a:ea typeface="Cambria Math"/>
              </a:rPr>
              <a:t>, где на диагонали стоят коэффициенты растяжения/сжатия по осям </a:t>
            </a:r>
            <a:r>
              <a:rPr lang="en-US" dirty="0" smtClean="0">
                <a:ea typeface="Cambria Math"/>
              </a:rPr>
              <a:t>x, y, z </a:t>
            </a:r>
            <a:r>
              <a:rPr lang="ru-RU" dirty="0" smtClean="0">
                <a:ea typeface="Cambria Math"/>
              </a:rPr>
              <a:t> и по всем трем одновременно. </a:t>
            </a:r>
            <a:endParaRPr lang="ru-RU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55576" y="4077072"/>
          <a:ext cx="4478139" cy="206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Формула" r:id="rId3" imgW="1981200" imgH="914400" progId="Equation.3">
                  <p:embed/>
                </p:oleObj>
              </mc:Choice>
              <mc:Fallback>
                <p:oleObj name="Формула" r:id="rId3" imgW="198120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77072"/>
                        <a:ext cx="4478139" cy="2068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436096" y="4077072"/>
          <a:ext cx="2956942" cy="210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Формула" r:id="rId5" imgW="1282700" imgH="914400" progId="Equation.3">
                  <p:embed/>
                </p:oleObj>
              </mc:Choice>
              <mc:Fallback>
                <p:oleObj name="Формула" r:id="rId5" imgW="128270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077072"/>
                        <a:ext cx="2956942" cy="2109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Робертса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 hangingPunct="0"/>
            <a:r>
              <a:rPr lang="ru-RU" dirty="0" smtClean="0"/>
              <a:t>Исторически первый алгоритм удаления невидимых линий был разработан </a:t>
            </a:r>
            <a:r>
              <a:rPr lang="ru-RU" dirty="0" err="1" smtClean="0"/>
              <a:t>Робертсом</a:t>
            </a:r>
            <a:r>
              <a:rPr lang="ru-RU" dirty="0" smtClean="0"/>
              <a:t> (</a:t>
            </a:r>
            <a:r>
              <a:rPr lang="en-US" dirty="0" smtClean="0"/>
              <a:t>L</a:t>
            </a:r>
            <a:r>
              <a:rPr lang="ru-RU" dirty="0" smtClean="0"/>
              <a:t>.</a:t>
            </a:r>
            <a:r>
              <a:rPr lang="en-US" dirty="0" smtClean="0"/>
              <a:t>Roberts</a:t>
            </a:r>
            <a:r>
              <a:rPr lang="ru-RU" dirty="0" smtClean="0"/>
              <a:t>) в 1963 г. для сцен, образованных </a:t>
            </a:r>
            <a:r>
              <a:rPr lang="ru-RU" b="1" dirty="0" smtClean="0"/>
              <a:t>выпуклыми</a:t>
            </a:r>
            <a:r>
              <a:rPr lang="ru-RU" dirty="0" smtClean="0"/>
              <a:t> многогранниками. Этот метод работает в объектном пространстве.</a:t>
            </a:r>
          </a:p>
          <a:p>
            <a:pPr hangingPunct="0">
              <a:buNone/>
            </a:pPr>
            <a:r>
              <a:rPr lang="ru-RU" dirty="0" smtClean="0"/>
              <a:t>Краткое описание алгоритма:</a:t>
            </a:r>
          </a:p>
          <a:p>
            <a:pPr marL="514350" lvl="0" indent="-514350" hangingPunct="0">
              <a:buFont typeface="+mj-lt"/>
              <a:buAutoNum type="arabicPeriod"/>
            </a:pPr>
            <a:r>
              <a:rPr lang="ru-RU" dirty="0" smtClean="0"/>
              <a:t>Отбрасываются все ребра, образованные пересечением </a:t>
            </a:r>
            <a:r>
              <a:rPr lang="ru-RU" dirty="0" err="1" smtClean="0"/>
              <a:t>нелицевых</a:t>
            </a:r>
            <a:r>
              <a:rPr lang="ru-RU" dirty="0" smtClean="0"/>
              <a:t> граней.</a:t>
            </a:r>
          </a:p>
          <a:p>
            <a:pPr marL="514350" lvl="0" indent="-514350" hangingPunct="0">
              <a:buFont typeface="+mj-lt"/>
              <a:buAutoNum type="arabicPeriod"/>
            </a:pPr>
            <a:r>
              <a:rPr lang="ru-RU" dirty="0" smtClean="0"/>
              <a:t>Каждое из видимых ребер каждого тела сравнивается со всеми лицевыми гранями каждого из оставшихся тел на предмет Экранирования данного ребра. Возможны три следующих случая:</a:t>
            </a:r>
          </a:p>
          <a:p>
            <a:pPr lvl="1" hangingPunct="0"/>
            <a:r>
              <a:rPr lang="ru-RU" dirty="0" smtClean="0"/>
              <a:t>грань не закрывает ребро;</a:t>
            </a:r>
          </a:p>
          <a:p>
            <a:pPr lvl="1" hangingPunct="0"/>
            <a:r>
              <a:rPr lang="ru-RU" dirty="0" smtClean="0"/>
              <a:t>грань полностью закрывает ребро и тогда ребро удаляется из списка рассматриваемых ребер;</a:t>
            </a:r>
          </a:p>
          <a:p>
            <a:pPr lvl="1" hangingPunct="0"/>
            <a:r>
              <a:rPr lang="ru-RU" dirty="0" smtClean="0"/>
              <a:t>грань частично закрывает ребро, в этом случае ребро разбивается на части, из которых видимыми являются не более двух, само ребро удаляется из списка, но в этот список добавляются те его части, которые не закрываются данной гранью.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Реализация алгоритма </a:t>
            </a:r>
            <a:r>
              <a:rPr lang="ru-RU" sz="4000" dirty="0" err="1" smtClean="0"/>
              <a:t>Робертса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В алгоритме </a:t>
            </a:r>
            <a:r>
              <a:rPr lang="ru-RU" dirty="0" err="1" smtClean="0"/>
              <a:t>Робертса</a:t>
            </a:r>
            <a:r>
              <a:rPr lang="ru-RU" dirty="0" smtClean="0"/>
              <a:t> требуется, чтобы все изображаемые объекты были выпуклые. Многогранное тело с плоскими гранями должно представляться набором пересекающихся плоскостей. Уравнение плоскости </a:t>
            </a:r>
          </a:p>
          <a:p>
            <a:pPr>
              <a:buNone/>
            </a:pPr>
            <a:r>
              <a:rPr lang="ru-RU" dirty="0" smtClean="0"/>
              <a:t>	a</a:t>
            </a:r>
            <a:r>
              <a:rPr lang="ru-RU" baseline="-25000" dirty="0" smtClean="0"/>
              <a:t>1</a:t>
            </a:r>
            <a:r>
              <a:rPr lang="en-US" dirty="0" smtClean="0"/>
              <a:t>x+</a:t>
            </a:r>
            <a:r>
              <a:rPr lang="ru-RU" dirty="0" smtClean="0"/>
              <a:t>b</a:t>
            </a:r>
            <a:r>
              <a:rPr lang="ru-RU" baseline="-25000" dirty="0" smtClean="0"/>
              <a:t>1</a:t>
            </a:r>
            <a:r>
              <a:rPr lang="en-US" dirty="0" smtClean="0"/>
              <a:t>y</a:t>
            </a:r>
            <a:r>
              <a:rPr lang="ru-RU" dirty="0" smtClean="0"/>
              <a:t>+c</a:t>
            </a:r>
            <a:r>
              <a:rPr lang="ru-RU" baseline="-25000" dirty="0" smtClean="0"/>
              <a:t>1</a:t>
            </a:r>
            <a:r>
              <a:rPr lang="ru-RU" dirty="0" smtClean="0"/>
              <a:t>z+d</a:t>
            </a:r>
            <a:r>
              <a:rPr lang="ru-RU" baseline="-25000" dirty="0" smtClean="0"/>
              <a:t>1</a:t>
            </a:r>
            <a:r>
              <a:rPr lang="ru-RU" dirty="0" smtClean="0"/>
              <a:t>=0</a:t>
            </a:r>
          </a:p>
          <a:p>
            <a:r>
              <a:rPr lang="ru-RU" dirty="0" smtClean="0"/>
              <a:t>Любой выпуклый </a:t>
            </a:r>
          </a:p>
          <a:p>
            <a:pPr>
              <a:buNone/>
            </a:pPr>
            <a:r>
              <a:rPr lang="ru-RU" dirty="0" smtClean="0"/>
              <a:t>	многогранник </a:t>
            </a:r>
          </a:p>
          <a:p>
            <a:pPr>
              <a:buNone/>
            </a:pPr>
            <a:r>
              <a:rPr lang="ru-RU" dirty="0" smtClean="0"/>
              <a:t>	можно выразить матрицей </a:t>
            </a:r>
          </a:p>
          <a:p>
            <a:pPr>
              <a:buNone/>
            </a:pPr>
            <a:r>
              <a:rPr lang="ru-RU" dirty="0" smtClean="0"/>
              <a:t>	тела, состоящей из </a:t>
            </a:r>
          </a:p>
          <a:p>
            <a:pPr>
              <a:buNone/>
            </a:pPr>
            <a:r>
              <a:rPr lang="ru-RU" dirty="0" smtClean="0"/>
              <a:t>	коэффициентов 	уравнений плоскостей. </a:t>
            </a:r>
          </a:p>
          <a:p>
            <a:r>
              <a:rPr lang="ru-RU" dirty="0" smtClean="0"/>
              <a:t>Любая точка пространства представима в однородных координатах вектором [</a:t>
            </a:r>
            <a:r>
              <a:rPr lang="ru-RU" dirty="0" err="1" smtClean="0"/>
              <a:t>s</a:t>
            </a:r>
            <a:r>
              <a:rPr lang="ru-RU" dirty="0" smtClean="0"/>
              <a:t>]=[x,y,z,1]. </a:t>
            </a:r>
            <a:endParaRPr lang="ru-RU" dirty="0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292080" y="3068960"/>
          <a:ext cx="2746289" cy="180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Формула" r:id="rId3" imgW="1435100" imgH="939800" progId="Equation.3">
                  <p:embed/>
                </p:oleObj>
              </mc:Choice>
              <mc:Fallback>
                <p:oleObj name="Формула" r:id="rId3" imgW="1435100" imgH="939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068960"/>
                        <a:ext cx="2746289" cy="1800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dirty="0" smtClean="0"/>
              <a:t>Преобразования матрицы тела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Обеспечиваем такое преобразование пространства, после которого мы переходим в экранную систему координат. Тогда ось </a:t>
            </a:r>
            <a:r>
              <a:rPr lang="en-US" dirty="0" smtClean="0"/>
              <a:t>z </a:t>
            </a:r>
            <a:r>
              <a:rPr lang="ru-RU" dirty="0" smtClean="0"/>
              <a:t>направлена о наблюдателя.</a:t>
            </a:r>
          </a:p>
          <a:p>
            <a:r>
              <a:rPr lang="ru-RU" dirty="0" smtClean="0"/>
              <a:t>Пусть координаты вершин многогранника записаны в виде матрицы </a:t>
            </a:r>
            <a:r>
              <a:rPr lang="en-US" dirty="0" smtClean="0"/>
              <a:t>B[n*4]</a:t>
            </a:r>
            <a:r>
              <a:rPr lang="ru-RU" dirty="0" smtClean="0"/>
              <a:t>.</a:t>
            </a:r>
          </a:p>
          <a:p>
            <a:r>
              <a:rPr lang="en-US" dirty="0" smtClean="0"/>
              <a:t>T – </a:t>
            </a:r>
            <a:r>
              <a:rPr lang="ru-RU" dirty="0" smtClean="0"/>
              <a:t>матрица преобразования пространства.</a:t>
            </a:r>
          </a:p>
          <a:p>
            <a:r>
              <a:rPr lang="ru-RU" dirty="0" smtClean="0"/>
              <a:t>Тогда </a:t>
            </a:r>
            <a:r>
              <a:rPr lang="en-US" dirty="0" smtClean="0"/>
              <a:t>B’=B*T, B’*V’=B*V, B*T*V’=B*V</a:t>
            </a:r>
            <a:r>
              <a:rPr lang="ru-RU" dirty="0" smtClean="0"/>
              <a:t>, значит, 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T*V’=V.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Получаем </a:t>
            </a:r>
            <a:r>
              <a:rPr lang="en-US" b="1" dirty="0" smtClean="0"/>
              <a:t>V’=T</a:t>
            </a:r>
            <a:r>
              <a:rPr lang="en-US" b="1" baseline="30000" dirty="0" smtClean="0"/>
              <a:t>-1</a:t>
            </a:r>
            <a:r>
              <a:rPr lang="en-US" b="1" dirty="0" smtClean="0"/>
              <a:t>*V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1093</Words>
  <Application>Microsoft Office PowerPoint</Application>
  <PresentationFormat>Экран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Формула</vt:lpstr>
      <vt:lpstr>Компьютерная графика</vt:lpstr>
      <vt:lpstr>Почему недостаточно декартовых координат</vt:lpstr>
      <vt:lpstr>Однородные координаты</vt:lpstr>
      <vt:lpstr>Примеры однородных координат</vt:lpstr>
      <vt:lpstr>Параллельный перенос в однородных координатах.</vt:lpstr>
      <vt:lpstr>Повороты, растяжения и сжатия в однородных координатах</vt:lpstr>
      <vt:lpstr>Алгоритм Робертса</vt:lpstr>
      <vt:lpstr>Реализация алгоритма Робертса</vt:lpstr>
      <vt:lpstr>Преобразования матрицы тела</vt:lpstr>
      <vt:lpstr>Определение видимости грани</vt:lpstr>
      <vt:lpstr>Случай одного многогранника</vt:lpstr>
      <vt:lpstr>Определение видимости ребра</vt:lpstr>
      <vt:lpstr>Новые отрезки</vt:lpstr>
      <vt:lpstr>Анализ алгоритма Робертса</vt:lpstr>
      <vt:lpstr>Задачи</vt:lpstr>
      <vt:lpstr>ТЕСТЫ</vt:lpstr>
      <vt:lpstr>ТЕСТЫ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Алексей</dc:creator>
  <cp:lastModifiedBy>Лахтин Алексей Станиславович</cp:lastModifiedBy>
  <cp:revision>376</cp:revision>
  <dcterms:created xsi:type="dcterms:W3CDTF">2011-09-13T13:00:24Z</dcterms:created>
  <dcterms:modified xsi:type="dcterms:W3CDTF">2012-11-16T07:49:45Z</dcterms:modified>
</cp:coreProperties>
</file>