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4" r:id="rId9"/>
    <p:sldId id="266" r:id="rId10"/>
    <p:sldId id="260" r:id="rId11"/>
    <p:sldId id="263" r:id="rId12"/>
    <p:sldId id="267" r:id="rId13"/>
    <p:sldId id="269" r:id="rId14"/>
    <p:sldId id="268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2" autoAdjust="0"/>
  </p:normalViewPr>
  <p:slideViewPr>
    <p:cSldViewPr>
      <p:cViewPr>
        <p:scale>
          <a:sx n="80" d="100"/>
          <a:sy n="80" d="100"/>
        </p:scale>
        <p:origin x="-950" y="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tuxresources.org/blog/wp-content/uploads/2008/04/rgb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master-service.com.ua/solutions/basiccolour/img03.jp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Компьютерная графика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2852936"/>
            <a:ext cx="6400800" cy="216024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Лекция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</a:p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Цвет в компьютерной графике.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Связь моделей (RGB) и (CMYК)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Аддитивная модель (RGB) —  это красный, зеленый, синий цвета. </a:t>
            </a:r>
          </a:p>
          <a:p>
            <a:r>
              <a:rPr lang="ru-RU" dirty="0" smtClean="0"/>
              <a:t>Субтрактивная (CMYК) — голубой, пурпурный, желтый, черный.</a:t>
            </a:r>
          </a:p>
          <a:p>
            <a:r>
              <a:rPr lang="ru-RU" dirty="0" smtClean="0"/>
              <a:t>Цвета одной системы являются дополнительными к другой: </a:t>
            </a:r>
          </a:p>
          <a:p>
            <a:pPr marL="1076325" indent="-447675">
              <a:buNone/>
            </a:pPr>
            <a:r>
              <a:rPr lang="ru-RU" dirty="0" smtClean="0"/>
              <a:t>голубой — к красному, </a:t>
            </a:r>
          </a:p>
          <a:p>
            <a:pPr marL="1076325" indent="-447675">
              <a:buNone/>
            </a:pPr>
            <a:r>
              <a:rPr lang="ru-RU" dirty="0" smtClean="0"/>
              <a:t>пурпурный — к зеленому, </a:t>
            </a:r>
          </a:p>
          <a:p>
            <a:pPr marL="1076325" indent="-447675">
              <a:buNone/>
            </a:pPr>
            <a:r>
              <a:rPr lang="ru-RU" dirty="0" smtClean="0"/>
              <a:t>желтый — к синему. </a:t>
            </a:r>
          </a:p>
          <a:p>
            <a:r>
              <a:rPr lang="ru-RU" dirty="0" smtClean="0"/>
              <a:t>Дополнительный цвет — это разность белого и данного цвета: голубой это белый минус красный, пурпурный — белый минус зеленый, желтый — белый минут синий.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Перевод между (</a:t>
            </a:r>
            <a:r>
              <a:rPr lang="en-US" dirty="0" smtClean="0"/>
              <a:t>RGB) </a:t>
            </a:r>
            <a:r>
              <a:rPr lang="ru-RU" dirty="0" smtClean="0"/>
              <a:t>и </a:t>
            </a:r>
            <a:r>
              <a:rPr lang="en-US" dirty="0" smtClean="0"/>
              <a:t>(CMYK)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3000" dirty="0" smtClean="0"/>
              <a:t>(</a:t>
            </a:r>
            <a:r>
              <a:rPr lang="en-US" sz="3000" dirty="0" smtClean="0"/>
              <a:t>RGB) –&gt; (CMYK)</a:t>
            </a:r>
          </a:p>
          <a:p>
            <a:pPr marL="0" indent="0">
              <a:buNone/>
            </a:pPr>
            <a:r>
              <a:rPr lang="en-US" sz="3000" dirty="0" smtClean="0"/>
              <a:t>C = 1 – R;</a:t>
            </a:r>
          </a:p>
          <a:p>
            <a:pPr marL="0" indent="0">
              <a:buNone/>
            </a:pPr>
            <a:r>
              <a:rPr lang="en-US" sz="3000" dirty="0" smtClean="0"/>
              <a:t>M = 1 – G;</a:t>
            </a:r>
          </a:p>
          <a:p>
            <a:pPr marL="0" indent="0">
              <a:buNone/>
            </a:pPr>
            <a:r>
              <a:rPr lang="en-US" sz="3000" dirty="0" smtClean="0"/>
              <a:t>Y = 1 – B;</a:t>
            </a:r>
          </a:p>
          <a:p>
            <a:pPr marL="0" indent="0">
              <a:buNone/>
            </a:pPr>
            <a:r>
              <a:rPr lang="en-US" sz="3000" dirty="0" smtClean="0"/>
              <a:t>K = min (C, M, Y);</a:t>
            </a:r>
          </a:p>
          <a:p>
            <a:pPr marL="0" indent="0">
              <a:buNone/>
            </a:pPr>
            <a:r>
              <a:rPr lang="en-US" sz="3000" dirty="0" smtClean="0"/>
              <a:t>C = C – K;</a:t>
            </a:r>
          </a:p>
          <a:p>
            <a:pPr marL="0" indent="0">
              <a:buNone/>
            </a:pPr>
            <a:r>
              <a:rPr lang="en-US" sz="3000" dirty="0" smtClean="0"/>
              <a:t>M = M – K;</a:t>
            </a:r>
          </a:p>
          <a:p>
            <a:pPr marL="0" indent="0">
              <a:buNone/>
            </a:pPr>
            <a:r>
              <a:rPr lang="en-US" sz="3000" dirty="0" smtClean="0"/>
              <a:t>Y = Y – K;</a:t>
            </a:r>
            <a:endParaRPr lang="ru-RU" sz="3000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091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 (CMYK)</a:t>
            </a:r>
            <a:r>
              <a:rPr lang="ru-RU" sz="3200" dirty="0" smtClean="0"/>
              <a:t> </a:t>
            </a:r>
            <a:r>
              <a:rPr lang="en-US" sz="3200" dirty="0" smtClean="0"/>
              <a:t>–&gt; </a:t>
            </a:r>
            <a:r>
              <a:rPr lang="ru-RU" sz="3200" dirty="0" smtClean="0"/>
              <a:t>(</a:t>
            </a:r>
            <a:r>
              <a:rPr lang="en-US" sz="3200" dirty="0" smtClean="0"/>
              <a:t>RGB) </a:t>
            </a:r>
          </a:p>
          <a:p>
            <a:pPr marL="0" indent="0">
              <a:buNone/>
            </a:pPr>
            <a:r>
              <a:rPr lang="en-US" sz="3200" dirty="0" smtClean="0"/>
              <a:t>R = 1 – min(1, C+K); </a:t>
            </a:r>
          </a:p>
          <a:p>
            <a:pPr marL="0" indent="0">
              <a:buNone/>
            </a:pPr>
            <a:r>
              <a:rPr lang="en-US" sz="3200" dirty="0" smtClean="0"/>
              <a:t>G = 1 – min(1, M+K);</a:t>
            </a:r>
          </a:p>
          <a:p>
            <a:pPr marL="0" indent="0">
              <a:buNone/>
            </a:pPr>
            <a:r>
              <a:rPr lang="en-US" sz="3200" dirty="0" smtClean="0"/>
              <a:t>B = 1 – min(1, Y+K);</a:t>
            </a:r>
          </a:p>
          <a:p>
            <a:pPr marL="0" indent="0">
              <a:buNone/>
            </a:pPr>
            <a:endParaRPr lang="ru-RU" sz="3200" dirty="0" smtClean="0"/>
          </a:p>
          <a:p>
            <a:pPr marL="809625" indent="0">
              <a:buNone/>
            </a:pPr>
            <a:r>
              <a:rPr lang="ru-RU" sz="3200" dirty="0" smtClean="0"/>
              <a:t>Цветовые модели RGB и CMYK образуют так называемый цветовой куб</a:t>
            </a:r>
            <a:endParaRPr lang="ru-RU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3717032"/>
            <a:ext cx="2215944" cy="2498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Несоответствия между моделями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Часто изображения, которые мы видим на мониторе отличаются от печатных копий. </a:t>
            </a:r>
          </a:p>
          <a:p>
            <a:r>
              <a:rPr lang="ru-RU" dirty="0" smtClean="0"/>
              <a:t>Оказывается это не проблемы совместимости конкретных устройств. </a:t>
            </a:r>
          </a:p>
          <a:p>
            <a:r>
              <a:rPr lang="ru-RU" dirty="0" smtClean="0"/>
              <a:t>Невозможно получить чистый синий цвет модели RGB (0, 0, 100%) в цветовом пространстве CMYK – его ближайший эквивалент – оттенок пурпурного цвета.</a:t>
            </a:r>
          </a:p>
          <a:p>
            <a:r>
              <a:rPr lang="ru-RU" dirty="0" smtClean="0"/>
              <a:t>Некоторые цвета доступные на мониторе не могут быть воспроизведены при печати. </a:t>
            </a:r>
          </a:p>
          <a:p>
            <a:r>
              <a:rPr lang="ru-RU" dirty="0" smtClean="0"/>
              <a:t>Поэтому перед печатью RGB-изображения необходимо конвертировать его в CMYK-эквивалент с помощью упомянутых выше формул.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Цветовая модель HSV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Данная цветовая модель задает цветовое пространство в терминах следующих составных компонент:</a:t>
            </a:r>
          </a:p>
          <a:p>
            <a:r>
              <a:rPr lang="ru-RU" dirty="0" err="1" smtClean="0"/>
              <a:t>Hue</a:t>
            </a:r>
            <a:r>
              <a:rPr lang="ru-RU" dirty="0" smtClean="0"/>
              <a:t> – оттенок цвета (красный, синий, зеленый). Диапазон 0-360° (в некоторых реализациях 0-100%).</a:t>
            </a:r>
          </a:p>
          <a:p>
            <a:r>
              <a:rPr lang="ru-RU" dirty="0" err="1" smtClean="0"/>
              <a:t>Saturation</a:t>
            </a:r>
            <a:r>
              <a:rPr lang="ru-RU" dirty="0" smtClean="0"/>
              <a:t> – насыщенность цвета (цветовая чистота) Диапазон от 0 до 100%. Меньшие значения насыщенности делают цвет серым, в то время как большие значения – более «цветным».</a:t>
            </a:r>
          </a:p>
          <a:p>
            <a:r>
              <a:rPr lang="ru-RU" dirty="0" err="1" smtClean="0"/>
              <a:t>Value</a:t>
            </a:r>
            <a:r>
              <a:rPr lang="ru-RU" dirty="0" smtClean="0"/>
              <a:t> (</a:t>
            </a:r>
            <a:r>
              <a:rPr lang="ru-RU" dirty="0" err="1" smtClean="0"/>
              <a:t>Brightness</a:t>
            </a:r>
            <a:r>
              <a:rPr lang="ru-RU" dirty="0" smtClean="0"/>
              <a:t>) – яркость цвета. Для многих людей такой способ задания цвета является интуитивно более понятным, чем RGB или CMYK.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ru-RU" dirty="0" smtClean="0"/>
              <a:t>Цветовые конусы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1944216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Обычно световая модель </a:t>
            </a:r>
            <a:r>
              <a:rPr lang="en-US" dirty="0" smtClean="0"/>
              <a:t>HSV</a:t>
            </a:r>
            <a:r>
              <a:rPr lang="ru-RU" dirty="0" smtClean="0"/>
              <a:t> представляется в виде конуса, где </a:t>
            </a:r>
            <a:r>
              <a:rPr lang="en-US" dirty="0" smtClean="0"/>
              <a:t>H – </a:t>
            </a:r>
            <a:r>
              <a:rPr lang="ru-RU" dirty="0" smtClean="0"/>
              <a:t>это угол, </a:t>
            </a:r>
            <a:r>
              <a:rPr lang="en-US" dirty="0" smtClean="0"/>
              <a:t>S</a:t>
            </a:r>
            <a:r>
              <a:rPr lang="ru-RU" dirty="0" smtClean="0"/>
              <a:t> – расстояние от центра, </a:t>
            </a:r>
            <a:r>
              <a:rPr lang="en-US" dirty="0" smtClean="0"/>
              <a:t>V – </a:t>
            </a:r>
            <a:r>
              <a:rPr lang="ru-RU" dirty="0" smtClean="0"/>
              <a:t>расстояние от вершины.</a:t>
            </a:r>
          </a:p>
          <a:p>
            <a:r>
              <a:rPr lang="ru-RU" dirty="0" smtClean="0"/>
              <a:t>Обычно при выборе цвета в палитре мы используем развертку поверхности этого конуса.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356992"/>
            <a:ext cx="4208384" cy="293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1" y="3407580"/>
            <a:ext cx="3789049" cy="290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ru-RU" dirty="0" smtClean="0"/>
              <a:t>Преобразование из </a:t>
            </a:r>
            <a:r>
              <a:rPr lang="en-US" dirty="0" smtClean="0"/>
              <a:t>(RGB) </a:t>
            </a:r>
            <a:r>
              <a:rPr lang="ru-RU" dirty="0" smtClean="0"/>
              <a:t>в (</a:t>
            </a:r>
            <a:r>
              <a:rPr lang="en-US" dirty="0" smtClean="0"/>
              <a:t>HSV)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4038600" cy="471338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dirty="0" smtClean="0"/>
              <a:t>V = </a:t>
            </a:r>
            <a:r>
              <a:rPr lang="ru-RU" sz="2400" dirty="0" err="1" smtClean="0"/>
              <a:t>Max</a:t>
            </a:r>
            <a:r>
              <a:rPr lang="ru-RU" sz="2400" dirty="0" smtClean="0"/>
              <a:t> (R, G, В)</a:t>
            </a:r>
            <a:r>
              <a:rPr lang="en-US" sz="2400" dirty="0" smtClean="0"/>
              <a:t>;</a:t>
            </a:r>
            <a:r>
              <a:rPr lang="ru-RU" sz="2400" dirty="0" smtClean="0"/>
              <a:t> </a:t>
            </a:r>
          </a:p>
          <a:p>
            <a:pPr>
              <a:buNone/>
            </a:pPr>
            <a:r>
              <a:rPr lang="de-DE" sz="2400" dirty="0" err="1" smtClean="0"/>
              <a:t>Temp</a:t>
            </a:r>
            <a:r>
              <a:rPr lang="de-DE" sz="2400" dirty="0" smtClean="0"/>
              <a:t> = Min (R, G, </a:t>
            </a:r>
            <a:r>
              <a:rPr lang="ru-RU" sz="2400" dirty="0" smtClean="0"/>
              <a:t>В</a:t>
            </a:r>
            <a:r>
              <a:rPr lang="de-DE" sz="2400" dirty="0" smtClean="0"/>
              <a:t>); 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if (V == 0) S = 0; 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else 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	S = (V - Temp)/V; </a:t>
            </a:r>
            <a:endParaRPr lang="ru-RU" sz="2400" dirty="0" smtClean="0"/>
          </a:p>
          <a:p>
            <a:pPr>
              <a:buNone/>
            </a:pPr>
            <a:r>
              <a:rPr lang="ru-RU" sz="2400" dirty="0" err="1" smtClean="0"/>
              <a:t>if</a:t>
            </a:r>
            <a:r>
              <a:rPr lang="ru-RU" sz="2400" dirty="0" smtClean="0"/>
              <a:t> </a:t>
            </a:r>
            <a:r>
              <a:rPr lang="en-US" sz="2400" dirty="0" smtClean="0"/>
              <a:t>(</a:t>
            </a:r>
            <a:r>
              <a:rPr lang="ru-RU" sz="2400" dirty="0" smtClean="0"/>
              <a:t>S =</a:t>
            </a:r>
            <a:r>
              <a:rPr lang="en-US" sz="2400" dirty="0" smtClean="0"/>
              <a:t>=</a:t>
            </a:r>
            <a:r>
              <a:rPr lang="ru-RU" sz="2400" dirty="0" smtClean="0"/>
              <a:t> 0</a:t>
            </a:r>
            <a:r>
              <a:rPr lang="en-US" sz="2400" dirty="0" smtClean="0"/>
              <a:t>)</a:t>
            </a:r>
            <a:r>
              <a:rPr lang="ru-RU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H = Неопределенность </a:t>
            </a:r>
          </a:p>
          <a:p>
            <a:pPr>
              <a:buNone/>
            </a:pPr>
            <a:r>
              <a:rPr lang="ru-RU" sz="2400" dirty="0" err="1" smtClean="0"/>
              <a:t>else</a:t>
            </a:r>
            <a:r>
              <a:rPr lang="ru-RU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{	</a:t>
            </a:r>
            <a:r>
              <a:rPr lang="ru-RU" sz="2400" dirty="0" err="1" smtClean="0"/>
              <a:t>Cr</a:t>
            </a:r>
            <a:r>
              <a:rPr lang="ru-RU" sz="2400" dirty="0" smtClean="0"/>
              <a:t> = (V - R)/(V - </a:t>
            </a:r>
            <a:r>
              <a:rPr lang="ru-RU" sz="2400" dirty="0" err="1" smtClean="0"/>
              <a:t>Temp</a:t>
            </a:r>
            <a:r>
              <a:rPr lang="ru-RU" sz="2400" dirty="0" smtClean="0"/>
              <a:t>) </a:t>
            </a:r>
          </a:p>
          <a:p>
            <a:pPr>
              <a:buNone/>
            </a:pPr>
            <a:r>
              <a:rPr lang="en-US" sz="2400" dirty="0" smtClean="0"/>
              <a:t>	Cg = (V - G)/(V - Temp) 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Cb</a:t>
            </a:r>
            <a:r>
              <a:rPr lang="en-US" sz="2400" dirty="0" smtClean="0"/>
              <a:t> = (V - B)/(V - Temp) </a:t>
            </a:r>
            <a:endParaRPr lang="ru-RU" sz="2400" dirty="0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83968" y="1412776"/>
            <a:ext cx="4402832" cy="482453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//</a:t>
            </a:r>
            <a:r>
              <a:rPr lang="ru-RU" sz="2600" dirty="0" smtClean="0"/>
              <a:t>между желтым и пурпурным </a:t>
            </a:r>
            <a:endParaRPr lang="ru-RU" dirty="0" smtClean="0"/>
          </a:p>
          <a:p>
            <a:pPr>
              <a:buNone/>
            </a:pPr>
            <a:r>
              <a:rPr lang="ru-RU" dirty="0" err="1" smtClean="0"/>
              <a:t>if</a:t>
            </a:r>
            <a:r>
              <a:rPr lang="ru-RU" dirty="0" smtClean="0"/>
              <a:t> </a:t>
            </a:r>
            <a:r>
              <a:rPr lang="en-US" dirty="0" smtClean="0"/>
              <a:t> (</a:t>
            </a:r>
            <a:r>
              <a:rPr lang="ru-RU" dirty="0" smtClean="0"/>
              <a:t>R =</a:t>
            </a:r>
            <a:r>
              <a:rPr lang="en-US" dirty="0" smtClean="0"/>
              <a:t>=</a:t>
            </a:r>
            <a:r>
              <a:rPr lang="ru-RU" dirty="0" smtClean="0"/>
              <a:t> V</a:t>
            </a:r>
            <a:r>
              <a:rPr lang="en-US" dirty="0" smtClean="0"/>
              <a:t>)</a:t>
            </a:r>
            <a:r>
              <a:rPr lang="ru-RU" dirty="0" smtClean="0"/>
              <a:t> H = </a:t>
            </a:r>
            <a:r>
              <a:rPr lang="ru-RU" dirty="0" err="1" smtClean="0"/>
              <a:t>Cb</a:t>
            </a:r>
            <a:r>
              <a:rPr lang="ru-RU" dirty="0" smtClean="0"/>
              <a:t> – </a:t>
            </a:r>
            <a:r>
              <a:rPr lang="ru-RU" dirty="0" err="1" smtClean="0"/>
              <a:t>Cg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</a:p>
          <a:p>
            <a:pPr>
              <a:buNone/>
            </a:pPr>
            <a:r>
              <a:rPr lang="en-US" dirty="0" smtClean="0"/>
              <a:t>//</a:t>
            </a:r>
            <a:r>
              <a:rPr lang="ru-RU" sz="2600" dirty="0" smtClean="0"/>
              <a:t>между голубым и желтым </a:t>
            </a:r>
            <a:endParaRPr lang="ru-RU" dirty="0" smtClean="0"/>
          </a:p>
          <a:p>
            <a:pPr>
              <a:buNone/>
            </a:pPr>
            <a:r>
              <a:rPr lang="ru-RU" dirty="0" err="1" smtClean="0"/>
              <a:t>if</a:t>
            </a:r>
            <a:r>
              <a:rPr lang="ru-RU" dirty="0" smtClean="0"/>
              <a:t> </a:t>
            </a:r>
            <a:r>
              <a:rPr lang="en-US" dirty="0" smtClean="0"/>
              <a:t> (</a:t>
            </a:r>
            <a:r>
              <a:rPr lang="ru-RU" dirty="0" smtClean="0"/>
              <a:t>G =</a:t>
            </a:r>
            <a:r>
              <a:rPr lang="en-US" dirty="0" smtClean="0"/>
              <a:t>=</a:t>
            </a:r>
            <a:r>
              <a:rPr lang="ru-RU" dirty="0" smtClean="0"/>
              <a:t> V</a:t>
            </a:r>
            <a:r>
              <a:rPr lang="en-US" dirty="0" smtClean="0"/>
              <a:t>)</a:t>
            </a:r>
            <a:r>
              <a:rPr lang="ru-RU" dirty="0" smtClean="0"/>
              <a:t> H = 2 + </a:t>
            </a:r>
            <a:r>
              <a:rPr lang="ru-RU" dirty="0" err="1" smtClean="0"/>
              <a:t>Cr</a:t>
            </a:r>
            <a:r>
              <a:rPr lang="ru-RU" dirty="0" smtClean="0"/>
              <a:t> – </a:t>
            </a:r>
            <a:r>
              <a:rPr lang="ru-RU" dirty="0" err="1" smtClean="0"/>
              <a:t>Cb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</a:p>
          <a:p>
            <a:pPr>
              <a:buNone/>
            </a:pPr>
            <a:r>
              <a:rPr lang="en-US" dirty="0" smtClean="0"/>
              <a:t>//</a:t>
            </a:r>
            <a:r>
              <a:rPr lang="ru-RU" sz="2600" dirty="0" smtClean="0"/>
              <a:t>между пурпурным и голубым </a:t>
            </a:r>
            <a:endParaRPr lang="ru-RU" dirty="0" smtClean="0"/>
          </a:p>
          <a:p>
            <a:pPr>
              <a:buNone/>
            </a:pPr>
            <a:r>
              <a:rPr lang="ru-RU" dirty="0" err="1" smtClean="0"/>
              <a:t>if</a:t>
            </a:r>
            <a:r>
              <a:rPr lang="ru-RU" dirty="0" smtClean="0"/>
              <a:t> </a:t>
            </a:r>
            <a:r>
              <a:rPr lang="en-US" dirty="0" smtClean="0"/>
              <a:t> (</a:t>
            </a:r>
            <a:r>
              <a:rPr lang="ru-RU" dirty="0" smtClean="0"/>
              <a:t>В =</a:t>
            </a:r>
            <a:r>
              <a:rPr lang="en-US" dirty="0" smtClean="0"/>
              <a:t>=</a:t>
            </a:r>
            <a:r>
              <a:rPr lang="ru-RU" dirty="0" smtClean="0"/>
              <a:t> V</a:t>
            </a:r>
            <a:r>
              <a:rPr lang="en-US" dirty="0" smtClean="0"/>
              <a:t>)</a:t>
            </a:r>
            <a:r>
              <a:rPr lang="ru-RU" dirty="0" smtClean="0"/>
              <a:t> Н = 4 + </a:t>
            </a:r>
            <a:r>
              <a:rPr lang="ru-RU" dirty="0" err="1" smtClean="0"/>
              <a:t>Cg</a:t>
            </a:r>
            <a:r>
              <a:rPr lang="ru-RU" dirty="0" smtClean="0"/>
              <a:t> – </a:t>
            </a:r>
            <a:r>
              <a:rPr lang="ru-RU" dirty="0" err="1" smtClean="0"/>
              <a:t>Сг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</a:p>
          <a:p>
            <a:pPr>
              <a:buNone/>
            </a:pPr>
            <a:r>
              <a:rPr lang="en-US" dirty="0" smtClean="0"/>
              <a:t>//</a:t>
            </a:r>
            <a:r>
              <a:rPr lang="ru-RU" sz="2600" dirty="0" smtClean="0"/>
              <a:t>перевод в градусы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Н = 60 * Н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</a:p>
          <a:p>
            <a:pPr>
              <a:buNone/>
            </a:pPr>
            <a:r>
              <a:rPr lang="en-US" dirty="0" smtClean="0"/>
              <a:t>//</a:t>
            </a:r>
            <a:r>
              <a:rPr lang="ru-RU" sz="2600" dirty="0" smtClean="0"/>
              <a:t>корректировка знака</a:t>
            </a:r>
            <a:r>
              <a:rPr lang="ru-RU" dirty="0" smtClean="0"/>
              <a:t> </a:t>
            </a:r>
          </a:p>
          <a:p>
            <a:pPr>
              <a:buNone/>
            </a:pPr>
            <a:r>
              <a:rPr lang="en-US" dirty="0" smtClean="0"/>
              <a:t>if (</a:t>
            </a:r>
            <a:r>
              <a:rPr lang="ru-RU" dirty="0" smtClean="0"/>
              <a:t>Н</a:t>
            </a:r>
            <a:r>
              <a:rPr lang="en-US" dirty="0" smtClean="0"/>
              <a:t> &lt; 0) </a:t>
            </a:r>
            <a:r>
              <a:rPr lang="ru-RU" dirty="0" smtClean="0"/>
              <a:t>Н</a:t>
            </a:r>
            <a:r>
              <a:rPr lang="en-US" dirty="0" smtClean="0"/>
              <a:t> = </a:t>
            </a:r>
            <a:r>
              <a:rPr lang="ru-RU" dirty="0" smtClean="0"/>
              <a:t>Н</a:t>
            </a:r>
            <a:r>
              <a:rPr lang="en-US" dirty="0" smtClean="0"/>
              <a:t> + 360; 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ru-RU" dirty="0" smtClean="0"/>
              <a:t>Преобразование из (</a:t>
            </a:r>
            <a:r>
              <a:rPr lang="en-US" dirty="0" smtClean="0"/>
              <a:t>HSV) </a:t>
            </a:r>
            <a:r>
              <a:rPr lang="ru-RU" dirty="0" smtClean="0"/>
              <a:t>в </a:t>
            </a:r>
            <a:r>
              <a:rPr lang="en-US" dirty="0" smtClean="0"/>
              <a:t>(RGB)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4042792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dirty="0" err="1" smtClean="0"/>
              <a:t>if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S =</a:t>
            </a:r>
            <a:r>
              <a:rPr lang="en-US" dirty="0" smtClean="0"/>
              <a:t>=</a:t>
            </a:r>
            <a:r>
              <a:rPr lang="ru-RU" dirty="0" smtClean="0"/>
              <a:t> 0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err="1" smtClean="0"/>
              <a:t>if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Н =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ru-RU" sz="2400" dirty="0" err="1" smtClean="0"/>
              <a:t>Неопределено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{ </a:t>
            </a:r>
            <a:r>
              <a:rPr lang="ru-RU" dirty="0" smtClean="0"/>
              <a:t>R = V</a:t>
            </a:r>
            <a:r>
              <a:rPr lang="en-US" dirty="0" smtClean="0"/>
              <a:t>; </a:t>
            </a:r>
            <a:r>
              <a:rPr lang="ru-RU" dirty="0" smtClean="0"/>
              <a:t>G = V</a:t>
            </a:r>
            <a:r>
              <a:rPr lang="en-US" dirty="0" smtClean="0"/>
              <a:t>; </a:t>
            </a:r>
            <a:r>
              <a:rPr lang="ru-RU" dirty="0" smtClean="0"/>
              <a:t>В = V</a:t>
            </a:r>
            <a:r>
              <a:rPr lang="en-US" dirty="0" smtClean="0"/>
              <a:t>; }</a:t>
            </a:r>
            <a:r>
              <a:rPr lang="ru-RU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err="1" smtClean="0"/>
              <a:t>else</a:t>
            </a:r>
            <a:r>
              <a:rPr lang="ru-RU" dirty="0" smtClean="0"/>
              <a:t> </a:t>
            </a:r>
            <a:r>
              <a:rPr lang="en-US" dirty="0" smtClean="0"/>
              <a:t>throw Exception();</a:t>
            </a:r>
            <a:r>
              <a:rPr lang="ru-RU" dirty="0" smtClean="0"/>
              <a:t> </a:t>
            </a:r>
          </a:p>
          <a:p>
            <a:pPr>
              <a:buNone/>
            </a:pPr>
            <a:r>
              <a:rPr lang="ru-RU" dirty="0" err="1" smtClean="0"/>
              <a:t>else</a:t>
            </a:r>
            <a:r>
              <a:rPr lang="ru-RU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 //</a:t>
            </a:r>
            <a:r>
              <a:rPr lang="ru-RU" sz="2400" dirty="0" smtClean="0"/>
              <a:t>хроматический случай</a:t>
            </a:r>
            <a:r>
              <a:rPr lang="ru-RU" dirty="0" smtClean="0"/>
              <a:t> </a:t>
            </a:r>
          </a:p>
          <a:p>
            <a:pPr>
              <a:buNone/>
            </a:pPr>
            <a:r>
              <a:rPr lang="en-US" dirty="0" smtClean="0"/>
              <a:t>	if (H</a:t>
            </a:r>
            <a:r>
              <a:rPr lang="ru-RU" dirty="0" smtClean="0"/>
              <a:t> =</a:t>
            </a:r>
            <a:r>
              <a:rPr lang="en-US" dirty="0" smtClean="0"/>
              <a:t>=</a:t>
            </a:r>
            <a:r>
              <a:rPr lang="ru-RU" dirty="0" smtClean="0"/>
              <a:t> 360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P</a:t>
            </a:r>
            <a:r>
              <a:rPr lang="ru-RU" dirty="0" smtClean="0"/>
              <a:t> = </a:t>
            </a:r>
            <a:r>
              <a:rPr lang="en-US" dirty="0" smtClean="0"/>
              <a:t>0;</a:t>
            </a:r>
            <a:r>
              <a:rPr lang="ru-RU" dirty="0" smtClean="0"/>
              <a:t> </a:t>
            </a:r>
          </a:p>
          <a:p>
            <a:pPr>
              <a:buNone/>
            </a:pPr>
            <a:r>
              <a:rPr lang="en-US" dirty="0" smtClean="0"/>
              <a:t>	else  P = </a:t>
            </a:r>
            <a:r>
              <a:rPr lang="ru-RU" dirty="0" smtClean="0"/>
              <a:t>Н</a:t>
            </a:r>
            <a:r>
              <a:rPr lang="en-US" dirty="0" smtClean="0"/>
              <a:t>/60;</a:t>
            </a:r>
            <a:r>
              <a:rPr lang="ru-RU" dirty="0" smtClean="0"/>
              <a:t> </a:t>
            </a:r>
          </a:p>
          <a:p>
            <a:pPr>
              <a:buNone/>
            </a:pPr>
            <a:r>
              <a:rPr lang="en-US" dirty="0" smtClean="0"/>
              <a:t>	//</a:t>
            </a:r>
            <a:r>
              <a:rPr lang="ru-RU" sz="2400" dirty="0" smtClean="0"/>
              <a:t>деление нацело</a:t>
            </a:r>
            <a:endParaRPr lang="ru-RU" dirty="0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0" y="1412776"/>
            <a:ext cx="4114800" cy="48245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F = H - P;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M = V * (P - S);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N = V * (P - S * F);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К = V * </a:t>
            </a:r>
            <a:r>
              <a:rPr lang="en-US" dirty="0" smtClean="0"/>
              <a:t>(P</a:t>
            </a:r>
            <a:r>
              <a:rPr lang="ru-RU" dirty="0" smtClean="0"/>
              <a:t> - S * </a:t>
            </a:r>
            <a:r>
              <a:rPr lang="en-US" dirty="0" smtClean="0"/>
              <a:t>(P</a:t>
            </a:r>
            <a:r>
              <a:rPr lang="ru-RU" dirty="0" smtClean="0"/>
              <a:t> - F))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</a:p>
          <a:p>
            <a:pPr>
              <a:buNone/>
            </a:pPr>
            <a:r>
              <a:rPr lang="en-US" dirty="0" smtClean="0"/>
              <a:t>if (P == 1) </a:t>
            </a:r>
            <a:r>
              <a:rPr lang="en-US" dirty="0" err="1" smtClean="0"/>
              <a:t>SetRGB</a:t>
            </a:r>
            <a:r>
              <a:rPr lang="en-US" dirty="0" smtClean="0"/>
              <a:t>(V, </a:t>
            </a:r>
            <a:r>
              <a:rPr lang="ru-RU" dirty="0" smtClean="0"/>
              <a:t>К</a:t>
            </a:r>
            <a:r>
              <a:rPr lang="en-US" dirty="0" smtClean="0"/>
              <a:t>, </a:t>
            </a:r>
            <a:r>
              <a:rPr lang="ru-RU" dirty="0" smtClean="0"/>
              <a:t>М</a:t>
            </a:r>
            <a:r>
              <a:rPr lang="en-US" dirty="0" smtClean="0"/>
              <a:t>);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if (P == 2) </a:t>
            </a:r>
            <a:r>
              <a:rPr lang="en-US" dirty="0" err="1" smtClean="0"/>
              <a:t>SetRGB</a:t>
            </a:r>
            <a:r>
              <a:rPr lang="en-US" dirty="0" smtClean="0"/>
              <a:t>(N, V, M);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if (P == 3) </a:t>
            </a:r>
            <a:r>
              <a:rPr lang="en-US" dirty="0" err="1" smtClean="0"/>
              <a:t>SetRGB</a:t>
            </a:r>
            <a:r>
              <a:rPr lang="en-US" dirty="0" smtClean="0"/>
              <a:t> (M, V, K)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if (P == 4) </a:t>
            </a:r>
            <a:r>
              <a:rPr lang="en-US" dirty="0" err="1" smtClean="0"/>
              <a:t>SetRGB</a:t>
            </a:r>
            <a:r>
              <a:rPr lang="en-US" dirty="0" smtClean="0"/>
              <a:t> (M, N, V)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if (P == 5) </a:t>
            </a:r>
            <a:r>
              <a:rPr lang="en-US" dirty="0" err="1" smtClean="0"/>
              <a:t>SetRGB</a:t>
            </a:r>
            <a:r>
              <a:rPr lang="en-US" dirty="0" smtClean="0"/>
              <a:t> (</a:t>
            </a:r>
            <a:r>
              <a:rPr lang="ru-RU" dirty="0" smtClean="0"/>
              <a:t>К</a:t>
            </a:r>
            <a:r>
              <a:rPr lang="en-US" dirty="0" smtClean="0"/>
              <a:t>, </a:t>
            </a:r>
            <a:r>
              <a:rPr lang="ru-RU" dirty="0" smtClean="0"/>
              <a:t>М</a:t>
            </a:r>
            <a:r>
              <a:rPr lang="en-US" dirty="0" smtClean="0"/>
              <a:t>, V)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if (P == 6) </a:t>
            </a:r>
            <a:r>
              <a:rPr lang="en-US" dirty="0" err="1" smtClean="0"/>
              <a:t>SetRGB</a:t>
            </a:r>
            <a:r>
              <a:rPr lang="en-US" dirty="0" smtClean="0"/>
              <a:t> (V, M, N) 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dirty="0" smtClean="0"/>
              <a:t>Проблемы целых чисел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представленных алгоритмах имеются операции деления. </a:t>
            </a:r>
          </a:p>
          <a:p>
            <a:r>
              <a:rPr lang="ru-RU" dirty="0" smtClean="0"/>
              <a:t>Очевидно, что даже если совершать деление в вещественных числах, потом нужно хранить компоненты цветовой модели в целых числах.</a:t>
            </a:r>
          </a:p>
          <a:p>
            <a:r>
              <a:rPr lang="ru-RU" dirty="0" smtClean="0"/>
              <a:t>Это приводит к погрешностям при переводе. Кроме того, некоторые цвета не имеют полных аналогов в другой цветовой модели.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 МКО</a:t>
            </a:r>
            <a:endParaRPr lang="ru-RU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3826768" cy="4565103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ru-RU" dirty="0" smtClean="0"/>
              <a:t>МКО – это Международная </a:t>
            </a:r>
            <a:r>
              <a:rPr lang="ru-RU" dirty="0"/>
              <a:t>Комиссия по Освещенности (</a:t>
            </a:r>
            <a:r>
              <a:rPr lang="ru-RU" dirty="0" err="1"/>
              <a:t>Commission</a:t>
            </a:r>
            <a:r>
              <a:rPr lang="ru-RU" dirty="0"/>
              <a:t> </a:t>
            </a:r>
            <a:r>
              <a:rPr lang="ru-RU" dirty="0" err="1"/>
              <a:t>internationale</a:t>
            </a:r>
            <a:r>
              <a:rPr lang="ru-RU" dirty="0"/>
              <a:t> </a:t>
            </a:r>
            <a:r>
              <a:rPr lang="ru-RU" dirty="0" err="1"/>
              <a:t>de</a:t>
            </a:r>
            <a:r>
              <a:rPr lang="ru-RU" dirty="0"/>
              <a:t> </a:t>
            </a:r>
            <a:r>
              <a:rPr lang="ru-RU" dirty="0" err="1"/>
              <a:t>l'éclairage</a:t>
            </a:r>
            <a:r>
              <a:rPr lang="ru-RU" dirty="0"/>
              <a:t> - </a:t>
            </a:r>
            <a:r>
              <a:rPr lang="en-US" dirty="0"/>
              <a:t>CIE</a:t>
            </a:r>
            <a:r>
              <a:rPr lang="ru-RU" dirty="0"/>
              <a:t>)</a:t>
            </a:r>
          </a:p>
        </p:txBody>
      </p:sp>
      <p:pic>
        <p:nvPicPr>
          <p:cNvPr id="5" name="Picture 5" descr="CIExy19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412776"/>
            <a:ext cx="4324350" cy="4781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цветовой модели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Нельзя утверждать, что какая-то модель самая лучшая.</a:t>
            </a:r>
          </a:p>
          <a:p>
            <a:r>
              <a:rPr lang="ru-RU" dirty="0" smtClean="0"/>
              <a:t>В каждом конкретном случае необходимо выбирать наиболее подходящую цветовую модель.</a:t>
            </a:r>
          </a:p>
          <a:p>
            <a:r>
              <a:rPr lang="ru-RU" dirty="0" smtClean="0"/>
              <a:t>Кроме того, при работе с разными графическими  устройствами необходимо помнить о разнице в стандартах.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Основы цвета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Цвет в цифровых изображениях кодируется при помощи чисел, задающих координаты данного цвета в некотором цветовом пространстве. </a:t>
            </a:r>
            <a:endParaRPr lang="en-US" dirty="0" smtClean="0"/>
          </a:p>
          <a:p>
            <a:r>
              <a:rPr lang="ru-RU" dirty="0" smtClean="0"/>
              <a:t>С точки зрения математики обычно речь идет о пространствах размерности 3 или 4. </a:t>
            </a:r>
          </a:p>
          <a:p>
            <a:r>
              <a:rPr lang="ru-RU" dirty="0" smtClean="0"/>
              <a:t>Существование различных цветовых моделей связано с их различной применимостью в различных областях компьютерной графики. 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69608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Нарисовать радугу 3 способами, используя 3 различных цветовых стандарта и реализовав функции перехода от одного стандарта к другому</a:t>
            </a:r>
          </a:p>
          <a:p>
            <a:pPr>
              <a:buNone/>
            </a:pPr>
            <a:endParaRPr lang="ru-RU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800" dirty="0" smtClean="0"/>
              <a:t>Цветовая модель </a:t>
            </a:r>
            <a:r>
              <a:rPr lang="en-US" sz="1800" dirty="0" smtClean="0"/>
              <a:t>RGB </a:t>
            </a:r>
            <a:r>
              <a:rPr lang="ru-RU" sz="1800" dirty="0" smtClean="0"/>
              <a:t>чаще используется при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Печати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При обработки цветных изображений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При передаче информации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Для цветных источников цвета</a:t>
            </a:r>
          </a:p>
          <a:p>
            <a:r>
              <a:rPr lang="ru-RU" sz="1800" dirty="0" smtClean="0"/>
              <a:t>Не существует цветовой модели</a:t>
            </a:r>
          </a:p>
          <a:p>
            <a:pPr>
              <a:buFont typeface="+mj-lt"/>
              <a:buAutoNum type="alphaLcParenR"/>
            </a:pPr>
            <a:r>
              <a:rPr lang="en-US" sz="1400" dirty="0" smtClean="0"/>
              <a:t>HSV</a:t>
            </a:r>
          </a:p>
          <a:p>
            <a:pPr>
              <a:buFont typeface="+mj-lt"/>
              <a:buAutoNum type="alphaLcParenR"/>
            </a:pPr>
            <a:r>
              <a:rPr lang="en-US" sz="1400" dirty="0" smtClean="0"/>
              <a:t>YUV</a:t>
            </a:r>
          </a:p>
          <a:p>
            <a:pPr>
              <a:buFont typeface="+mj-lt"/>
              <a:buAutoNum type="alphaLcParenR"/>
            </a:pPr>
            <a:r>
              <a:rPr lang="en-US" sz="1400" dirty="0" smtClean="0"/>
              <a:t>YIQ</a:t>
            </a:r>
          </a:p>
          <a:p>
            <a:pPr>
              <a:buFont typeface="+mj-lt"/>
              <a:buAutoNum type="alphaLcParenR"/>
            </a:pPr>
            <a:r>
              <a:rPr lang="en-US" sz="1400" dirty="0" smtClean="0">
                <a:solidFill>
                  <a:srgbClr val="FF0000"/>
                </a:solidFill>
              </a:rPr>
              <a:t>YSV</a:t>
            </a:r>
          </a:p>
          <a:p>
            <a:r>
              <a:rPr lang="ru-RU" sz="1800" dirty="0" smtClean="0"/>
              <a:t>Чаще всего современные мониторы в модели RGB используют</a:t>
            </a:r>
            <a:r>
              <a:rPr lang="en-US" sz="1800" dirty="0" smtClean="0"/>
              <a:t> </a:t>
            </a:r>
            <a:r>
              <a:rPr lang="ru-RU" sz="1800" dirty="0" smtClean="0"/>
              <a:t> на хранение информации о цвете цвета</a:t>
            </a:r>
            <a:endParaRPr lang="en-US" sz="1800" dirty="0" smtClean="0"/>
          </a:p>
          <a:p>
            <a:pPr>
              <a:buFont typeface="+mj-lt"/>
              <a:buAutoNum type="alphaLcParenR"/>
            </a:pPr>
            <a:r>
              <a:rPr lang="ru-RU" sz="1400" dirty="0" smtClean="0"/>
              <a:t>16 бит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24бит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32 бит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48бит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64 бит</a:t>
            </a:r>
            <a:endParaRPr lang="ru-RU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Цветовые модели RGB и CMYK образуют так называемый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Цветовой конус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Цветовой цилиндр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Цветовой куб</a:t>
            </a:r>
          </a:p>
          <a:p>
            <a:r>
              <a:rPr lang="ru-RU" sz="1800" dirty="0" smtClean="0"/>
              <a:t>Цветовую модель </a:t>
            </a:r>
            <a:r>
              <a:rPr lang="en-US" sz="1800" dirty="0" smtClean="0"/>
              <a:t>HSV </a:t>
            </a:r>
            <a:r>
              <a:rPr lang="ru-RU" sz="1800" dirty="0" smtClean="0"/>
              <a:t>не характеризует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Оттенок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Насыщенность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 Яркость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Глубина</a:t>
            </a:r>
          </a:p>
          <a:p>
            <a:endParaRPr lang="ru-RU" sz="1400" dirty="0" smtClean="0"/>
          </a:p>
          <a:p>
            <a:r>
              <a:rPr lang="ru-RU" sz="1800" dirty="0" smtClean="0"/>
              <a:t>При переходе от одной цветовой модели к другой не существует проблемы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Аппаратной несовместимости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Целых чисел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Отсутствие цветовых аналогов в данной модели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Отсутствие программного обеспечения</a:t>
            </a:r>
          </a:p>
          <a:p>
            <a:endParaRPr lang="ru-RU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цветовых моделей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Аддитивные модели (RGB) – удобны для светящихся поверхностей, например экранов мониторов или цветных источников света.</a:t>
            </a:r>
          </a:p>
          <a:p>
            <a:r>
              <a:rPr lang="ru-RU" dirty="0" smtClean="0"/>
              <a:t>Субтрактивные модели (CMYK) – используются в полиграфии, т.е. при печати. Обеспечивают получение цвета при использовании разных красок.</a:t>
            </a:r>
          </a:p>
          <a:p>
            <a:r>
              <a:rPr lang="ru-RU" dirty="0" smtClean="0"/>
              <a:t>Модели</a:t>
            </a:r>
            <a:r>
              <a:rPr lang="en-US" dirty="0" smtClean="0"/>
              <a:t> </a:t>
            </a:r>
            <a:r>
              <a:rPr lang="ru-RU" dirty="0" smtClean="0"/>
              <a:t>(HSV) –  для различной обработки цветных изображений, цветокоррекции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Модели</a:t>
            </a:r>
            <a:r>
              <a:rPr lang="en-US" dirty="0" smtClean="0"/>
              <a:t> </a:t>
            </a:r>
            <a:r>
              <a:rPr lang="ru-RU" dirty="0" smtClean="0"/>
              <a:t>(YUV, YIQ)</a:t>
            </a:r>
            <a:r>
              <a:rPr lang="en-US" dirty="0" smtClean="0"/>
              <a:t> </a:t>
            </a:r>
            <a:r>
              <a:rPr lang="ru-RU" dirty="0" smtClean="0"/>
              <a:t>– стандарт передачи информации, не связанные с оборудованием.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Чем определяется количество цветов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ru-RU" dirty="0" smtClean="0"/>
              <a:t>Каждая цветовая модель реализуется в зависимости от аппаратных возможностей используемой системы. </a:t>
            </a:r>
          </a:p>
          <a:p>
            <a:r>
              <a:rPr lang="ru-RU" dirty="0" smtClean="0"/>
              <a:t>Например многие современные мониторы в модели RGB используют 24 бита на хранение информации о цвете. </a:t>
            </a:r>
          </a:p>
          <a:p>
            <a:r>
              <a:rPr lang="ru-RU" dirty="0" smtClean="0"/>
              <a:t>Любой цвет в таких системах ограничен гаммой в 256*256*256=16,7 млн. цветов.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Цветовая модель RGB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4258816" cy="511256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Это аддитивная цветовая модель, в которой три базовых цвета: красный (</a:t>
            </a:r>
            <a:r>
              <a:rPr lang="en-US" dirty="0" smtClean="0"/>
              <a:t>Red)</a:t>
            </a:r>
            <a:r>
              <a:rPr lang="ru-RU" dirty="0" smtClean="0"/>
              <a:t>, зеленый </a:t>
            </a:r>
            <a:r>
              <a:rPr lang="en-US" dirty="0" smtClean="0"/>
              <a:t>(Green) </a:t>
            </a:r>
            <a:r>
              <a:rPr lang="ru-RU" dirty="0" smtClean="0"/>
              <a:t>и синий</a:t>
            </a:r>
            <a:r>
              <a:rPr lang="en-US" dirty="0" smtClean="0"/>
              <a:t> (Blue)</a:t>
            </a:r>
            <a:r>
              <a:rPr lang="ru-RU" dirty="0" smtClean="0"/>
              <a:t>, смешиваясь в различных пропорциях, образуют остальные цвета. </a:t>
            </a:r>
          </a:p>
          <a:p>
            <a:r>
              <a:rPr lang="ru-RU" dirty="0" smtClean="0"/>
              <a:t>Цвета складываются.</a:t>
            </a:r>
          </a:p>
          <a:p>
            <a:r>
              <a:rPr lang="ru-RU" dirty="0" smtClean="0"/>
              <a:t>Данная цветовая модель используется для построения изображений на цветных мониторах. </a:t>
            </a:r>
            <a:endParaRPr lang="ru-RU" dirty="0"/>
          </a:p>
        </p:txBody>
      </p:sp>
      <p:pic>
        <p:nvPicPr>
          <p:cNvPr id="4" name="Picture 11" descr="Картинка 6 из 121495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556792"/>
            <a:ext cx="3744416" cy="3744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Пример использования модели (</a:t>
            </a:r>
            <a:r>
              <a:rPr lang="en-US" sz="3600" dirty="0" smtClean="0"/>
              <a:t>RGB)</a:t>
            </a:r>
            <a:endParaRPr lang="ru-RU" sz="3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00808"/>
            <a:ext cx="28956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149080"/>
            <a:ext cx="28956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1700808"/>
            <a:ext cx="28956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4149080"/>
            <a:ext cx="2895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Цветовая модель </a:t>
            </a:r>
            <a:r>
              <a:rPr lang="en-US" dirty="0" smtClean="0"/>
              <a:t>CMYK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853136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Это субтрактивная цветовая модель, используемая в цветной полиграфии. </a:t>
            </a:r>
          </a:p>
          <a:p>
            <a:r>
              <a:rPr lang="ru-RU" dirty="0" smtClean="0"/>
              <a:t>Цветовая модель основана на смешивании пигментов следующих цветов: </a:t>
            </a:r>
          </a:p>
          <a:p>
            <a:pPr>
              <a:buNone/>
            </a:pPr>
            <a:r>
              <a:rPr lang="ru-RU" dirty="0" smtClean="0"/>
              <a:t>	голубой (</a:t>
            </a:r>
            <a:r>
              <a:rPr lang="ru-RU" dirty="0" err="1" smtClean="0"/>
              <a:t>Cyan</a:t>
            </a:r>
            <a:r>
              <a:rPr lang="ru-RU" dirty="0" smtClean="0"/>
              <a:t>), пурпурный (</a:t>
            </a:r>
            <a:r>
              <a:rPr lang="ru-RU" dirty="0" err="1" smtClean="0"/>
              <a:t>Мagenta</a:t>
            </a:r>
            <a:r>
              <a:rPr lang="ru-RU" dirty="0" smtClean="0"/>
              <a:t>), желтый (</a:t>
            </a:r>
            <a:r>
              <a:rPr lang="ru-RU" dirty="0" err="1" smtClean="0"/>
              <a:t>Yellow</a:t>
            </a:r>
            <a:r>
              <a:rPr lang="ru-RU" dirty="0" smtClean="0"/>
              <a:t>) и черный (</a:t>
            </a:r>
            <a:r>
              <a:rPr lang="ru-RU" dirty="0" err="1" smtClean="0"/>
              <a:t>blacK</a:t>
            </a:r>
            <a:r>
              <a:rPr lang="ru-RU" dirty="0" smtClean="0"/>
              <a:t>).</a:t>
            </a:r>
            <a:endParaRPr lang="ru-RU" dirty="0"/>
          </a:p>
        </p:txBody>
      </p:sp>
      <p:pic>
        <p:nvPicPr>
          <p:cNvPr id="5" name="Picture 12" descr="Картинка 4 из 16249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340768"/>
            <a:ext cx="3672408" cy="44536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образуется цвет в (</a:t>
            </a:r>
            <a:r>
              <a:rPr lang="en-US" dirty="0" smtClean="0"/>
              <a:t>CMYK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Из физики известно, что поверхность имеет определенный цвет за счет того, что белый свет (смесь красного, зеленого и синего) попадает на поверхность, частично ею поглощается (из смеси вычитается часть) и отражается обратно. </a:t>
            </a:r>
          </a:p>
          <a:p>
            <a:r>
              <a:rPr lang="ru-RU" dirty="0" smtClean="0"/>
              <a:t>В итоге мы видим уже не белый свет, что воспринимается нами как цвет поверхности.</a:t>
            </a:r>
          </a:p>
          <a:p>
            <a:r>
              <a:rPr lang="ru-RU" dirty="0" smtClean="0"/>
              <a:t>Например, вычитая синий, мы получаем желтый цвет.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Пример использования модели (</a:t>
            </a:r>
            <a:r>
              <a:rPr lang="en-US" sz="3600" dirty="0" smtClean="0"/>
              <a:t>CMYK)</a:t>
            </a:r>
            <a:endParaRPr lang="ru-RU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628800"/>
            <a:ext cx="28003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221088"/>
            <a:ext cx="28194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1628800"/>
            <a:ext cx="28098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4221088"/>
            <a:ext cx="277177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4143</TotalTime>
  <Words>1228</Words>
  <Application>Microsoft Office PowerPoint</Application>
  <PresentationFormat>Экран (4:3)</PresentationFormat>
  <Paragraphs>154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Компьютерная графика</vt:lpstr>
      <vt:lpstr>Основы цвета</vt:lpstr>
      <vt:lpstr>Классификация цветовых моделей</vt:lpstr>
      <vt:lpstr>Чем определяется количество цветов</vt:lpstr>
      <vt:lpstr>Цветовая модель RGB</vt:lpstr>
      <vt:lpstr>Пример использования модели (RGB)</vt:lpstr>
      <vt:lpstr>Цветовая модель CMYK</vt:lpstr>
      <vt:lpstr>Как образуется цвет в (CMYK)</vt:lpstr>
      <vt:lpstr>Пример использования модели (CMYK)</vt:lpstr>
      <vt:lpstr>Связь моделей (RGB) и (CMYК)</vt:lpstr>
      <vt:lpstr>Перевод между (RGB) и (CMYK)</vt:lpstr>
      <vt:lpstr>Несоответствия между моделями</vt:lpstr>
      <vt:lpstr>Цветовая модель HSV</vt:lpstr>
      <vt:lpstr>Цветовые конусы</vt:lpstr>
      <vt:lpstr>Преобразование из (RGB) в (HSV)</vt:lpstr>
      <vt:lpstr>Преобразование из (HSV) в (RGB) </vt:lpstr>
      <vt:lpstr>Проблемы целых чисел</vt:lpstr>
      <vt:lpstr>Стандарт МКО</vt:lpstr>
      <vt:lpstr>Выбор цветовой модели</vt:lpstr>
      <vt:lpstr>ЗАДАЧИ</vt:lpstr>
      <vt:lpstr>ТЕСТЫ</vt:lpstr>
      <vt:lpstr>ТЕСТЫ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графика</dc:title>
  <dc:creator>Алексей</dc:creator>
  <cp:lastModifiedBy>Алексей</cp:lastModifiedBy>
  <cp:revision>392</cp:revision>
  <dcterms:created xsi:type="dcterms:W3CDTF">2011-09-13T13:00:24Z</dcterms:created>
  <dcterms:modified xsi:type="dcterms:W3CDTF">2011-11-23T17:51:21Z</dcterms:modified>
</cp:coreProperties>
</file>