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80" d="100"/>
          <a:sy n="80" d="100"/>
        </p:scale>
        <p:origin x="-179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3dtuts.by/wp-content/uploads/2010/06/article2.6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3dtuts.by/wp-content/uploads/2010/06/article2.7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3dtuts.by/wp-content/uploads/2010/06/article2.1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3dtuts.by/wp-content/uploads/2010/06/article2.2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3dtuts.by/wp-content/uploads/2010/06/article2.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21602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Трассировка лучей.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Модели освещения.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Зеркальное отражение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smtClean="0"/>
              <a:t>расчета интенсивности зеркально отраженного света используется формула, предложенная </a:t>
            </a:r>
            <a:r>
              <a:rPr lang="ru-RU" dirty="0" err="1" smtClean="0"/>
              <a:t>Фонгом</a:t>
            </a:r>
            <a:r>
              <a:rPr lang="ru-RU" dirty="0" smtClean="0"/>
              <a:t>:</a:t>
            </a:r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I</a:t>
            </a:r>
            <a:r>
              <a:rPr lang="en-US" b="1" baseline="-25000" dirty="0" err="1" smtClean="0"/>
              <a:t>spec</a:t>
            </a:r>
            <a:r>
              <a:rPr lang="en-US" i="1" dirty="0" smtClean="0"/>
              <a:t>=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s</a:t>
            </a:r>
            <a:r>
              <a:rPr lang="en-US" i="1" dirty="0" err="1" smtClean="0"/>
              <a:t>·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s</a:t>
            </a:r>
            <a:r>
              <a:rPr lang="en-US" i="1" dirty="0" err="1" smtClean="0"/>
              <a:t>·</a:t>
            </a:r>
            <a:r>
              <a:rPr lang="en-US" b="1" dirty="0" err="1" smtClean="0"/>
              <a:t>cos</a:t>
            </a:r>
            <a:r>
              <a:rPr lang="en-US" b="1" baseline="30000" dirty="0" err="1" smtClean="0"/>
              <a:t>n</a:t>
            </a:r>
            <a:r>
              <a:rPr lang="en-US" i="1" dirty="0" smtClean="0"/>
              <a:t>(</a:t>
            </a:r>
            <a:r>
              <a:rPr lang="ru-RU" b="1" dirty="0" err="1" smtClean="0"/>
              <a:t>α</a:t>
            </a:r>
            <a:r>
              <a:rPr lang="en-US" i="1" dirty="0" smtClean="0"/>
              <a:t>)</a:t>
            </a:r>
            <a:endParaRPr lang="en-US" dirty="0"/>
          </a:p>
        </p:txBody>
      </p:sp>
      <p:pic>
        <p:nvPicPr>
          <p:cNvPr id="4" name="Рисунок 3" descr="http://3dtuts.by/wp-content/uploads/2010/06/article2.6.jpg">
            <a:hlinkClick r:id="rId2" tooltip="&quot;article2.6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38164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3dtuts.by/wp-content/uploads/2010/06/article2.7-300x204.jpg">
            <a:hlinkClick r:id="rId4" tooltip="&quot;article2.7&quot;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3861048"/>
            <a:ext cx="50760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до объекта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Чтобы различать объекты, находящиеся на разных расстояниях от камеры, используется функция затухания интенсивности света с расстоянием:</a:t>
            </a:r>
            <a:endParaRPr lang="en-US" dirty="0" smtClean="0"/>
          </a:p>
          <a:p>
            <a:pPr algn="ctr">
              <a:buNone/>
            </a:pPr>
            <a:r>
              <a:rPr lang="ru-RU" sz="4000" b="1" dirty="0" smtClean="0"/>
              <a:t>I</a:t>
            </a:r>
            <a:r>
              <a:rPr lang="ru-RU" sz="4000" i="1" dirty="0" smtClean="0"/>
              <a:t>(</a:t>
            </a:r>
            <a:r>
              <a:rPr lang="ru-RU" sz="4000" b="1" dirty="0" err="1" smtClean="0"/>
              <a:t>r</a:t>
            </a:r>
            <a:r>
              <a:rPr lang="ru-RU" sz="4000" i="1" dirty="0" smtClean="0"/>
              <a:t>)= </a:t>
            </a:r>
            <a:r>
              <a:rPr lang="ru-RU" sz="4000" b="1" dirty="0" smtClean="0"/>
              <a:t>I</a:t>
            </a:r>
            <a:r>
              <a:rPr lang="ru-RU" sz="4000" i="1" dirty="0" smtClean="0"/>
              <a:t>/</a:t>
            </a:r>
            <a:r>
              <a:rPr lang="ru-RU" sz="4000" b="1" dirty="0" smtClean="0"/>
              <a:t>r</a:t>
            </a:r>
            <a:r>
              <a:rPr lang="ru-RU" sz="4000" i="1" baseline="30000" dirty="0" smtClean="0"/>
              <a:t>2</a:t>
            </a:r>
            <a:r>
              <a:rPr lang="ru-RU" sz="4000" i="1" dirty="0" smtClean="0"/>
              <a:t>.</a:t>
            </a:r>
            <a:endParaRPr lang="en-US" sz="4000" dirty="0" smtClean="0"/>
          </a:p>
          <a:p>
            <a:r>
              <a:rPr lang="ru-RU" dirty="0" smtClean="0"/>
              <a:t>Хотя на самом деле используется модифицированная формула, более приемлемая на практике:</a:t>
            </a:r>
            <a:endParaRPr lang="en-US" dirty="0" smtClean="0"/>
          </a:p>
          <a:p>
            <a:pPr algn="ctr">
              <a:buNone/>
            </a:pPr>
            <a:r>
              <a:rPr lang="en-US" sz="4000" b="1" dirty="0" smtClean="0"/>
              <a:t>I</a:t>
            </a:r>
            <a:r>
              <a:rPr lang="en-US" sz="4000" i="1" dirty="0" smtClean="0"/>
              <a:t>(</a:t>
            </a:r>
            <a:r>
              <a:rPr lang="en-US" sz="4000" b="1" dirty="0" smtClean="0"/>
              <a:t>r</a:t>
            </a:r>
            <a:r>
              <a:rPr lang="en-US" sz="4000" i="1" dirty="0" smtClean="0"/>
              <a:t>) = </a:t>
            </a:r>
            <a:r>
              <a:rPr lang="en-US" sz="4000" b="1" dirty="0" smtClean="0"/>
              <a:t>I</a:t>
            </a:r>
            <a:r>
              <a:rPr lang="en-US" sz="4000" i="1" dirty="0" smtClean="0"/>
              <a:t>/(</a:t>
            </a:r>
            <a:r>
              <a:rPr lang="en-US" sz="4000" b="1" dirty="0" smtClean="0"/>
              <a:t>a</a:t>
            </a:r>
            <a:r>
              <a:rPr lang="en-US" sz="4000" i="1" dirty="0" smtClean="0"/>
              <a:t>+</a:t>
            </a:r>
            <a:r>
              <a:rPr lang="en-US" sz="4000" b="1" dirty="0" smtClean="0"/>
              <a:t>br</a:t>
            </a:r>
            <a:r>
              <a:rPr lang="en-US" sz="4000" i="1" dirty="0" smtClean="0"/>
              <a:t>+</a:t>
            </a:r>
            <a:r>
              <a:rPr lang="en-US" sz="4000" b="1" dirty="0" smtClean="0"/>
              <a:t>cr</a:t>
            </a:r>
            <a:r>
              <a:rPr lang="en-US" sz="4000" i="1" baseline="30000" dirty="0" smtClean="0"/>
              <a:t>2</a:t>
            </a:r>
            <a:r>
              <a:rPr lang="en-US" sz="4000" i="1" dirty="0" smtClean="0"/>
              <a:t>)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Расчетная </a:t>
            </a:r>
            <a:r>
              <a:rPr lang="ru-RU" dirty="0" smtClean="0"/>
              <a:t>формула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Локальная </a:t>
            </a:r>
            <a:r>
              <a:rPr lang="ru-RU" dirty="0" smtClean="0"/>
              <a:t>модель освещенности предполагает расчет отраженной фоновой освещенности, диффузного и зеркального отражения от прямых источников:</a:t>
            </a:r>
            <a:endParaRPr lang="en-US" dirty="0" smtClean="0"/>
          </a:p>
          <a:p>
            <a:pPr>
              <a:spcAft>
                <a:spcPts val="600"/>
              </a:spcAft>
              <a:buNone/>
            </a:pPr>
            <a:r>
              <a:rPr lang="en-US" sz="3800" b="1" dirty="0" smtClean="0"/>
              <a:t>I</a:t>
            </a:r>
            <a:r>
              <a:rPr lang="ru-RU" sz="3800" b="1" baseline="-25000" dirty="0" err="1" smtClean="0"/>
              <a:t>полн</a:t>
            </a:r>
            <a:r>
              <a:rPr lang="en-US" sz="3800" i="1" dirty="0" smtClean="0"/>
              <a:t>=</a:t>
            </a:r>
            <a:r>
              <a:rPr lang="en-US" sz="3800" b="1" dirty="0" smtClean="0"/>
              <a:t>I</a:t>
            </a:r>
            <a:r>
              <a:rPr lang="en-US" sz="3800" b="1" baseline="-25000" dirty="0" smtClean="0"/>
              <a:t>amb</a:t>
            </a:r>
            <a:r>
              <a:rPr lang="en-US" sz="3800" i="1" dirty="0" smtClean="0"/>
              <a:t>+(</a:t>
            </a:r>
            <a:r>
              <a:rPr lang="en-US" sz="3800" b="1" dirty="0" err="1" smtClean="0"/>
              <a:t>I</a:t>
            </a:r>
            <a:r>
              <a:rPr lang="en-US" sz="3800" b="1" baseline="-25000" dirty="0" err="1" smtClean="0"/>
              <a:t>diff</a:t>
            </a:r>
            <a:r>
              <a:rPr lang="en-US" sz="3800" i="1" dirty="0" err="1" smtClean="0"/>
              <a:t>+</a:t>
            </a:r>
            <a:r>
              <a:rPr lang="en-US" sz="3800" b="1" dirty="0" err="1" smtClean="0"/>
              <a:t>I</a:t>
            </a:r>
            <a:r>
              <a:rPr lang="en-US" sz="3800" b="1" baseline="-25000" dirty="0" err="1" smtClean="0"/>
              <a:t>spec</a:t>
            </a:r>
            <a:r>
              <a:rPr lang="en-US" sz="3800" i="1" dirty="0" smtClean="0"/>
              <a:t>)/(</a:t>
            </a:r>
            <a:r>
              <a:rPr lang="en-US" sz="3800" b="1" dirty="0" smtClean="0"/>
              <a:t>a</a:t>
            </a:r>
            <a:r>
              <a:rPr lang="en-US" sz="3800" i="1" dirty="0" smtClean="0"/>
              <a:t>+</a:t>
            </a:r>
            <a:r>
              <a:rPr lang="en-US" sz="3800" b="1" dirty="0" smtClean="0"/>
              <a:t>br</a:t>
            </a:r>
            <a:r>
              <a:rPr lang="en-US" sz="3800" i="1" dirty="0" smtClean="0"/>
              <a:t>+</a:t>
            </a:r>
            <a:r>
              <a:rPr lang="en-US" sz="3800" b="1" dirty="0" smtClean="0"/>
              <a:t>cr</a:t>
            </a:r>
            <a:r>
              <a:rPr lang="en-US" sz="3800" i="1" baseline="30000" dirty="0" smtClean="0"/>
              <a:t>2</a:t>
            </a:r>
            <a:r>
              <a:rPr lang="en-US" sz="3800" i="1" dirty="0" smtClean="0"/>
              <a:t>)=</a:t>
            </a:r>
            <a:r>
              <a:rPr lang="ru-RU" sz="3800" i="1" dirty="0" smtClean="0"/>
              <a:t> </a:t>
            </a:r>
            <a:r>
              <a:rPr lang="en-US" sz="3800" i="1" dirty="0" smtClean="0"/>
              <a:t/>
            </a:r>
            <a:br>
              <a:rPr lang="en-US" sz="3800" i="1" dirty="0" smtClean="0"/>
            </a:br>
            <a:r>
              <a:rPr lang="en-US" sz="3800" b="1" dirty="0" smtClean="0"/>
              <a:t>=</a:t>
            </a:r>
            <a:r>
              <a:rPr lang="en-US" sz="3800" b="1" dirty="0" err="1" smtClean="0"/>
              <a:t>k</a:t>
            </a:r>
            <a:r>
              <a:rPr lang="en-US" sz="3800" b="1" baseline="-25000" dirty="0" err="1" smtClean="0"/>
              <a:t>a</a:t>
            </a:r>
            <a:r>
              <a:rPr lang="en-US" sz="3800" i="1" dirty="0" err="1" smtClean="0"/>
              <a:t>·</a:t>
            </a:r>
            <a:r>
              <a:rPr lang="en-US" sz="3800" b="1" dirty="0" err="1" smtClean="0"/>
              <a:t>I</a:t>
            </a:r>
            <a:r>
              <a:rPr lang="en-US" sz="3800" b="1" baseline="-25000" dirty="0" err="1" smtClean="0"/>
              <a:t>a</a:t>
            </a:r>
            <a:r>
              <a:rPr lang="en-US" sz="3800" i="1" dirty="0" smtClean="0"/>
              <a:t>+(</a:t>
            </a:r>
            <a:r>
              <a:rPr lang="en-US" sz="3800" b="1" dirty="0" err="1" smtClean="0"/>
              <a:t>I</a:t>
            </a:r>
            <a:r>
              <a:rPr lang="en-US" sz="3800" b="1" baseline="-25000" dirty="0" err="1" smtClean="0"/>
              <a:t>d</a:t>
            </a:r>
            <a:r>
              <a:rPr lang="en-US" sz="3800" i="1" dirty="0" err="1" smtClean="0"/>
              <a:t>·</a:t>
            </a:r>
            <a:r>
              <a:rPr lang="en-US" sz="3800" b="1" dirty="0" err="1" smtClean="0"/>
              <a:t>k</a:t>
            </a:r>
            <a:r>
              <a:rPr lang="en-US" sz="3800" b="1" baseline="-25000" dirty="0" err="1" smtClean="0"/>
              <a:t>diff</a:t>
            </a:r>
            <a:r>
              <a:rPr lang="en-US" sz="3800" i="1" dirty="0" err="1" smtClean="0"/>
              <a:t>·</a:t>
            </a:r>
            <a:r>
              <a:rPr lang="en-US" sz="3800" b="1" dirty="0" err="1" smtClean="0"/>
              <a:t>cos</a:t>
            </a:r>
            <a:r>
              <a:rPr lang="en-US" sz="3800" i="1" dirty="0" smtClean="0"/>
              <a:t>(</a:t>
            </a:r>
            <a:r>
              <a:rPr lang="ru-RU" sz="3800" b="1" dirty="0" err="1" smtClean="0"/>
              <a:t>θ</a:t>
            </a:r>
            <a:r>
              <a:rPr lang="en-US" sz="3800" i="1" dirty="0" smtClean="0"/>
              <a:t>)+</a:t>
            </a:r>
            <a:r>
              <a:rPr lang="en-US" sz="3800" b="1" dirty="0" err="1" smtClean="0"/>
              <a:t>I</a:t>
            </a:r>
            <a:r>
              <a:rPr lang="en-US" sz="3800" b="1" baseline="-25000" dirty="0" err="1" smtClean="0"/>
              <a:t>s</a:t>
            </a:r>
            <a:r>
              <a:rPr lang="en-US" sz="3800" i="1" dirty="0" err="1" smtClean="0"/>
              <a:t>·</a:t>
            </a:r>
            <a:r>
              <a:rPr lang="en-US" sz="3800" b="1" dirty="0" err="1" smtClean="0"/>
              <a:t>k</a:t>
            </a:r>
            <a:r>
              <a:rPr lang="en-US" sz="3800" b="1" baseline="-25000" dirty="0" err="1" smtClean="0"/>
              <a:t>s</a:t>
            </a:r>
            <a:r>
              <a:rPr lang="en-US" sz="3800" i="1" dirty="0" err="1" smtClean="0"/>
              <a:t>·</a:t>
            </a:r>
            <a:r>
              <a:rPr lang="en-US" sz="3800" b="1" dirty="0" err="1" smtClean="0"/>
              <a:t>cos</a:t>
            </a:r>
            <a:r>
              <a:rPr lang="en-US" sz="3800" b="1" baseline="30000" dirty="0" err="1" smtClean="0"/>
              <a:t>n</a:t>
            </a:r>
            <a:r>
              <a:rPr lang="en-US" sz="3800" i="1" dirty="0" smtClean="0"/>
              <a:t>(</a:t>
            </a:r>
            <a:r>
              <a:rPr lang="ru-RU" sz="3800" b="1" dirty="0" err="1" smtClean="0"/>
              <a:t>α</a:t>
            </a:r>
            <a:r>
              <a:rPr lang="en-US" sz="3800" i="1" dirty="0" smtClean="0"/>
              <a:t>)) /(</a:t>
            </a:r>
            <a:r>
              <a:rPr lang="en-US" sz="3800" b="1" dirty="0" smtClean="0"/>
              <a:t>a</a:t>
            </a:r>
            <a:r>
              <a:rPr lang="en-US" sz="3800" i="1" dirty="0" smtClean="0"/>
              <a:t>+</a:t>
            </a:r>
            <a:r>
              <a:rPr lang="en-US" sz="3800" b="1" dirty="0" smtClean="0"/>
              <a:t>br</a:t>
            </a:r>
            <a:r>
              <a:rPr lang="en-US" sz="3800" i="1" dirty="0" smtClean="0"/>
              <a:t>+</a:t>
            </a:r>
            <a:r>
              <a:rPr lang="en-US" sz="3800" b="1" dirty="0" smtClean="0"/>
              <a:t>cr</a:t>
            </a:r>
            <a:r>
              <a:rPr lang="en-US" sz="3800" i="1" baseline="30000" dirty="0" smtClean="0"/>
              <a:t>2</a:t>
            </a:r>
            <a:r>
              <a:rPr lang="en-US" sz="3800" i="1" dirty="0" smtClean="0"/>
              <a:t>)</a:t>
            </a:r>
            <a:endParaRPr lang="en-US" sz="3800" dirty="0" smtClean="0"/>
          </a:p>
          <a:p>
            <a:r>
              <a:rPr lang="ru-RU" dirty="0" smtClean="0"/>
              <a:t>Это формула для расчета освещенности по одному каналу для одного источника света. Полная освещенность должна рассчитываться по всем трем основным каналам (RGB) и для всех источников освещения в трехмерной сцене и затем суммироваться. Эта модель получила название модели освещенности </a:t>
            </a:r>
            <a:r>
              <a:rPr lang="ru-RU" dirty="0" err="1" smtClean="0"/>
              <a:t>Фонга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Эффект относительной яркости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Из опытов известно, что чувствительность глаза к яркости света изменяется по логарифмическому закону.</a:t>
            </a:r>
          </a:p>
          <a:p>
            <a:r>
              <a:rPr lang="ru-RU" sz="2000" dirty="0" smtClean="0"/>
              <a:t>Пределы чувствительности к яркости чрезвычайно широки, порядка 10</a:t>
            </a:r>
            <a:r>
              <a:rPr lang="ru-RU" sz="2000" baseline="30000" dirty="0" smtClean="0"/>
              <a:t>10</a:t>
            </a:r>
            <a:r>
              <a:rPr lang="ru-RU" sz="2000" dirty="0" smtClean="0"/>
              <a:t>, однако глаз не в состоянии одновременно воспринять весь этот диапазон. </a:t>
            </a:r>
          </a:p>
          <a:p>
            <a:r>
              <a:rPr lang="ru-RU" sz="2000" dirty="0" smtClean="0"/>
              <a:t>Глаз реагирует на гораздо меньший диапазон значений относительно яркости, распределенный вокруг уровня адаптации к освещенности. </a:t>
            </a:r>
          </a:p>
          <a:p>
            <a:r>
              <a:rPr lang="ru-RU" sz="2000" dirty="0" smtClean="0"/>
              <a:t>Чувствительность к относительной яркости имеет порядок 100-150 (2.2 логарифмической единицы). </a:t>
            </a:r>
          </a:p>
          <a:p>
            <a:r>
              <a:rPr lang="ru-RU" sz="2000" dirty="0" smtClean="0"/>
              <a:t>Скорость адаптации к яркости неодинакова для различных частей сетчатки, но тем не менее очень высока. </a:t>
            </a:r>
          </a:p>
          <a:p>
            <a:r>
              <a:rPr lang="ru-RU" sz="2000" dirty="0" smtClean="0"/>
              <a:t>Экстремумы диапазона относительной яркости воспринимаются соответственно как черный и белый.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Одновременный контраст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01622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Глаз приспосабливается к "средней" яркости обозреваемой сцены; поэтому область с постоянной яркостью (интенсивностью) на темном фоне кажется ярче или светлее, чем на светлом фоне. </a:t>
            </a:r>
          </a:p>
          <a:p>
            <a:r>
              <a:rPr lang="ru-RU" dirty="0" smtClean="0"/>
              <a:t>Это явление называется </a:t>
            </a:r>
            <a:r>
              <a:rPr lang="ru-RU" b="1" dirty="0" smtClean="0"/>
              <a:t>одновременным контрастом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Яркость центрального квадрата на обоих рисунках одинаковая. Похожее на одновременный контраст явление существует и для цветов.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715004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Эффект полос Маха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48245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Еще одним свойством глаза, имеющим значение для машинной графики, является то, что границы областей постоянной интенсивности кажутся более яркими, в результате чего области с постоянной интенсивностью воспринимаются, как имеющие переменную интенсивность. </a:t>
            </a:r>
          </a:p>
          <a:p>
            <a:r>
              <a:rPr lang="ru-RU" dirty="0" smtClean="0"/>
              <a:t>Это явление называется эффектом полос Маха по имени открывшего его австрийского физика Эрнста Маха. </a:t>
            </a:r>
          </a:p>
          <a:p>
            <a:pPr marL="361950" indent="-361950"/>
            <a:r>
              <a:rPr lang="ru-RU" dirty="0" smtClean="0"/>
              <a:t>Эффект полос Маха наблюдается, когда резко изменяется наклон кривой интенсивности. </a:t>
            </a:r>
          </a:p>
          <a:p>
            <a:pPr marL="361950" indent="-361950"/>
            <a:r>
              <a:rPr lang="ru-RU" dirty="0" smtClean="0"/>
              <a:t>Эффект полос Маха хорошо заметен при изображении многогранников. Увеличивая количество граней, его можно ослабить, но полностью уничтожить нельзя.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005064"/>
            <a:ext cx="21145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412776"/>
            <a:ext cx="2133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Особенности реалистичного изображения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ru-RU" dirty="0" smtClean="0"/>
              <a:t>Передача глубины, оценка расстояния до объектов</a:t>
            </a:r>
          </a:p>
          <a:p>
            <a:r>
              <a:rPr lang="ru-RU" dirty="0" smtClean="0"/>
              <a:t>Учет источников света</a:t>
            </a:r>
          </a:p>
          <a:p>
            <a:r>
              <a:rPr lang="ru-RU" dirty="0" smtClean="0"/>
              <a:t>Учет эффектов отражения</a:t>
            </a:r>
          </a:p>
          <a:p>
            <a:r>
              <a:rPr lang="ru-RU" dirty="0" smtClean="0"/>
              <a:t>Изображение прозрачных объектов, преломления </a:t>
            </a:r>
          </a:p>
          <a:p>
            <a:r>
              <a:rPr lang="ru-RU" dirty="0" smtClean="0"/>
              <a:t>Отбрасывание теней </a:t>
            </a:r>
          </a:p>
          <a:p>
            <a:r>
              <a:rPr lang="ru-RU" dirty="0" smtClean="0"/>
              <a:t>Дополнительные оптические эффекты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Локальная модель </a:t>
            </a:r>
            <a:r>
              <a:rPr lang="ru-RU" dirty="0" smtClean="0"/>
              <a:t>освещенности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4824536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рамках локальной модели освещения рассматривается свет только от явных точечных источников света трех типов – </a:t>
            </a:r>
            <a:r>
              <a:rPr lang="ru-RU" dirty="0" err="1" smtClean="0"/>
              <a:t>omni</a:t>
            </a:r>
            <a:r>
              <a:rPr lang="ru-RU" dirty="0" smtClean="0"/>
              <a:t>, </a:t>
            </a:r>
            <a:r>
              <a:rPr lang="ru-RU" dirty="0" err="1" smtClean="0"/>
              <a:t>spot</a:t>
            </a:r>
            <a:r>
              <a:rPr lang="ru-RU" dirty="0" smtClean="0"/>
              <a:t> и </a:t>
            </a:r>
            <a:r>
              <a:rPr lang="ru-RU" dirty="0" err="1" smtClean="0"/>
              <a:t>directional</a:t>
            </a:r>
            <a:r>
              <a:rPr lang="ru-RU" dirty="0" smtClean="0"/>
              <a:t>, а само взаимодействие ограничивается только однократным отражением света от непрозрачной поверхности. Изображение формируется в результате отражения падающего на поверхность объектов света, интенсивность и цвет которого необходимо рассчитать.</a:t>
            </a:r>
            <a:endParaRPr lang="ru-RU" dirty="0"/>
          </a:p>
        </p:txBody>
      </p:sp>
      <p:pic>
        <p:nvPicPr>
          <p:cNvPr id="5" name="Рисунок 4" descr="Локальная модель освещенност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403244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Фоновая </a:t>
            </a:r>
            <a:r>
              <a:rPr lang="ru-RU" dirty="0" smtClean="0"/>
              <a:t>освещенность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Локальная модель освещенности </a:t>
            </a:r>
            <a:r>
              <a:rPr lang="ru-RU" dirty="0" smtClean="0"/>
              <a:t>                учитывает </a:t>
            </a:r>
            <a:r>
              <a:rPr lang="ru-RU" dirty="0" smtClean="0"/>
              <a:t>неявное </a:t>
            </a:r>
            <a:r>
              <a:rPr lang="ru-RU" dirty="0" err="1" smtClean="0"/>
              <a:t>Ambient</a:t>
            </a:r>
            <a:r>
              <a:rPr lang="ru-RU" dirty="0" smtClean="0"/>
              <a:t>-                     освещение</a:t>
            </a:r>
            <a:r>
              <a:rPr lang="ru-RU" dirty="0" smtClean="0"/>
              <a:t>, </a:t>
            </a:r>
            <a:r>
              <a:rPr lang="ru-RU" dirty="0" smtClean="0"/>
              <a:t> его </a:t>
            </a:r>
            <a:r>
              <a:rPr lang="ru-RU" dirty="0" smtClean="0"/>
              <a:t>еще называют </a:t>
            </a:r>
            <a:r>
              <a:rPr lang="ru-RU" dirty="0" smtClean="0"/>
              <a:t>                    фоновым </a:t>
            </a:r>
            <a:r>
              <a:rPr lang="ru-RU" dirty="0" smtClean="0"/>
              <a:t>(</a:t>
            </a:r>
            <a:r>
              <a:rPr lang="ru-RU" dirty="0" err="1" smtClean="0"/>
              <a:t>Background</a:t>
            </a:r>
            <a:r>
              <a:rPr lang="ru-RU" dirty="0" smtClean="0"/>
              <a:t>). </a:t>
            </a:r>
            <a:r>
              <a:rPr lang="ru-RU" dirty="0" smtClean="0"/>
              <a:t>                                       Расчет выполняется </a:t>
            </a:r>
            <a:r>
              <a:rPr lang="ru-RU" dirty="0" smtClean="0"/>
              <a:t>по формуле:</a:t>
            </a:r>
            <a:endParaRPr lang="en-US" dirty="0" smtClean="0"/>
          </a:p>
          <a:p>
            <a:r>
              <a:rPr lang="ru-RU" b="1" dirty="0" err="1" smtClean="0"/>
              <a:t>I</a:t>
            </a:r>
            <a:r>
              <a:rPr lang="ru-RU" b="1" baseline="-25000" dirty="0" err="1" smtClean="0"/>
              <a:t>amb</a:t>
            </a:r>
            <a:r>
              <a:rPr lang="ru-RU" b="1" dirty="0" smtClean="0"/>
              <a:t> </a:t>
            </a:r>
            <a:r>
              <a:rPr lang="ru-RU" i="1" dirty="0" smtClean="0"/>
              <a:t>= </a:t>
            </a:r>
            <a:r>
              <a:rPr lang="ru-RU" b="1" dirty="0" err="1" smtClean="0"/>
              <a:t>k</a:t>
            </a:r>
            <a:r>
              <a:rPr lang="ru-RU" b="1" baseline="-25000" dirty="0" err="1" smtClean="0"/>
              <a:t>a</a:t>
            </a:r>
            <a:r>
              <a:rPr lang="ru-RU" i="1" dirty="0" smtClean="0"/>
              <a:t>·</a:t>
            </a:r>
            <a:r>
              <a:rPr lang="ru-RU" b="1" dirty="0" err="1" smtClean="0"/>
              <a:t>I</a:t>
            </a:r>
            <a:r>
              <a:rPr lang="ru-RU" b="1" baseline="-25000" dirty="0" err="1" smtClean="0"/>
              <a:t>a</a:t>
            </a:r>
            <a:r>
              <a:rPr lang="ru-RU" b="1" baseline="-25000" dirty="0" smtClean="0"/>
              <a:t>,</a:t>
            </a:r>
            <a:endParaRPr lang="en-US" dirty="0" smtClean="0"/>
          </a:p>
          <a:p>
            <a:r>
              <a:rPr lang="ru-RU" dirty="0" smtClean="0"/>
              <a:t>где </a:t>
            </a:r>
            <a:r>
              <a:rPr lang="ru-RU" b="1" dirty="0" err="1" smtClean="0"/>
              <a:t>I</a:t>
            </a:r>
            <a:r>
              <a:rPr lang="ru-RU" b="1" baseline="-25000" dirty="0" err="1" smtClean="0"/>
              <a:t>amb</a:t>
            </a:r>
            <a:r>
              <a:rPr lang="ru-RU" dirty="0" smtClean="0"/>
              <a:t> – интенсивность отраженного </a:t>
            </a:r>
            <a:r>
              <a:rPr lang="ru-RU" b="1" dirty="0" smtClean="0"/>
              <a:t>Ambient</a:t>
            </a:r>
            <a:r>
              <a:rPr lang="ru-RU" dirty="0" smtClean="0"/>
              <a:t>-освещения, </a:t>
            </a:r>
            <a:r>
              <a:rPr lang="ru-RU" b="1" dirty="0" err="1" smtClean="0"/>
              <a:t>k</a:t>
            </a:r>
            <a:r>
              <a:rPr lang="ru-RU" b="1" baseline="-25000" dirty="0" err="1" smtClean="0"/>
              <a:t>a</a:t>
            </a:r>
            <a:r>
              <a:rPr lang="ru-RU" dirty="0" smtClean="0"/>
              <a:t> – коэффициент, характеризующий отражающие свойства поверхности для </a:t>
            </a:r>
            <a:r>
              <a:rPr lang="ru-RU" b="1" dirty="0" smtClean="0"/>
              <a:t>Ambient</a:t>
            </a:r>
            <a:r>
              <a:rPr lang="ru-RU" dirty="0" smtClean="0"/>
              <a:t>-освещения </a:t>
            </a:r>
            <a:r>
              <a:rPr lang="ru-RU" dirty="0" smtClean="0"/>
              <a:t>(от </a:t>
            </a:r>
            <a:r>
              <a:rPr lang="ru-RU" dirty="0" smtClean="0"/>
              <a:t>0 до 1), </a:t>
            </a:r>
            <a:r>
              <a:rPr lang="ru-RU" b="1" dirty="0" err="1" smtClean="0"/>
              <a:t>I</a:t>
            </a:r>
            <a:r>
              <a:rPr lang="ru-RU" b="1" baseline="-25000" dirty="0" err="1" smtClean="0"/>
              <a:t>a</a:t>
            </a:r>
            <a:r>
              <a:rPr lang="ru-RU" dirty="0" smtClean="0"/>
              <a:t> – исходная интенсивность </a:t>
            </a:r>
            <a:r>
              <a:rPr lang="ru-RU" b="1" dirty="0" err="1" smtClean="0"/>
              <a:t>Ambient</a:t>
            </a:r>
            <a:r>
              <a:rPr lang="ru-RU" b="1" dirty="0" smtClean="0"/>
              <a:t> – </a:t>
            </a:r>
            <a:r>
              <a:rPr lang="ru-RU" dirty="0" smtClean="0"/>
              <a:t>освещения, падающего на поверхность.</a:t>
            </a:r>
            <a:endParaRPr lang="en-US" dirty="0"/>
          </a:p>
        </p:txBody>
      </p:sp>
      <p:pic>
        <p:nvPicPr>
          <p:cNvPr id="4" name="Рисунок 3" descr="http://3dtuts.by/wp-content/uploads/2010/06/article2.1.gif">
            <a:hlinkClick r:id="rId2" tooltip="&quot;article2.1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24744"/>
            <a:ext cx="255577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Диффузное отражение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света от прямых источников зеркально отражается поверхностью, а остальной свет диффузно рассеивается во всех </a:t>
            </a:r>
            <a:r>
              <a:rPr lang="ru-RU" dirty="0" smtClean="0"/>
              <a:t>направлениях.</a:t>
            </a:r>
          </a:p>
          <a:p>
            <a:r>
              <a:rPr lang="ru-RU" dirty="0" smtClean="0"/>
              <a:t>Интенсивность рассеянного света зависит от угла падающего на поверхность света </a:t>
            </a:r>
            <a:r>
              <a:rPr lang="ru-RU" dirty="0" smtClean="0"/>
              <a:t>и </a:t>
            </a:r>
            <a:r>
              <a:rPr lang="ru-RU" dirty="0" smtClean="0"/>
              <a:t>вычисляется по закону Ламберта:</a:t>
            </a:r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I</a:t>
            </a:r>
            <a:r>
              <a:rPr lang="en-US" b="1" baseline="-25000" dirty="0" err="1" smtClean="0"/>
              <a:t>diff</a:t>
            </a:r>
            <a:r>
              <a:rPr lang="en-US" i="1" dirty="0" smtClean="0"/>
              <a:t>=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d</a:t>
            </a:r>
            <a:r>
              <a:rPr lang="en-US" i="1" dirty="0" err="1" smtClean="0"/>
              <a:t>·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diff</a:t>
            </a:r>
            <a:r>
              <a:rPr lang="en-US" i="1" dirty="0" err="1" smtClean="0"/>
              <a:t>·</a:t>
            </a:r>
            <a:r>
              <a:rPr lang="en-US" b="1" dirty="0" err="1" smtClean="0"/>
              <a:t>cos</a:t>
            </a:r>
            <a:r>
              <a:rPr lang="en-US" i="1" dirty="0" smtClean="0"/>
              <a:t>(</a:t>
            </a:r>
            <a:r>
              <a:rPr lang="ru-RU" b="1" dirty="0" err="1" smtClean="0"/>
              <a:t>θ</a:t>
            </a:r>
            <a:r>
              <a:rPr lang="en-US" i="1" dirty="0" smtClean="0"/>
              <a:t>),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Диффузное отражение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296145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I</a:t>
            </a:r>
            <a:r>
              <a:rPr lang="en-US" b="1" baseline="-25000" dirty="0" err="1" smtClean="0"/>
              <a:t>diff</a:t>
            </a:r>
            <a:r>
              <a:rPr lang="en-US" i="1" dirty="0" smtClean="0"/>
              <a:t>=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d</a:t>
            </a:r>
            <a:r>
              <a:rPr lang="en-US" i="1" dirty="0" err="1" smtClean="0"/>
              <a:t>·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diff</a:t>
            </a:r>
            <a:r>
              <a:rPr lang="en-US" i="1" dirty="0" err="1" smtClean="0"/>
              <a:t>·</a:t>
            </a:r>
            <a:r>
              <a:rPr lang="en-US" b="1" dirty="0" err="1" smtClean="0"/>
              <a:t>cos</a:t>
            </a:r>
            <a:r>
              <a:rPr lang="en-US" i="1" dirty="0" smtClean="0"/>
              <a:t>(</a:t>
            </a:r>
            <a:r>
              <a:rPr lang="ru-RU" b="1" dirty="0" err="1" smtClean="0"/>
              <a:t>θ</a:t>
            </a:r>
            <a:r>
              <a:rPr lang="en-US" i="1" dirty="0" smtClean="0"/>
              <a:t>)</a:t>
            </a:r>
            <a:endParaRPr lang="en-US" dirty="0"/>
          </a:p>
        </p:txBody>
      </p:sp>
      <p:pic>
        <p:nvPicPr>
          <p:cNvPr id="4" name="Рисунок 3" descr="http://3dtuts.by/wp-content/uploads/2010/06/article2.2.gif">
            <a:hlinkClick r:id="rId2" tooltip="&quot;article2.2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3dtuts.by/wp-content/uploads/2010/06/article2.3.jpg">
            <a:hlinkClick r:id="rId4" tooltip="&quot;article2.3&quot;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276872"/>
            <a:ext cx="381642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528</Words>
  <Application>Microsoft Office PowerPoint</Application>
  <PresentationFormat>Экран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Компьютерная графика</vt:lpstr>
      <vt:lpstr>Эффект относительной яркости</vt:lpstr>
      <vt:lpstr>Одновременный контраст</vt:lpstr>
      <vt:lpstr>Эффект полос Маха </vt:lpstr>
      <vt:lpstr>Особенности реалистичного изображения </vt:lpstr>
      <vt:lpstr>Локальная модель освещенности</vt:lpstr>
      <vt:lpstr>Фоновая освещенность </vt:lpstr>
      <vt:lpstr>Диффузное отражение</vt:lpstr>
      <vt:lpstr>Диффузное отражение</vt:lpstr>
      <vt:lpstr>Зеркальное отражение</vt:lpstr>
      <vt:lpstr>Расстояние до объекта</vt:lpstr>
      <vt:lpstr>Расчетная формула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Lakhtin</cp:lastModifiedBy>
  <cp:revision>435</cp:revision>
  <dcterms:created xsi:type="dcterms:W3CDTF">2011-09-13T13:00:24Z</dcterms:created>
  <dcterms:modified xsi:type="dcterms:W3CDTF">2015-12-01T05:11:47Z</dcterms:modified>
</cp:coreProperties>
</file>