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81" r:id="rId13"/>
    <p:sldId id="280" r:id="rId14"/>
    <p:sldId id="268" r:id="rId15"/>
    <p:sldId id="269" r:id="rId16"/>
    <p:sldId id="282" r:id="rId17"/>
    <p:sldId id="283" r:id="rId18"/>
    <p:sldId id="28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2" autoAdjust="0"/>
  </p:normalViewPr>
  <p:slideViewPr>
    <p:cSldViewPr>
      <p:cViewPr>
        <p:scale>
          <a:sx n="50" d="100"/>
          <a:sy n="50" d="100"/>
        </p:scale>
        <p:origin x="-1814" y="-6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resenh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Растровая графика. </a:t>
            </a:r>
          </a:p>
          <a:p>
            <a:r>
              <a:rPr lang="ru-RU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Генерация линий.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Шаг алгоритма </a:t>
            </a:r>
            <a:r>
              <a:rPr lang="ru-RU" dirty="0" err="1" smtClean="0"/>
              <a:t>Брезенхема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224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Рассмотрим случай, когда </a:t>
            </a:r>
            <a:r>
              <a:rPr lang="en-US" dirty="0" err="1" smtClean="0"/>
              <a:t>dx</a:t>
            </a:r>
            <a:r>
              <a:rPr lang="en-US" dirty="0" smtClean="0"/>
              <a:t>&gt;</a:t>
            </a:r>
            <a:r>
              <a:rPr lang="en-US" dirty="0" err="1" smtClean="0"/>
              <a:t>dy</a:t>
            </a:r>
            <a:r>
              <a:rPr lang="ru-RU" dirty="0" smtClean="0"/>
              <a:t>, тогда при построении 8-связной линии можно в качестве соседних точек брать только две справа.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4312216" cy="382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860032" y="2564904"/>
            <a:ext cx="3816424" cy="35569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Теоретически требуется рассматривать расстояния до прямой, но за счет подобия треугольников можно контролировать только вертикальные смещения.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Работаем с величиной ошибки.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алгоритма </a:t>
            </a:r>
            <a:r>
              <a:rPr lang="ru-RU" dirty="0" err="1" smtClean="0"/>
              <a:t>Брезенхема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LineBrez</a:t>
            </a:r>
            <a:r>
              <a:rPr lang="en-US" sz="2800" dirty="0" smtClean="0"/>
              <a:t>(HDC </a:t>
            </a:r>
            <a:r>
              <a:rPr lang="en-US" sz="2800" dirty="0" err="1" smtClean="0"/>
              <a:t>hdc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x1, </a:t>
            </a:r>
            <a:r>
              <a:rPr lang="en-US" sz="2800" dirty="0" err="1" smtClean="0"/>
              <a:t>int</a:t>
            </a:r>
            <a:r>
              <a:rPr lang="en-US" sz="2800" dirty="0" smtClean="0"/>
              <a:t> y1, </a:t>
            </a:r>
            <a:r>
              <a:rPr lang="en-US" sz="2800" dirty="0" err="1" smtClean="0"/>
              <a:t>int</a:t>
            </a:r>
            <a:r>
              <a:rPr lang="en-US" sz="2800" dirty="0" smtClean="0"/>
              <a:t> x2, </a:t>
            </a:r>
            <a:r>
              <a:rPr lang="en-US" sz="2800" dirty="0" err="1" smtClean="0"/>
              <a:t>int</a:t>
            </a:r>
            <a:r>
              <a:rPr lang="en-US" sz="2800" dirty="0" smtClean="0"/>
              <a:t> y2)</a:t>
            </a:r>
          </a:p>
          <a:p>
            <a:pPr>
              <a:buNone/>
            </a:pPr>
            <a:r>
              <a:rPr lang="ru-RU" sz="2800" dirty="0" smtClean="0"/>
              <a:t>{ </a:t>
            </a: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err="1" smtClean="0"/>
              <a:t>dx</a:t>
            </a:r>
            <a:r>
              <a:rPr lang="en-US" sz="2800" dirty="0" smtClean="0"/>
              <a:t>=x2-x1, </a:t>
            </a:r>
            <a:r>
              <a:rPr lang="en-US" sz="2800" dirty="0" err="1" smtClean="0"/>
              <a:t>dy</a:t>
            </a:r>
            <a:r>
              <a:rPr lang="en-US" sz="2800" dirty="0" smtClean="0"/>
              <a:t>=y2-y1</a:t>
            </a:r>
            <a:r>
              <a:rPr lang="ru-RU" sz="2800" dirty="0" smtClean="0"/>
              <a:t>,</a:t>
            </a:r>
            <a:r>
              <a:rPr lang="en-US" sz="2800" dirty="0" smtClean="0"/>
              <a:t> x=x1, y=y1;</a:t>
            </a:r>
          </a:p>
          <a:p>
            <a:pPr>
              <a:buNone/>
            </a:pPr>
            <a:r>
              <a:rPr lang="en-US" sz="2800" dirty="0" smtClean="0"/>
              <a:t>	double D=double(</a:t>
            </a:r>
            <a:r>
              <a:rPr lang="en-US" sz="2800" dirty="0" err="1" smtClean="0"/>
              <a:t>dy</a:t>
            </a:r>
            <a:r>
              <a:rPr lang="en-US" sz="2800" dirty="0" smtClean="0"/>
              <a:t>)/</a:t>
            </a:r>
            <a:r>
              <a:rPr lang="en-US" sz="2800" dirty="0" err="1" smtClean="0"/>
              <a:t>dx</a:t>
            </a:r>
            <a:r>
              <a:rPr lang="en-US" sz="2800" dirty="0" smtClean="0"/>
              <a:t>,  e=0;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SetPixel</a:t>
            </a:r>
            <a:r>
              <a:rPr lang="en-US" sz="2800" dirty="0" smtClean="0"/>
              <a:t>(</a:t>
            </a:r>
            <a:r>
              <a:rPr lang="en-US" sz="2800" dirty="0" err="1" smtClean="0"/>
              <a:t>hdc</a:t>
            </a:r>
            <a:r>
              <a:rPr lang="en-US" sz="2800" dirty="0" smtClean="0"/>
              <a:t>, x, y, 0);</a:t>
            </a:r>
          </a:p>
          <a:p>
            <a:pPr>
              <a:buNone/>
            </a:pPr>
            <a:r>
              <a:rPr lang="en-US" sz="2800" dirty="0" smtClean="0"/>
              <a:t>	for (x++; x&lt;x2; x++)</a:t>
            </a:r>
          </a:p>
          <a:p>
            <a:pPr>
              <a:buNone/>
            </a:pPr>
            <a:r>
              <a:rPr lang="ru-RU" sz="2800" dirty="0" smtClean="0"/>
              <a:t>	{</a:t>
            </a:r>
            <a:r>
              <a:rPr lang="en-US" sz="2800" dirty="0" smtClean="0"/>
              <a:t>	e+=D;</a:t>
            </a:r>
          </a:p>
          <a:p>
            <a:pPr>
              <a:buNone/>
            </a:pPr>
            <a:r>
              <a:rPr lang="en-US" sz="2800" dirty="0" smtClean="0"/>
              <a:t>		if (e&gt;0.5) {e--; y++;}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SetPixel</a:t>
            </a:r>
            <a:r>
              <a:rPr lang="en-US" sz="2800" dirty="0" smtClean="0"/>
              <a:t>(</a:t>
            </a:r>
            <a:r>
              <a:rPr lang="en-US" sz="2800" dirty="0" err="1" smtClean="0"/>
              <a:t>hdc</a:t>
            </a:r>
            <a:r>
              <a:rPr lang="en-US" sz="2800" dirty="0" smtClean="0"/>
              <a:t>, x, y, 0);</a:t>
            </a:r>
          </a:p>
          <a:p>
            <a:pPr>
              <a:buNone/>
            </a:pPr>
            <a:r>
              <a:rPr lang="ru-RU" sz="2800" dirty="0" smtClean="0"/>
              <a:t>	}</a:t>
            </a:r>
          </a:p>
          <a:p>
            <a:pPr>
              <a:buNone/>
            </a:pPr>
            <a:r>
              <a:rPr lang="ru-RU" sz="2800" dirty="0" smtClean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 процессе работы алгоритма наблюдаются вычисления с вещественными величинами.</a:t>
            </a:r>
          </a:p>
          <a:p>
            <a:r>
              <a:rPr lang="ru-RU" dirty="0" smtClean="0"/>
              <a:t>Заметим, что они касаются только переменных </a:t>
            </a:r>
            <a:r>
              <a:rPr lang="en-US" dirty="0" smtClean="0"/>
              <a:t>D</a:t>
            </a:r>
            <a:r>
              <a:rPr lang="ru-RU" dirty="0" smtClean="0"/>
              <a:t> и </a:t>
            </a:r>
            <a:r>
              <a:rPr lang="en-US" dirty="0" smtClean="0"/>
              <a:t>e</a:t>
            </a:r>
            <a:r>
              <a:rPr lang="ru-RU" dirty="0" smtClean="0"/>
              <a:t>. При этом, эти переменные не связаны непосредственно с координатами </a:t>
            </a:r>
            <a:r>
              <a:rPr lang="en-US" dirty="0" smtClean="0"/>
              <a:t>x</a:t>
            </a:r>
            <a:r>
              <a:rPr lang="ru-RU" dirty="0" smtClean="0"/>
              <a:t> и </a:t>
            </a:r>
            <a:r>
              <a:rPr lang="en-US" dirty="0" smtClean="0"/>
              <a:t>y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знаменателях вещественных переменных имеем </a:t>
            </a:r>
            <a:r>
              <a:rPr lang="en-US" dirty="0" err="1" smtClean="0"/>
              <a:t>dx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2</a:t>
            </a:r>
            <a:r>
              <a:rPr lang="ru-RU" dirty="0" smtClean="0"/>
              <a:t>.  Умножим на них все, что связано с </a:t>
            </a:r>
            <a:r>
              <a:rPr lang="en-US" dirty="0" smtClean="0"/>
              <a:t>D </a:t>
            </a:r>
            <a:r>
              <a:rPr lang="ru-RU" dirty="0" smtClean="0"/>
              <a:t>и </a:t>
            </a:r>
            <a:r>
              <a:rPr lang="en-US" dirty="0" smtClean="0"/>
              <a:t>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Получим целочисленный вариант реализации.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целочисленного алгоритма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void LineBrez2(HDC </a:t>
            </a:r>
            <a:r>
              <a:rPr lang="en-US" sz="2800" dirty="0" err="1" smtClean="0"/>
              <a:t>hdc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x1, </a:t>
            </a:r>
            <a:r>
              <a:rPr lang="en-US" sz="2800" dirty="0" err="1" smtClean="0"/>
              <a:t>int</a:t>
            </a:r>
            <a:r>
              <a:rPr lang="en-US" sz="2800" dirty="0" smtClean="0"/>
              <a:t> y1, </a:t>
            </a:r>
            <a:r>
              <a:rPr lang="en-US" sz="2800" dirty="0" err="1" smtClean="0"/>
              <a:t>int</a:t>
            </a:r>
            <a:r>
              <a:rPr lang="en-US" sz="2800" dirty="0" smtClean="0"/>
              <a:t> x2, </a:t>
            </a:r>
            <a:r>
              <a:rPr lang="en-US" sz="2800" dirty="0" err="1" smtClean="0"/>
              <a:t>int</a:t>
            </a:r>
            <a:r>
              <a:rPr lang="en-US" sz="2800" dirty="0" smtClean="0"/>
              <a:t> y2)</a:t>
            </a:r>
          </a:p>
          <a:p>
            <a:pPr>
              <a:buNone/>
            </a:pPr>
            <a:r>
              <a:rPr lang="ru-RU" sz="2800" dirty="0" smtClean="0"/>
              <a:t>{</a:t>
            </a: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dx</a:t>
            </a:r>
            <a:r>
              <a:rPr lang="en-US" sz="2800" dirty="0" smtClean="0"/>
              <a:t>=x2-x1, </a:t>
            </a:r>
            <a:r>
              <a:rPr lang="en-US" sz="2800" dirty="0" err="1" smtClean="0"/>
              <a:t>dy</a:t>
            </a:r>
            <a:r>
              <a:rPr lang="en-US" sz="2800" dirty="0" smtClean="0"/>
              <a:t>=y2-y1</a:t>
            </a:r>
            <a:r>
              <a:rPr lang="ru-RU" sz="2800" dirty="0" smtClean="0"/>
              <a:t>,</a:t>
            </a:r>
            <a:r>
              <a:rPr lang="en-US" sz="2800" dirty="0" smtClean="0"/>
              <a:t> x=x1, y=y1;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D=</a:t>
            </a:r>
            <a:r>
              <a:rPr lang="en-US" sz="2800" b="1" dirty="0" err="1" smtClean="0"/>
              <a:t>dy</a:t>
            </a:r>
            <a:r>
              <a:rPr lang="en-US" sz="2800" b="1" dirty="0" smtClean="0"/>
              <a:t>*2,  e=-</a:t>
            </a:r>
            <a:r>
              <a:rPr lang="en-US" sz="2800" b="1" dirty="0" err="1" smtClean="0"/>
              <a:t>dx</a:t>
            </a:r>
            <a:r>
              <a:rPr lang="en-US" sz="2800" b="1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SetPixel</a:t>
            </a:r>
            <a:r>
              <a:rPr lang="en-US" sz="2800" dirty="0" smtClean="0"/>
              <a:t>(</a:t>
            </a:r>
            <a:r>
              <a:rPr lang="en-US" sz="2800" dirty="0" err="1" smtClean="0"/>
              <a:t>hdc</a:t>
            </a:r>
            <a:r>
              <a:rPr lang="en-US" sz="2800" dirty="0" smtClean="0"/>
              <a:t>, x, y, 0);</a:t>
            </a:r>
          </a:p>
          <a:p>
            <a:pPr>
              <a:buNone/>
            </a:pPr>
            <a:r>
              <a:rPr lang="en-US" sz="2800" dirty="0" smtClean="0"/>
              <a:t>	for (x++; x&lt;x2; x++)</a:t>
            </a:r>
          </a:p>
          <a:p>
            <a:pPr>
              <a:buNone/>
            </a:pPr>
            <a:r>
              <a:rPr lang="ru-RU" sz="2800" dirty="0" smtClean="0"/>
              <a:t>	{</a:t>
            </a:r>
            <a:r>
              <a:rPr lang="en-US" sz="2800" dirty="0" smtClean="0"/>
              <a:t>	</a:t>
            </a:r>
            <a:r>
              <a:rPr lang="en-US" sz="2800" b="1" dirty="0" smtClean="0"/>
              <a:t>e+=D;</a:t>
            </a:r>
          </a:p>
          <a:p>
            <a:pPr>
              <a:buNone/>
            </a:pPr>
            <a:r>
              <a:rPr lang="es-ES" sz="2800" dirty="0" smtClean="0"/>
              <a:t>		if (</a:t>
            </a:r>
            <a:r>
              <a:rPr lang="es-ES" sz="2800" b="1" dirty="0" smtClean="0"/>
              <a:t>e&gt;0</a:t>
            </a:r>
            <a:r>
              <a:rPr lang="es-ES" sz="2800" dirty="0" smtClean="0"/>
              <a:t>) {</a:t>
            </a:r>
            <a:r>
              <a:rPr lang="es-ES" sz="2800" b="1" dirty="0" smtClean="0"/>
              <a:t>e-=2*dx;</a:t>
            </a:r>
            <a:r>
              <a:rPr lang="es-ES" sz="2800" dirty="0" smtClean="0"/>
              <a:t> y++;}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SetPixel</a:t>
            </a:r>
            <a:r>
              <a:rPr lang="en-US" sz="2800" dirty="0" smtClean="0"/>
              <a:t>(</a:t>
            </a:r>
            <a:r>
              <a:rPr lang="en-US" sz="2800" dirty="0" err="1" smtClean="0"/>
              <a:t>hdc</a:t>
            </a:r>
            <a:r>
              <a:rPr lang="en-US" sz="2800" dirty="0" smtClean="0"/>
              <a:t>, x, y, 0);</a:t>
            </a:r>
          </a:p>
          <a:p>
            <a:pPr>
              <a:buNone/>
            </a:pPr>
            <a:r>
              <a:rPr lang="ru-RU" sz="2800" dirty="0" smtClean="0"/>
              <a:t>	}</a:t>
            </a:r>
          </a:p>
          <a:p>
            <a:pPr>
              <a:buNone/>
            </a:pPr>
            <a:r>
              <a:rPr lang="ru-RU" sz="2800" dirty="0" smtClean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для произвольной прямой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Можно избавиться от предположения о том, что угол наклона прямой от 0 до </a:t>
            </a:r>
            <a:r>
              <a:rPr lang="el-GR" dirty="0" smtClean="0"/>
              <a:t>π</a:t>
            </a:r>
            <a:r>
              <a:rPr lang="ru-RU" dirty="0" smtClean="0"/>
              <a:t>/4.</a:t>
            </a:r>
          </a:p>
          <a:p>
            <a:r>
              <a:rPr lang="ru-RU" dirty="0" smtClean="0"/>
              <a:t>При больших углах необходимо на каждом шаге цикла менять координату </a:t>
            </a:r>
            <a:r>
              <a:rPr lang="en-US" dirty="0" smtClean="0"/>
              <a:t>y</a:t>
            </a:r>
            <a:r>
              <a:rPr lang="ru-RU" dirty="0" smtClean="0"/>
              <a:t>, подбирая при этом </a:t>
            </a:r>
            <a:r>
              <a:rPr lang="en-US" dirty="0" smtClean="0"/>
              <a:t>x </a:t>
            </a:r>
            <a:r>
              <a:rPr lang="ru-RU" dirty="0" smtClean="0"/>
              <a:t>исходя из величины ошибки.</a:t>
            </a:r>
          </a:p>
          <a:p>
            <a:r>
              <a:rPr lang="ru-RU" dirty="0" smtClean="0"/>
              <a:t>Необходимо рассматривать направление движения по </a:t>
            </a:r>
            <a:r>
              <a:rPr lang="en-US" dirty="0" smtClean="0"/>
              <a:t>x </a:t>
            </a:r>
            <a:r>
              <a:rPr lang="ru-RU" dirty="0" smtClean="0"/>
              <a:t>и по </a:t>
            </a:r>
            <a:r>
              <a:rPr lang="en-US" dirty="0" smtClean="0"/>
              <a:t>y</a:t>
            </a:r>
            <a:r>
              <a:rPr lang="ru-RU" dirty="0" smtClean="0"/>
              <a:t> в зависимости от знаков </a:t>
            </a:r>
            <a:r>
              <a:rPr lang="en-US" dirty="0" err="1" smtClean="0"/>
              <a:t>dx</a:t>
            </a:r>
            <a:r>
              <a:rPr lang="ru-RU" dirty="0" smtClean="0"/>
              <a:t> и </a:t>
            </a:r>
            <a:r>
              <a:rPr lang="en-US" dirty="0" err="1" smtClean="0"/>
              <a:t>dy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итоге имеем целочисленный алгоритм.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Резюме по алгоритму </a:t>
            </a:r>
            <a:r>
              <a:rPr lang="ru-RU" dirty="0" err="1" smtClean="0"/>
              <a:t>Брезенхема</a:t>
            </a:r>
            <a:r>
              <a:rPr lang="ru-RU" dirty="0" smtClean="0"/>
              <a:t> для прямой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простой для реализации</a:t>
            </a:r>
          </a:p>
          <a:p>
            <a:r>
              <a:rPr lang="ru-RU" dirty="0" smtClean="0"/>
              <a:t>Все вычисления в целочисленной арифметике</a:t>
            </a:r>
          </a:p>
          <a:p>
            <a:r>
              <a:rPr lang="ru-RU" dirty="0" smtClean="0"/>
              <a:t>Допускает аппаратную реализацию</a:t>
            </a:r>
          </a:p>
          <a:p>
            <a:r>
              <a:rPr lang="ru-RU" dirty="0" smtClean="0"/>
              <a:t>Дает идеальное растровое приближение реальной прямой</a:t>
            </a:r>
          </a:p>
          <a:p>
            <a:r>
              <a:rPr lang="ru-RU" dirty="0" smtClean="0"/>
              <a:t>Легко модифицируется для случаев 4-связной и 8-связной линии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Задано окно координатами своих вершин. В нем заданы две точки. Нарисовать отрезок их соединяющий методом цифрового дифференциального анализатора.</a:t>
            </a:r>
          </a:p>
          <a:p>
            <a:r>
              <a:rPr lang="ru-RU" sz="1800" dirty="0" smtClean="0"/>
              <a:t>В условиях предыдущей задачи нарисовать отрезок методом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Визуализировать процесс построения отрезка методом ЦДА. Нарисовать сетку пикселей и показывать  каждый шаг алгоритма с возможным и реальным выбором следующего пикселя. Использовать связность типа 4.</a:t>
            </a:r>
          </a:p>
          <a:p>
            <a:r>
              <a:rPr lang="ru-RU" sz="1800" dirty="0" smtClean="0"/>
              <a:t>Визуализировать процесс построения отрезка методом ЦДА. Нарисовать сетку пикселей и показывать  каждый шаг алгоритма с возможным и реальным выбором следующего пикселя. Использовать связность типа 8.</a:t>
            </a:r>
          </a:p>
          <a:p>
            <a:r>
              <a:rPr lang="ru-RU" sz="1800" dirty="0" smtClean="0"/>
              <a:t>Визуализировать процесс построения отрезка методом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. Нарисовать сетку пикселей и показывать  каждый шаг алгоритма с возможным и реальным выбором следующего пикселя. Использовать связность типа 4 (8).</a:t>
            </a:r>
          </a:p>
          <a:p>
            <a:endParaRPr lang="ru-RU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Связность может быть типа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2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3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6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8</a:t>
            </a:r>
          </a:p>
          <a:p>
            <a:r>
              <a:rPr lang="ru-RU" sz="1800" dirty="0" smtClean="0"/>
              <a:t>Цифровой дифференциальный анализатор  -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Это метод разложения отрезка в растр путем решения дифференциального уравнения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Это решение задачи Коши численными методами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Анализ решения дифференциального уравнения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Метод построения произвольной линии</a:t>
            </a:r>
          </a:p>
          <a:p>
            <a:r>
              <a:rPr lang="ru-RU" sz="1800" dirty="0" smtClean="0"/>
              <a:t>Алгоритм </a:t>
            </a:r>
            <a:r>
              <a:rPr lang="ru-RU" sz="1800" dirty="0" err="1" smtClean="0"/>
              <a:t>Брезенхема</a:t>
            </a:r>
            <a:r>
              <a:rPr lang="ru-RU" sz="1800" dirty="0" smtClean="0"/>
              <a:t> построения прямой лучше метода ЦДА ,так как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позволяет получить приближение идеальной прямой точками растровой сетки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все точки лежат с одной стороны от реального отрезка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можно использовать связность типа 8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 требуется решать дифференциальное уравнение</a:t>
            </a:r>
            <a:endParaRPr lang="ru-RU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Связность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это возможность соединения двух </a:t>
            </a:r>
            <a:r>
              <a:rPr lang="ru-RU" sz="1400" dirty="0" err="1" smtClean="0">
                <a:solidFill>
                  <a:srgbClr val="FF0000"/>
                </a:solidFill>
              </a:rPr>
              <a:t>пикселов</a:t>
            </a:r>
            <a:r>
              <a:rPr lang="ru-RU" sz="1400" dirty="0" smtClean="0">
                <a:solidFill>
                  <a:srgbClr val="FF0000"/>
                </a:solidFill>
              </a:rPr>
              <a:t> растровой линией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возможность вставить между двумя </a:t>
            </a:r>
            <a:r>
              <a:rPr lang="ru-RU" sz="1400" dirty="0" err="1" smtClean="0"/>
              <a:t>пикселами</a:t>
            </a:r>
            <a:r>
              <a:rPr lang="ru-RU" sz="1400" dirty="0" smtClean="0"/>
              <a:t> несколько других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непрерывная последовательность нескольких </a:t>
            </a:r>
            <a:r>
              <a:rPr lang="ru-RU" sz="1400" dirty="0" err="1" smtClean="0"/>
              <a:t>пикселов</a:t>
            </a:r>
            <a:endParaRPr lang="ru-RU" sz="1400" dirty="0" smtClean="0"/>
          </a:p>
          <a:p>
            <a:r>
              <a:rPr lang="ru-RU" sz="1800" dirty="0" smtClean="0"/>
              <a:t>Общие принципы алгоритма </a:t>
            </a:r>
            <a:r>
              <a:rPr lang="ru-RU" sz="1800" dirty="0" err="1" smtClean="0"/>
              <a:t>Брезенхема</a:t>
            </a:r>
            <a:endParaRPr lang="ru-RU" sz="18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целочисленный итерационный алгоритм получения минимальных расстояний от прямой до реальных </a:t>
            </a:r>
            <a:r>
              <a:rPr lang="ru-RU" sz="1400" dirty="0" err="1" smtClean="0">
                <a:solidFill>
                  <a:srgbClr val="FF0000"/>
                </a:solidFill>
              </a:rPr>
              <a:t>пикселов</a:t>
            </a:r>
            <a:endParaRPr lang="ru-RU" sz="1400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lphaLcParenR"/>
            </a:pPr>
            <a:r>
              <a:rPr lang="ru-RU" sz="1400" dirty="0" smtClean="0"/>
              <a:t>целочисленный итерационный алгоритм, не допускающий аппаратную реализацию, получения минимальных расстояний от прямой до реальных </a:t>
            </a:r>
            <a:r>
              <a:rPr lang="ru-RU" sz="1400" dirty="0" err="1" smtClean="0"/>
              <a:t>пикселов</a:t>
            </a:r>
            <a:endParaRPr lang="ru-RU" sz="14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/>
              <a:t>целочисленный алгоритм построения </a:t>
            </a:r>
            <a:r>
              <a:rPr lang="ru-RU" sz="1400" dirty="0" err="1" smtClean="0"/>
              <a:t>построения</a:t>
            </a:r>
            <a:r>
              <a:rPr lang="ru-RU" sz="1400" dirty="0" smtClean="0"/>
              <a:t> 8-связной линии</a:t>
            </a:r>
          </a:p>
          <a:p>
            <a:r>
              <a:rPr lang="ru-RU" sz="1800" dirty="0" smtClean="0"/>
              <a:t>Стандартные требования к алгоритмам вычерчивания линий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Скорость рисования должна быть максимальна, а яркость зависит от наклона линии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Отрезки должны выглядеть прямыми и начинаться и заканчиваться в заданных точках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Скорость рисования должна быть максимальна, яркость постоянна, отрезки не обязательно выглядят прямыми</a:t>
            </a:r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800" dirty="0" smtClean="0"/>
          </a:p>
          <a:p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Растровые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большинстве случаев графические устройства, такие как монитор или принтер являются растровыми, то есть представляют изображение в виде прямоугольной сетки пикселов. </a:t>
            </a:r>
          </a:p>
          <a:p>
            <a:r>
              <a:rPr lang="ru-RU" dirty="0" smtClean="0"/>
              <a:t>Поэтому большое место в компьютерной графике уделяется алгоритмам, которые рисуют на пиксельной сетке различные графические объекты. </a:t>
            </a:r>
          </a:p>
          <a:p>
            <a:r>
              <a:rPr lang="ru-RU" dirty="0" smtClean="0"/>
              <a:t>Такие алгоритмы называются растровыми.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связности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Важным понятием для растровой сетки является понятие связности - возможность соединения двух пикселов растровой линией, т.е. последовательным набором пикселов. </a:t>
            </a:r>
          </a:p>
          <a:p>
            <a:r>
              <a:rPr lang="ru-RU" dirty="0" smtClean="0"/>
              <a:t>При этом возникает вопрос, когда пикселы </a:t>
            </a:r>
            <a:r>
              <a:rPr lang="ru-RU" b="1" i="1" dirty="0" smtClean="0"/>
              <a:t>(</a:t>
            </a:r>
            <a:r>
              <a:rPr lang="en-US" b="1" i="1" dirty="0" smtClean="0"/>
              <a:t>x</a:t>
            </a:r>
            <a:r>
              <a:rPr lang="ru-RU" b="1" i="1" baseline="-25000" dirty="0" smtClean="0"/>
              <a:t>1</a:t>
            </a:r>
            <a:r>
              <a:rPr lang="ru-RU" b="1" i="1" dirty="0" smtClean="0"/>
              <a:t>,</a:t>
            </a:r>
            <a:r>
              <a:rPr lang="en-US" b="1" i="1" dirty="0" smtClean="0"/>
              <a:t> y</a:t>
            </a:r>
            <a:r>
              <a:rPr lang="ru-RU" b="1" i="1" baseline="-25000" dirty="0" smtClean="0"/>
              <a:t>1</a:t>
            </a:r>
            <a:r>
              <a:rPr lang="ru-RU" b="1" i="1" dirty="0" smtClean="0"/>
              <a:t>)</a:t>
            </a:r>
            <a:r>
              <a:rPr lang="ru-RU" dirty="0" smtClean="0"/>
              <a:t> и </a:t>
            </a:r>
            <a:r>
              <a:rPr lang="ru-RU" b="1" i="1" dirty="0" smtClean="0"/>
              <a:t>(</a:t>
            </a:r>
            <a:r>
              <a:rPr lang="en-US" b="1" i="1" dirty="0" smtClean="0"/>
              <a:t>x</a:t>
            </a:r>
            <a:r>
              <a:rPr lang="ru-RU" b="1" i="1" baseline="-25000" dirty="0" smtClean="0"/>
              <a:t>2</a:t>
            </a:r>
            <a:r>
              <a:rPr lang="ru-RU" b="1" i="1" dirty="0" smtClean="0"/>
              <a:t>,</a:t>
            </a:r>
            <a:r>
              <a:rPr lang="en-US" b="1" i="1" dirty="0" smtClean="0"/>
              <a:t> y</a:t>
            </a:r>
            <a:r>
              <a:rPr lang="ru-RU" b="1" i="1" baseline="-25000" dirty="0" smtClean="0"/>
              <a:t>2</a:t>
            </a:r>
            <a:r>
              <a:rPr lang="ru-RU" b="1" i="1" dirty="0" smtClean="0"/>
              <a:t>)</a:t>
            </a:r>
            <a:r>
              <a:rPr lang="ru-RU" dirty="0" smtClean="0"/>
              <a:t> можно считать соседними.</a:t>
            </a:r>
            <a:endParaRPr lang="en-US" dirty="0" smtClean="0"/>
          </a:p>
          <a:p>
            <a:r>
              <a:rPr lang="ru-RU" dirty="0" smtClean="0"/>
              <a:t>В этом вопросе используют два подхода.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4-связность и 8-связность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4-связность – </a:t>
            </a:r>
            <a:r>
              <a:rPr lang="ru-RU" dirty="0" smtClean="0"/>
              <a:t>пикселы считаются соседними при выполнении условия </a:t>
            </a:r>
            <a:endParaRPr lang="en-US" dirty="0" smtClean="0"/>
          </a:p>
          <a:p>
            <a:pPr algn="ctr">
              <a:buNone/>
            </a:pPr>
            <a:r>
              <a:rPr lang="ru-RU" b="1" dirty="0" smtClean="0"/>
              <a:t>|</a:t>
            </a:r>
            <a:r>
              <a:rPr lang="en-US" b="1" dirty="0" smtClean="0"/>
              <a:t>x</a:t>
            </a:r>
            <a:r>
              <a:rPr lang="ru-RU" b="1" baseline="-25000" dirty="0" smtClean="0"/>
              <a:t>1</a:t>
            </a:r>
            <a:r>
              <a:rPr lang="ru-RU" b="1" dirty="0" smtClean="0"/>
              <a:t>-</a:t>
            </a:r>
            <a:r>
              <a:rPr lang="en-US" b="1" dirty="0" smtClean="0"/>
              <a:t>x</a:t>
            </a:r>
            <a:r>
              <a:rPr lang="ru-RU" b="1" baseline="-25000" dirty="0" smtClean="0"/>
              <a:t>2</a:t>
            </a:r>
            <a:r>
              <a:rPr lang="ru-RU" b="1" dirty="0" smtClean="0"/>
              <a:t>|+|</a:t>
            </a:r>
            <a:r>
              <a:rPr lang="en-US" b="1" dirty="0" smtClean="0"/>
              <a:t>y</a:t>
            </a:r>
            <a:r>
              <a:rPr lang="ru-RU" b="1" baseline="-25000" dirty="0" smtClean="0"/>
              <a:t>1</a:t>
            </a:r>
            <a:r>
              <a:rPr lang="ru-RU" b="1" dirty="0" smtClean="0"/>
              <a:t>-</a:t>
            </a:r>
            <a:r>
              <a:rPr lang="en-US" b="1" dirty="0" smtClean="0"/>
              <a:t>y</a:t>
            </a:r>
            <a:r>
              <a:rPr lang="ru-RU" b="1" baseline="-25000" dirty="0" smtClean="0"/>
              <a:t>2</a:t>
            </a:r>
            <a:r>
              <a:rPr lang="ru-RU" b="1" dirty="0" smtClean="0"/>
              <a:t>|</a:t>
            </a:r>
            <a:r>
              <a:rPr lang="en-US" b="1" dirty="0" smtClean="0">
                <a:sym typeface="Symbol"/>
              </a:rPr>
              <a:t></a:t>
            </a:r>
            <a:r>
              <a:rPr lang="ru-RU" b="1" dirty="0" smtClean="0"/>
              <a:t>1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ru-RU" sz="2400" dirty="0" smtClean="0"/>
              <a:t>т.е. возможны перемещения по вертикали и горизонтали.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half" idx="2"/>
          </p:nvPr>
        </p:nvGraphicFramePr>
        <p:xfrm>
          <a:off x="827585" y="4005065"/>
          <a:ext cx="2160240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720080"/>
              </a:tblGrid>
              <a:tr h="65697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0228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5697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Содержимое 2"/>
          <p:cNvSpPr txBox="1">
            <a:spLocks/>
          </p:cNvSpPr>
          <p:nvPr/>
        </p:nvSpPr>
        <p:spPr>
          <a:xfrm>
            <a:off x="4716016" y="1268760"/>
            <a:ext cx="4038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8-связность –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пикселы считаются соседними при выполнении условия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ru-RU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ru-RU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lang="en-US" sz="2800" b="1" dirty="0" smtClean="0">
                <a:sym typeface="Symbol"/>
              </a:rPr>
              <a:t></a:t>
            </a:r>
            <a:r>
              <a:rPr lang="ru-RU" sz="2800" b="1" dirty="0" smtClean="0"/>
              <a:t>1  </a:t>
            </a:r>
            <a:r>
              <a:rPr lang="en-US" sz="2800" b="1" dirty="0" smtClean="0"/>
              <a:t> &amp;  </a:t>
            </a:r>
            <a:r>
              <a:rPr lang="ru-RU" sz="2800" b="1" dirty="0" smtClean="0"/>
              <a:t>|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ru-RU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ru-RU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</a:t>
            </a: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т.е. возможны перемещения по </a:t>
            </a:r>
            <a:r>
              <a:rPr lang="ru-RU" sz="2400" dirty="0" smtClean="0"/>
              <a:t>всем 8 направлениям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Содержимое 5"/>
          <p:cNvGraphicFramePr>
            <a:graphicFrameLocks noGrp="1"/>
          </p:cNvGraphicFramePr>
          <p:nvPr>
            <p:ph sz="half" idx="2"/>
          </p:nvPr>
        </p:nvGraphicFramePr>
        <p:xfrm>
          <a:off x="5436097" y="4077072"/>
          <a:ext cx="2232246" cy="201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2"/>
                <a:gridCol w="744082"/>
                <a:gridCol w="744082"/>
              </a:tblGrid>
              <a:tr h="6569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022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6569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Построение отрезков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 hangingPunct="0">
              <a:buNone/>
            </a:pPr>
            <a:r>
              <a:rPr lang="ru-RU" dirty="0" smtClean="0"/>
              <a:t>Рассмотрим следующую задачу. Требуется построить на пиксельной сетке (растровое) изображение отрезка, соединяющего точки (</a:t>
            </a:r>
            <a:r>
              <a:rPr lang="en-US" b="1" dirty="0" smtClean="0"/>
              <a:t>x</a:t>
            </a:r>
            <a:r>
              <a:rPr lang="ru-RU" b="1" baseline="-25000" dirty="0" smtClean="0"/>
              <a:t>1</a:t>
            </a:r>
            <a:r>
              <a:rPr lang="ru-RU" b="1" dirty="0" smtClean="0"/>
              <a:t>,</a:t>
            </a:r>
            <a:r>
              <a:rPr lang="en-US" b="1" dirty="0" smtClean="0"/>
              <a:t>y</a:t>
            </a:r>
            <a:r>
              <a:rPr lang="ru-RU" b="1" baseline="-25000" dirty="0" smtClean="0"/>
              <a:t>1</a:t>
            </a:r>
            <a:r>
              <a:rPr lang="ru-RU" dirty="0" smtClean="0"/>
              <a:t>) и (</a:t>
            </a:r>
            <a:r>
              <a:rPr lang="en-US" b="1" dirty="0" smtClean="0"/>
              <a:t>x</a:t>
            </a:r>
            <a:r>
              <a:rPr lang="ru-RU" b="1" baseline="-25000" dirty="0" smtClean="0"/>
              <a:t>2</a:t>
            </a:r>
            <a:r>
              <a:rPr lang="ru-RU" b="1" dirty="0" smtClean="0"/>
              <a:t>,</a:t>
            </a:r>
            <a:r>
              <a:rPr lang="en-US" b="1" dirty="0" smtClean="0"/>
              <a:t>y</a:t>
            </a:r>
            <a:r>
              <a:rPr lang="ru-RU" b="1" baseline="-25000" dirty="0" smtClean="0"/>
              <a:t>2</a:t>
            </a:r>
            <a:r>
              <a:rPr lang="ru-RU" dirty="0" smtClean="0"/>
              <a:t>).</a:t>
            </a:r>
          </a:p>
          <a:p>
            <a:pPr marL="0" indent="0" hangingPunct="0">
              <a:buNone/>
            </a:pPr>
            <a:r>
              <a:rPr lang="ru-RU" dirty="0" smtClean="0"/>
              <a:t>Стандартными требованиями к алгоритмам вычерчивания линий являются следующие:</a:t>
            </a:r>
          </a:p>
          <a:p>
            <a:pPr lvl="0" hangingPunct="0"/>
            <a:r>
              <a:rPr lang="ru-RU" dirty="0" smtClean="0"/>
              <a:t>Отрезки должны выглядеть прямыми и начинаться и заканчиваться в заданных точках;</a:t>
            </a:r>
          </a:p>
          <a:p>
            <a:pPr lvl="0" hangingPunct="0"/>
            <a:r>
              <a:rPr lang="ru-RU" dirty="0" smtClean="0"/>
              <a:t>Яркость должна быть постоянна и независима от наклона;</a:t>
            </a:r>
          </a:p>
          <a:p>
            <a:pPr lvl="0" hangingPunct="0"/>
            <a:r>
              <a:rPr lang="ru-RU" dirty="0" smtClean="0"/>
              <a:t>Скорость рисования должна быть максимальна.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Цифровой Дифференциальный Анализатор (ЦДА)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fontScale="85000" lnSpcReduction="10000"/>
          </a:bodyPr>
          <a:lstStyle/>
          <a:p>
            <a:pPr marL="22225" indent="-22225">
              <a:buNone/>
            </a:pPr>
            <a:r>
              <a:rPr lang="ru-RU" sz="3300" dirty="0" smtClean="0"/>
              <a:t>Один из методов разложения отрезка в растр состоит в решении дифференциального уравнения, описывающего этот процесс. </a:t>
            </a:r>
            <a:endParaRPr lang="ru-RU" dirty="0" smtClean="0"/>
          </a:p>
          <a:p>
            <a:pPr marL="22225" indent="-22225">
              <a:buNone/>
            </a:pPr>
            <a:r>
              <a:rPr lang="ru-RU" sz="3300" dirty="0" smtClean="0"/>
              <a:t>Для прямой линии имеем</a:t>
            </a:r>
          </a:p>
          <a:p>
            <a:pPr marL="22225" indent="-22225">
              <a:buNone/>
            </a:pPr>
            <a:r>
              <a:rPr lang="ru-RU" sz="3800" dirty="0" err="1" smtClean="0"/>
              <a:t>dy</a:t>
            </a:r>
            <a:r>
              <a:rPr lang="ru-RU" sz="3800" dirty="0" smtClean="0"/>
              <a:t> / </a:t>
            </a:r>
            <a:r>
              <a:rPr lang="ru-RU" sz="3800" dirty="0" err="1" smtClean="0"/>
              <a:t>dx</a:t>
            </a:r>
            <a:r>
              <a:rPr lang="ru-RU" sz="3800" dirty="0" smtClean="0"/>
              <a:t> = </a:t>
            </a:r>
            <a:r>
              <a:rPr lang="ru-RU" sz="3800" dirty="0" err="1" smtClean="0"/>
              <a:t>const</a:t>
            </a:r>
            <a:r>
              <a:rPr lang="ru-RU" sz="3800" dirty="0" smtClean="0"/>
              <a:t> или </a:t>
            </a:r>
            <a:r>
              <a:rPr lang="el-GR" sz="3800" dirty="0" smtClean="0"/>
              <a:t>Δ</a:t>
            </a:r>
            <a:r>
              <a:rPr lang="ru-RU" sz="3800" dirty="0" err="1" smtClean="0"/>
              <a:t>y</a:t>
            </a:r>
            <a:r>
              <a:rPr lang="ru-RU" sz="3800" dirty="0" smtClean="0"/>
              <a:t> / </a:t>
            </a:r>
            <a:r>
              <a:rPr lang="el-GR" sz="3800" dirty="0" smtClean="0"/>
              <a:t>Δ</a:t>
            </a:r>
            <a:r>
              <a:rPr lang="ru-RU" sz="3800" dirty="0" err="1" smtClean="0"/>
              <a:t>x</a:t>
            </a:r>
            <a:r>
              <a:rPr lang="ru-RU" sz="3800" dirty="0" smtClean="0"/>
              <a:t> = (y</a:t>
            </a:r>
            <a:r>
              <a:rPr lang="ru-RU" sz="3800" baseline="-25000" dirty="0" smtClean="0"/>
              <a:t>2</a:t>
            </a:r>
            <a:r>
              <a:rPr lang="ru-RU" sz="3800" dirty="0" smtClean="0"/>
              <a:t> - y</a:t>
            </a:r>
            <a:r>
              <a:rPr lang="ru-RU" sz="3800" baseline="-25000" dirty="0" smtClean="0"/>
              <a:t>1</a:t>
            </a:r>
            <a:r>
              <a:rPr lang="ru-RU" sz="3800" dirty="0" smtClean="0"/>
              <a:t>) / (x</a:t>
            </a:r>
            <a:r>
              <a:rPr lang="ru-RU" sz="3800" baseline="-25000" dirty="0" smtClean="0"/>
              <a:t>2</a:t>
            </a:r>
            <a:r>
              <a:rPr lang="ru-RU" sz="3800" dirty="0" smtClean="0"/>
              <a:t> - x</a:t>
            </a:r>
            <a:r>
              <a:rPr lang="ru-RU" sz="3800" baseline="-25000" dirty="0" smtClean="0"/>
              <a:t>1</a:t>
            </a:r>
            <a:r>
              <a:rPr lang="ru-RU" sz="3800" dirty="0" smtClean="0"/>
              <a:t>)</a:t>
            </a:r>
          </a:p>
          <a:p>
            <a:pPr marL="22225" indent="-22225">
              <a:buNone/>
            </a:pPr>
            <a:r>
              <a:rPr lang="ru-RU" sz="3300" dirty="0" smtClean="0"/>
              <a:t>Решение </a:t>
            </a:r>
            <a:r>
              <a:rPr lang="ru-RU" sz="3300" dirty="0" err="1" smtClean="0"/>
              <a:t>предсталяется</a:t>
            </a:r>
            <a:r>
              <a:rPr lang="ru-RU" sz="3300" dirty="0" smtClean="0"/>
              <a:t> в ви</a:t>
            </a:r>
            <a:r>
              <a:rPr lang="ru-RU" dirty="0" smtClean="0"/>
              <a:t>де</a:t>
            </a:r>
          </a:p>
          <a:p>
            <a:pPr marL="22225" indent="-22225">
              <a:buNone/>
            </a:pPr>
            <a:r>
              <a:rPr lang="ru-RU" sz="3800" dirty="0" smtClean="0"/>
              <a:t>y</a:t>
            </a:r>
            <a:r>
              <a:rPr lang="ru-RU" sz="3800" baseline="-25000" dirty="0" smtClean="0"/>
              <a:t>i+1</a:t>
            </a:r>
            <a:r>
              <a:rPr lang="ru-RU" sz="3800" dirty="0" smtClean="0"/>
              <a:t> = </a:t>
            </a:r>
            <a:r>
              <a:rPr lang="ru-RU" sz="3800" dirty="0" err="1" smtClean="0"/>
              <a:t>y</a:t>
            </a:r>
            <a:r>
              <a:rPr lang="ru-RU" sz="3800" baseline="-25000" dirty="0" err="1" smtClean="0"/>
              <a:t>i</a:t>
            </a:r>
            <a:r>
              <a:rPr lang="ru-RU" sz="3800" dirty="0" smtClean="0"/>
              <a:t> + </a:t>
            </a:r>
            <a:r>
              <a:rPr lang="el-GR" sz="3800" dirty="0" smtClean="0"/>
              <a:t>Δ</a:t>
            </a:r>
            <a:r>
              <a:rPr lang="ru-RU" sz="3800" dirty="0" err="1" smtClean="0"/>
              <a:t>y</a:t>
            </a:r>
            <a:endParaRPr lang="ru-RU" sz="3800" dirty="0" smtClean="0"/>
          </a:p>
          <a:p>
            <a:pPr marL="22225" indent="-22225">
              <a:buNone/>
            </a:pPr>
            <a:r>
              <a:rPr lang="ru-RU" sz="3800" dirty="0" smtClean="0"/>
              <a:t>y</a:t>
            </a:r>
            <a:r>
              <a:rPr lang="ru-RU" sz="3800" baseline="-25000" dirty="0" smtClean="0"/>
              <a:t>i+1</a:t>
            </a:r>
            <a:r>
              <a:rPr lang="ru-RU" sz="3800" dirty="0" smtClean="0"/>
              <a:t> = </a:t>
            </a:r>
            <a:r>
              <a:rPr lang="ru-RU" sz="3800" dirty="0" err="1" smtClean="0"/>
              <a:t>y</a:t>
            </a:r>
            <a:r>
              <a:rPr lang="ru-RU" sz="3800" baseline="-25000" dirty="0" err="1" smtClean="0"/>
              <a:t>i</a:t>
            </a:r>
            <a:r>
              <a:rPr lang="ru-RU" sz="3800" dirty="0" smtClean="0"/>
              <a:t> + </a:t>
            </a:r>
            <a:r>
              <a:rPr lang="el-GR" sz="3800" dirty="0" smtClean="0"/>
              <a:t>Δ</a:t>
            </a:r>
            <a:r>
              <a:rPr lang="ru-RU" sz="3800" dirty="0" err="1" smtClean="0"/>
              <a:t>x</a:t>
            </a:r>
            <a:r>
              <a:rPr lang="ru-RU" sz="3800" dirty="0" smtClean="0"/>
              <a:t> (y</a:t>
            </a:r>
            <a:r>
              <a:rPr lang="ru-RU" sz="3800" baseline="-25000" dirty="0" smtClean="0"/>
              <a:t>2</a:t>
            </a:r>
            <a:r>
              <a:rPr lang="ru-RU" sz="3800" dirty="0" smtClean="0"/>
              <a:t> - y</a:t>
            </a:r>
            <a:r>
              <a:rPr lang="ru-RU" sz="3800" baseline="-25000" dirty="0" smtClean="0"/>
              <a:t>1</a:t>
            </a:r>
            <a:r>
              <a:rPr lang="ru-RU" sz="3800" dirty="0" smtClean="0"/>
              <a:t>) / (x</a:t>
            </a:r>
            <a:r>
              <a:rPr lang="ru-RU" sz="3800" baseline="-25000" dirty="0" smtClean="0"/>
              <a:t>2</a:t>
            </a:r>
            <a:r>
              <a:rPr lang="ru-RU" sz="3800" dirty="0" smtClean="0"/>
              <a:t> - x</a:t>
            </a:r>
            <a:r>
              <a:rPr lang="ru-RU" sz="3800" baseline="-25000" dirty="0" smtClean="0"/>
              <a:t>1</a:t>
            </a:r>
            <a:r>
              <a:rPr lang="ru-RU" sz="3800" dirty="0" smtClean="0"/>
              <a:t>) </a:t>
            </a:r>
          </a:p>
          <a:p>
            <a:pPr marL="22225" indent="-22225">
              <a:buNone/>
            </a:pPr>
            <a:r>
              <a:rPr lang="ru-RU" dirty="0" smtClean="0"/>
              <a:t>В простом ЦДА либо </a:t>
            </a:r>
            <a:r>
              <a:rPr lang="el-GR" dirty="0" smtClean="0"/>
              <a:t>Δ</a:t>
            </a:r>
            <a:r>
              <a:rPr lang="ru-RU" dirty="0" err="1" smtClean="0"/>
              <a:t>x</a:t>
            </a:r>
            <a:r>
              <a:rPr lang="ru-RU" dirty="0" smtClean="0"/>
              <a:t>, либо </a:t>
            </a:r>
            <a:r>
              <a:rPr lang="el-GR" dirty="0" smtClean="0"/>
              <a:t>Δ</a:t>
            </a:r>
            <a:r>
              <a:rPr lang="ru-RU" dirty="0" err="1" smtClean="0"/>
              <a:t>y</a:t>
            </a:r>
            <a:r>
              <a:rPr lang="ru-RU" dirty="0" smtClean="0"/>
              <a:t> (большее из приращений) выбирается в качестве единицы растра.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ЦДА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Len</a:t>
            </a:r>
            <a:r>
              <a:rPr lang="ru-RU" dirty="0" smtClean="0"/>
              <a:t> = </a:t>
            </a:r>
            <a:r>
              <a:rPr lang="en-US" dirty="0" smtClean="0"/>
              <a:t>max(abs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2 - </a:t>
            </a:r>
            <a:r>
              <a:rPr lang="en-US" dirty="0" smtClean="0"/>
              <a:t>x</a:t>
            </a:r>
            <a:r>
              <a:rPr lang="ru-RU" dirty="0" smtClean="0"/>
              <a:t>1)</a:t>
            </a:r>
            <a:r>
              <a:rPr lang="en-US" dirty="0" smtClean="0"/>
              <a:t>, abs</a:t>
            </a:r>
            <a:r>
              <a:rPr lang="ru-RU" dirty="0" smtClean="0"/>
              <a:t>(</a:t>
            </a:r>
            <a:r>
              <a:rPr lang="en-US" dirty="0" smtClean="0"/>
              <a:t>y</a:t>
            </a:r>
            <a:r>
              <a:rPr lang="ru-RU" dirty="0" smtClean="0"/>
              <a:t>2 - </a:t>
            </a:r>
            <a:r>
              <a:rPr lang="en-US" dirty="0" smtClean="0"/>
              <a:t>y</a:t>
            </a:r>
            <a:r>
              <a:rPr lang="ru-RU" dirty="0" smtClean="0"/>
              <a:t>1)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ru-RU" dirty="0" err="1" smtClean="0"/>
              <a:t>x</a:t>
            </a:r>
            <a:r>
              <a:rPr lang="ru-RU" dirty="0" smtClean="0"/>
              <a:t> = (x2 - x1) / </a:t>
            </a:r>
            <a:r>
              <a:rPr lang="en-US" dirty="0" smtClean="0"/>
              <a:t>Len; d</a:t>
            </a:r>
            <a:r>
              <a:rPr lang="ru-RU" dirty="0" err="1" smtClean="0"/>
              <a:t>y</a:t>
            </a:r>
            <a:r>
              <a:rPr lang="ru-RU" dirty="0" smtClean="0"/>
              <a:t> = (y2 - y1) / </a:t>
            </a:r>
            <a:r>
              <a:rPr lang="en-US" dirty="0" smtClean="0"/>
              <a:t>Len;</a:t>
            </a:r>
          </a:p>
          <a:p>
            <a:pPr>
              <a:buNone/>
            </a:pPr>
            <a:r>
              <a:rPr lang="en-US" dirty="0" smtClean="0"/>
              <a:t>x = x1 + 0.5 * Sign(</a:t>
            </a:r>
            <a:r>
              <a:rPr lang="en-US" dirty="0" err="1" smtClean="0"/>
              <a:t>dx</a:t>
            </a:r>
            <a:r>
              <a:rPr lang="en-US" dirty="0" smtClean="0"/>
              <a:t>);  y = y1 + 0.5 * Sign(</a:t>
            </a:r>
            <a:r>
              <a:rPr lang="en-US" dirty="0" err="1" smtClean="0"/>
              <a:t>dy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&lt;Len;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   </a:t>
            </a:r>
            <a:r>
              <a:rPr lang="en-US" dirty="0" err="1" smtClean="0"/>
              <a:t>SetPixel</a:t>
            </a:r>
            <a:r>
              <a:rPr lang="en-US" dirty="0" smtClean="0"/>
              <a:t>(</a:t>
            </a:r>
            <a:r>
              <a:rPr lang="en-US" dirty="0" err="1" smtClean="0"/>
              <a:t>hdc</a:t>
            </a:r>
            <a:r>
              <a:rPr lang="en-US" dirty="0" smtClean="0"/>
              <a:t>, x, y, 0);</a:t>
            </a:r>
          </a:p>
          <a:p>
            <a:pPr>
              <a:buNone/>
            </a:pPr>
            <a:r>
              <a:rPr lang="en-US" dirty="0" smtClean="0"/>
              <a:t>	x+=</a:t>
            </a:r>
            <a:r>
              <a:rPr lang="en-US" dirty="0" err="1" smtClean="0"/>
              <a:t>dx</a:t>
            </a:r>
            <a:r>
              <a:rPr lang="en-US" dirty="0" smtClean="0"/>
              <a:t>; y+=</a:t>
            </a:r>
            <a:r>
              <a:rPr lang="en-US" dirty="0" err="1" smtClean="0"/>
              <a:t>dy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ru-RU" dirty="0" smtClean="0"/>
              <a:t>Здесь </a:t>
            </a:r>
            <a:r>
              <a:rPr lang="ru-RU" b="1" dirty="0" err="1" smtClean="0"/>
              <a:t>Sign</a:t>
            </a:r>
            <a:r>
              <a:rPr lang="ru-RU" dirty="0" smtClean="0"/>
              <a:t> - функция, возвращающая -1, 0, 1 для отрицательного, нулевого и положительного аргумента соответственно.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922114"/>
          </a:xfrm>
        </p:spPr>
        <p:txBody>
          <a:bodyPr/>
          <a:lstStyle/>
          <a:p>
            <a:r>
              <a:rPr lang="ru-RU" dirty="0" smtClean="0"/>
              <a:t>Пример работы ЦДА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1450504" cy="42813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x1 = 0</a:t>
            </a:r>
          </a:p>
          <a:p>
            <a:pPr>
              <a:buNone/>
            </a:pPr>
            <a:r>
              <a:rPr lang="ru-RU" dirty="0" smtClean="0"/>
              <a:t>y1 = 0</a:t>
            </a:r>
          </a:p>
          <a:p>
            <a:pPr>
              <a:buNone/>
            </a:pPr>
            <a:r>
              <a:rPr lang="ru-RU" dirty="0" smtClean="0"/>
              <a:t>x2 = -8</a:t>
            </a:r>
          </a:p>
          <a:p>
            <a:pPr>
              <a:buNone/>
            </a:pPr>
            <a:r>
              <a:rPr lang="ru-RU" dirty="0" smtClean="0"/>
              <a:t>y2 = -4</a:t>
            </a:r>
          </a:p>
          <a:p>
            <a:pPr>
              <a:buNone/>
            </a:pPr>
            <a:r>
              <a:rPr lang="en-US" dirty="0" smtClean="0"/>
              <a:t>Len</a:t>
            </a:r>
            <a:r>
              <a:rPr lang="ru-RU" dirty="0" smtClean="0"/>
              <a:t> = 8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ru-RU" dirty="0" err="1" smtClean="0"/>
              <a:t>x</a:t>
            </a:r>
            <a:r>
              <a:rPr lang="ru-RU" dirty="0" smtClean="0"/>
              <a:t> = -1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ru-RU" dirty="0" err="1" smtClean="0"/>
              <a:t>y</a:t>
            </a:r>
            <a:r>
              <a:rPr lang="ru-RU" dirty="0" smtClean="0"/>
              <a:t> = -0,5</a:t>
            </a:r>
          </a:p>
          <a:p>
            <a:pPr>
              <a:buNone/>
            </a:pPr>
            <a:r>
              <a:rPr lang="ru-RU" dirty="0" err="1" smtClean="0"/>
              <a:t>x</a:t>
            </a:r>
            <a:r>
              <a:rPr lang="ru-RU" dirty="0" smtClean="0"/>
              <a:t> = -0,5</a:t>
            </a:r>
          </a:p>
          <a:p>
            <a:pPr>
              <a:buNone/>
            </a:pPr>
            <a:r>
              <a:rPr lang="ru-RU" dirty="0" err="1" smtClean="0"/>
              <a:t>y</a:t>
            </a:r>
            <a:r>
              <a:rPr lang="ru-RU" dirty="0" smtClean="0"/>
              <a:t> = -0,5</a:t>
            </a:r>
            <a:endParaRPr lang="ru-RU" dirty="0"/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2123728" y="1844824"/>
          <a:ext cx="3035300" cy="428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157610"/>
                <a:gridCol w="758825"/>
                <a:gridCol w="758825"/>
              </a:tblGrid>
              <a:tr h="361749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i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pixel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x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y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-0.5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-0.5</a:t>
                      </a:r>
                      <a:endParaRPr lang="ru-RU" sz="2200" dirty="0"/>
                    </a:p>
                  </a:txBody>
                  <a:tcPr/>
                </a:tc>
              </a:tr>
              <a:tr h="442704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(-1,</a:t>
                      </a:r>
                      <a:r>
                        <a:rPr lang="en-US" sz="2200" baseline="0" dirty="0" smtClean="0"/>
                        <a:t> -1)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-1.5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-1.0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(-2, 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-2.5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-1.5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(-3, -2)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-3.5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-2.0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(-4, -2)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-4.5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-2.5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(-5, -3)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-5.5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-3.0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(-6, -3)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-6.5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-3.5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(-7, -4)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-7.5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-4.0</a:t>
                      </a:r>
                      <a:endParaRPr lang="ru-RU" sz="2200" dirty="0"/>
                    </a:p>
                  </a:txBody>
                  <a:tcPr/>
                </a:tc>
              </a:tr>
              <a:tr h="36174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(-8, -4)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-8.5</a:t>
                      </a:r>
                      <a:endParaRPr lang="ru-RU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-4.5</a:t>
                      </a:r>
                      <a:endParaRPr lang="ru-RU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1124744"/>
            <a:ext cx="820891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Рассмотрим работу ЦДА для отрезка (0,0) (-8,-4) 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Рисунок 9" descr="http://www.mari-el.ru/mmlab/home/kg/Lection5/images/522.gif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l="12196" t="7829" r="13425" b="8897"/>
          <a:stretch>
            <a:fillRect/>
          </a:stretch>
        </p:blipFill>
        <p:spPr bwMode="auto">
          <a:xfrm>
            <a:off x="5364088" y="1844824"/>
            <a:ext cx="3050328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5436096" y="3861048"/>
            <a:ext cx="2962672" cy="2265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800" noProof="0" dirty="0" smtClean="0"/>
              <a:t>Недостатки: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отсутствие</a:t>
            </a:r>
            <a:r>
              <a:rPr kumimoji="0" lang="ru-RU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симметрии,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все точки лежат с одной стороны от реального отрезка.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Брезенхема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Этот алгоритм, разработанный Джеком Е. </a:t>
            </a:r>
            <a:r>
              <a:rPr lang="ru-RU" dirty="0" err="1" smtClean="0"/>
              <a:t>Брезенхэмом</a:t>
            </a:r>
            <a:r>
              <a:rPr lang="ru-RU" dirty="0" smtClean="0"/>
              <a:t> (</a:t>
            </a:r>
            <a:r>
              <a:rPr lang="ru-RU" dirty="0" err="1" smtClean="0">
                <a:hlinkClick r:id="rId2"/>
              </a:rPr>
              <a:t>Jack</a:t>
            </a:r>
            <a:r>
              <a:rPr lang="ru-RU" dirty="0" smtClean="0">
                <a:hlinkClick r:id="rId2"/>
              </a:rPr>
              <a:t> E. </a:t>
            </a:r>
            <a:r>
              <a:rPr lang="ru-RU" dirty="0" err="1" smtClean="0">
                <a:hlinkClick r:id="rId2"/>
              </a:rPr>
              <a:t>Bresenham</a:t>
            </a:r>
            <a:r>
              <a:rPr lang="ru-RU" dirty="0" smtClean="0"/>
              <a:t>) в 1962 году в компании IBM, является одним из самых старых алгоритмов в компьютерной графике. </a:t>
            </a:r>
          </a:p>
          <a:p>
            <a:r>
              <a:rPr lang="ru-RU" dirty="0" smtClean="0"/>
              <a:t>Он позволяет получить приближение идеальной прямой точками растровой сетки.</a:t>
            </a:r>
          </a:p>
          <a:p>
            <a:r>
              <a:rPr lang="ru-RU" dirty="0" smtClean="0"/>
              <a:t>Он является итерационным. Каждый раз мы переходим к тому из соседних пикселов, расстояние от которого до реального отрезка минимально.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1195</Words>
  <Application>Microsoft Office PowerPoint</Application>
  <PresentationFormat>Экран (4:3)</PresentationFormat>
  <Paragraphs>186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Компьютерная графика</vt:lpstr>
      <vt:lpstr>Растровые алгоритмы</vt:lpstr>
      <vt:lpstr>Понятие связности</vt:lpstr>
      <vt:lpstr>4-связность и 8-связность</vt:lpstr>
      <vt:lpstr>Построение отрезков</vt:lpstr>
      <vt:lpstr>Цифровой Дифференциальный Анализатор (ЦДА)</vt:lpstr>
      <vt:lpstr>Реализация ЦДА</vt:lpstr>
      <vt:lpstr>Пример работы ЦДА</vt:lpstr>
      <vt:lpstr>Алгоритм Брезенхема</vt:lpstr>
      <vt:lpstr>Шаг алгоритма Брезенхема</vt:lpstr>
      <vt:lpstr>Реализация алгоритма Брезенхема</vt:lpstr>
      <vt:lpstr>Что можно улучшить</vt:lpstr>
      <vt:lpstr>Реализация целочисленного алгоритма</vt:lpstr>
      <vt:lpstr>Алгоритм для произвольной прямой</vt:lpstr>
      <vt:lpstr>Резюме по алгоритму Брезенхема для прямой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104</cp:revision>
  <dcterms:created xsi:type="dcterms:W3CDTF">2011-09-13T13:00:24Z</dcterms:created>
  <dcterms:modified xsi:type="dcterms:W3CDTF">2011-11-23T17:46:04Z</dcterms:modified>
</cp:coreProperties>
</file>