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7" r:id="rId8"/>
    <p:sldId id="275" r:id="rId9"/>
    <p:sldId id="276" r:id="rId10"/>
    <p:sldId id="279" r:id="rId11"/>
    <p:sldId id="280" r:id="rId12"/>
    <p:sldId id="281" r:id="rId13"/>
    <p:sldId id="278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50" d="100"/>
          <a:sy n="50" d="100"/>
        </p:scale>
        <p:origin x="-1814" y="-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Растровая графика.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Генерация окружностей.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для 4-связной линии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07904" y="1484784"/>
            <a:ext cx="4978896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случае построения не 8-связной, а 4-связной линии окружности, на каждом шаге цикла необходимо рассматривать в качестве соседних для </a:t>
            </a:r>
            <a:r>
              <a:rPr lang="en-US" dirty="0" smtClean="0"/>
              <a:t>A</a:t>
            </a:r>
            <a:r>
              <a:rPr lang="ru-RU" dirty="0" smtClean="0"/>
              <a:t> точек только </a:t>
            </a:r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Распространенная ошибка – рассматривать только положение точки С относительно окружности.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74" y="1484784"/>
            <a:ext cx="343161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Реализация для 4-связной окружности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147248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CircleBrez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(HDC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hdc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x0,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y0,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R)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x=0, y=-R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Delta=2*(1-R);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while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&lt;=0)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{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DrawPixels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hdc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x, y);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if (Delta-x-y&lt;1) // B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{  x++; Delta+=2*x+1; }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	else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{  y++; Delta+=2*y+1; }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Идеи для построения квадрик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помощью алгоритмов </a:t>
            </a:r>
            <a:r>
              <a:rPr lang="ru-RU" dirty="0" err="1" smtClean="0"/>
              <a:t>Брезенхема</a:t>
            </a:r>
            <a:r>
              <a:rPr lang="ru-RU" dirty="0" smtClean="0"/>
              <a:t> можно строить эллипсы, параболы и гиперболы.</a:t>
            </a:r>
          </a:p>
          <a:p>
            <a:r>
              <a:rPr lang="ru-RU" dirty="0" smtClean="0"/>
              <a:t>Для эллипсов используем фокальное свойство: сумма расстояний до фокусов – величина постоянная. Из соседних точек берем ту, от которой сумма расстояний до фокусов ближе к эталонной.</a:t>
            </a:r>
          </a:p>
          <a:p>
            <a:r>
              <a:rPr lang="ru-RU" dirty="0" smtClean="0"/>
              <a:t>Для параболы используем, что расстояния до фокуса и директрисы равны.</a:t>
            </a:r>
          </a:p>
          <a:p>
            <a:r>
              <a:rPr lang="ru-RU" dirty="0" smtClean="0"/>
              <a:t>Для гиперболы разность расстояний до фокусов постоянна.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алгоритмов </a:t>
            </a:r>
            <a:r>
              <a:rPr lang="ru-RU" dirty="0" err="1" smtClean="0"/>
              <a:t>Брезенхема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Алгоритмы </a:t>
            </a:r>
            <a:r>
              <a:rPr lang="ru-RU" dirty="0" err="1" smtClean="0"/>
              <a:t>Брезенхема</a:t>
            </a:r>
            <a:r>
              <a:rPr lang="ru-RU" dirty="0" smtClean="0"/>
              <a:t> обеспечивают эффективное построение линий на растровом экране.</a:t>
            </a:r>
          </a:p>
          <a:p>
            <a:r>
              <a:rPr lang="ru-RU" dirty="0" smtClean="0"/>
              <a:t>Как правило они допускают целочисленную реализацию.</a:t>
            </a:r>
          </a:p>
          <a:p>
            <a:r>
              <a:rPr lang="ru-RU" dirty="0" smtClean="0"/>
              <a:t>Возможны модификации для построения других линий, например, квадрик (эллипсов, парабол, гипербол). 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Нарисовать эллипс, заданный каноническим</a:t>
            </a:r>
            <a:r>
              <a:rPr lang="en-US" sz="1800" dirty="0" smtClean="0"/>
              <a:t> </a:t>
            </a:r>
            <a:r>
              <a:rPr lang="ru-RU" sz="1800" dirty="0" smtClean="0"/>
              <a:t>уравнением, используя алгоритм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, предусмотреть ввод параметров эллипса </a:t>
            </a:r>
            <a:r>
              <a:rPr lang="en-US" sz="1800" dirty="0" smtClean="0"/>
              <a:t>a, b, x0, y0</a:t>
            </a:r>
            <a:r>
              <a:rPr lang="ru-RU" sz="1800" dirty="0" smtClean="0"/>
              <a:t> из окна во время выполнения программы</a:t>
            </a:r>
            <a:r>
              <a:rPr lang="ru-RU" dirty="0" smtClean="0"/>
              <a:t>.</a:t>
            </a:r>
          </a:p>
          <a:p>
            <a:r>
              <a:rPr lang="ru-RU" sz="1800" dirty="0" smtClean="0"/>
              <a:t>Нарисовать параболу, заданную каноническим</a:t>
            </a:r>
            <a:r>
              <a:rPr lang="en-US" sz="1800" dirty="0" smtClean="0"/>
              <a:t> </a:t>
            </a:r>
            <a:r>
              <a:rPr lang="ru-RU" sz="1800" dirty="0" smtClean="0"/>
              <a:t>уравнением  </a:t>
            </a:r>
            <a:r>
              <a:rPr lang="en-US" sz="1800" dirty="0" smtClean="0"/>
              <a:t>(y-y0)^2=2p(x-x0)</a:t>
            </a:r>
            <a:r>
              <a:rPr lang="ru-RU" sz="1800" dirty="0" smtClean="0"/>
              <a:t>, используя алгоритм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, предусмотреть ввод параметров параболы </a:t>
            </a:r>
            <a:r>
              <a:rPr lang="en-US" sz="1800" dirty="0" smtClean="0"/>
              <a:t>p, x0, y0</a:t>
            </a:r>
            <a:r>
              <a:rPr lang="ru-RU" sz="1800" dirty="0" smtClean="0"/>
              <a:t> из окна во время выполнения программы</a:t>
            </a:r>
            <a:r>
              <a:rPr lang="en-US" sz="1800" dirty="0" smtClean="0"/>
              <a:t>.</a:t>
            </a:r>
          </a:p>
          <a:p>
            <a:r>
              <a:rPr lang="ru-RU" sz="1800" dirty="0" smtClean="0"/>
              <a:t>Нарисовать гиперболу, заданную каноническим</a:t>
            </a:r>
            <a:r>
              <a:rPr lang="en-US" sz="1800" dirty="0" smtClean="0"/>
              <a:t> </a:t>
            </a:r>
            <a:r>
              <a:rPr lang="ru-RU" sz="1800" dirty="0" smtClean="0"/>
              <a:t>уравнением, используя алгоритм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, предусмотреть ввод параметров гиперболы </a:t>
            </a:r>
            <a:r>
              <a:rPr lang="en-US" sz="1800" dirty="0" smtClean="0"/>
              <a:t>a, b, x0, y0</a:t>
            </a:r>
            <a:r>
              <a:rPr lang="ru-RU" sz="1800" dirty="0" smtClean="0"/>
              <a:t> из окна во время выполнения программы.</a:t>
            </a:r>
          </a:p>
          <a:p>
            <a:r>
              <a:rPr lang="ru-RU" sz="1800" dirty="0" smtClean="0"/>
              <a:t>Нарисовать квадрику на плоскости, уравнение выдает преподаватель, используя алгоритм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, параметры окна вывода и параметры квадрики задает пользователь во время выполнения программы.</a:t>
            </a:r>
            <a:endParaRPr lang="ru-RU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При построении окружности рассчитываются только точки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Половины окружности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Четверти окружности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Одной восьмой окружности</a:t>
            </a:r>
          </a:p>
          <a:p>
            <a:r>
              <a:rPr lang="ru-RU" sz="1800" dirty="0" smtClean="0"/>
              <a:t>При построении окружности из текущей точки </a:t>
            </a:r>
            <a:r>
              <a:rPr lang="en-US" sz="1800" dirty="0" smtClean="0"/>
              <a:t>(x, y) </a:t>
            </a:r>
            <a:r>
              <a:rPr lang="ru-RU" sz="1800" dirty="0" smtClean="0"/>
              <a:t>оценивается величина</a:t>
            </a:r>
          </a:p>
          <a:p>
            <a:pPr lvl="0"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(x+1)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+(y+1)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– R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0">
              <a:buFont typeface="+mj-lt"/>
              <a:buAutoNum type="alphaLcParenR"/>
            </a:pPr>
            <a:r>
              <a:rPr lang="ru-RU" sz="1400" dirty="0" smtClean="0"/>
              <a:t>Корень квадратный из </a:t>
            </a:r>
            <a:r>
              <a:rPr lang="en-US" sz="1400" dirty="0" smtClean="0"/>
              <a:t>(x+1)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+(y+1)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R</a:t>
            </a:r>
            <a:r>
              <a:rPr lang="en-US" sz="1400" baseline="30000" dirty="0" smtClean="0"/>
              <a:t>2</a:t>
            </a:r>
            <a:endParaRPr lang="en-US" sz="1400" dirty="0" smtClean="0"/>
          </a:p>
          <a:p>
            <a:pPr lvl="0">
              <a:buFont typeface="+mj-lt"/>
              <a:buAutoNum type="alphaLcParenR"/>
            </a:pPr>
            <a:r>
              <a:rPr lang="ru-RU" sz="1400" dirty="0" smtClean="0"/>
              <a:t>Корень квадратный из </a:t>
            </a:r>
            <a:r>
              <a:rPr lang="en-US" sz="1400" dirty="0" smtClean="0"/>
              <a:t>x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+y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R</a:t>
            </a:r>
            <a:r>
              <a:rPr lang="en-US" sz="1400" baseline="30000" dirty="0" smtClean="0"/>
              <a:t>2</a:t>
            </a:r>
            <a:endParaRPr lang="ru-RU" sz="1400" baseline="30000" dirty="0" smtClean="0"/>
          </a:p>
          <a:p>
            <a:pPr>
              <a:buFont typeface="+mj-lt"/>
              <a:buAutoNum type="alphaLcParenR"/>
            </a:pPr>
            <a:r>
              <a:rPr lang="en-US" sz="1400" dirty="0" smtClean="0"/>
              <a:t>(x+1)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+(y+1)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-</a:t>
            </a:r>
            <a:r>
              <a:rPr lang="ru-RU" sz="1400" dirty="0" smtClean="0"/>
              <a:t>2</a:t>
            </a:r>
            <a:r>
              <a:rPr lang="en-US" sz="1400" dirty="0" smtClean="0"/>
              <a:t>x-2y-R</a:t>
            </a:r>
            <a:r>
              <a:rPr lang="en-US" sz="1400" baseline="30000" dirty="0" smtClean="0"/>
              <a:t>2</a:t>
            </a:r>
          </a:p>
          <a:p>
            <a:endParaRPr lang="en-US" sz="1800" baseline="30000" dirty="0" smtClean="0"/>
          </a:p>
          <a:p>
            <a:pPr lvl="0"/>
            <a:r>
              <a:rPr lang="ru-RU" sz="1800" dirty="0" smtClean="0"/>
              <a:t>При построении окружности при вычислении на каждом шаге погрешности Δ</a:t>
            </a:r>
          </a:p>
          <a:p>
            <a:pPr lvl="0"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Если смещаемся </a:t>
            </a:r>
            <a:r>
              <a:rPr lang="en-US" sz="1400" dirty="0" smtClean="0">
                <a:solidFill>
                  <a:srgbClr val="FF0000"/>
                </a:solidFill>
              </a:rPr>
              <a:t>++x</a:t>
            </a:r>
            <a:r>
              <a:rPr lang="ru-RU" sz="1400" dirty="0" smtClean="0">
                <a:solidFill>
                  <a:srgbClr val="FF0000"/>
                </a:solidFill>
              </a:rPr>
              <a:t>, то </a:t>
            </a:r>
            <a:r>
              <a:rPr lang="ru-RU" sz="1400" dirty="0" err="1" smtClean="0">
                <a:solidFill>
                  <a:srgbClr val="FF0000"/>
                </a:solidFill>
              </a:rPr>
              <a:t>Δновая </a:t>
            </a:r>
            <a:r>
              <a:rPr lang="ru-RU" sz="1400" dirty="0" smtClean="0">
                <a:solidFill>
                  <a:srgbClr val="FF0000"/>
                </a:solidFill>
              </a:rPr>
              <a:t>=</a:t>
            </a:r>
            <a:r>
              <a:rPr lang="ru-RU" sz="1400" dirty="0" err="1" smtClean="0">
                <a:solidFill>
                  <a:srgbClr val="FF0000"/>
                </a:solidFill>
              </a:rPr>
              <a:t>Δстарая </a:t>
            </a:r>
            <a:r>
              <a:rPr lang="ru-RU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 smtClean="0">
                <a:solidFill>
                  <a:srgbClr val="FF0000"/>
                </a:solidFill>
              </a:rPr>
              <a:t>2x+1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Если смещаемся </a:t>
            </a:r>
            <a:r>
              <a:rPr lang="en-US" sz="1400" dirty="0" smtClean="0"/>
              <a:t>++x</a:t>
            </a:r>
            <a:r>
              <a:rPr lang="ru-RU" sz="1400" dirty="0" smtClean="0"/>
              <a:t>, то </a:t>
            </a:r>
            <a:r>
              <a:rPr lang="ru-RU" sz="1400" dirty="0" err="1" smtClean="0"/>
              <a:t>Δновая </a:t>
            </a:r>
            <a:r>
              <a:rPr lang="ru-RU" sz="1400" dirty="0" smtClean="0"/>
              <a:t>=</a:t>
            </a:r>
            <a:r>
              <a:rPr lang="ru-RU" sz="1400" dirty="0" err="1" smtClean="0"/>
              <a:t>Δстарая </a:t>
            </a:r>
            <a:r>
              <a:rPr lang="ru-RU" sz="1400" dirty="0" smtClean="0"/>
              <a:t>+ </a:t>
            </a:r>
            <a:r>
              <a:rPr lang="en-US" sz="1400" dirty="0" smtClean="0"/>
              <a:t>2x+2y+1</a:t>
            </a:r>
          </a:p>
          <a:p>
            <a:pPr lvl="0">
              <a:buFont typeface="+mj-lt"/>
              <a:buAutoNum type="alphaLcParenR"/>
            </a:pPr>
            <a:r>
              <a:rPr lang="ru-RU" sz="1400" dirty="0" smtClean="0"/>
              <a:t>Если смещаемся </a:t>
            </a:r>
            <a:r>
              <a:rPr lang="en-US" sz="1400" dirty="0" smtClean="0"/>
              <a:t>++x</a:t>
            </a:r>
            <a:r>
              <a:rPr lang="ru-RU" sz="1400" dirty="0" smtClean="0"/>
              <a:t>, то </a:t>
            </a:r>
            <a:r>
              <a:rPr lang="ru-RU" sz="1400" dirty="0" err="1" smtClean="0"/>
              <a:t>Δновая </a:t>
            </a:r>
            <a:r>
              <a:rPr lang="ru-RU" sz="1400" dirty="0" smtClean="0"/>
              <a:t>=</a:t>
            </a:r>
            <a:r>
              <a:rPr lang="ru-RU" sz="1400" dirty="0" err="1" smtClean="0"/>
              <a:t>Δстарая </a:t>
            </a:r>
            <a:r>
              <a:rPr lang="ru-RU" sz="1400" dirty="0" smtClean="0"/>
              <a:t>+ </a:t>
            </a:r>
            <a:r>
              <a:rPr lang="en-US" sz="1400" dirty="0" smtClean="0"/>
              <a:t>2x+2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Если смещаемся </a:t>
            </a:r>
            <a:r>
              <a:rPr lang="en-US" sz="1400" dirty="0" smtClean="0"/>
              <a:t>++x</a:t>
            </a:r>
            <a:r>
              <a:rPr lang="ru-RU" sz="1400" dirty="0" smtClean="0"/>
              <a:t>, то </a:t>
            </a:r>
            <a:r>
              <a:rPr lang="ru-RU" sz="1400" dirty="0" err="1" smtClean="0"/>
              <a:t>Δновая </a:t>
            </a:r>
            <a:r>
              <a:rPr lang="ru-RU" sz="1400" dirty="0" smtClean="0"/>
              <a:t>=</a:t>
            </a:r>
            <a:r>
              <a:rPr lang="ru-RU" sz="1400" dirty="0" err="1" smtClean="0"/>
              <a:t>Δстарая </a:t>
            </a:r>
            <a:r>
              <a:rPr lang="ru-RU" sz="1400" dirty="0" smtClean="0"/>
              <a:t>+ </a:t>
            </a:r>
            <a:r>
              <a:rPr lang="en-US" sz="1400" dirty="0" smtClean="0"/>
              <a:t>2x+2y</a:t>
            </a:r>
          </a:p>
          <a:p>
            <a:pPr lvl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 lvl="0"/>
            <a:endParaRPr lang="en-US" sz="1800" dirty="0" smtClean="0"/>
          </a:p>
          <a:p>
            <a:endParaRPr lang="en-US" sz="1800" dirty="0" smtClean="0"/>
          </a:p>
          <a:p>
            <a:pPr lvl="0"/>
            <a:endParaRPr lang="en-US" sz="1800" dirty="0" smtClean="0"/>
          </a:p>
          <a:p>
            <a:endParaRPr lang="en-US" sz="1800" dirty="0" smtClean="0"/>
          </a:p>
          <a:p>
            <a:pPr lvl="0">
              <a:buNone/>
            </a:pPr>
            <a:endParaRPr lang="en-US" sz="1400" dirty="0" smtClean="0"/>
          </a:p>
          <a:p>
            <a:endParaRPr lang="ru-RU" sz="1400" baseline="30000" dirty="0" smtClean="0"/>
          </a:p>
          <a:p>
            <a:pPr lvl="0">
              <a:buNone/>
            </a:pPr>
            <a:endParaRPr lang="ru-RU" sz="1400" baseline="30000" dirty="0" smtClean="0"/>
          </a:p>
          <a:p>
            <a:pPr lvl="0"/>
            <a:endParaRPr lang="en-US" sz="1400" dirty="0" smtClean="0"/>
          </a:p>
          <a:p>
            <a:endParaRPr lang="ru-RU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В случае построения  4-связной линии окружности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на каждом шаге цикла необходимо рассматривать в качестве соседних для 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ru-RU" sz="1400" dirty="0" smtClean="0">
                <a:solidFill>
                  <a:srgbClr val="FF0000"/>
                </a:solidFill>
              </a:rPr>
              <a:t> точек только соседние с </a:t>
            </a:r>
            <a:r>
              <a:rPr lang="en-US" sz="1400" dirty="0" smtClean="0">
                <a:solidFill>
                  <a:srgbClr val="FF0000"/>
                </a:solidFill>
              </a:rPr>
              <a:t>A </a:t>
            </a:r>
            <a:r>
              <a:rPr lang="ru-RU" sz="1400" dirty="0" smtClean="0">
                <a:solidFill>
                  <a:srgbClr val="FF0000"/>
                </a:solidFill>
              </a:rPr>
              <a:t>вершины квадрата </a:t>
            </a:r>
            <a:r>
              <a:rPr lang="en-US" sz="1400" dirty="0" smtClean="0">
                <a:solidFill>
                  <a:srgbClr val="FF0000"/>
                </a:solidFill>
              </a:rPr>
              <a:t>B</a:t>
            </a:r>
            <a:r>
              <a:rPr lang="ru-RU" sz="1400" dirty="0" smtClean="0">
                <a:solidFill>
                  <a:srgbClr val="FF0000"/>
                </a:solidFill>
              </a:rPr>
              <a:t> и </a:t>
            </a:r>
            <a:r>
              <a:rPr lang="en-US" sz="1400" dirty="0" smtClean="0">
                <a:solidFill>
                  <a:srgbClr val="FF0000"/>
                </a:solidFill>
              </a:rPr>
              <a:t>D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рассматривать только положение точки С</a:t>
            </a:r>
            <a:r>
              <a:rPr lang="en-US" sz="1400" dirty="0" smtClean="0"/>
              <a:t> (</a:t>
            </a:r>
            <a:r>
              <a:rPr lang="ru-RU" sz="1400" dirty="0" smtClean="0"/>
              <a:t>точка квадрата напротив </a:t>
            </a:r>
            <a:r>
              <a:rPr lang="en-US" sz="1400" dirty="0" smtClean="0"/>
              <a:t>A)</a:t>
            </a:r>
            <a:r>
              <a:rPr lang="ru-RU" sz="1400" dirty="0" smtClean="0"/>
              <a:t> относительно окружности</a:t>
            </a:r>
            <a:endParaRPr lang="en-US" sz="14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 каждом шаге цикла необходимо рассматривать в качестве соседних для </a:t>
            </a:r>
            <a:r>
              <a:rPr lang="en-US" sz="1400" dirty="0" smtClean="0"/>
              <a:t>A</a:t>
            </a:r>
            <a:r>
              <a:rPr lang="ru-RU" sz="1400" dirty="0" smtClean="0"/>
              <a:t> точек</a:t>
            </a:r>
            <a:r>
              <a:rPr lang="en-US" sz="1400" dirty="0" smtClean="0"/>
              <a:t> – B, C, D</a:t>
            </a:r>
          </a:p>
          <a:p>
            <a:r>
              <a:rPr lang="ru-RU" sz="1800" dirty="0" smtClean="0"/>
              <a:t>Для построения эллипса с помощью алгоритма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 можно использовать фокальное свойство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сумма расстояний до фокусов – величина постоянная. Из соседних точек берем ту, от которой сумма расстояний до фокусов ближе к эталонной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разность расстояний от точки эллипса до фокусов постоянна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расстояния от точки до фокуса и до директрисы равны</a:t>
            </a:r>
            <a:endParaRPr lang="en-US" sz="1400" dirty="0" smtClean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Алгоритм </a:t>
            </a:r>
            <a:r>
              <a:rPr lang="ru-RU" sz="4000" dirty="0" err="1" smtClean="0"/>
              <a:t>Брезенхема</a:t>
            </a:r>
            <a:r>
              <a:rPr lang="ru-RU" sz="4000" dirty="0" smtClean="0"/>
              <a:t> для окружности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Попытаемся, следуя общим принципам алгоритма </a:t>
            </a:r>
            <a:r>
              <a:rPr lang="ru-RU" dirty="0" err="1" smtClean="0"/>
              <a:t>Брезенхема</a:t>
            </a:r>
            <a:r>
              <a:rPr lang="ru-RU" dirty="0" smtClean="0"/>
              <a:t>, разработать алгоритм для построения окружности</a:t>
            </a:r>
          </a:p>
          <a:p>
            <a:pPr marL="0" indent="0"/>
            <a:r>
              <a:rPr lang="ru-RU" dirty="0" smtClean="0"/>
              <a:t> итерационный алгоритм</a:t>
            </a:r>
          </a:p>
          <a:p>
            <a:pPr marL="0" indent="0"/>
            <a:r>
              <a:rPr lang="ru-RU" dirty="0" smtClean="0"/>
              <a:t> каждый раз из соседних выбирается ближайшая к окружности точка</a:t>
            </a:r>
          </a:p>
          <a:p>
            <a:pPr marL="0" indent="0"/>
            <a:r>
              <a:rPr lang="ru-RU" dirty="0" smtClean="0"/>
              <a:t> желательно иметь целочисленный вариант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вычислений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441955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004048" y="1844824"/>
            <a:ext cx="3672408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844824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построении окружности будем рассчитывать только точки 1/8 части окружности. После расчета точки с координатами (</a:t>
            </a:r>
            <a:r>
              <a:rPr lang="en-US" sz="2800" dirty="0" smtClean="0"/>
              <a:t>x, y)</a:t>
            </a:r>
            <a:r>
              <a:rPr lang="ru-RU" sz="2800" dirty="0" smtClean="0"/>
              <a:t>, будем рисовать 8 точек (±</a:t>
            </a:r>
            <a:r>
              <a:rPr lang="en-US" sz="2800" dirty="0" smtClean="0"/>
              <a:t>x, </a:t>
            </a:r>
            <a:r>
              <a:rPr lang="ru-RU" sz="2800" dirty="0" smtClean="0"/>
              <a:t>±</a:t>
            </a:r>
            <a:r>
              <a:rPr lang="en-US" sz="2800" dirty="0" smtClean="0"/>
              <a:t>y), (</a:t>
            </a:r>
            <a:r>
              <a:rPr lang="ru-RU" sz="2800" dirty="0" smtClean="0"/>
              <a:t>±</a:t>
            </a:r>
            <a:r>
              <a:rPr lang="en-US" sz="2800" dirty="0" smtClean="0"/>
              <a:t>y, </a:t>
            </a:r>
            <a:r>
              <a:rPr lang="ru-RU" sz="2800" dirty="0" smtClean="0"/>
              <a:t>±</a:t>
            </a:r>
            <a:r>
              <a:rPr lang="en-US" sz="2800" dirty="0" smtClean="0"/>
              <a:t>x)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итерации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74" y="1484784"/>
            <a:ext cx="37615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851920" y="1556792"/>
            <a:ext cx="4896544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Пусть построена точка А с координатами (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x, y)</a:t>
            </a:r>
            <a:r>
              <a:rPr lang="ru-RU" sz="4400" noProof="0" dirty="0" smtClean="0">
                <a:latin typeface="+mj-lt"/>
                <a:ea typeface="+mj-ea"/>
                <a:cs typeface="+mj-cs"/>
              </a:rPr>
              <a:t>. Рассмотрим какую из точек В, С или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 брать на следующем шаге.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Введем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величину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100" baseline="0" dirty="0" smtClean="0">
                <a:latin typeface="+mj-lt"/>
                <a:ea typeface="+mj-ea"/>
                <a:cs typeface="+mj-cs"/>
              </a:rPr>
              <a:t>Δ=</a:t>
            </a:r>
            <a:r>
              <a:rPr lang="en-US" sz="5100" dirty="0" smtClean="0">
                <a:latin typeface="+mj-lt"/>
                <a:ea typeface="+mj-ea"/>
                <a:cs typeface="+mj-cs"/>
              </a:rPr>
              <a:t>(x+1)</a:t>
            </a:r>
            <a:r>
              <a:rPr lang="en-US" sz="5100" baseline="30000" dirty="0" smtClean="0">
                <a:latin typeface="+mj-lt"/>
                <a:ea typeface="+mj-ea"/>
                <a:cs typeface="+mj-cs"/>
              </a:rPr>
              <a:t>2</a:t>
            </a:r>
            <a:r>
              <a:rPr lang="en-US" sz="5100" dirty="0" smtClean="0">
                <a:latin typeface="+mj-lt"/>
                <a:ea typeface="+mj-ea"/>
                <a:cs typeface="+mj-cs"/>
              </a:rPr>
              <a:t>+(y+1)</a:t>
            </a:r>
            <a:r>
              <a:rPr lang="en-US" sz="5100" baseline="30000" dirty="0" smtClean="0">
                <a:latin typeface="+mj-lt"/>
                <a:ea typeface="+mj-ea"/>
                <a:cs typeface="+mj-cs"/>
              </a:rPr>
              <a:t>2</a:t>
            </a:r>
            <a:r>
              <a:rPr lang="en-US" sz="5100" dirty="0" smtClean="0">
                <a:latin typeface="+mj-lt"/>
                <a:ea typeface="+mj-ea"/>
                <a:cs typeface="+mj-cs"/>
              </a:rPr>
              <a:t> – R</a:t>
            </a:r>
            <a:r>
              <a:rPr lang="en-US" sz="5100" baseline="30000" dirty="0" smtClean="0">
                <a:latin typeface="+mj-lt"/>
                <a:ea typeface="+mj-ea"/>
                <a:cs typeface="+mj-cs"/>
              </a:rPr>
              <a:t>2</a:t>
            </a:r>
            <a:endParaRPr lang="en-US" sz="51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Если Δ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&lt;0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, то точка С внутри окружности, т.е. выбор между В и С, иначе выбор между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 и С.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Выбор точки, ближайшей к окружности</a:t>
            </a:r>
            <a:endParaRPr lang="ru-RU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74" y="1484784"/>
            <a:ext cx="37615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851920" y="1700808"/>
            <a:ext cx="4896544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Вместо сравнения расстояний от точек до окружности (разность расстояния до начала координат и радиуса) будем сравнивать разность квадрата расстояния до начала координат и 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квадрата радиуса.</a:t>
            </a:r>
            <a:r>
              <a:rPr lang="ru-RU" sz="4400" noProof="0" dirty="0" smtClean="0">
                <a:latin typeface="+mj-lt"/>
                <a:ea typeface="+mj-ea"/>
                <a:cs typeface="+mj-cs"/>
              </a:rPr>
              <a:t>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Выбор между В и С</a:t>
            </a:r>
            <a:endParaRPr lang="ru-RU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74" y="1484784"/>
            <a:ext cx="37615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851920" y="1484784"/>
            <a:ext cx="4968552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noProof="0" dirty="0" smtClean="0">
                <a:latin typeface="+mj-lt"/>
                <a:ea typeface="+mj-ea"/>
                <a:cs typeface="+mj-cs"/>
              </a:rPr>
              <a:t>Расстояние от точки В равно</a:t>
            </a:r>
          </a:p>
          <a:p>
            <a:pPr lvl="0">
              <a:spcBef>
                <a:spcPct val="0"/>
              </a:spcBef>
            </a:pPr>
            <a:r>
              <a:rPr lang="ru-RU" sz="3000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/>
              <a:t>(x+1)</a:t>
            </a:r>
            <a:r>
              <a:rPr lang="en-US" sz="3000" baseline="30000" dirty="0" smtClean="0"/>
              <a:t>2</a:t>
            </a:r>
            <a:r>
              <a:rPr lang="ru-RU" sz="3000" baseline="30000" dirty="0" smtClean="0"/>
              <a:t> </a:t>
            </a:r>
            <a:r>
              <a:rPr lang="en-US" sz="3000" dirty="0" smtClean="0"/>
              <a:t>+</a:t>
            </a:r>
            <a:r>
              <a:rPr lang="ru-RU" sz="3000" dirty="0" smtClean="0"/>
              <a:t> </a:t>
            </a:r>
            <a:r>
              <a:rPr lang="en-US" sz="3000" dirty="0" smtClean="0"/>
              <a:t>y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– R</a:t>
            </a:r>
            <a:r>
              <a:rPr lang="en-US" sz="3000" baseline="30000" dirty="0" smtClean="0"/>
              <a:t>2</a:t>
            </a:r>
            <a:r>
              <a:rPr lang="ru-RU" sz="3000" dirty="0" smtClean="0"/>
              <a:t> = </a:t>
            </a:r>
            <a:r>
              <a:rPr lang="en-US" sz="3000" dirty="0" smtClean="0"/>
              <a:t>(x+1)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+(y+1)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– R</a:t>
            </a:r>
            <a:r>
              <a:rPr lang="en-US" sz="3000" baseline="30000" dirty="0" smtClean="0"/>
              <a:t>2</a:t>
            </a:r>
            <a:r>
              <a:rPr lang="ru-RU" sz="3000" dirty="0" smtClean="0"/>
              <a:t> </a:t>
            </a:r>
            <a:r>
              <a:rPr lang="en-US" sz="3000" dirty="0" smtClean="0"/>
              <a:t>–</a:t>
            </a:r>
            <a:r>
              <a:rPr lang="ru-RU" sz="3000" dirty="0" smtClean="0"/>
              <a:t> 2</a:t>
            </a:r>
            <a:r>
              <a:rPr lang="en-US" sz="3000" dirty="0" smtClean="0"/>
              <a:t>y – 1 = </a:t>
            </a:r>
            <a:r>
              <a:rPr lang="ru-RU" sz="3000" dirty="0" smtClean="0"/>
              <a:t>Δ</a:t>
            </a:r>
            <a:r>
              <a:rPr lang="en-US" sz="3000" dirty="0" smtClean="0"/>
              <a:t> – </a:t>
            </a:r>
            <a:r>
              <a:rPr lang="ru-RU" sz="3000" dirty="0" smtClean="0"/>
              <a:t>2</a:t>
            </a:r>
            <a:r>
              <a:rPr lang="en-US" sz="3000" dirty="0" smtClean="0"/>
              <a:t>y – 1</a:t>
            </a:r>
          </a:p>
          <a:p>
            <a:pPr lvl="0">
              <a:spcBef>
                <a:spcPct val="0"/>
              </a:spcBef>
            </a:pPr>
            <a:r>
              <a:rPr lang="ru-RU" sz="3000" dirty="0" smtClean="0"/>
              <a:t>Так как С внутри</a:t>
            </a:r>
            <a:r>
              <a:rPr lang="en-US" sz="3000" dirty="0" smtClean="0"/>
              <a:t> </a:t>
            </a:r>
            <a:r>
              <a:rPr lang="ru-RU" sz="3000" dirty="0" smtClean="0"/>
              <a:t>окружности, т.е. Δ</a:t>
            </a:r>
            <a:r>
              <a:rPr lang="en-US" sz="3000" dirty="0" smtClean="0"/>
              <a:t>&lt;0</a:t>
            </a:r>
            <a:r>
              <a:rPr lang="ru-RU" sz="3000" dirty="0" smtClean="0"/>
              <a:t>, то от точки С расстояние равно </a:t>
            </a:r>
            <a:r>
              <a:rPr lang="en-US" sz="3000" dirty="0" smtClean="0"/>
              <a:t>–</a:t>
            </a:r>
            <a:r>
              <a:rPr lang="ru-RU" sz="3000" dirty="0" smtClean="0"/>
              <a:t>Δ.</a:t>
            </a:r>
          </a:p>
          <a:p>
            <a:pPr lvl="0">
              <a:spcBef>
                <a:spcPct val="0"/>
              </a:spcBef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Требуется сравнить</a:t>
            </a:r>
            <a:r>
              <a:rPr kumimoji="0" lang="ru-RU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lang="en-US" sz="3000" baseline="0" dirty="0" smtClean="0">
                <a:latin typeface="+mj-lt"/>
                <a:ea typeface="+mj-ea"/>
                <a:cs typeface="+mj-cs"/>
              </a:rPr>
              <a:t>if</a:t>
            </a:r>
            <a:r>
              <a:rPr lang="en-US" sz="3000" dirty="0" smtClean="0">
                <a:latin typeface="+mj-lt"/>
                <a:ea typeface="+mj-ea"/>
                <a:cs typeface="+mj-cs"/>
              </a:rPr>
              <a:t> (2</a:t>
            </a:r>
            <a:r>
              <a:rPr lang="ru-RU" sz="3000" dirty="0" smtClean="0"/>
              <a:t>Δ</a:t>
            </a:r>
            <a:r>
              <a:rPr lang="en-US" sz="3000" dirty="0" smtClean="0"/>
              <a:t>-2y-1&gt;0) ++y; //C</a:t>
            </a:r>
            <a:endParaRPr lang="en-US" sz="3000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ru-RU" sz="3000" dirty="0" smtClean="0">
                <a:latin typeface="+mj-lt"/>
                <a:ea typeface="+mj-ea"/>
                <a:cs typeface="+mj-cs"/>
              </a:rPr>
              <a:t>иначе</a:t>
            </a:r>
            <a:r>
              <a:rPr lang="en-US" sz="300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3000" dirty="0" smtClean="0">
                <a:latin typeface="+mj-lt"/>
                <a:ea typeface="+mj-ea"/>
                <a:cs typeface="+mj-cs"/>
              </a:rPr>
              <a:t>точка В и в любом из этих случаев ++</a:t>
            </a:r>
            <a:r>
              <a:rPr lang="en-US" sz="3000" dirty="0" smtClean="0">
                <a:latin typeface="+mj-lt"/>
                <a:ea typeface="+mj-ea"/>
                <a:cs typeface="+mj-cs"/>
              </a:rPr>
              <a:t>x;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Выбор между С и </a:t>
            </a:r>
            <a:r>
              <a:rPr lang="en-US" sz="4000" dirty="0" smtClean="0"/>
              <a:t>D</a:t>
            </a:r>
            <a:endParaRPr lang="ru-RU" sz="4000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80520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ct val="0"/>
              </a:spcBef>
              <a:buNone/>
              <a:defRPr/>
            </a:pPr>
            <a:r>
              <a:rPr lang="ru-RU" dirty="0" smtClean="0"/>
              <a:t>Аналогично, в случае положительного Δ, т.е. когда точка С находится вне окружности, выбираем между С и </a:t>
            </a:r>
            <a:r>
              <a:rPr lang="en-US" dirty="0" smtClean="0"/>
              <a:t>D</a:t>
            </a:r>
            <a:r>
              <a:rPr lang="ru-RU" dirty="0" smtClean="0"/>
              <a:t>. 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ru-RU" dirty="0" smtClean="0"/>
              <a:t>Расстояние от точки </a:t>
            </a:r>
            <a:r>
              <a:rPr lang="en-US" dirty="0" smtClean="0"/>
              <a:t>D</a:t>
            </a:r>
            <a:r>
              <a:rPr lang="ru-RU" dirty="0" smtClean="0"/>
              <a:t> равно</a:t>
            </a:r>
          </a:p>
          <a:p>
            <a:pPr lvl="0">
              <a:spcBef>
                <a:spcPct val="0"/>
              </a:spcBef>
              <a:buNone/>
            </a:pP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– x</a:t>
            </a:r>
            <a:r>
              <a:rPr lang="en-US" baseline="30000" dirty="0" smtClean="0"/>
              <a:t>2</a:t>
            </a:r>
            <a:r>
              <a:rPr lang="ru-RU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– (y+1)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– (x+1)</a:t>
            </a:r>
            <a:r>
              <a:rPr lang="en-US" baseline="30000" dirty="0" smtClean="0"/>
              <a:t>2</a:t>
            </a:r>
            <a:r>
              <a:rPr lang="ru-RU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– (y+1)</a:t>
            </a:r>
            <a:r>
              <a:rPr lang="en-US" baseline="30000" dirty="0" smtClean="0"/>
              <a:t>2</a:t>
            </a:r>
            <a:r>
              <a:rPr lang="en-US" dirty="0" smtClean="0"/>
              <a:t> + 2x+1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</a:p>
          <a:p>
            <a:pPr lvl="0">
              <a:spcBef>
                <a:spcPct val="0"/>
              </a:spcBef>
              <a:buNone/>
            </a:pPr>
            <a:r>
              <a:rPr lang="ru-RU" dirty="0" smtClean="0"/>
              <a:t>2</a:t>
            </a:r>
            <a:r>
              <a:rPr lang="en-US" dirty="0" smtClean="0"/>
              <a:t>x + 1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Δ.</a:t>
            </a:r>
            <a:endParaRPr lang="en-US" dirty="0" smtClean="0"/>
          </a:p>
          <a:p>
            <a:pPr lvl="0">
              <a:spcBef>
                <a:spcPct val="0"/>
              </a:spcBef>
              <a:buNone/>
            </a:pPr>
            <a:r>
              <a:rPr lang="ru-RU" dirty="0" smtClean="0"/>
              <a:t>Расстояние от точки С равно Δ.</a:t>
            </a:r>
          </a:p>
          <a:p>
            <a:pPr lvl="0">
              <a:spcBef>
                <a:spcPct val="0"/>
              </a:spcBef>
              <a:buNone/>
            </a:pPr>
            <a:r>
              <a:rPr lang="ru-RU" dirty="0" smtClean="0"/>
              <a:t>Требуется сравнить </a:t>
            </a:r>
          </a:p>
          <a:p>
            <a:pPr lvl="0">
              <a:spcBef>
                <a:spcPct val="0"/>
              </a:spcBef>
              <a:buNone/>
            </a:pPr>
            <a:r>
              <a:rPr lang="en-US" dirty="0" smtClean="0"/>
              <a:t>if (2</a:t>
            </a:r>
            <a:r>
              <a:rPr lang="ru-RU" dirty="0" smtClean="0"/>
              <a:t>Δ</a:t>
            </a:r>
            <a:r>
              <a:rPr lang="en-US" dirty="0" smtClean="0"/>
              <a:t>-2x-1&lt;0) ++x; //C</a:t>
            </a:r>
          </a:p>
          <a:p>
            <a:pPr lvl="0">
              <a:spcBef>
                <a:spcPct val="0"/>
              </a:spcBef>
              <a:buNone/>
            </a:pPr>
            <a:r>
              <a:rPr lang="ru-RU" dirty="0" smtClean="0"/>
              <a:t>иначе</a:t>
            </a:r>
            <a:r>
              <a:rPr lang="en-US" dirty="0" smtClean="0"/>
              <a:t> </a:t>
            </a:r>
            <a:r>
              <a:rPr lang="ru-RU" dirty="0" smtClean="0"/>
              <a:t>точка </a:t>
            </a:r>
            <a:r>
              <a:rPr lang="en-US" dirty="0" smtClean="0"/>
              <a:t>D</a:t>
            </a:r>
            <a:r>
              <a:rPr lang="ru-RU" dirty="0" smtClean="0"/>
              <a:t> и в любом из этих случаев ++</a:t>
            </a:r>
            <a:r>
              <a:rPr lang="en-US" dirty="0" smtClean="0"/>
              <a:t>y;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сократить вычисления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реализации алгоритма на каждом шаге цикла придется вычислять заново величину</a:t>
            </a:r>
          </a:p>
          <a:p>
            <a:pPr marL="0" lvl="0" indent="0">
              <a:buNone/>
            </a:pPr>
            <a:r>
              <a:rPr lang="ru-RU" dirty="0" smtClean="0"/>
              <a:t>Δ=</a:t>
            </a:r>
            <a:r>
              <a:rPr lang="en-US" dirty="0" smtClean="0"/>
              <a:t>(x+1)</a:t>
            </a:r>
            <a:r>
              <a:rPr lang="en-US" baseline="30000" dirty="0" smtClean="0"/>
              <a:t>2</a:t>
            </a:r>
            <a:r>
              <a:rPr lang="en-US" dirty="0" smtClean="0"/>
              <a:t>+(y+1)</a:t>
            </a:r>
            <a:r>
              <a:rPr lang="en-US" baseline="30000" dirty="0" smtClean="0"/>
              <a:t>2</a:t>
            </a:r>
            <a:r>
              <a:rPr lang="en-US" dirty="0" smtClean="0"/>
              <a:t> –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Заметим, что при  изменении ++</a:t>
            </a:r>
            <a:r>
              <a:rPr lang="en-US" dirty="0" smtClean="0"/>
              <a:t>x; </a:t>
            </a:r>
            <a:r>
              <a:rPr lang="ru-RU" dirty="0" smtClean="0"/>
              <a:t>(после этого</a:t>
            </a:r>
            <a:r>
              <a:rPr lang="en-US" dirty="0" smtClean="0"/>
              <a:t> </a:t>
            </a:r>
            <a:r>
              <a:rPr lang="ru-RU" dirty="0" smtClean="0"/>
              <a:t>увеличения)</a:t>
            </a:r>
          </a:p>
          <a:p>
            <a:pPr marL="0" lvl="0" indent="0">
              <a:buNone/>
            </a:pPr>
            <a:r>
              <a:rPr lang="ru-RU" dirty="0" err="1" smtClean="0"/>
              <a:t>Δ</a:t>
            </a:r>
            <a:r>
              <a:rPr lang="ru-RU" b="1" baseline="-25000" dirty="0" err="1" smtClean="0"/>
              <a:t>старое</a:t>
            </a:r>
            <a:r>
              <a:rPr lang="ru-RU" dirty="0" err="1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+(y+1)</a:t>
            </a:r>
            <a:r>
              <a:rPr lang="en-US" baseline="30000" dirty="0" smtClean="0"/>
              <a:t>2</a:t>
            </a:r>
            <a:r>
              <a:rPr lang="en-US" dirty="0" smtClean="0"/>
              <a:t> –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lvl="0" indent="0">
              <a:buNone/>
            </a:pPr>
            <a:r>
              <a:rPr lang="ru-RU" dirty="0" err="1" smtClean="0"/>
              <a:t>Δ</a:t>
            </a:r>
            <a:r>
              <a:rPr lang="ru-RU" b="1" baseline="-25000" dirty="0" err="1" smtClean="0"/>
              <a:t>новое</a:t>
            </a:r>
            <a:r>
              <a:rPr lang="ru-RU" dirty="0" err="1" smtClean="0"/>
              <a:t>=</a:t>
            </a:r>
            <a:r>
              <a:rPr lang="en-US" dirty="0" smtClean="0"/>
              <a:t>(x+1)</a:t>
            </a:r>
            <a:r>
              <a:rPr lang="en-US" baseline="30000" dirty="0" smtClean="0"/>
              <a:t>2</a:t>
            </a:r>
            <a:r>
              <a:rPr lang="en-US" dirty="0" smtClean="0"/>
              <a:t>+(y+1)</a:t>
            </a:r>
            <a:r>
              <a:rPr lang="en-US" baseline="30000" dirty="0" smtClean="0"/>
              <a:t>2</a:t>
            </a:r>
            <a:r>
              <a:rPr lang="en-US" dirty="0" smtClean="0"/>
              <a:t> – R</a:t>
            </a:r>
            <a:r>
              <a:rPr lang="en-US" baseline="30000" dirty="0" smtClean="0"/>
              <a:t>2</a:t>
            </a:r>
            <a:r>
              <a:rPr lang="ru-RU" baseline="30000" dirty="0" smtClean="0"/>
              <a:t> </a:t>
            </a:r>
            <a:r>
              <a:rPr lang="ru-RU" dirty="0" smtClean="0"/>
              <a:t>= </a:t>
            </a:r>
            <a:r>
              <a:rPr lang="ru-RU" dirty="0" err="1" smtClean="0"/>
              <a:t>Δ</a:t>
            </a:r>
            <a:r>
              <a:rPr lang="ru-RU" b="1" baseline="-25000" dirty="0" err="1" smtClean="0"/>
              <a:t>старое</a:t>
            </a:r>
            <a:r>
              <a:rPr lang="ru-RU" dirty="0" err="1" smtClean="0"/>
              <a:t> </a:t>
            </a:r>
            <a:r>
              <a:rPr lang="ru-RU" dirty="0" smtClean="0"/>
              <a:t>+ 2</a:t>
            </a:r>
            <a:r>
              <a:rPr lang="en-US" dirty="0" smtClean="0"/>
              <a:t>x + 1</a:t>
            </a:r>
          </a:p>
          <a:p>
            <a:pPr marL="0" indent="0">
              <a:buNone/>
            </a:pPr>
            <a:r>
              <a:rPr lang="ru-RU" dirty="0" smtClean="0"/>
              <a:t>Аналогично, после </a:t>
            </a:r>
            <a:r>
              <a:rPr lang="en-US" dirty="0" smtClean="0"/>
              <a:t>++y; </a:t>
            </a:r>
            <a:r>
              <a:rPr lang="ru-RU" dirty="0" smtClean="0"/>
              <a:t>нужно Δ+=2</a:t>
            </a:r>
            <a:r>
              <a:rPr lang="en-US" dirty="0" smtClean="0"/>
              <a:t>y+1;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алгоритма </a:t>
            </a:r>
            <a:r>
              <a:rPr lang="ru-RU" dirty="0" err="1" smtClean="0"/>
              <a:t>Брезенхема</a:t>
            </a:r>
            <a:r>
              <a:rPr lang="ru-RU" dirty="0" smtClean="0"/>
              <a:t> для построения окружности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Процедура </a:t>
            </a:r>
            <a:r>
              <a:rPr lang="en-US" sz="2400" dirty="0" err="1" smtClean="0"/>
              <a:t>DrawPixels</a:t>
            </a:r>
            <a:r>
              <a:rPr lang="ru-RU" sz="2400" dirty="0" smtClean="0"/>
              <a:t> рисует 8 точек соответствующие (</a:t>
            </a:r>
            <a:r>
              <a:rPr lang="en-US" sz="2400" dirty="0" smtClean="0"/>
              <a:t>x, y)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CircleBrez</a:t>
            </a:r>
            <a:r>
              <a:rPr lang="en-US" sz="2400" dirty="0" smtClean="0"/>
              <a:t>(HDC </a:t>
            </a:r>
            <a:r>
              <a:rPr lang="en-US" sz="2400" dirty="0" err="1" smtClean="0"/>
              <a:t>hdc</a:t>
            </a:r>
            <a:r>
              <a:rPr lang="en-US" sz="2400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x0, </a:t>
            </a:r>
            <a:r>
              <a:rPr lang="en-US" sz="2400" dirty="0" err="1" smtClean="0"/>
              <a:t>int</a:t>
            </a:r>
            <a:r>
              <a:rPr lang="en-US" sz="2400" dirty="0" smtClean="0"/>
              <a:t> y0, </a:t>
            </a:r>
            <a:r>
              <a:rPr lang="en-US" sz="2400" dirty="0" err="1" smtClean="0"/>
              <a:t>int</a:t>
            </a:r>
            <a:r>
              <a:rPr lang="en-US" sz="2400" dirty="0" smtClean="0"/>
              <a:t> R)</a:t>
            </a:r>
          </a:p>
          <a:p>
            <a:pPr>
              <a:buNone/>
            </a:pPr>
            <a:r>
              <a:rPr lang="ru-RU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x=0, y=-R;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Delta=2*(1-R);</a:t>
            </a:r>
          </a:p>
          <a:p>
            <a:pPr>
              <a:buNone/>
            </a:pPr>
            <a:r>
              <a:rPr lang="en-US" sz="2400" dirty="0" smtClean="0"/>
              <a:t>	while (</a:t>
            </a:r>
            <a:r>
              <a:rPr lang="en-US" sz="2400" dirty="0" err="1" smtClean="0"/>
              <a:t>x+y</a:t>
            </a:r>
            <a:r>
              <a:rPr lang="en-US" sz="2400" dirty="0" smtClean="0"/>
              <a:t>&lt;=0)</a:t>
            </a:r>
          </a:p>
          <a:p>
            <a:pPr>
              <a:buNone/>
            </a:pPr>
            <a:r>
              <a:rPr lang="ru-RU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DrawPixels</a:t>
            </a:r>
            <a:r>
              <a:rPr lang="en-US" sz="2400" dirty="0" smtClean="0"/>
              <a:t>(</a:t>
            </a:r>
            <a:r>
              <a:rPr lang="en-US" sz="2400" dirty="0" err="1" smtClean="0"/>
              <a:t>hdc</a:t>
            </a:r>
            <a:r>
              <a:rPr lang="en-US" sz="2400" dirty="0" smtClean="0"/>
              <a:t>, x, y);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if (Delta&lt;0) // B </a:t>
            </a:r>
            <a:r>
              <a:rPr lang="ru-RU" sz="2400" dirty="0" smtClean="0"/>
              <a:t>или </a:t>
            </a:r>
            <a:r>
              <a:rPr lang="en-US" sz="2400" dirty="0" smtClean="0"/>
              <a:t>C</a:t>
            </a:r>
          </a:p>
          <a:p>
            <a:pPr>
              <a:buNone/>
            </a:pPr>
            <a:r>
              <a:rPr lang="ru-RU" sz="2400" dirty="0" smtClean="0"/>
              <a:t>	{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	if (2*(Delta-y)&gt;1)</a:t>
            </a:r>
          </a:p>
          <a:p>
            <a:pPr>
              <a:buNone/>
            </a:pPr>
            <a:r>
              <a:rPr lang="en-US" sz="2400" dirty="0" smtClean="0"/>
              <a:t>		{ y++; Delta+=2*y+1;}</a:t>
            </a:r>
          </a:p>
          <a:p>
            <a:pPr>
              <a:buNone/>
            </a:pPr>
            <a:r>
              <a:rPr lang="en-US" sz="2400" dirty="0" smtClean="0"/>
              <a:t>		x++; Delta+=2*x+1;</a:t>
            </a:r>
          </a:p>
          <a:p>
            <a:pPr>
              <a:buNone/>
            </a:pPr>
            <a:r>
              <a:rPr lang="ru-RU" sz="2400" dirty="0" smtClean="0"/>
              <a:t>	}</a:t>
            </a:r>
            <a:r>
              <a:rPr lang="en-US" sz="2400" dirty="0" smtClean="0"/>
              <a:t> else // D </a:t>
            </a:r>
            <a:r>
              <a:rPr lang="ru-RU" sz="2400" dirty="0" smtClean="0"/>
              <a:t>или </a:t>
            </a:r>
            <a:r>
              <a:rPr lang="en-US" sz="2400" dirty="0" smtClean="0"/>
              <a:t>C</a:t>
            </a:r>
          </a:p>
          <a:p>
            <a:pPr>
              <a:buNone/>
            </a:pPr>
            <a:r>
              <a:rPr lang="ru-RU" sz="2400" dirty="0" smtClean="0"/>
              <a:t>	{</a:t>
            </a:r>
            <a:r>
              <a:rPr lang="en-US" sz="2400" dirty="0" smtClean="0"/>
              <a:t> 	if (2*(Delta-x)&lt;1)</a:t>
            </a:r>
          </a:p>
          <a:p>
            <a:pPr>
              <a:buNone/>
            </a:pPr>
            <a:r>
              <a:rPr lang="en-US" sz="2400" dirty="0" smtClean="0"/>
              <a:t>		{  x++; Delta+=2*x+1;}</a:t>
            </a:r>
          </a:p>
          <a:p>
            <a:pPr>
              <a:buNone/>
            </a:pPr>
            <a:r>
              <a:rPr lang="en-US" sz="2400" dirty="0" smtClean="0"/>
              <a:t>		y++; Delta+=2*y+1;</a:t>
            </a:r>
          </a:p>
          <a:p>
            <a:pPr>
              <a:buNone/>
            </a:pPr>
            <a:r>
              <a:rPr lang="ru-RU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}</a:t>
            </a:r>
          </a:p>
          <a:p>
            <a:pPr>
              <a:buNone/>
            </a:pPr>
            <a:r>
              <a:rPr lang="ru-RU" sz="2400" dirty="0" smtClean="0"/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955</Words>
  <Application>Microsoft Office PowerPoint</Application>
  <PresentationFormat>Экран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Компьютерная графика</vt:lpstr>
      <vt:lpstr>Алгоритм Брезенхема для окружности</vt:lpstr>
      <vt:lpstr>Оптимизация вычислений</vt:lpstr>
      <vt:lpstr>Шаг итерации</vt:lpstr>
      <vt:lpstr>Выбор точки, ближайшей к окружности</vt:lpstr>
      <vt:lpstr>Выбор между В и С</vt:lpstr>
      <vt:lpstr>Выбор между С и D</vt:lpstr>
      <vt:lpstr>Как сократить вычисления</vt:lpstr>
      <vt:lpstr>Реализация алгоритма Брезенхема для построения окружности</vt:lpstr>
      <vt:lpstr>Изменения для 4-связной линии</vt:lpstr>
      <vt:lpstr>Реализация для 4-связной окружности</vt:lpstr>
      <vt:lpstr>Идеи для построения квадрик</vt:lpstr>
      <vt:lpstr>Итоги алгоритмов Брезенхема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105</cp:revision>
  <dcterms:created xsi:type="dcterms:W3CDTF">2011-09-13T13:00:24Z</dcterms:created>
  <dcterms:modified xsi:type="dcterms:W3CDTF">2011-11-23T17:46:29Z</dcterms:modified>
</cp:coreProperties>
</file>