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60" d="100"/>
          <a:sy n="60" d="100"/>
        </p:scale>
        <p:origin x="-1526" y="-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Алгоритмы заполнения.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Основы вычислительной геометрии.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ru-RU" dirty="0" smtClean="0"/>
              <a:t>Возможные варианты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2160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на найденном новом отрезке между его левой и правой границей есть граничные точки, то отрезок разбивается на части, одну из которых мы продолжаем обрабатывать, а другие (дополнительные) помещаем в стек с направлением равным текущему.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816481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 чего начать работу интервального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 заполнении произвольных замкнутых областей интервальный алгоритм начинает свою работу аналогично алгоритму с затравкой, т.е. с заданной начальной точки.</a:t>
            </a:r>
          </a:p>
          <a:p>
            <a:r>
              <a:rPr lang="ru-RU" dirty="0" smtClean="0"/>
              <a:t>От этой точки, двигаясь по горизонтали влево и вправо до границы, находим первый отрезок.</a:t>
            </a:r>
          </a:p>
          <a:p>
            <a:r>
              <a:rPr lang="ru-RU" dirty="0" smtClean="0"/>
              <a:t>Помещаем его в стек с одним направлением, а его же с другим направлением начинаем итерационно обрабатывать.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интервального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За счет использования отрезков вместо отдельных точек получили:</a:t>
            </a:r>
          </a:p>
          <a:p>
            <a:r>
              <a:rPr lang="ru-RU" dirty="0" smtClean="0"/>
              <a:t>существенную экономию по памяти;</a:t>
            </a:r>
          </a:p>
          <a:p>
            <a:r>
              <a:rPr lang="ru-RU" dirty="0" smtClean="0"/>
              <a:t>ускорение работы, т.к. изображение отдельных точек занимает существенно большее время, чем рисование целого горизонтального отрезка;</a:t>
            </a:r>
          </a:p>
          <a:p>
            <a:r>
              <a:rPr lang="ru-RU" dirty="0" smtClean="0"/>
              <a:t>в отличие от заполнения с затравкой, алгоритм не останавливается на линиях цвета рисования.</a:t>
            </a:r>
          </a:p>
          <a:p>
            <a:pPr>
              <a:buNone/>
            </a:pPr>
            <a:r>
              <a:rPr lang="ru-RU" dirty="0" smtClean="0"/>
              <a:t>Именно этим алгоритмом пользуются соответствующие функции всех графических библиотек, например </a:t>
            </a:r>
            <a:r>
              <a:rPr lang="en-US" dirty="0" err="1" smtClean="0"/>
              <a:t>FloodFill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многоугольников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При заполнении многоугольников можно, конечно, пользоваться рассмотренным интервальным алгоритмом, но можно его улучшить.</a:t>
            </a:r>
          </a:p>
          <a:p>
            <a:r>
              <a:rPr lang="ru-RU" dirty="0" smtClean="0"/>
              <a:t>Самой медленной операцией в нем была проверка цвета заданной точки экрана.</a:t>
            </a:r>
          </a:p>
          <a:p>
            <a:r>
              <a:rPr lang="ru-RU" dirty="0" smtClean="0"/>
              <a:t>Тогда случай 2 будет наблюдаться когда граница старого отрезка являлась вершиной.</a:t>
            </a:r>
          </a:p>
          <a:p>
            <a:r>
              <a:rPr lang="ru-RU" dirty="0" smtClean="0"/>
              <a:t>Случай 3 – когда на уровне нового отрезка появляется очередная вершина многоугольника. </a:t>
            </a:r>
          </a:p>
          <a:p>
            <a:r>
              <a:rPr lang="ru-RU" dirty="0" smtClean="0"/>
              <a:t>Для того, чтобы это отслеживать, удобно иметь упорядоченный по координате </a:t>
            </a:r>
            <a:r>
              <a:rPr lang="en-US" dirty="0" smtClean="0"/>
              <a:t>y</a:t>
            </a:r>
            <a:r>
              <a:rPr lang="ru-RU" dirty="0" smtClean="0"/>
              <a:t> список вершин многоугольника.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вычислительной геометрии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Ни один алгоритм обработки многоугольников не обходится без работы с векторами. </a:t>
            </a:r>
          </a:p>
          <a:p>
            <a:r>
              <a:rPr lang="ru-RU" dirty="0" smtClean="0"/>
              <a:t>Напомним, что имея точки </a:t>
            </a:r>
            <a:r>
              <a:rPr lang="en-US" dirty="0" smtClean="0"/>
              <a:t>A(x1, y1)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 smtClean="0"/>
              <a:t>(</a:t>
            </a:r>
            <a:r>
              <a:rPr lang="en-US" dirty="0" smtClean="0"/>
              <a:t>x2, y2)</a:t>
            </a:r>
            <a:r>
              <a:rPr lang="ru-RU" dirty="0" smtClean="0"/>
              <a:t>, можно получить вектор </a:t>
            </a:r>
            <a:r>
              <a:rPr lang="en-US" dirty="0" smtClean="0"/>
              <a:t>AB=(x2-x1, y2-y1)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векторов</a:t>
            </a:r>
            <a:r>
              <a:rPr lang="en-US" dirty="0" smtClean="0"/>
              <a:t> </a:t>
            </a:r>
            <a:r>
              <a:rPr lang="ru-RU" dirty="0" smtClean="0"/>
              <a:t>в трехмерном пространстве </a:t>
            </a:r>
            <a:r>
              <a:rPr lang="en-US" dirty="0" smtClean="0"/>
              <a:t>A=(ax,</a:t>
            </a:r>
            <a:r>
              <a:rPr lang="ru-RU" dirty="0" smtClean="0"/>
              <a:t> </a:t>
            </a:r>
            <a:r>
              <a:rPr lang="en-US" dirty="0" smtClean="0"/>
              <a:t>ay, </a:t>
            </a:r>
            <a:r>
              <a:rPr lang="en-US" dirty="0" err="1" smtClean="0"/>
              <a:t>az</a:t>
            </a:r>
            <a:r>
              <a:rPr lang="en-US" dirty="0" smtClean="0"/>
              <a:t>) </a:t>
            </a:r>
            <a:r>
              <a:rPr lang="ru-RU" dirty="0" smtClean="0"/>
              <a:t>и </a:t>
            </a:r>
            <a:r>
              <a:rPr lang="en-US" dirty="0" smtClean="0"/>
              <a:t>B=(</a:t>
            </a:r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)</a:t>
            </a:r>
          </a:p>
          <a:p>
            <a:r>
              <a:rPr lang="ru-RU" dirty="0" smtClean="0"/>
              <a:t>Скалярное произведение:</a:t>
            </a:r>
          </a:p>
          <a:p>
            <a:r>
              <a:rPr lang="en-US" dirty="0" smtClean="0"/>
              <a:t>&lt;A, B&gt; = ax*</a:t>
            </a:r>
            <a:r>
              <a:rPr lang="en-US" dirty="0" err="1" smtClean="0"/>
              <a:t>bx+ay</a:t>
            </a:r>
            <a:r>
              <a:rPr lang="en-US" dirty="0" smtClean="0"/>
              <a:t>*by</a:t>
            </a:r>
            <a:r>
              <a:rPr lang="ru-RU" dirty="0" smtClean="0"/>
              <a:t>+</a:t>
            </a:r>
            <a:r>
              <a:rPr lang="en-US" dirty="0" err="1" smtClean="0"/>
              <a:t>az</a:t>
            </a:r>
            <a:r>
              <a:rPr lang="en-US" dirty="0" smtClean="0"/>
              <a:t>*</a:t>
            </a:r>
            <a:r>
              <a:rPr lang="en-US" dirty="0" err="1" smtClean="0"/>
              <a:t>bz</a:t>
            </a:r>
            <a:r>
              <a:rPr lang="en-US" dirty="0" smtClean="0"/>
              <a:t> = |A|*|B|*</a:t>
            </a:r>
            <a:r>
              <a:rPr lang="en-US" dirty="0" err="1" smtClean="0"/>
              <a:t>cos</a:t>
            </a:r>
            <a:r>
              <a:rPr lang="en-US" dirty="0" smtClean="0"/>
              <a:t>(AB)</a:t>
            </a:r>
          </a:p>
          <a:p>
            <a:r>
              <a:rPr lang="ru-RU" dirty="0" smtClean="0"/>
              <a:t>Векторное произведение:</a:t>
            </a:r>
          </a:p>
          <a:p>
            <a:r>
              <a:rPr lang="en-US" dirty="0" smtClean="0"/>
              <a:t>A*B = (ay*</a:t>
            </a:r>
            <a:r>
              <a:rPr lang="en-US" dirty="0" err="1" smtClean="0"/>
              <a:t>bz-az</a:t>
            </a:r>
            <a:r>
              <a:rPr lang="en-US" dirty="0" smtClean="0"/>
              <a:t>*by, </a:t>
            </a:r>
            <a:r>
              <a:rPr lang="en-US" dirty="0" err="1" smtClean="0"/>
              <a:t>az</a:t>
            </a:r>
            <a:r>
              <a:rPr lang="en-US" dirty="0" smtClean="0"/>
              <a:t>*</a:t>
            </a:r>
            <a:r>
              <a:rPr lang="en-US" dirty="0" err="1" smtClean="0"/>
              <a:t>bx</a:t>
            </a:r>
            <a:r>
              <a:rPr lang="en-US" dirty="0" smtClean="0"/>
              <a:t>-ax*</a:t>
            </a:r>
            <a:r>
              <a:rPr lang="en-US" dirty="0" err="1" smtClean="0"/>
              <a:t>bz</a:t>
            </a:r>
            <a:r>
              <a:rPr lang="en-US" dirty="0" smtClean="0"/>
              <a:t>, ax*by-ay*</a:t>
            </a:r>
            <a:r>
              <a:rPr lang="en-US" dirty="0" err="1" smtClean="0"/>
              <a:t>bx</a:t>
            </a:r>
            <a:r>
              <a:rPr lang="en-US" dirty="0" smtClean="0"/>
              <a:t>)</a:t>
            </a:r>
          </a:p>
          <a:p>
            <a:r>
              <a:rPr lang="en-US" dirty="0" smtClean="0"/>
              <a:t>|A*B| = |A|*|B|*sin(AB)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Пересечение отрезков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Часто требуется просто ответить на вопрос, пересекаются ли два отрезка </a:t>
            </a:r>
            <a:r>
              <a:rPr lang="en-US" dirty="0" smtClean="0"/>
              <a:t>[A,B] </a:t>
            </a:r>
            <a:r>
              <a:rPr lang="ru-RU" dirty="0" smtClean="0"/>
              <a:t>и </a:t>
            </a:r>
            <a:r>
              <a:rPr lang="en-US" dirty="0" smtClean="0"/>
              <a:t>[C,D]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Для этого достаточно убедиться, что векторные произведения </a:t>
            </a:r>
            <a:r>
              <a:rPr lang="en-US" dirty="0" smtClean="0"/>
              <a:t>AB*AC </a:t>
            </a:r>
            <a:r>
              <a:rPr lang="ru-RU" dirty="0" smtClean="0"/>
              <a:t>и </a:t>
            </a:r>
            <a:r>
              <a:rPr lang="en-US" dirty="0" smtClean="0"/>
              <a:t>AB*AD </a:t>
            </a:r>
            <a:r>
              <a:rPr lang="ru-RU" dirty="0" smtClean="0"/>
              <a:t>разных знаков и </a:t>
            </a:r>
            <a:r>
              <a:rPr lang="en-US" dirty="0" smtClean="0"/>
              <a:t>CD*CA </a:t>
            </a:r>
            <a:r>
              <a:rPr lang="ru-RU" dirty="0" smtClean="0"/>
              <a:t>и </a:t>
            </a:r>
            <a:r>
              <a:rPr lang="en-US" dirty="0" smtClean="0"/>
              <a:t>CD*CB</a:t>
            </a:r>
            <a:r>
              <a:rPr lang="ru-RU" dirty="0" smtClean="0"/>
              <a:t> также разных знаков.</a:t>
            </a:r>
          </a:p>
          <a:p>
            <a:r>
              <a:rPr lang="ru-RU" dirty="0" smtClean="0"/>
              <a:t>Две прямые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x+b</a:t>
            </a:r>
            <a:r>
              <a:rPr lang="en-US" baseline="-25000" dirty="0" smtClean="0"/>
              <a:t>1</a:t>
            </a:r>
            <a:r>
              <a:rPr lang="en-US" dirty="0" smtClean="0"/>
              <a:t>y+c</a:t>
            </a:r>
            <a:r>
              <a:rPr lang="en-US" baseline="-25000" dirty="0" smtClean="0"/>
              <a:t>1</a:t>
            </a:r>
            <a:r>
              <a:rPr lang="en-US" dirty="0" smtClean="0"/>
              <a:t>=0</a:t>
            </a:r>
            <a:r>
              <a:rPr lang="ru-RU" dirty="0" smtClean="0"/>
              <a:t> и </a:t>
            </a:r>
            <a:r>
              <a:rPr lang="en-US" dirty="0" smtClean="0"/>
              <a:t>a</a:t>
            </a:r>
            <a:r>
              <a:rPr lang="ru-RU" baseline="-25000" dirty="0" smtClean="0"/>
              <a:t>2</a:t>
            </a:r>
            <a:r>
              <a:rPr lang="en-US" dirty="0" err="1" smtClean="0"/>
              <a:t>x+b</a:t>
            </a:r>
            <a:r>
              <a:rPr lang="ru-RU" baseline="-25000" dirty="0" smtClean="0"/>
              <a:t>2</a:t>
            </a:r>
            <a:r>
              <a:rPr lang="en-US" dirty="0" err="1" smtClean="0"/>
              <a:t>y+c</a:t>
            </a:r>
            <a:r>
              <a:rPr lang="ru-RU" baseline="-25000" dirty="0" smtClean="0"/>
              <a:t>2</a:t>
            </a:r>
            <a:r>
              <a:rPr lang="en-US" dirty="0" smtClean="0"/>
              <a:t>=0</a:t>
            </a:r>
            <a:r>
              <a:rPr lang="ru-RU" dirty="0" smtClean="0"/>
              <a:t> пересекаются в точке (</a:t>
            </a:r>
            <a:r>
              <a:rPr lang="en-US" dirty="0" smtClean="0"/>
              <a:t>x, y)</a:t>
            </a:r>
            <a:r>
              <a:rPr lang="ru-RU" dirty="0" smtClean="0"/>
              <a:t>, где </a:t>
            </a:r>
          </a:p>
          <a:p>
            <a:r>
              <a:rPr lang="en-US" dirty="0" smtClean="0"/>
              <a:t>x = (b</a:t>
            </a:r>
            <a:r>
              <a:rPr lang="en-US" baseline="-25000" dirty="0" smtClean="0"/>
              <a:t>1</a:t>
            </a:r>
            <a:r>
              <a:rPr lang="en-US" dirty="0" smtClean="0"/>
              <a:t>*c</a:t>
            </a:r>
            <a:r>
              <a:rPr lang="en-US" baseline="-25000" dirty="0" smtClean="0"/>
              <a:t>2</a:t>
            </a:r>
            <a:r>
              <a:rPr lang="en-US" dirty="0" smtClean="0"/>
              <a:t> – b</a:t>
            </a:r>
            <a:r>
              <a:rPr lang="en-US" baseline="-25000" dirty="0" smtClean="0"/>
              <a:t>2</a:t>
            </a:r>
            <a:r>
              <a:rPr lang="en-US" dirty="0" smtClean="0"/>
              <a:t>*c</a:t>
            </a:r>
            <a:r>
              <a:rPr lang="en-US" baseline="-25000" dirty="0" smtClean="0"/>
              <a:t>1</a:t>
            </a:r>
            <a:r>
              <a:rPr lang="en-US" dirty="0" smtClean="0"/>
              <a:t>) / (a</a:t>
            </a:r>
            <a:r>
              <a:rPr lang="en-US" baseline="-25000" dirty="0" smtClean="0"/>
              <a:t>1</a:t>
            </a:r>
            <a:r>
              <a:rPr lang="en-US" dirty="0" smtClean="0"/>
              <a:t>*b</a:t>
            </a:r>
            <a:r>
              <a:rPr lang="en-US" baseline="-25000" dirty="0" smtClean="0"/>
              <a:t>2</a:t>
            </a:r>
            <a:r>
              <a:rPr lang="en-US" dirty="0" smtClean="0"/>
              <a:t> – a</a:t>
            </a:r>
            <a:r>
              <a:rPr lang="en-US" baseline="-25000" dirty="0" smtClean="0"/>
              <a:t>2</a:t>
            </a:r>
            <a:r>
              <a:rPr lang="en-US" dirty="0" smtClean="0"/>
              <a:t>*b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</a:p>
          <a:p>
            <a:r>
              <a:rPr lang="en-US" dirty="0" smtClean="0"/>
              <a:t>y = (c</a:t>
            </a:r>
            <a:r>
              <a:rPr lang="en-US" baseline="-25000" dirty="0" smtClean="0"/>
              <a:t>1</a:t>
            </a:r>
            <a:r>
              <a:rPr lang="en-US" dirty="0" smtClean="0"/>
              <a:t>*a</a:t>
            </a:r>
            <a:r>
              <a:rPr lang="en-US" baseline="-25000" dirty="0" smtClean="0"/>
              <a:t>2</a:t>
            </a:r>
            <a:r>
              <a:rPr lang="en-US" dirty="0" smtClean="0"/>
              <a:t> – c</a:t>
            </a:r>
            <a:r>
              <a:rPr lang="en-US" baseline="-25000" dirty="0" smtClean="0"/>
              <a:t>2</a:t>
            </a:r>
            <a:r>
              <a:rPr lang="en-US" dirty="0" smtClean="0"/>
              <a:t>*a</a:t>
            </a:r>
            <a:r>
              <a:rPr lang="en-US" baseline="-25000" dirty="0" smtClean="0"/>
              <a:t>1</a:t>
            </a:r>
            <a:r>
              <a:rPr lang="en-US" dirty="0" smtClean="0"/>
              <a:t>) / (a</a:t>
            </a:r>
            <a:r>
              <a:rPr lang="en-US" baseline="-25000" dirty="0" smtClean="0"/>
              <a:t>1</a:t>
            </a:r>
            <a:r>
              <a:rPr lang="en-US" dirty="0" smtClean="0"/>
              <a:t>*b</a:t>
            </a:r>
            <a:r>
              <a:rPr lang="en-US" baseline="-25000" dirty="0" smtClean="0"/>
              <a:t>2</a:t>
            </a:r>
            <a:r>
              <a:rPr lang="en-US" dirty="0" smtClean="0"/>
              <a:t> – a</a:t>
            </a:r>
            <a:r>
              <a:rPr lang="en-US" baseline="-25000" dirty="0" smtClean="0"/>
              <a:t>2</a:t>
            </a:r>
            <a:r>
              <a:rPr lang="en-US" dirty="0" smtClean="0"/>
              <a:t>*b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Площадь треугольника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Еще из школьного курса геометрии нам известны несколько разных формул для вычисления площади треугольника.</a:t>
            </a:r>
          </a:p>
          <a:p>
            <a:r>
              <a:rPr lang="ru-RU" dirty="0" smtClean="0"/>
              <a:t>Часто оказывается так, что привычные с точки зрения математики формулы являются неудобными для программной реализации.</a:t>
            </a:r>
          </a:p>
          <a:p>
            <a:r>
              <a:rPr lang="ru-RU" dirty="0" smtClean="0"/>
              <a:t>Самая «неудачная» – формула Герона</a:t>
            </a:r>
          </a:p>
          <a:p>
            <a:r>
              <a:rPr lang="en-US" dirty="0" smtClean="0"/>
              <a:t>S=</a:t>
            </a:r>
            <a:r>
              <a:rPr lang="en-US" dirty="0" err="1" smtClean="0"/>
              <a:t>sqrt</a:t>
            </a:r>
            <a:r>
              <a:rPr lang="en-US" dirty="0" smtClean="0"/>
              <a:t>(p*(p-a)*(p-b)*(p-c))</a:t>
            </a:r>
            <a:r>
              <a:rPr lang="ru-RU" dirty="0" smtClean="0"/>
              <a:t>, где </a:t>
            </a:r>
            <a:r>
              <a:rPr lang="en-US" dirty="0" smtClean="0"/>
              <a:t>p – </a:t>
            </a:r>
            <a:r>
              <a:rPr lang="ru-RU" dirty="0" smtClean="0"/>
              <a:t>полупериметр треугольника со сторонами </a:t>
            </a:r>
            <a:r>
              <a:rPr lang="en-US" dirty="0" smtClean="0"/>
              <a:t>a, b, c.</a:t>
            </a:r>
            <a:endParaRPr lang="ru-RU" dirty="0" smtClean="0"/>
          </a:p>
          <a:p>
            <a:r>
              <a:rPr lang="ru-RU" dirty="0" smtClean="0"/>
              <a:t>Лучше всего находить площадь как половину векторного произведения двух векторов на сторонах треугольника.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Площадь многоугольника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вычисления площади выпуклого </a:t>
            </a:r>
            <a:r>
              <a:rPr lang="en-US" dirty="0" smtClean="0"/>
              <a:t>N-</a:t>
            </a:r>
            <a:r>
              <a:rPr lang="ru-RU" dirty="0" smtClean="0"/>
              <a:t>угольника можно разбить его диагоналями на </a:t>
            </a:r>
            <a:r>
              <a:rPr lang="en-US" dirty="0" smtClean="0"/>
              <a:t>N-2 </a:t>
            </a:r>
            <a:r>
              <a:rPr lang="ru-RU" dirty="0" smtClean="0"/>
              <a:t>треугольника.</a:t>
            </a:r>
          </a:p>
          <a:p>
            <a:r>
              <a:rPr lang="ru-RU" dirty="0" smtClean="0"/>
              <a:t>Для произвольного многоугольника без самопересечений считаем сумму площадей трапеций под сторонами многоугольника.</a:t>
            </a:r>
          </a:p>
          <a:p>
            <a:r>
              <a:rPr lang="ru-RU" dirty="0" smtClean="0"/>
              <a:t>Результат берем по модулю.</a:t>
            </a:r>
          </a:p>
          <a:p>
            <a:r>
              <a:rPr lang="ru-RU" dirty="0" smtClean="0"/>
              <a:t>Важно не брать по модулю каждую отдельную площадь трапеции.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для площади многоугольника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Вычислим удвоенную площадь многоугольника. </a:t>
            </a:r>
          </a:p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 – </a:t>
            </a:r>
            <a:r>
              <a:rPr lang="ru-RU" dirty="0" smtClean="0"/>
              <a:t>массив с координатами вершин </a:t>
            </a:r>
            <a:r>
              <a:rPr lang="en-US" dirty="0" smtClean="0"/>
              <a:t>N</a:t>
            </a:r>
            <a:r>
              <a:rPr lang="ru-RU" dirty="0" smtClean="0"/>
              <a:t>-угольника,  </a:t>
            </a:r>
            <a:r>
              <a:rPr lang="en-US" dirty="0" smtClean="0"/>
              <a:t>A[N]=A[0].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s += (A[</a:t>
            </a:r>
            <a:r>
              <a:rPr lang="en-US" dirty="0" err="1" smtClean="0"/>
              <a:t>i</a:t>
            </a:r>
            <a:r>
              <a:rPr lang="en-US" dirty="0" smtClean="0"/>
              <a:t>][1]+A[i+1][1])* 	(A[i+1][0]–A[</a:t>
            </a:r>
            <a:r>
              <a:rPr lang="en-US" dirty="0" err="1" smtClean="0"/>
              <a:t>i</a:t>
            </a:r>
            <a:r>
              <a:rPr lang="en-US" dirty="0" smtClean="0"/>
              <a:t>][0]);</a:t>
            </a:r>
          </a:p>
          <a:p>
            <a:pPr marL="0" indent="0">
              <a:buNone/>
            </a:pPr>
            <a:r>
              <a:rPr lang="en-US" dirty="0" smtClean="0"/>
              <a:t>return abs(s);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052736"/>
            <a:ext cx="4038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Почему алгоритм не работает для многоугольников с самопересечениями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92514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Приведем контр пример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изображенного многоугольника предложенный алгоритм даст результат = 0.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Вычислительная сложность алгоритма для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N-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угольника составляет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O(N)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не применять модуль, то знак суммы говорит о порядке обхода вершин многоугольника.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00808"/>
            <a:ext cx="2996952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алгоритмов заполнения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Продолжая тему растровой графики, рассмотрим алгоритмы заполнения многоугольников и произвольных замкнутых областей.</a:t>
            </a:r>
          </a:p>
          <a:p>
            <a:pPr>
              <a:buNone/>
            </a:pPr>
            <a:r>
              <a:rPr lang="ru-RU" dirty="0" smtClean="0"/>
              <a:t>Будут рассмотрены следующие типы алгоритмов:</a:t>
            </a:r>
          </a:p>
          <a:p>
            <a:r>
              <a:rPr lang="ru-RU" dirty="0" smtClean="0"/>
              <a:t>Заполнение с затравкой.</a:t>
            </a:r>
          </a:p>
          <a:p>
            <a:r>
              <a:rPr lang="ru-RU" dirty="0" smtClean="0"/>
              <a:t>Интервальный алгоритм для произвольных областей.</a:t>
            </a:r>
          </a:p>
          <a:p>
            <a:r>
              <a:rPr lang="ru-RU" dirty="0" smtClean="0"/>
              <a:t>Его модификация для случая многоугольников.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Задан невыпуклый многоугольник последовательностью точек, упорядоченных против часовой стрелки. Граница многоугольника – ломаная без самопересечений. Найти площадь многоугольника.</a:t>
            </a:r>
          </a:p>
          <a:p>
            <a:r>
              <a:rPr lang="ru-RU" sz="1800" dirty="0" smtClean="0"/>
              <a:t>Задан невыпуклый многоугольник последовательностью точек, упорядоченных против часовой стрелки. Граница многоугольника – ломаная без самопересечений. Реализовать алгоритм заполнения области с затравкой. Обойти  проблемы при работе со стеком.</a:t>
            </a:r>
          </a:p>
          <a:p>
            <a:r>
              <a:rPr lang="ru-RU" sz="1800" dirty="0" smtClean="0"/>
              <a:t>Задан невыпуклый многоугольник последовательностью точек, упорядоченных против часовой стрелки. Граница многоугольника – ломаная без самопересечений. Реализовать алгоритм заполнения области интервальным методом.</a:t>
            </a:r>
          </a:p>
          <a:p>
            <a:r>
              <a:rPr lang="ru-RU" sz="1800" dirty="0" smtClean="0"/>
              <a:t>Задан невыпуклый многоугольник последовательностью точек, упорядоченных против часовой стрелки.  Определить имеются ли самопересечения границы. В любом случае найти площадь многоугольника.</a:t>
            </a:r>
            <a:endParaRPr lang="ru-RU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Затравкой называется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Точка заданного цвета внутри заданной области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Одна из вершин заданной области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Одна из вершин заданной области заданного цвета</a:t>
            </a:r>
          </a:p>
          <a:p>
            <a:r>
              <a:rPr lang="ru-RU" sz="1800" dirty="0" smtClean="0"/>
              <a:t>Плюсы алгоритма  заполнения области с затравкой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Возможность заполнения произвольных замкнутых областей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высокая скорость работы алгоритма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Небольшой объем используемой памяти</a:t>
            </a:r>
          </a:p>
          <a:p>
            <a:r>
              <a:rPr lang="ru-RU" sz="1800" dirty="0" smtClean="0"/>
              <a:t>Идея интервального алгоритма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Элементом стека являются две граничные точки отрезка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Элементом стека являются </a:t>
            </a:r>
            <a:r>
              <a:rPr lang="ru-RU" sz="1500" dirty="0" smtClean="0">
                <a:solidFill>
                  <a:srgbClr val="FF0000"/>
                </a:solidFill>
              </a:rPr>
              <a:t>координата отрезка по вертикали, </a:t>
            </a:r>
            <a:r>
              <a:rPr lang="en-US" sz="1500" dirty="0" smtClean="0">
                <a:solidFill>
                  <a:srgbClr val="FF0000"/>
                </a:solidFill>
              </a:rPr>
              <a:t>x1, x2</a:t>
            </a:r>
            <a:r>
              <a:rPr lang="ru-RU" sz="1500" dirty="0" smtClean="0">
                <a:solidFill>
                  <a:srgbClr val="FF0000"/>
                </a:solidFill>
              </a:rPr>
              <a:t> – координаты концов и на направление движения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Элементом стека являются координата отрезка по вертикали  и на направление движения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Элементом стека являются координаты отрезка по вертикали и </a:t>
            </a:r>
            <a:r>
              <a:rPr lang="en-US" sz="1400" dirty="0" smtClean="0"/>
              <a:t>x1, x2</a:t>
            </a:r>
            <a:r>
              <a:rPr lang="ru-RU" sz="1400" dirty="0" smtClean="0"/>
              <a:t> – координаты концов по горизонтали</a:t>
            </a:r>
          </a:p>
          <a:p>
            <a:pPr>
              <a:buNone/>
            </a:pPr>
            <a:endParaRPr lang="ru-RU" sz="1200" dirty="0" smtClean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Чтобы ответить на вопрос о пересечении двух отрезков необходимо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Проверить знаки у 4 векторных произведений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Проверить знаки у 3 векторных произведений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Найти точку пересечения двух прямых и проверить знак векторного произведения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Найти точку пересечения двух прямых и сравнить знаки двух векторных произведений</a:t>
            </a:r>
          </a:p>
          <a:p>
            <a:r>
              <a:rPr lang="ru-RU" sz="1800" dirty="0" smtClean="0"/>
              <a:t>Для вычисления площади многоугольника, граница которого не имеет самопересечений, требуется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Разбить его на треугольники и сложить их площади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Найти сумму площадей трапеций под сторонами многоугольника и взять ее по модулю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Найти сумму модулей площадей трапеций под сторонами многоугольника</a:t>
            </a:r>
          </a:p>
          <a:p>
            <a:r>
              <a:rPr lang="ru-RU" sz="1800" dirty="0" smtClean="0"/>
              <a:t>Анализ интервального алгоритма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существенно не экономит  память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изображение отдельных точек занимает существенно большее время, чем рисование целого горизонтального отрезка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алгоритм  останавливается на линиях цвета рисования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с затравкой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Имеется замкнутая область, ограниченная связной линией цвета с1. Дана начальная точка (</a:t>
            </a:r>
            <a:r>
              <a:rPr lang="en-US" dirty="0" smtClean="0"/>
              <a:t>x, y)</a:t>
            </a:r>
            <a:r>
              <a:rPr lang="ru-RU" dirty="0" smtClean="0"/>
              <a:t>, с которой нужно начать заполнение цветом с2. </a:t>
            </a:r>
          </a:p>
          <a:p>
            <a:r>
              <a:rPr lang="ru-RU" dirty="0" smtClean="0"/>
              <a:t>Эту точку в рамках алгоритма принято называть затравкой.</a:t>
            </a:r>
          </a:p>
          <a:p>
            <a:r>
              <a:rPr lang="ru-RU" dirty="0" smtClean="0"/>
              <a:t>Идея алгоритма состоит в том, что используется стек. </a:t>
            </a:r>
          </a:p>
          <a:p>
            <a:r>
              <a:rPr lang="ru-RU" dirty="0" smtClean="0"/>
              <a:t>Сначала в него помещаем затравку. </a:t>
            </a:r>
          </a:p>
          <a:p>
            <a:r>
              <a:rPr lang="ru-RU" dirty="0" smtClean="0"/>
              <a:t>На каждом шаге цикла, который работает пока стек не пуст, извлекаем вершину стека и добавляем в стек соседние с ней точки, цвет которых не совпадает ни с с1, ни с с2.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Плюсы и минусы алгоритма с затравкой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Плюсы:</a:t>
            </a:r>
          </a:p>
          <a:p>
            <a:r>
              <a:rPr lang="ru-RU" dirty="0" smtClean="0"/>
              <a:t>Простота реализации.</a:t>
            </a:r>
          </a:p>
          <a:p>
            <a:r>
              <a:rPr lang="ru-RU" dirty="0" smtClean="0"/>
              <a:t>Возможность заполнения произвольных замкнутых областей.</a:t>
            </a:r>
          </a:p>
          <a:p>
            <a:r>
              <a:rPr lang="ru-RU" dirty="0" smtClean="0"/>
              <a:t>Простая модификация для 4-связной и 8-связной линии границы.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Минусы:</a:t>
            </a:r>
          </a:p>
          <a:p>
            <a:r>
              <a:rPr lang="ru-RU" dirty="0" smtClean="0"/>
              <a:t>Большой объем используемой памяти, т.к. в стеке будут храниться отдельные точки – фронт распространяемой волны.</a:t>
            </a:r>
          </a:p>
          <a:p>
            <a:r>
              <a:rPr lang="ru-RU" dirty="0" smtClean="0"/>
              <a:t>Недостаточно высокая скорость работы алгоритма.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Основной недостаток алгоритма с затравкой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 имеет неустранимый конструктивный недостаток. </a:t>
            </a:r>
          </a:p>
          <a:p>
            <a:r>
              <a:rPr lang="ru-RU" dirty="0" smtClean="0"/>
              <a:t>Процесс будет останавливаться не только на линиях, цвет которых совпадает с цветом границы с1, но и на линиях цвета с2, т.е. цвета рисования.</a:t>
            </a:r>
          </a:p>
          <a:p>
            <a:r>
              <a:rPr lang="ru-RU" dirty="0" smtClean="0"/>
              <a:t>Если в процессе обработки точек, соседних для извлеченной из вершины стека, убрать вопрос про цвет с2, то мы получим зацикливание. Ранее закрашенные точки будут заново добавляться в стек.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Интервальный алгоритм заполнения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Попытаемся избавиться от указанных недостатков алгоритма заполнения с затравкой. </a:t>
            </a:r>
          </a:p>
          <a:p>
            <a:r>
              <a:rPr lang="ru-RU" dirty="0" smtClean="0"/>
              <a:t>Идея интервального алгоритма:</a:t>
            </a:r>
          </a:p>
          <a:p>
            <a:r>
              <a:rPr lang="ru-RU" dirty="0" smtClean="0"/>
              <a:t>Заполнять замкнутую область будем не отдельными точками, а горизонтальными отрезками.</a:t>
            </a:r>
          </a:p>
          <a:p>
            <a:r>
              <a:rPr lang="ru-RU" dirty="0" smtClean="0"/>
              <a:t>Элементом стека будет не точка, а отрезок, для которого будем хранить: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3300" dirty="0" smtClean="0"/>
              <a:t>y</a:t>
            </a:r>
            <a:r>
              <a:rPr lang="ru-RU" sz="3300" dirty="0" smtClean="0"/>
              <a:t> – координату отрезка по вертикали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3300" dirty="0" smtClean="0"/>
              <a:t>x1, x2</a:t>
            </a:r>
            <a:r>
              <a:rPr lang="ru-RU" sz="3300" dirty="0" smtClean="0"/>
              <a:t> – координаты концов отрезка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300" dirty="0" smtClean="0"/>
              <a:t>направление движения (идем вверх или вниз)</a:t>
            </a:r>
            <a:endParaRPr lang="ru-RU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Шаг интервального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Рассмотрим процесс перехода от предыдущего отрезка к следующему.</a:t>
            </a:r>
          </a:p>
          <a:p>
            <a:pPr>
              <a:buNone/>
            </a:pPr>
            <a:r>
              <a:rPr lang="ru-RU" dirty="0" smtClean="0"/>
              <a:t>Пусть мы идем вниз. Рассмотрим как находить новую правую границу.</a:t>
            </a:r>
          </a:p>
          <a:p>
            <a:pPr>
              <a:buNone/>
            </a:pPr>
            <a:r>
              <a:rPr lang="ru-RU" dirty="0" smtClean="0"/>
              <a:t>Пусть правая граница старого отрезка имеет координаты (</a:t>
            </a:r>
            <a:r>
              <a:rPr lang="en-US" dirty="0" smtClean="0"/>
              <a:t>x</a:t>
            </a:r>
            <a:r>
              <a:rPr lang="ru-RU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ru-RU" dirty="0" smtClean="0"/>
              <a:t>точка (</a:t>
            </a:r>
            <a:r>
              <a:rPr lang="en-US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-1,</a:t>
            </a:r>
            <a:r>
              <a:rPr lang="en-US" dirty="0" smtClean="0"/>
              <a:t> y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ru-RU" dirty="0" smtClean="0"/>
              <a:t>1</a:t>
            </a:r>
            <a:r>
              <a:rPr lang="en-US" dirty="0" smtClean="0"/>
              <a:t>)</a:t>
            </a:r>
            <a:r>
              <a:rPr lang="ru-RU" dirty="0" smtClean="0"/>
              <a:t> – граница)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while (</a:t>
            </a:r>
            <a:r>
              <a:rPr lang="ru-RU" dirty="0" smtClean="0"/>
              <a:t>граница) идем влево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else while (</a:t>
            </a:r>
            <a:r>
              <a:rPr lang="ru-RU" dirty="0" smtClean="0"/>
              <a:t>не граница) идем вправо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ru-RU" dirty="0" smtClean="0"/>
              <a:t>В результате, нашли правую границу нового отрезка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new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ru-RU" dirty="0" smtClean="0"/>
              <a:t>+1). </a:t>
            </a:r>
          </a:p>
          <a:p>
            <a:pPr>
              <a:buNone/>
            </a:pPr>
            <a:r>
              <a:rPr lang="ru-RU" dirty="0" smtClean="0"/>
              <a:t>Аналогично находим левую границу нового отрезка.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варианты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216024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у нового отрезка левая граница больше либо равна правой, тогда новый отрезок не рисуется, ничего в стек не добавляется, переходим к извлечению новой вершины стека. 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Все продолжается пока стек не пуст.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17032"/>
            <a:ext cx="37719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ru-RU" dirty="0" smtClean="0"/>
              <a:t>Возможные варианты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23042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правая граница нового отрезка не является соседней точкой для правой границы старого отрезка. Тогда необходимо рассмотреть точки между ними на старом уровне по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среди них есть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граничные, добавляем в стек отрезки с направлением противоположным текущему.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801029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1389</Words>
  <Application>Microsoft Office PowerPoint</Application>
  <PresentationFormat>Экран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Компьютерная графика</vt:lpstr>
      <vt:lpstr>Типы алгоритмов заполнения</vt:lpstr>
      <vt:lpstr>Заполнение с затравкой</vt:lpstr>
      <vt:lpstr>Плюсы и минусы алгоритма с затравкой</vt:lpstr>
      <vt:lpstr>Основной недостаток алгоритма с затравкой</vt:lpstr>
      <vt:lpstr>Интервальный алгоритм заполнения</vt:lpstr>
      <vt:lpstr>Шаг интервального алгоритма</vt:lpstr>
      <vt:lpstr>Возможные варианты (1)</vt:lpstr>
      <vt:lpstr>Возможные варианты (2)</vt:lpstr>
      <vt:lpstr>Возможные варианты (3)</vt:lpstr>
      <vt:lpstr>С чего начать работу интервального алгоритма</vt:lpstr>
      <vt:lpstr>Анализ интервального алгоритма</vt:lpstr>
      <vt:lpstr>Заполнение многоугольников</vt:lpstr>
      <vt:lpstr>Основы вычислительной геометрии</vt:lpstr>
      <vt:lpstr>Пересечение отрезков</vt:lpstr>
      <vt:lpstr>Площадь треугольника</vt:lpstr>
      <vt:lpstr>Площадь многоугольника</vt:lpstr>
      <vt:lpstr>Алгоритм для площади многоугольника</vt:lpstr>
      <vt:lpstr>Почему алгоритм не работает для многоугольников с самопересечениями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132</cp:revision>
  <dcterms:created xsi:type="dcterms:W3CDTF">2011-09-13T13:00:24Z</dcterms:created>
  <dcterms:modified xsi:type="dcterms:W3CDTF">2011-11-23T17:47:24Z</dcterms:modified>
</cp:coreProperties>
</file>