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2" autoAdjust="0"/>
  </p:normalViewPr>
  <p:slideViewPr>
    <p:cSldViewPr>
      <p:cViewPr>
        <p:scale>
          <a:sx n="60" d="100"/>
          <a:sy n="60" d="100"/>
        </p:scale>
        <p:origin x="-1526" y="-46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Компьютерная графика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852936"/>
            <a:ext cx="6400800" cy="1752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Лекция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ru-RU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Разбиение многоугольника на выпуклые.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Разбиение многоугольника на выпуклые части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Разбиение многоугольника на выпуклые производят для того, чтобы  в дальнейшем для их обработки применять более простые алгоритмы. Но для многих задач является важным количество этих выпуклых частей.</a:t>
            </a:r>
          </a:p>
          <a:p>
            <a:r>
              <a:rPr lang="ru-RU" dirty="0" smtClean="0"/>
              <a:t>Желательно разбивать многоугольник на минимальное число выпуклых.</a:t>
            </a:r>
          </a:p>
          <a:p>
            <a:r>
              <a:rPr lang="ru-RU" dirty="0" smtClean="0"/>
              <a:t>Тогда это будут уже не только треугольники.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Разбиение многоугольника на выпуклые части (идея алгоритма)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Начнем опять с проверки многоугольника на выпуклость.</a:t>
            </a:r>
          </a:p>
          <a:p>
            <a:r>
              <a:rPr lang="ru-RU" dirty="0" smtClean="0"/>
              <a:t>Если он выпуклый – алгоритм завершен.</a:t>
            </a:r>
          </a:p>
          <a:p>
            <a:r>
              <a:rPr lang="ru-RU" dirty="0" smtClean="0"/>
              <a:t>Если нашли невыпуклую вершину, продолжаем последнюю сторону многоугольника до ближайшего пересечения.</a:t>
            </a:r>
          </a:p>
          <a:p>
            <a:r>
              <a:rPr lang="ru-RU" dirty="0" smtClean="0"/>
              <a:t>Разбив, таким образом многоугольник на две части, рекурсивно обрабатываем обе.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Разбиение на выпуклые части (замечания по реализации)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700808"/>
            <a:ext cx="5194920" cy="470911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Заметим, что недостаточно найти пересечение рассматриваемого луча с ближайшей по номеру стороной многоугольника. Также недостаточно двигаться до пересечения в обратном направлении. Необходимо находить все пересечения и среди них ближайшее к </a:t>
            </a:r>
            <a:r>
              <a:rPr lang="en-US" dirty="0" smtClean="0"/>
              <a:t>P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916832"/>
            <a:ext cx="312003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Разбиение на выпуклые части (замечания по реализации)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700808"/>
            <a:ext cx="4752528" cy="4709119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ru-RU" dirty="0" smtClean="0"/>
              <a:t>Важно пересекать со сторонами многоугольника именно луч, а не прямую, иначе можно найти не ту точку в качестве ближайшей. Для этого нужно следить за </a:t>
            </a:r>
            <a:r>
              <a:rPr lang="ru-RU" dirty="0" err="1" smtClean="0"/>
              <a:t>сонаправленностью</a:t>
            </a:r>
            <a:r>
              <a:rPr lang="ru-RU" dirty="0" smtClean="0"/>
              <a:t> векторов </a:t>
            </a:r>
            <a:r>
              <a:rPr lang="en-US" dirty="0" smtClean="0"/>
              <a:t>TP</a:t>
            </a:r>
            <a:r>
              <a:rPr lang="ru-RU" dirty="0" smtClean="0"/>
              <a:t> и от </a:t>
            </a:r>
            <a:r>
              <a:rPr lang="en-US" dirty="0" smtClean="0"/>
              <a:t>P </a:t>
            </a:r>
            <a:r>
              <a:rPr lang="ru-RU" dirty="0" smtClean="0"/>
              <a:t>до точки пересечения.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988840"/>
            <a:ext cx="3460626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Разбиение на выпуклые части (замечания по реализации)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700808"/>
            <a:ext cx="4752528" cy="4709119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dirty="0" smtClean="0"/>
              <a:t>Самой трудоемкой операцией в рамках данного алгоритма является поиск точки ближайшего пересечения. А в нем – вычисление координат пересечения.</a:t>
            </a:r>
          </a:p>
          <a:p>
            <a:pPr marL="514350" indent="-514350">
              <a:buNone/>
            </a:pPr>
            <a:r>
              <a:rPr lang="ru-RU" dirty="0" smtClean="0"/>
              <a:t>Было бы гораздо проще, если бы рассматриваемый луч был горизонтальным, например, являлся осью </a:t>
            </a:r>
            <a:r>
              <a:rPr lang="en-US" dirty="0" smtClean="0"/>
              <a:t>x</a:t>
            </a:r>
            <a:r>
              <a:rPr lang="ru-RU" dirty="0" smtClean="0"/>
              <a:t>.</a:t>
            </a:r>
          </a:p>
          <a:p>
            <a:pPr marL="514350" indent="-514350">
              <a:buNone/>
            </a:pPr>
            <a:r>
              <a:rPr lang="ru-RU" dirty="0" smtClean="0"/>
              <a:t>Обеспечим такое преобразование системы координат.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9823" y="4448271"/>
            <a:ext cx="2574585" cy="2010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700809"/>
            <a:ext cx="2253239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системы координат</a:t>
            </a:r>
            <a:r>
              <a:rPr lang="en-US" dirty="0" smtClean="0"/>
              <a:t> </a:t>
            </a:r>
            <a:r>
              <a:rPr lang="ru-RU" dirty="0" smtClean="0"/>
              <a:t>на плоскости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ru-RU" dirty="0" smtClean="0"/>
              <a:t>На плоскости используют следующие преобразования системы координат:</a:t>
            </a:r>
          </a:p>
          <a:p>
            <a:r>
              <a:rPr lang="ru-RU" dirty="0" smtClean="0"/>
              <a:t>Параллельный перенос. Все координаты меняются на один и тот же вектор (</a:t>
            </a:r>
            <a:r>
              <a:rPr lang="en-US" dirty="0" err="1" smtClean="0"/>
              <a:t>dx</a:t>
            </a:r>
            <a:r>
              <a:rPr lang="en-US" dirty="0" smtClean="0"/>
              <a:t>, </a:t>
            </a:r>
            <a:r>
              <a:rPr lang="en-US" dirty="0" err="1" smtClean="0"/>
              <a:t>dy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Растяжения и сжатия. Все</a:t>
            </a:r>
            <a:r>
              <a:rPr lang="en-US" dirty="0" smtClean="0"/>
              <a:t> </a:t>
            </a:r>
            <a:r>
              <a:rPr lang="ru-RU" dirty="0" smtClean="0"/>
              <a:t>координаты умножаются на одно и то же число.</a:t>
            </a:r>
          </a:p>
          <a:p>
            <a:r>
              <a:rPr lang="ru-RU" dirty="0" smtClean="0"/>
              <a:t>Поворот. Обеспечивается </a:t>
            </a:r>
          </a:p>
          <a:p>
            <a:pPr>
              <a:buNone/>
            </a:pPr>
            <a:r>
              <a:rPr lang="ru-RU" dirty="0" smtClean="0"/>
              <a:t>	умножением на матрицу 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5443538" y="4941888"/>
          <a:ext cx="3135312" cy="1150937"/>
        </p:xfrm>
        <a:graphic>
          <a:graphicData uri="http://schemas.openxmlformats.org/presentationml/2006/ole">
            <p:oleObj spid="_x0000_s5122" name="Equation" r:id="rId3" imgW="124452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преобразования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412776"/>
            <a:ext cx="4752528" cy="49971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1. Сделаем параллельный перенос точки А в начало координат, вычитая из координат всех вершин точку А. Запомним ее старые координаты. </a:t>
            </a:r>
          </a:p>
          <a:p>
            <a:pPr marL="0" indent="0">
              <a:buNone/>
            </a:pPr>
            <a:r>
              <a:rPr lang="ru-RU" dirty="0" smtClean="0"/>
              <a:t>2. Для поворота точки В на ось </a:t>
            </a:r>
            <a:r>
              <a:rPr lang="ru-RU" dirty="0" err="1" smtClean="0"/>
              <a:t>х</a:t>
            </a:r>
            <a:r>
              <a:rPr lang="ru-RU" dirty="0" smtClean="0"/>
              <a:t> используем </a:t>
            </a:r>
          </a:p>
          <a:p>
            <a:pPr marL="0" indent="0">
              <a:buNone/>
            </a:pPr>
            <a:r>
              <a:rPr lang="en-US" dirty="0" smtClean="0"/>
              <a:t>Cos(a) = </a:t>
            </a:r>
            <a:r>
              <a:rPr lang="en-US" dirty="0" err="1" smtClean="0"/>
              <a:t>Bx</a:t>
            </a:r>
            <a:r>
              <a:rPr lang="en-US" dirty="0" smtClean="0"/>
              <a:t> / |B|</a:t>
            </a:r>
          </a:p>
          <a:p>
            <a:pPr marL="0" indent="0">
              <a:buNone/>
            </a:pPr>
            <a:r>
              <a:rPr lang="en-US" dirty="0" smtClean="0"/>
              <a:t>Sin(a)  = By / |B|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340768"/>
            <a:ext cx="2520280" cy="295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4149080"/>
            <a:ext cx="2808312" cy="231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точки пересечения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Не каждую сторону многоугольника необходимо пересекать с осью х.</a:t>
            </a:r>
          </a:p>
          <a:p>
            <a:r>
              <a:rPr lang="ru-RU" dirty="0" smtClean="0"/>
              <a:t>Это нужно делать только если координаты по у разных знаков, и хотя бы один из </a:t>
            </a:r>
            <a:r>
              <a:rPr lang="ru-RU" dirty="0" err="1" smtClean="0"/>
              <a:t>х</a:t>
            </a:r>
            <a:r>
              <a:rPr lang="ru-RU" dirty="0" smtClean="0"/>
              <a:t> положителен.</a:t>
            </a:r>
          </a:p>
          <a:p>
            <a:r>
              <a:rPr lang="ru-RU" dirty="0" smtClean="0"/>
              <a:t>Получим координату пересечения </a:t>
            </a:r>
          </a:p>
          <a:p>
            <a:r>
              <a:rPr lang="ru-RU" dirty="0" smtClean="0"/>
              <a:t>Найдем минимум</a:t>
            </a:r>
          </a:p>
          <a:p>
            <a:pPr>
              <a:buNone/>
            </a:pPr>
            <a:r>
              <a:rPr lang="ru-RU" dirty="0" smtClean="0"/>
              <a:t>из положительных.</a:t>
            </a:r>
          </a:p>
          <a:p>
            <a:r>
              <a:rPr lang="ru-RU" dirty="0" smtClean="0"/>
              <a:t>Вернем все в исходную систему координат.</a:t>
            </a:r>
          </a:p>
          <a:p>
            <a:pPr>
              <a:buNone/>
            </a:pP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4499992" y="4149080"/>
          <a:ext cx="3581338" cy="1368152"/>
        </p:xfrm>
        <a:graphic>
          <a:graphicData uri="http://schemas.openxmlformats.org/presentationml/2006/ole">
            <p:oleObj spid="_x0000_s4099" name="Equation" r:id="rId3" imgW="113004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алгоритма разбиения на выпуклые части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1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Алгоритм не обеспечивает минимальности выпуклых частей при разбиении, но результат  алгоритма близок к оптимальному.</a:t>
            </a:r>
          </a:p>
          <a:p>
            <a:r>
              <a:rPr lang="ru-RU" dirty="0" smtClean="0"/>
              <a:t>Вычислительная сложность </a:t>
            </a:r>
            <a:r>
              <a:rPr lang="en-US" dirty="0" smtClean="0"/>
              <a:t>O(N</a:t>
            </a:r>
            <a:r>
              <a:rPr lang="ru-RU" baseline="30000" dirty="0" smtClean="0"/>
              <a:t>2</a:t>
            </a:r>
            <a:r>
              <a:rPr lang="en-US" dirty="0" smtClean="0"/>
              <a:t>).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789040"/>
            <a:ext cx="2952328" cy="22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861048"/>
            <a:ext cx="2952328" cy="220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Построить разбиение выпуклого многоугольника на треугольники.</a:t>
            </a:r>
          </a:p>
          <a:p>
            <a:r>
              <a:rPr lang="ru-RU" sz="1800" dirty="0" smtClean="0"/>
              <a:t>Разбить невыпуклый многоугольник на минимальное число выпуклых частей.</a:t>
            </a:r>
          </a:p>
          <a:p>
            <a:r>
              <a:rPr lang="ru-RU" sz="1800" dirty="0" smtClean="0"/>
              <a:t>Разбить многоугольник на треугольники.</a:t>
            </a:r>
          </a:p>
          <a:p>
            <a:r>
              <a:rPr lang="ru-RU" sz="1800" dirty="0" smtClean="0"/>
              <a:t>Разбить многоугольник на треугольники так, чтобы каждый из треугольников имел наименьший угол не меньше заданного значения (например, 10 градусов).</a:t>
            </a:r>
          </a:p>
          <a:p>
            <a:r>
              <a:rPr lang="ru-RU" sz="1800" dirty="0" smtClean="0"/>
              <a:t>Разбить невыпуклый многоугольник на выпуклые части, использовав преобразование системы координат плоскости.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 smtClean="0"/>
              <a:t>Разбиение на треугольники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Если имеется произвольный многоугольник, можно разбить его на треугольники. Такие алгоритмы принято называть алгоритмами триангуляции.</a:t>
            </a:r>
          </a:p>
          <a:p>
            <a:r>
              <a:rPr lang="ru-RU" dirty="0" smtClean="0"/>
              <a:t>Из </a:t>
            </a:r>
            <a:r>
              <a:rPr lang="en-US" dirty="0" smtClean="0"/>
              <a:t>N</a:t>
            </a:r>
            <a:r>
              <a:rPr lang="ru-RU" dirty="0" smtClean="0"/>
              <a:t>-угольника получается </a:t>
            </a:r>
            <a:r>
              <a:rPr lang="en-US" dirty="0" smtClean="0"/>
              <a:t>N-2</a:t>
            </a:r>
            <a:r>
              <a:rPr lang="ru-RU" dirty="0" smtClean="0"/>
              <a:t> треугольника.</a:t>
            </a:r>
          </a:p>
          <a:p>
            <a:r>
              <a:rPr lang="ru-RU" dirty="0" smtClean="0"/>
              <a:t>Задача может быть решена многими различными способами.</a:t>
            </a:r>
          </a:p>
          <a:p>
            <a:r>
              <a:rPr lang="ru-RU" dirty="0" smtClean="0"/>
              <a:t>Выпуклый многоугольник разбивается любыми диагоналями.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Вычислительная сложность рассмотренных алгоритмов триангуляции в худшем случае составляет</a:t>
            </a:r>
          </a:p>
          <a:p>
            <a:pPr>
              <a:buFont typeface="+mj-lt"/>
              <a:buAutoNum type="alphaLcParenR"/>
            </a:pPr>
            <a:r>
              <a:rPr lang="en-US" sz="1400" dirty="0" smtClean="0"/>
              <a:t>O(n)</a:t>
            </a:r>
          </a:p>
          <a:p>
            <a:pPr>
              <a:buFont typeface="+mj-lt"/>
              <a:buAutoNum type="alphaLcParenR"/>
            </a:pPr>
            <a:r>
              <a:rPr lang="en-US" sz="1400" dirty="0" smtClean="0">
                <a:solidFill>
                  <a:srgbClr val="FF0000"/>
                </a:solidFill>
              </a:rPr>
              <a:t>O(n^2)</a:t>
            </a:r>
          </a:p>
          <a:p>
            <a:pPr>
              <a:buFont typeface="+mj-lt"/>
              <a:buAutoNum type="alphaLcParenR"/>
            </a:pPr>
            <a:r>
              <a:rPr lang="en-US" sz="1400" dirty="0" smtClean="0"/>
              <a:t>O(n^3)</a:t>
            </a:r>
          </a:p>
          <a:p>
            <a:r>
              <a:rPr lang="ru-RU" sz="1800" dirty="0" smtClean="0"/>
              <a:t>В алгоритме разбиения многоугольника на выпуклые части самой трудоемкой операцией является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Проверка многоугольника на выпуклость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Поиск точки ближайшего пересечения луча со сторонами многоугольника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Прямое и обратное преобразование системы координат</a:t>
            </a:r>
          </a:p>
          <a:p>
            <a:r>
              <a:rPr lang="ru-RU" sz="1800" dirty="0" smtClean="0"/>
              <a:t>Вычислительная сложность алгоритма разбиения многоугольника на выпуклые части равна</a:t>
            </a:r>
          </a:p>
          <a:p>
            <a:pPr>
              <a:buFont typeface="+mj-lt"/>
              <a:buAutoNum type="alphaLcParenR"/>
            </a:pPr>
            <a:r>
              <a:rPr lang="en-US" sz="1400" dirty="0" smtClean="0">
                <a:solidFill>
                  <a:srgbClr val="FF0000"/>
                </a:solidFill>
              </a:rPr>
              <a:t>O(n^2)</a:t>
            </a:r>
          </a:p>
          <a:p>
            <a:pPr>
              <a:buFont typeface="+mj-lt"/>
              <a:buAutoNum type="alphaLcParenR"/>
            </a:pPr>
            <a:r>
              <a:rPr lang="en-US" sz="1400" dirty="0" smtClean="0"/>
              <a:t>O(n^3)</a:t>
            </a:r>
          </a:p>
          <a:p>
            <a:pPr>
              <a:buFont typeface="+mj-lt"/>
              <a:buAutoNum type="alphaLcParenR"/>
            </a:pPr>
            <a:r>
              <a:rPr lang="en-US" sz="1400" dirty="0" smtClean="0"/>
              <a:t>O(</a:t>
            </a:r>
            <a:r>
              <a:rPr lang="en-US" sz="1400" dirty="0" err="1" smtClean="0"/>
              <a:t>nlog</a:t>
            </a:r>
            <a:r>
              <a:rPr lang="en-US" sz="1400" dirty="0" smtClean="0"/>
              <a:t>(n))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В ходе реализации одного из алгоритмов триангуляции должны уметь отвечать на вопрос: 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направлен ли рассматриваемый отрезок, начинающийся в невыпуклой точке, внутрь многоугольника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направлен ли рассматриваемый отрезок, начинающийся в выпуклой точке, внутрь многоугольника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направлен ли рассматриваемый отрезок, начинающийся в невыпуклой точке, наружу многоугольника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направлен ли рассматриваемый отрезок, начинающийся в выпуклой точке, наружу многоугольника</a:t>
            </a:r>
          </a:p>
          <a:p>
            <a:r>
              <a:rPr lang="ru-RU" sz="1800" dirty="0" smtClean="0"/>
              <a:t>Каждый из рассмотренных алгоритмов триангуляции можно реализовать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Как рекурсивную процедуру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Как итерационный процесс</a:t>
            </a:r>
          </a:p>
          <a:p>
            <a:r>
              <a:rPr lang="ru-RU" sz="1800" dirty="0" smtClean="0"/>
              <a:t>Существуют ли алгоритмы триангуляции со вычислительной сложностью меньшей, чем </a:t>
            </a:r>
            <a:r>
              <a:rPr lang="en-US" sz="1800" dirty="0" smtClean="0"/>
              <a:t>O(n^2)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ДА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нет </a:t>
            </a:r>
          </a:p>
          <a:p>
            <a:pPr>
              <a:buNone/>
            </a:pPr>
            <a:endParaRPr lang="ru-RU" sz="1800" dirty="0" smtClean="0"/>
          </a:p>
          <a:p>
            <a:endParaRPr lang="ru-RU" sz="1800" dirty="0" smtClean="0"/>
          </a:p>
          <a:p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ru-RU" dirty="0" smtClean="0"/>
              <a:t>Алгоритм триангуляции №1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Идея алгоритма основана на утверждении:</a:t>
            </a:r>
          </a:p>
          <a:p>
            <a:r>
              <a:rPr lang="ru-RU" dirty="0" smtClean="0"/>
              <a:t>Для любого многоугольника без самопересечений существует вершина </a:t>
            </a:r>
            <a:r>
              <a:rPr lang="en-US" dirty="0" smtClean="0"/>
              <a:t>{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dirty="0" smtClean="0"/>
              <a:t>}</a:t>
            </a:r>
            <a:r>
              <a:rPr lang="ru-RU" dirty="0" smtClean="0"/>
              <a:t>, такая, что отрезок </a:t>
            </a:r>
            <a:r>
              <a:rPr lang="en-US" dirty="0" smtClean="0"/>
              <a:t>[A</a:t>
            </a:r>
            <a:r>
              <a:rPr lang="en-US" baseline="-25000" dirty="0" smtClean="0"/>
              <a:t>k-1</a:t>
            </a:r>
            <a:r>
              <a:rPr lang="en-US" dirty="0" smtClean="0"/>
              <a:t>, A</a:t>
            </a:r>
            <a:r>
              <a:rPr lang="en-US" baseline="-25000" dirty="0" smtClean="0"/>
              <a:t>k+1</a:t>
            </a:r>
            <a:r>
              <a:rPr lang="en-US" dirty="0" smtClean="0"/>
              <a:t>],</a:t>
            </a:r>
            <a:r>
              <a:rPr lang="ru-RU" dirty="0" smtClean="0"/>
              <a:t> соединяющий соседние вершины</a:t>
            </a:r>
            <a:r>
              <a:rPr lang="en-US" dirty="0" smtClean="0"/>
              <a:t>,</a:t>
            </a:r>
            <a:r>
              <a:rPr lang="ru-RU" dirty="0" smtClean="0"/>
              <a:t> целиком принадлежит многоугольнику.</a:t>
            </a:r>
            <a:endParaRPr lang="en-US" dirty="0" smtClean="0"/>
          </a:p>
          <a:p>
            <a:r>
              <a:rPr lang="ru-RU" dirty="0" smtClean="0"/>
              <a:t>Осталось только найти такой отрезок и отсечь от многоугольника очередной треугольник.  </a:t>
            </a:r>
          </a:p>
          <a:p>
            <a:r>
              <a:rPr lang="ru-RU" dirty="0" smtClean="0"/>
              <a:t>Имеем итерационный процесс.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триангуляции №1 </a:t>
            </a:r>
            <a:br>
              <a:rPr lang="ru-RU" dirty="0" smtClean="0"/>
            </a:br>
            <a:r>
              <a:rPr lang="ru-RU" dirty="0" smtClean="0"/>
              <a:t>(шаг алгоритма)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Для проверки, содержится ли отрезок в многоугольнике, для фиксированного номера </a:t>
            </a:r>
            <a:r>
              <a:rPr lang="en-US" dirty="0" smtClean="0"/>
              <a:t>k</a:t>
            </a:r>
            <a:r>
              <a:rPr lang="ru-RU" dirty="0" smtClean="0"/>
              <a:t> необходимо: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Убедиться, что отрезок не пересекается со сторонами многоугольника.  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&gt; O(N)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Проверить, принадлежит ли точка на отрезке (например, его середина) многоугольнику.</a:t>
            </a:r>
            <a:r>
              <a:rPr lang="en-US" dirty="0" smtClean="0"/>
              <a:t>  =&gt; O(N)</a:t>
            </a:r>
          </a:p>
          <a:p>
            <a:pPr marL="514350" indent="-514350">
              <a:buNone/>
            </a:pPr>
            <a:r>
              <a:rPr lang="ru-RU" dirty="0" smtClean="0"/>
              <a:t>Общая вычислительная сложность алгоритма в худшем случае составляет </a:t>
            </a:r>
            <a:r>
              <a:rPr lang="en-US" dirty="0" smtClean="0"/>
              <a:t>O(N</a:t>
            </a:r>
            <a:r>
              <a:rPr lang="ru-RU" baseline="30000" dirty="0" smtClean="0"/>
              <a:t>3</a:t>
            </a:r>
            <a:r>
              <a:rPr lang="en-US" dirty="0" smtClean="0"/>
              <a:t>).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триангуляции №2 (идея)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ru-RU" dirty="0" smtClean="0"/>
              <a:t>Оптимизируем идею алгоритма.</a:t>
            </a:r>
          </a:p>
          <a:p>
            <a:pPr marL="514350" indent="-514350"/>
            <a:r>
              <a:rPr lang="ru-RU" dirty="0" smtClean="0"/>
              <a:t>Цель – найти какой-нибудь отрезок, разбивающий многоугольник на две части.</a:t>
            </a:r>
          </a:p>
          <a:p>
            <a:pPr marL="514350" indent="-514350"/>
            <a:r>
              <a:rPr lang="ru-RU" dirty="0" smtClean="0"/>
              <a:t>Поскольку каждая из частей может оказаться невыпуклой, потребуется рекурсивный вызов алгоритма для каждой из них.</a:t>
            </a:r>
          </a:p>
          <a:p>
            <a:pPr marL="514350" indent="-514350"/>
            <a:r>
              <a:rPr lang="ru-RU" dirty="0" smtClean="0"/>
              <a:t>Процесс поиска такого отрезка: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Начнем с проверки многоугольника на выпуклость. Если он выпуклый, то задача решена разбиением диагоналями.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триангуляции №2 (продолжение)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73630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ru-RU" dirty="0" smtClean="0"/>
              <a:t>Найдя невыпуклую вершину, рассмотрим отрезок, соединяющий ее с какой-нибудь другой вершиной многоугольника. При этом важно, чтобы отрезок был направлен внутрь многоугольника. </a:t>
            </a:r>
          </a:p>
          <a:p>
            <a:pPr marL="514350" indent="-514350">
              <a:buNone/>
            </a:pPr>
            <a:r>
              <a:rPr lang="ru-RU" dirty="0" smtClean="0"/>
              <a:t>		Годится			Не годится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4077072"/>
            <a:ext cx="3613423" cy="227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077072"/>
            <a:ext cx="354501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Алгоритм триангуляции №2 (окончание)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024336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dirty="0" smtClean="0"/>
              <a:t>Если отрезок ни с чем не пересекается, он искомый, иначе нашли сторону </a:t>
            </a:r>
            <a:r>
              <a:rPr lang="en-US" dirty="0" smtClean="0"/>
              <a:t>[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dirty="0" smtClean="0"/>
              <a:t>, A</a:t>
            </a:r>
            <a:r>
              <a:rPr lang="en-US" baseline="-25000" dirty="0" smtClean="0"/>
              <a:t>k+1</a:t>
            </a:r>
            <a:r>
              <a:rPr lang="en-US" dirty="0" smtClean="0"/>
              <a:t>] </a:t>
            </a:r>
            <a:r>
              <a:rPr lang="ru-RU" dirty="0" smtClean="0"/>
              <a:t>многоугольника, пересекающуюся с отрезком. Тогда рассматриваем отрезок от нашей невыпуклой точки до любой вершины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ru-RU" dirty="0" smtClean="0"/>
              <a:t> или</a:t>
            </a:r>
            <a:r>
              <a:rPr lang="en-US" dirty="0" smtClean="0"/>
              <a:t> A</a:t>
            </a:r>
            <a:r>
              <a:rPr lang="en-US" baseline="-25000" dirty="0" smtClean="0"/>
              <a:t>k+1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ru-RU" dirty="0" smtClean="0"/>
              <a:t>Повторяем процесс, пока не найдем отрезок, который делит многоугольник на две части.</a:t>
            </a:r>
            <a:endParaRPr lang="ru-RU" dirty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4572000" y="4077072"/>
            <a:ext cx="3960440" cy="2376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Для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каждой части </a:t>
            </a:r>
            <a:r>
              <a:rPr lang="ru-RU" sz="3200" dirty="0" smtClean="0"/>
              <a:t>рекурсивно вызываем этот же алгоритм.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Вычислительная сложность алгоритма близка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к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O(N</a:t>
            </a:r>
            <a:r>
              <a:rPr kumimoji="0" lang="ru-RU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077072"/>
            <a:ext cx="3475657" cy="227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Алгоритм триангуляции №2</a:t>
            </a:r>
            <a:br>
              <a:rPr lang="ru-RU" sz="3600" dirty="0" smtClean="0"/>
            </a:br>
            <a:r>
              <a:rPr lang="ru-RU" sz="3600" dirty="0" smtClean="0"/>
              <a:t> (детали реализации)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5202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 ходе реализации алгоритма мы должны уметь отвечать на вопрос: направлен ли рассматриваемый отрезок, начинающийся в невыпуклой точке, внутрь многоугольника.</a:t>
            </a:r>
          </a:p>
          <a:p>
            <a:pPr marL="0" indent="0">
              <a:buNone/>
            </a:pPr>
            <a:r>
              <a:rPr lang="ru-RU" dirty="0" smtClean="0"/>
              <a:t>Так на рисунке для точки </a:t>
            </a:r>
            <a:r>
              <a:rPr lang="en-US" dirty="0" smtClean="0"/>
              <a:t>P</a:t>
            </a:r>
            <a:r>
              <a:rPr lang="ru-RU" dirty="0" smtClean="0"/>
              <a:t> ответ должен быть «нет», а для точек </a:t>
            </a:r>
            <a:r>
              <a:rPr lang="en-US" dirty="0" smtClean="0"/>
              <a:t>T,</a:t>
            </a:r>
            <a:r>
              <a:rPr lang="ru-RU" dirty="0" smtClean="0"/>
              <a:t> </a:t>
            </a:r>
            <a:r>
              <a:rPr lang="en-US" dirty="0" smtClean="0"/>
              <a:t>S </a:t>
            </a:r>
            <a:r>
              <a:rPr lang="ru-RU" dirty="0" smtClean="0"/>
              <a:t>и </a:t>
            </a:r>
            <a:r>
              <a:rPr lang="en-US" dirty="0" smtClean="0"/>
              <a:t>U – </a:t>
            </a:r>
            <a:r>
              <a:rPr lang="ru-RU" dirty="0" smtClean="0"/>
              <a:t>«да».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573016"/>
            <a:ext cx="64135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Решение вопроса с углом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59228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Для некоторой точки </a:t>
            </a:r>
            <a:r>
              <a:rPr lang="en-US" dirty="0" smtClean="0"/>
              <a:t>W </a:t>
            </a:r>
            <a:r>
              <a:rPr lang="ru-RU" dirty="0" smtClean="0"/>
              <a:t>рассмотрим векторы:</a:t>
            </a:r>
          </a:p>
          <a:p>
            <a:pPr marL="0" indent="0">
              <a:buNone/>
            </a:pPr>
            <a:r>
              <a:rPr lang="en-US" b="1" dirty="0" smtClean="0"/>
              <a:t>a</a:t>
            </a:r>
            <a:r>
              <a:rPr lang="en-US" dirty="0" smtClean="0"/>
              <a:t>=A</a:t>
            </a:r>
            <a:r>
              <a:rPr lang="ru-RU" baseline="-25000" dirty="0" smtClean="0"/>
              <a:t>1</a:t>
            </a:r>
            <a:r>
              <a:rPr lang="en-US" dirty="0" smtClean="0"/>
              <a:t>A</a:t>
            </a:r>
            <a:r>
              <a:rPr lang="ru-RU" baseline="-25000" dirty="0" smtClean="0"/>
              <a:t>2</a:t>
            </a:r>
            <a:r>
              <a:rPr lang="ru-RU" dirty="0" smtClean="0"/>
              <a:t> и </a:t>
            </a:r>
            <a:r>
              <a:rPr lang="en-US" b="1" dirty="0" smtClean="0"/>
              <a:t>b</a:t>
            </a:r>
            <a:r>
              <a:rPr lang="ru-RU" dirty="0" smtClean="0"/>
              <a:t>=</a:t>
            </a:r>
            <a:r>
              <a:rPr lang="en-US" dirty="0" smtClean="0"/>
              <a:t>A</a:t>
            </a:r>
            <a:r>
              <a:rPr lang="ru-RU" baseline="-25000" dirty="0" smtClean="0"/>
              <a:t>2</a:t>
            </a:r>
            <a:r>
              <a:rPr lang="en-US" dirty="0" smtClean="0"/>
              <a:t>W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Нам подходят точки, расположенные правее вектора </a:t>
            </a:r>
            <a:r>
              <a:rPr lang="ru-RU" b="1" dirty="0" smtClean="0"/>
              <a:t>а</a:t>
            </a:r>
            <a:r>
              <a:rPr lang="ru-RU" dirty="0" smtClean="0"/>
              <a:t>, т.е. для которых векторное</a:t>
            </a:r>
            <a:r>
              <a:rPr lang="en-US" dirty="0" smtClean="0"/>
              <a:t> </a:t>
            </a:r>
            <a:r>
              <a:rPr lang="ru-RU" dirty="0" smtClean="0"/>
              <a:t>произведение </a:t>
            </a:r>
            <a:r>
              <a:rPr lang="en-US" b="1" dirty="0" smtClean="0"/>
              <a:t>a</a:t>
            </a:r>
            <a:r>
              <a:rPr lang="en-US" dirty="0" smtClean="0"/>
              <a:t>*</a:t>
            </a:r>
            <a:r>
              <a:rPr lang="en-US" b="1" dirty="0" smtClean="0"/>
              <a:t>b</a:t>
            </a:r>
            <a:r>
              <a:rPr lang="en-US" dirty="0" smtClean="0"/>
              <a:t> </a:t>
            </a:r>
            <a:r>
              <a:rPr lang="ru-RU" dirty="0" smtClean="0"/>
              <a:t>положительно, или те, для которых косинус угла между </a:t>
            </a: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b="1" dirty="0" smtClean="0"/>
              <a:t>b</a:t>
            </a:r>
            <a:r>
              <a:rPr lang="en-US" dirty="0" smtClean="0"/>
              <a:t> </a:t>
            </a:r>
            <a:r>
              <a:rPr lang="ru-RU" dirty="0" smtClean="0"/>
              <a:t>больше, чем между </a:t>
            </a: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b="1" dirty="0" smtClean="0"/>
              <a:t>с</a:t>
            </a:r>
            <a:r>
              <a:rPr lang="en-US" dirty="0" smtClean="0"/>
              <a:t>=A</a:t>
            </a:r>
            <a:r>
              <a:rPr lang="ru-RU" baseline="-25000" dirty="0" smtClean="0"/>
              <a:t>2</a:t>
            </a:r>
            <a:r>
              <a:rPr lang="en-US" dirty="0" smtClean="0"/>
              <a:t>A</a:t>
            </a:r>
            <a:r>
              <a:rPr lang="ru-RU" baseline="-25000" dirty="0" smtClean="0"/>
              <a:t>3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573016"/>
            <a:ext cx="64135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1081</Words>
  <Application>Microsoft Office PowerPoint</Application>
  <PresentationFormat>Экран (4:3)</PresentationFormat>
  <Paragraphs>109</Paragraphs>
  <Slides>21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3" baseType="lpstr">
      <vt:lpstr>Тема Office</vt:lpstr>
      <vt:lpstr>Equation</vt:lpstr>
      <vt:lpstr>Компьютерная графика</vt:lpstr>
      <vt:lpstr>Разбиение на треугольники</vt:lpstr>
      <vt:lpstr>Алгоритм триангуляции №1</vt:lpstr>
      <vt:lpstr>Алгоритм триангуляции №1  (шаг алгоритма)</vt:lpstr>
      <vt:lpstr>Алгоритм триангуляции №2 (идея)</vt:lpstr>
      <vt:lpstr>Алгоритм триангуляции №2 (продолжение)</vt:lpstr>
      <vt:lpstr>Алгоритм триангуляции №2 (окончание)</vt:lpstr>
      <vt:lpstr>Алгоритм триангуляции №2  (детали реализации)</vt:lpstr>
      <vt:lpstr>Решение вопроса с углом</vt:lpstr>
      <vt:lpstr>Разбиение многоугольника на выпуклые части</vt:lpstr>
      <vt:lpstr>Разбиение многоугольника на выпуклые части (идея алгоритма)</vt:lpstr>
      <vt:lpstr>Разбиение на выпуклые части (замечания по реализации)</vt:lpstr>
      <vt:lpstr>Разбиение на выпуклые части (замечания по реализации)</vt:lpstr>
      <vt:lpstr>Разбиение на выпуклые части (замечания по реализации)</vt:lpstr>
      <vt:lpstr>Преобразования системы координат на плоскости </vt:lpstr>
      <vt:lpstr>Реализация преобразования</vt:lpstr>
      <vt:lpstr>Вычисления точки пересечения</vt:lpstr>
      <vt:lpstr>Анализ алгоритма разбиения на выпуклые части</vt:lpstr>
      <vt:lpstr>ЗАДАЧИ</vt:lpstr>
      <vt:lpstr>ТЕСТЫ</vt:lpstr>
      <vt:lpstr>ТЕСТЫ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графика</dc:title>
  <dc:creator>Алексей</dc:creator>
  <cp:lastModifiedBy>Алексей</cp:lastModifiedBy>
  <cp:revision>229</cp:revision>
  <dcterms:created xsi:type="dcterms:W3CDTF">2011-09-13T13:00:24Z</dcterms:created>
  <dcterms:modified xsi:type="dcterms:W3CDTF">2011-11-23T17:48:43Z</dcterms:modified>
</cp:coreProperties>
</file>