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51" r:id="rId2"/>
    <p:sldId id="354" r:id="rId3"/>
    <p:sldId id="355" r:id="rId4"/>
    <p:sldId id="356" r:id="rId5"/>
    <p:sldId id="359" r:id="rId6"/>
    <p:sldId id="360" r:id="rId7"/>
    <p:sldId id="361" r:id="rId8"/>
    <p:sldId id="357" r:id="rId9"/>
    <p:sldId id="338" r:id="rId10"/>
    <p:sldId id="358" r:id="rId11"/>
    <p:sldId id="257" r:id="rId12"/>
    <p:sldId id="258" r:id="rId13"/>
    <p:sldId id="302" r:id="rId14"/>
    <p:sldId id="304" r:id="rId15"/>
    <p:sldId id="305" r:id="rId16"/>
    <p:sldId id="306" r:id="rId17"/>
    <p:sldId id="339" r:id="rId18"/>
    <p:sldId id="309" r:id="rId19"/>
    <p:sldId id="268" r:id="rId20"/>
    <p:sldId id="270" r:id="rId21"/>
    <p:sldId id="313" r:id="rId22"/>
    <p:sldId id="311" r:id="rId23"/>
    <p:sldId id="362" r:id="rId24"/>
    <p:sldId id="312" r:id="rId25"/>
    <p:sldId id="363" r:id="rId26"/>
    <p:sldId id="364" r:id="rId27"/>
    <p:sldId id="365" r:id="rId28"/>
  </p:sldIdLst>
  <p:sldSz cx="9144000" cy="6858000" type="screen4x3"/>
  <p:notesSz cx="6845300" cy="9131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6" autoAdjust="0"/>
    <p:restoredTop sz="90929"/>
  </p:normalViewPr>
  <p:slideViewPr>
    <p:cSldViewPr snapToGrid="0">
      <p:cViewPr>
        <p:scale>
          <a:sx n="80" d="100"/>
          <a:sy n="80" d="100"/>
        </p:scale>
        <p:origin x="-902" y="-62"/>
      </p:cViewPr>
      <p:guideLst>
        <p:guide orient="horz" pos="2467"/>
        <p:guide pos="145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74100"/>
            <a:ext cx="296703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674100"/>
            <a:ext cx="2967037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F034E11F-513F-48E7-AB5B-C3D741D6C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9825" y="684213"/>
            <a:ext cx="4565650" cy="3424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37050"/>
            <a:ext cx="5019675" cy="4110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74100"/>
            <a:ext cx="296703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674100"/>
            <a:ext cx="2967037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062CDE3E-64BF-4D7C-9F11-E1EF012879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348D740-10C8-4C94-BAB2-57794DB56A1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40404-88B9-464A-BBA8-B678F91DF0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90061-2AFF-4D93-BAEC-1E5075D61C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335AD-5821-48D4-BBB1-A3C8FCD87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EB2B0-616F-4B0B-B868-1CDD28995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ABB15-02D8-4AAB-8F0E-DD352D2311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9FBFE-7B45-412D-8237-0AE2C5393A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97422-4A0B-4FDE-828F-6A374A60B7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2847D-6817-4678-B2F8-1AC9D32D31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0296B-F3E4-4CE8-9B46-DFAB998F1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C67D8-8A3F-46E5-9697-53B0AFA90D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A5A9E-D015-41D7-BEB0-926F3F51D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AEFDCBD-7F93-474C-8BCB-27CC23B3C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//upload.wikimedia.org/wikipedia/commons/c/c9/Delaunay_circumcircles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684213" y="1268413"/>
            <a:ext cx="7772400" cy="1470025"/>
          </a:xfrm>
        </p:spPr>
        <p:txBody>
          <a:bodyPr/>
          <a:lstStyle/>
          <a:p>
            <a:r>
              <a:rPr lang="ru-RU" smtClean="0">
                <a:latin typeface="Arial" charset="0"/>
                <a:cs typeface="Arial" charset="0"/>
              </a:rPr>
              <a:t>Компьютерная графика</a:t>
            </a: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913" y="2824163"/>
            <a:ext cx="6400800" cy="2095500"/>
          </a:xfrm>
        </p:spPr>
        <p:txBody>
          <a:bodyPr/>
          <a:lstStyle/>
          <a:p>
            <a:r>
              <a:rPr lang="ru-RU" smtClean="0">
                <a:latin typeface="Arial" charset="0"/>
                <a:cs typeface="Arial" charset="0"/>
              </a:rPr>
              <a:t>Лекция </a:t>
            </a:r>
            <a:r>
              <a:rPr lang="en-US" smtClean="0">
                <a:latin typeface="Arial" charset="0"/>
                <a:cs typeface="Arial" charset="0"/>
              </a:rPr>
              <a:t>9</a:t>
            </a:r>
            <a:endParaRPr lang="ru-RU" smtClean="0">
              <a:latin typeface="Arial" charset="0"/>
              <a:cs typeface="Arial" charset="0"/>
            </a:endParaRPr>
          </a:p>
          <a:p>
            <a:r>
              <a:rPr lang="ru-RU" smtClean="0">
                <a:latin typeface="Arial" charset="0"/>
                <a:cs typeface="Arial" charset="0"/>
              </a:rPr>
              <a:t>Триангуляция Делоне и диаграммы Вороного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7575"/>
          </a:xfrm>
        </p:spPr>
        <p:txBody>
          <a:bodyPr/>
          <a:lstStyle/>
          <a:p>
            <a:r>
              <a:rPr lang="ru-RU" sz="3600" smtClean="0"/>
              <a:t>Связь триангуляции Делоне и диаграммы Вороного</a:t>
            </a:r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>
          <a:xfrm>
            <a:off x="685800" y="1747838"/>
            <a:ext cx="7772400" cy="15621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ru-RU" sz="2800" smtClean="0"/>
              <a:t>Соединив отрезками те исходные точки, чьи многоугольники Вороного соприкасаются хотя бы углами, мы получим триангуляцию Делоне.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788" y="3209925"/>
            <a:ext cx="7302500" cy="2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smtClean="0"/>
              <a:t>Иллюстрация диаграммы Вороного </a:t>
            </a:r>
            <a:br>
              <a:rPr lang="ru-RU" sz="3600" smtClean="0"/>
            </a:br>
            <a:r>
              <a:rPr lang="ru-RU" sz="3600" smtClean="0"/>
              <a:t>на задаче о почте.</a:t>
            </a:r>
            <a:endParaRPr lang="en-US" sz="3600" smtClean="0"/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303213" y="2743200"/>
            <a:ext cx="3883025" cy="2603500"/>
            <a:chOff x="191" y="1728"/>
            <a:chExt cx="2446" cy="1640"/>
          </a:xfrm>
        </p:grpSpPr>
        <p:grpSp>
          <p:nvGrpSpPr>
            <p:cNvPr id="12357" name="Group 88"/>
            <p:cNvGrpSpPr>
              <a:grpSpLocks/>
            </p:cNvGrpSpPr>
            <p:nvPr/>
          </p:nvGrpSpPr>
          <p:grpSpPr bwMode="auto">
            <a:xfrm>
              <a:off x="2390" y="3080"/>
              <a:ext cx="247" cy="288"/>
              <a:chOff x="2390" y="3080"/>
              <a:chExt cx="247" cy="288"/>
            </a:xfrm>
          </p:grpSpPr>
          <p:sp>
            <p:nvSpPr>
              <p:cNvPr id="12359" name="Oval 66"/>
              <p:cNvSpPr>
                <a:spLocks noChangeArrowheads="1"/>
              </p:cNvSpPr>
              <p:nvPr/>
            </p:nvSpPr>
            <p:spPr bwMode="auto">
              <a:xfrm>
                <a:off x="2547" y="3087"/>
                <a:ext cx="90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360" name="Text Box 67"/>
              <p:cNvSpPr txBox="1">
                <a:spLocks noChangeArrowheads="1"/>
              </p:cNvSpPr>
              <p:nvPr/>
            </p:nvSpPr>
            <p:spPr bwMode="auto">
              <a:xfrm>
                <a:off x="2390" y="308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/>
                  <a:t>q</a:t>
                </a:r>
              </a:p>
            </p:txBody>
          </p:sp>
        </p:grpSp>
        <p:sp>
          <p:nvSpPr>
            <p:cNvPr id="12358" name="Text Box 89"/>
            <p:cNvSpPr txBox="1">
              <a:spLocks noChangeArrowheads="1"/>
            </p:cNvSpPr>
            <p:nvPr/>
          </p:nvSpPr>
          <p:spPr bwMode="auto">
            <a:xfrm>
              <a:off x="191" y="1728"/>
              <a:ext cx="177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2800" i="1"/>
                <a:t>q</a:t>
              </a:r>
              <a:r>
                <a:rPr lang="en-US" sz="2800"/>
                <a:t> : </a:t>
              </a:r>
              <a:r>
                <a:rPr lang="ru-RU" sz="2800"/>
                <a:t>наша позиция</a:t>
              </a:r>
              <a:endParaRPr lang="en-US"/>
            </a:p>
          </p:txBody>
        </p:sp>
      </p:grp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304800" y="1728788"/>
            <a:ext cx="7391400" cy="4076700"/>
            <a:chOff x="192" y="1089"/>
            <a:chExt cx="4656" cy="2568"/>
          </a:xfrm>
        </p:grpSpPr>
        <p:sp>
          <p:nvSpPr>
            <p:cNvPr id="12327" name="Line 51"/>
            <p:cNvSpPr>
              <a:spLocks noChangeShapeType="1"/>
            </p:cNvSpPr>
            <p:nvPr/>
          </p:nvSpPr>
          <p:spPr bwMode="auto">
            <a:xfrm flipH="1" flipV="1">
              <a:off x="3480" y="1611"/>
              <a:ext cx="4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12328" name="Group 97"/>
            <p:cNvGrpSpPr>
              <a:grpSpLocks/>
            </p:cNvGrpSpPr>
            <p:nvPr/>
          </p:nvGrpSpPr>
          <p:grpSpPr bwMode="auto">
            <a:xfrm>
              <a:off x="192" y="1089"/>
              <a:ext cx="4656" cy="2568"/>
              <a:chOff x="192" y="1089"/>
              <a:chExt cx="4656" cy="2568"/>
            </a:xfrm>
          </p:grpSpPr>
          <p:sp>
            <p:nvSpPr>
              <p:cNvPr id="12329" name="Line 40"/>
              <p:cNvSpPr>
                <a:spLocks noChangeShapeType="1"/>
              </p:cNvSpPr>
              <p:nvPr/>
            </p:nvSpPr>
            <p:spPr bwMode="auto">
              <a:xfrm>
                <a:off x="3264" y="2259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330" name="Line 42"/>
              <p:cNvSpPr>
                <a:spLocks noChangeShapeType="1"/>
              </p:cNvSpPr>
              <p:nvPr/>
            </p:nvSpPr>
            <p:spPr bwMode="auto">
              <a:xfrm flipV="1">
                <a:off x="3264" y="1959"/>
                <a:ext cx="24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331" name="Line 47"/>
              <p:cNvSpPr>
                <a:spLocks noChangeShapeType="1"/>
              </p:cNvSpPr>
              <p:nvPr/>
            </p:nvSpPr>
            <p:spPr bwMode="auto">
              <a:xfrm flipV="1">
                <a:off x="3576" y="2355"/>
                <a:ext cx="39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332" name="Line 48"/>
              <p:cNvSpPr>
                <a:spLocks noChangeShapeType="1"/>
              </p:cNvSpPr>
              <p:nvPr/>
            </p:nvSpPr>
            <p:spPr bwMode="auto">
              <a:xfrm flipH="1" flipV="1">
                <a:off x="3966" y="2313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333" name="Group 95"/>
              <p:cNvGrpSpPr>
                <a:grpSpLocks/>
              </p:cNvGrpSpPr>
              <p:nvPr/>
            </p:nvGrpSpPr>
            <p:grpSpPr bwMode="auto">
              <a:xfrm>
                <a:off x="192" y="1089"/>
                <a:ext cx="4656" cy="2568"/>
                <a:chOff x="192" y="1089"/>
                <a:chExt cx="4656" cy="2568"/>
              </a:xfrm>
            </p:grpSpPr>
            <p:grpSp>
              <p:nvGrpSpPr>
                <p:cNvPr id="12334" name="Group 86"/>
                <p:cNvGrpSpPr>
                  <a:grpSpLocks/>
                </p:cNvGrpSpPr>
                <p:nvPr/>
              </p:nvGrpSpPr>
              <p:grpSpPr bwMode="auto">
                <a:xfrm>
                  <a:off x="1632" y="1089"/>
                  <a:ext cx="3216" cy="2568"/>
                  <a:chOff x="1632" y="1089"/>
                  <a:chExt cx="3216" cy="2568"/>
                </a:xfrm>
              </p:grpSpPr>
              <p:grpSp>
                <p:nvGrpSpPr>
                  <p:cNvPr id="12336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1632" y="1089"/>
                    <a:ext cx="3216" cy="2568"/>
                    <a:chOff x="1056" y="1134"/>
                    <a:chExt cx="3216" cy="2568"/>
                  </a:xfrm>
                </p:grpSpPr>
                <p:sp>
                  <p:nvSpPr>
                    <p:cNvPr id="12338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2" y="1440"/>
                      <a:ext cx="864" cy="5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339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56" y="1968"/>
                      <a:ext cx="144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340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6" y="2256"/>
                      <a:ext cx="864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341" name="Line 3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056" y="3024"/>
                      <a:ext cx="48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342" name="Line 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536" y="2928"/>
                      <a:ext cx="81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343" name="Line 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52" y="2400"/>
                      <a:ext cx="384" cy="5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344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00" y="2256"/>
                      <a:ext cx="288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345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28" y="2004"/>
                      <a:ext cx="456" cy="35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346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2400"/>
                      <a:ext cx="264" cy="30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347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52" y="2928"/>
                      <a:ext cx="66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348" name="Line 4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006" y="2712"/>
                      <a:ext cx="6" cy="4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349" name="Line 5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22" y="1782"/>
                      <a:ext cx="24" cy="22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350" name="Line 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44" y="1650"/>
                      <a:ext cx="666" cy="30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351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12" y="3120"/>
                      <a:ext cx="354" cy="5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352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96" y="2406"/>
                      <a:ext cx="876" cy="7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353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6" y="1794"/>
                      <a:ext cx="678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354" name="Line 5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90" y="1986"/>
                      <a:ext cx="228" cy="3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355" name="Line 5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18" y="1626"/>
                      <a:ext cx="636" cy="35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356" name="Line 5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10" y="1134"/>
                      <a:ext cx="36" cy="5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12337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21" y="3152"/>
                    <a:ext cx="20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/>
                      <a:t>e</a:t>
                    </a:r>
                    <a:endParaRPr lang="en-US" i="1" baseline="-25000"/>
                  </a:p>
                </p:txBody>
              </p:sp>
            </p:grpSp>
            <p:sp>
              <p:nvSpPr>
                <p:cNvPr id="12335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192" y="1996"/>
                  <a:ext cx="1552" cy="6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800" i="1"/>
                    <a:t>e</a:t>
                  </a:r>
                  <a:r>
                    <a:rPr lang="en-US" sz="2800"/>
                    <a:t> : </a:t>
                  </a:r>
                  <a:r>
                    <a:rPr lang="ru-RU" sz="2800"/>
                    <a:t>разбиение Вороного</a:t>
                  </a:r>
                  <a:endParaRPr lang="en-US"/>
                </a:p>
              </p:txBody>
            </p:sp>
          </p:grpSp>
        </p:grpSp>
      </p:grpSp>
      <p:grpSp>
        <p:nvGrpSpPr>
          <p:cNvPr id="9" name="Group 96"/>
          <p:cNvGrpSpPr>
            <a:grpSpLocks/>
          </p:cNvGrpSpPr>
          <p:nvPr/>
        </p:nvGrpSpPr>
        <p:grpSpPr bwMode="auto">
          <a:xfrm>
            <a:off x="304800" y="2535238"/>
            <a:ext cx="6396038" cy="2511425"/>
            <a:chOff x="192" y="1597"/>
            <a:chExt cx="4029" cy="1582"/>
          </a:xfrm>
        </p:grpSpPr>
        <p:grpSp>
          <p:nvGrpSpPr>
            <p:cNvPr id="12309" name="Group 84"/>
            <p:cNvGrpSpPr>
              <a:grpSpLocks/>
            </p:cNvGrpSpPr>
            <p:nvPr/>
          </p:nvGrpSpPr>
          <p:grpSpPr bwMode="auto">
            <a:xfrm>
              <a:off x="2104" y="1597"/>
              <a:ext cx="2117" cy="1582"/>
              <a:chOff x="2104" y="1597"/>
              <a:chExt cx="2117" cy="1582"/>
            </a:xfrm>
          </p:grpSpPr>
          <p:sp>
            <p:nvSpPr>
              <p:cNvPr id="12311" name="Text Box 68"/>
              <p:cNvSpPr txBox="1">
                <a:spLocks noChangeArrowheads="1"/>
              </p:cNvSpPr>
              <p:nvPr/>
            </p:nvSpPr>
            <p:spPr bwMode="auto">
              <a:xfrm>
                <a:off x="3587" y="2891"/>
                <a:ext cx="2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/>
                  <a:t>v</a:t>
                </a:r>
              </a:p>
            </p:txBody>
          </p:sp>
          <p:grpSp>
            <p:nvGrpSpPr>
              <p:cNvPr id="12312" name="Group 83"/>
              <p:cNvGrpSpPr>
                <a:grpSpLocks/>
              </p:cNvGrpSpPr>
              <p:nvPr/>
            </p:nvGrpSpPr>
            <p:grpSpPr bwMode="auto">
              <a:xfrm>
                <a:off x="2104" y="1597"/>
                <a:ext cx="2117" cy="1512"/>
                <a:chOff x="2104" y="1597"/>
                <a:chExt cx="2117" cy="1512"/>
              </a:xfrm>
            </p:grpSpPr>
            <p:sp>
              <p:nvSpPr>
                <p:cNvPr id="12313" name="Oval 69"/>
                <p:cNvSpPr>
                  <a:spLocks noChangeArrowheads="1"/>
                </p:cNvSpPr>
                <p:nvPr/>
              </p:nvSpPr>
              <p:spPr bwMode="auto">
                <a:xfrm>
                  <a:off x="3560" y="3053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2314" name="Oval 70"/>
                <p:cNvSpPr>
                  <a:spLocks noChangeArrowheads="1"/>
                </p:cNvSpPr>
                <p:nvPr/>
              </p:nvSpPr>
              <p:spPr bwMode="auto">
                <a:xfrm>
                  <a:off x="2916" y="2853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2315" name="Oval 71"/>
                <p:cNvSpPr>
                  <a:spLocks noChangeArrowheads="1"/>
                </p:cNvSpPr>
                <p:nvPr/>
              </p:nvSpPr>
              <p:spPr bwMode="auto">
                <a:xfrm>
                  <a:off x="2104" y="2955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2316" name="Oval 72"/>
                <p:cNvSpPr>
                  <a:spLocks noChangeArrowheads="1"/>
                </p:cNvSpPr>
                <p:nvPr/>
              </p:nvSpPr>
              <p:spPr bwMode="auto">
                <a:xfrm>
                  <a:off x="2952" y="2187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2317" name="Oval 73"/>
                <p:cNvSpPr>
                  <a:spLocks noChangeArrowheads="1"/>
                </p:cNvSpPr>
                <p:nvPr/>
              </p:nvSpPr>
              <p:spPr bwMode="auto">
                <a:xfrm>
                  <a:off x="3249" y="2241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2318" name="Oval 74"/>
                <p:cNvSpPr>
                  <a:spLocks noChangeArrowheads="1"/>
                </p:cNvSpPr>
                <p:nvPr/>
              </p:nvSpPr>
              <p:spPr bwMode="auto">
                <a:xfrm>
                  <a:off x="3291" y="2344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2319" name="Oval 75"/>
                <p:cNvSpPr>
                  <a:spLocks noChangeArrowheads="1"/>
                </p:cNvSpPr>
                <p:nvPr/>
              </p:nvSpPr>
              <p:spPr bwMode="auto">
                <a:xfrm>
                  <a:off x="3550" y="2644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2320" name="Oval 76"/>
                <p:cNvSpPr>
                  <a:spLocks noChangeArrowheads="1"/>
                </p:cNvSpPr>
                <p:nvPr/>
              </p:nvSpPr>
              <p:spPr bwMode="auto">
                <a:xfrm>
                  <a:off x="3941" y="2349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2321" name="Oval 77"/>
                <p:cNvSpPr>
                  <a:spLocks noChangeArrowheads="1"/>
                </p:cNvSpPr>
                <p:nvPr/>
              </p:nvSpPr>
              <p:spPr bwMode="auto">
                <a:xfrm>
                  <a:off x="3938" y="2278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2322" name="Oval 78"/>
                <p:cNvSpPr>
                  <a:spLocks noChangeArrowheads="1"/>
                </p:cNvSpPr>
                <p:nvPr/>
              </p:nvSpPr>
              <p:spPr bwMode="auto">
                <a:xfrm>
                  <a:off x="3474" y="1944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2323" name="Oval 79"/>
                <p:cNvSpPr>
                  <a:spLocks noChangeArrowheads="1"/>
                </p:cNvSpPr>
                <p:nvPr/>
              </p:nvSpPr>
              <p:spPr bwMode="auto">
                <a:xfrm>
                  <a:off x="3492" y="1728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2324" name="Oval 80"/>
                <p:cNvSpPr>
                  <a:spLocks noChangeArrowheads="1"/>
                </p:cNvSpPr>
                <p:nvPr/>
              </p:nvSpPr>
              <p:spPr bwMode="auto">
                <a:xfrm>
                  <a:off x="3455" y="1597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2325" name="Oval 81"/>
                <p:cNvSpPr>
                  <a:spLocks noChangeArrowheads="1"/>
                </p:cNvSpPr>
                <p:nvPr/>
              </p:nvSpPr>
              <p:spPr bwMode="auto">
                <a:xfrm>
                  <a:off x="2799" y="1899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2326" name="Oval 82"/>
                <p:cNvSpPr>
                  <a:spLocks noChangeArrowheads="1"/>
                </p:cNvSpPr>
                <p:nvPr/>
              </p:nvSpPr>
              <p:spPr bwMode="auto">
                <a:xfrm>
                  <a:off x="4165" y="1914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12310" name="Text Box 91"/>
            <p:cNvSpPr txBox="1">
              <a:spLocks noChangeArrowheads="1"/>
            </p:cNvSpPr>
            <p:nvPr/>
          </p:nvSpPr>
          <p:spPr bwMode="auto">
            <a:xfrm>
              <a:off x="192" y="2576"/>
              <a:ext cx="1776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2800" i="1"/>
                <a:t>v</a:t>
              </a:r>
              <a:r>
                <a:rPr lang="en-US" sz="2800"/>
                <a:t> : </a:t>
              </a:r>
              <a:r>
                <a:rPr lang="ru-RU" sz="2800"/>
                <a:t>вершины Вороного</a:t>
              </a:r>
            </a:p>
          </p:txBody>
        </p:sp>
      </p:grpSp>
      <p:grpSp>
        <p:nvGrpSpPr>
          <p:cNvPr id="12" name="Group 93"/>
          <p:cNvGrpSpPr>
            <a:grpSpLocks/>
          </p:cNvGrpSpPr>
          <p:nvPr/>
        </p:nvGrpSpPr>
        <p:grpSpPr bwMode="auto">
          <a:xfrm>
            <a:off x="304800" y="2286000"/>
            <a:ext cx="6629400" cy="3322638"/>
            <a:chOff x="192" y="1440"/>
            <a:chExt cx="4176" cy="2093"/>
          </a:xfrm>
        </p:grpSpPr>
        <p:grpSp>
          <p:nvGrpSpPr>
            <p:cNvPr id="12295" name="Group 87"/>
            <p:cNvGrpSpPr>
              <a:grpSpLocks/>
            </p:cNvGrpSpPr>
            <p:nvPr/>
          </p:nvGrpSpPr>
          <p:grpSpPr bwMode="auto">
            <a:xfrm>
              <a:off x="2592" y="1587"/>
              <a:ext cx="1776" cy="1946"/>
              <a:chOff x="2592" y="1587"/>
              <a:chExt cx="1776" cy="1946"/>
            </a:xfrm>
          </p:grpSpPr>
          <p:sp>
            <p:nvSpPr>
              <p:cNvPr id="12297" name="Oval 21"/>
              <p:cNvSpPr>
                <a:spLocks noChangeArrowheads="1"/>
              </p:cNvSpPr>
              <p:nvPr/>
            </p:nvSpPr>
            <p:spPr bwMode="auto">
              <a:xfrm>
                <a:off x="3024" y="312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298" name="Oval 23"/>
              <p:cNvSpPr>
                <a:spLocks noChangeArrowheads="1"/>
              </p:cNvSpPr>
              <p:nvPr/>
            </p:nvSpPr>
            <p:spPr bwMode="auto">
              <a:xfrm>
                <a:off x="3168" y="264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299" name="Oval 24"/>
              <p:cNvSpPr>
                <a:spLocks noChangeArrowheads="1"/>
              </p:cNvSpPr>
              <p:nvPr/>
            </p:nvSpPr>
            <p:spPr bwMode="auto">
              <a:xfrm>
                <a:off x="3552" y="2211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300" name="Oval 25"/>
              <p:cNvSpPr>
                <a:spLocks noChangeArrowheads="1"/>
              </p:cNvSpPr>
              <p:nvPr/>
            </p:nvSpPr>
            <p:spPr bwMode="auto">
              <a:xfrm>
                <a:off x="3888" y="2595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301" name="Oval 26"/>
              <p:cNvSpPr>
                <a:spLocks noChangeArrowheads="1"/>
              </p:cNvSpPr>
              <p:nvPr/>
            </p:nvSpPr>
            <p:spPr bwMode="auto">
              <a:xfrm>
                <a:off x="4224" y="2211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302" name="Oval 27"/>
              <p:cNvSpPr>
                <a:spLocks noChangeArrowheads="1"/>
              </p:cNvSpPr>
              <p:nvPr/>
            </p:nvSpPr>
            <p:spPr bwMode="auto">
              <a:xfrm>
                <a:off x="3792" y="192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303" name="Oval 28"/>
              <p:cNvSpPr>
                <a:spLocks noChangeArrowheads="1"/>
              </p:cNvSpPr>
              <p:nvPr/>
            </p:nvSpPr>
            <p:spPr bwMode="auto">
              <a:xfrm>
                <a:off x="3888" y="1635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304" name="Oval 29"/>
              <p:cNvSpPr>
                <a:spLocks noChangeArrowheads="1"/>
              </p:cNvSpPr>
              <p:nvPr/>
            </p:nvSpPr>
            <p:spPr bwMode="auto">
              <a:xfrm>
                <a:off x="2928" y="2451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305" name="Oval 30"/>
              <p:cNvSpPr>
                <a:spLocks noChangeArrowheads="1"/>
              </p:cNvSpPr>
              <p:nvPr/>
            </p:nvSpPr>
            <p:spPr bwMode="auto">
              <a:xfrm>
                <a:off x="2592" y="2067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306" name="Oval 31"/>
              <p:cNvSpPr>
                <a:spLocks noChangeArrowheads="1"/>
              </p:cNvSpPr>
              <p:nvPr/>
            </p:nvSpPr>
            <p:spPr bwMode="auto">
              <a:xfrm>
                <a:off x="3024" y="1875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307" name="Oval 32"/>
              <p:cNvSpPr>
                <a:spLocks noChangeArrowheads="1"/>
              </p:cNvSpPr>
              <p:nvPr/>
            </p:nvSpPr>
            <p:spPr bwMode="auto">
              <a:xfrm>
                <a:off x="2928" y="1587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308" name="Text Box 61"/>
              <p:cNvSpPr txBox="1">
                <a:spLocks noChangeArrowheads="1"/>
              </p:cNvSpPr>
              <p:nvPr/>
            </p:nvSpPr>
            <p:spPr bwMode="auto">
              <a:xfrm>
                <a:off x="2894" y="3245"/>
                <a:ext cx="24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endParaRPr lang="en-US" i="1"/>
              </a:p>
            </p:txBody>
          </p:sp>
        </p:grpSp>
        <p:sp>
          <p:nvSpPr>
            <p:cNvPr id="12296" name="Text Box 92"/>
            <p:cNvSpPr txBox="1">
              <a:spLocks noChangeArrowheads="1"/>
            </p:cNvSpPr>
            <p:nvPr/>
          </p:nvSpPr>
          <p:spPr bwMode="auto">
            <a:xfrm>
              <a:off x="192" y="1440"/>
              <a:ext cx="16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/>
                <a:t>p</a:t>
              </a:r>
              <a:r>
                <a:rPr lang="en-US" sz="2800" i="1" baseline="-25000"/>
                <a:t>i</a:t>
              </a:r>
              <a:r>
                <a:rPr lang="en-US" sz="2800"/>
                <a:t> : </a:t>
              </a:r>
              <a:r>
                <a:rPr lang="ru-RU" sz="2800"/>
                <a:t>почта (</a:t>
              </a:r>
              <a:r>
                <a:rPr lang="en-US" sz="2800"/>
                <a:t>site</a:t>
              </a:r>
              <a:r>
                <a:rPr lang="ru-RU" sz="2800"/>
                <a:t>s)</a:t>
              </a:r>
              <a:endParaRPr lang="en-US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Пример диаграммы Вороного</a:t>
            </a:r>
            <a:r>
              <a:rPr lang="en-US" smtClean="0"/>
              <a:t>:</a:t>
            </a:r>
            <a:br>
              <a:rPr lang="en-US" smtClean="0"/>
            </a:br>
            <a:r>
              <a:rPr lang="en-US" smtClean="0"/>
              <a:t>1 </a:t>
            </a:r>
            <a:r>
              <a:rPr lang="ru-RU" smtClean="0"/>
              <a:t>сайт</a:t>
            </a:r>
            <a:endParaRPr lang="en-US" smtClean="0"/>
          </a:p>
        </p:txBody>
      </p:sp>
      <p:sp>
        <p:nvSpPr>
          <p:cNvPr id="13315" name="Oval 6"/>
          <p:cNvSpPr>
            <a:spLocks noChangeArrowheads="1"/>
          </p:cNvSpPr>
          <p:nvPr/>
        </p:nvSpPr>
        <p:spPr bwMode="auto">
          <a:xfrm>
            <a:off x="41910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Два сайта определяют серединный перпендикуляр</a:t>
            </a:r>
            <a:endParaRPr lang="en-US" smtClean="0"/>
          </a:p>
        </p:txBody>
      </p:sp>
      <p:sp>
        <p:nvSpPr>
          <p:cNvPr id="14339" name="Oval 5"/>
          <p:cNvSpPr>
            <a:spLocks noChangeArrowheads="1"/>
          </p:cNvSpPr>
          <p:nvPr/>
        </p:nvSpPr>
        <p:spPr bwMode="auto">
          <a:xfrm>
            <a:off x="3276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4340" name="Group 10"/>
          <p:cNvGrpSpPr>
            <a:grpSpLocks/>
          </p:cNvGrpSpPr>
          <p:nvPr/>
        </p:nvGrpSpPr>
        <p:grpSpPr bwMode="auto">
          <a:xfrm>
            <a:off x="3352800" y="2209800"/>
            <a:ext cx="914400" cy="3505200"/>
            <a:chOff x="2112" y="1392"/>
            <a:chExt cx="576" cy="2208"/>
          </a:xfrm>
        </p:grpSpPr>
        <p:sp>
          <p:nvSpPr>
            <p:cNvPr id="14342" name="Line 3"/>
            <p:cNvSpPr>
              <a:spLocks noChangeShapeType="1"/>
            </p:cNvSpPr>
            <p:nvPr/>
          </p:nvSpPr>
          <p:spPr bwMode="auto">
            <a:xfrm>
              <a:off x="2112" y="24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343" name="Line 6"/>
            <p:cNvSpPr>
              <a:spLocks noChangeShapeType="1"/>
            </p:cNvSpPr>
            <p:nvPr/>
          </p:nvSpPr>
          <p:spPr bwMode="auto">
            <a:xfrm>
              <a:off x="2400" y="1392"/>
              <a:ext cx="0" cy="220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4341" name="Oval 7"/>
          <p:cNvSpPr>
            <a:spLocks noChangeArrowheads="1"/>
          </p:cNvSpPr>
          <p:nvPr/>
        </p:nvSpPr>
        <p:spPr bwMode="auto">
          <a:xfrm>
            <a:off x="41910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0"/>
          <p:cNvGrpSpPr>
            <a:grpSpLocks/>
          </p:cNvGrpSpPr>
          <p:nvPr/>
        </p:nvGrpSpPr>
        <p:grpSpPr bwMode="auto">
          <a:xfrm>
            <a:off x="4267200" y="2209800"/>
            <a:ext cx="914400" cy="3505200"/>
            <a:chOff x="2112" y="1392"/>
            <a:chExt cx="576" cy="2208"/>
          </a:xfrm>
        </p:grpSpPr>
        <p:sp>
          <p:nvSpPr>
            <p:cNvPr id="15386" name="Line 11"/>
            <p:cNvSpPr>
              <a:spLocks noChangeShapeType="1"/>
            </p:cNvSpPr>
            <p:nvPr/>
          </p:nvSpPr>
          <p:spPr bwMode="auto">
            <a:xfrm>
              <a:off x="2112" y="24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87" name="Line 12"/>
            <p:cNvSpPr>
              <a:spLocks noChangeShapeType="1"/>
            </p:cNvSpPr>
            <p:nvPr/>
          </p:nvSpPr>
          <p:spPr bwMode="auto">
            <a:xfrm>
              <a:off x="2400" y="1392"/>
              <a:ext cx="0" cy="220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3276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4" name="Oval 23"/>
          <p:cNvSpPr>
            <a:spLocks noChangeArrowheads="1"/>
          </p:cNvSpPr>
          <p:nvPr/>
        </p:nvSpPr>
        <p:spPr bwMode="auto">
          <a:xfrm>
            <a:off x="3276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Несколько точек на одной прямой дают серию параллельных линий</a:t>
            </a:r>
            <a:endParaRPr lang="en-US" smtClean="0"/>
          </a:p>
        </p:txBody>
      </p:sp>
      <p:grpSp>
        <p:nvGrpSpPr>
          <p:cNvPr id="15366" name="Group 4"/>
          <p:cNvGrpSpPr>
            <a:grpSpLocks/>
          </p:cNvGrpSpPr>
          <p:nvPr/>
        </p:nvGrpSpPr>
        <p:grpSpPr bwMode="auto">
          <a:xfrm>
            <a:off x="3352800" y="2209800"/>
            <a:ext cx="914400" cy="3505200"/>
            <a:chOff x="2112" y="1392"/>
            <a:chExt cx="576" cy="2208"/>
          </a:xfrm>
        </p:grpSpPr>
        <p:sp>
          <p:nvSpPr>
            <p:cNvPr id="15384" name="Line 5"/>
            <p:cNvSpPr>
              <a:spLocks noChangeShapeType="1"/>
            </p:cNvSpPr>
            <p:nvPr/>
          </p:nvSpPr>
          <p:spPr bwMode="auto">
            <a:xfrm>
              <a:off x="2112" y="24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85" name="Line 6"/>
            <p:cNvSpPr>
              <a:spLocks noChangeShapeType="1"/>
            </p:cNvSpPr>
            <p:nvPr/>
          </p:nvSpPr>
          <p:spPr bwMode="auto">
            <a:xfrm>
              <a:off x="2400" y="1392"/>
              <a:ext cx="0" cy="220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41910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8" name="Oval 9"/>
          <p:cNvSpPr>
            <a:spLocks noChangeArrowheads="1"/>
          </p:cNvSpPr>
          <p:nvPr/>
        </p:nvSpPr>
        <p:spPr bwMode="auto">
          <a:xfrm>
            <a:off x="41910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9" name="Oval 13"/>
          <p:cNvSpPr>
            <a:spLocks noChangeArrowheads="1"/>
          </p:cNvSpPr>
          <p:nvPr/>
        </p:nvSpPr>
        <p:spPr bwMode="auto">
          <a:xfrm>
            <a:off x="51054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70" name="Oval 14"/>
          <p:cNvSpPr>
            <a:spLocks noChangeArrowheads="1"/>
          </p:cNvSpPr>
          <p:nvPr/>
        </p:nvSpPr>
        <p:spPr bwMode="auto">
          <a:xfrm>
            <a:off x="51054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5371" name="Group 15"/>
          <p:cNvGrpSpPr>
            <a:grpSpLocks/>
          </p:cNvGrpSpPr>
          <p:nvPr/>
        </p:nvGrpSpPr>
        <p:grpSpPr bwMode="auto">
          <a:xfrm>
            <a:off x="5181600" y="2209800"/>
            <a:ext cx="914400" cy="3505200"/>
            <a:chOff x="2112" y="1392"/>
            <a:chExt cx="576" cy="2208"/>
          </a:xfrm>
        </p:grpSpPr>
        <p:sp>
          <p:nvSpPr>
            <p:cNvPr id="15382" name="Line 16"/>
            <p:cNvSpPr>
              <a:spLocks noChangeShapeType="1"/>
            </p:cNvSpPr>
            <p:nvPr/>
          </p:nvSpPr>
          <p:spPr bwMode="auto">
            <a:xfrm>
              <a:off x="2112" y="24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83" name="Line 17"/>
            <p:cNvSpPr>
              <a:spLocks noChangeShapeType="1"/>
            </p:cNvSpPr>
            <p:nvPr/>
          </p:nvSpPr>
          <p:spPr bwMode="auto">
            <a:xfrm>
              <a:off x="2400" y="1392"/>
              <a:ext cx="0" cy="220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72" name="Oval 18"/>
          <p:cNvSpPr>
            <a:spLocks noChangeArrowheads="1"/>
          </p:cNvSpPr>
          <p:nvPr/>
        </p:nvSpPr>
        <p:spPr bwMode="auto">
          <a:xfrm>
            <a:off x="60198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73" name="Oval 19"/>
          <p:cNvSpPr>
            <a:spLocks noChangeArrowheads="1"/>
          </p:cNvSpPr>
          <p:nvPr/>
        </p:nvSpPr>
        <p:spPr bwMode="auto">
          <a:xfrm>
            <a:off x="23622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5374" name="Group 20"/>
          <p:cNvGrpSpPr>
            <a:grpSpLocks/>
          </p:cNvGrpSpPr>
          <p:nvPr/>
        </p:nvGrpSpPr>
        <p:grpSpPr bwMode="auto">
          <a:xfrm>
            <a:off x="2438400" y="2209800"/>
            <a:ext cx="914400" cy="3505200"/>
            <a:chOff x="2112" y="1392"/>
            <a:chExt cx="576" cy="2208"/>
          </a:xfrm>
        </p:grpSpPr>
        <p:sp>
          <p:nvSpPr>
            <p:cNvPr id="15380" name="Line 21"/>
            <p:cNvSpPr>
              <a:spLocks noChangeShapeType="1"/>
            </p:cNvSpPr>
            <p:nvPr/>
          </p:nvSpPr>
          <p:spPr bwMode="auto">
            <a:xfrm>
              <a:off x="2112" y="24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81" name="Line 22"/>
            <p:cNvSpPr>
              <a:spLocks noChangeShapeType="1"/>
            </p:cNvSpPr>
            <p:nvPr/>
          </p:nvSpPr>
          <p:spPr bwMode="auto">
            <a:xfrm>
              <a:off x="2400" y="1392"/>
              <a:ext cx="0" cy="220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75" name="Oval 24"/>
          <p:cNvSpPr>
            <a:spLocks noChangeArrowheads="1"/>
          </p:cNvSpPr>
          <p:nvPr/>
        </p:nvSpPr>
        <p:spPr bwMode="auto">
          <a:xfrm>
            <a:off x="60198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5376" name="Group 25"/>
          <p:cNvGrpSpPr>
            <a:grpSpLocks/>
          </p:cNvGrpSpPr>
          <p:nvPr/>
        </p:nvGrpSpPr>
        <p:grpSpPr bwMode="auto">
          <a:xfrm>
            <a:off x="6096000" y="2209800"/>
            <a:ext cx="914400" cy="3505200"/>
            <a:chOff x="2112" y="1392"/>
            <a:chExt cx="576" cy="2208"/>
          </a:xfrm>
        </p:grpSpPr>
        <p:sp>
          <p:nvSpPr>
            <p:cNvPr id="15378" name="Line 26"/>
            <p:cNvSpPr>
              <a:spLocks noChangeShapeType="1"/>
            </p:cNvSpPr>
            <p:nvPr/>
          </p:nvSpPr>
          <p:spPr bwMode="auto">
            <a:xfrm>
              <a:off x="2112" y="24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79" name="Line 27"/>
            <p:cNvSpPr>
              <a:spLocks noChangeShapeType="1"/>
            </p:cNvSpPr>
            <p:nvPr/>
          </p:nvSpPr>
          <p:spPr bwMode="auto">
            <a:xfrm>
              <a:off x="2400" y="1392"/>
              <a:ext cx="0" cy="220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77" name="Oval 28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Три точки, не лежащий на прямой</a:t>
            </a:r>
            <a:endParaRPr lang="en-US" sz="4000" smtClean="0"/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3276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41910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3352800" y="3962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3810000" y="2895600"/>
            <a:ext cx="0" cy="2819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16391" name="Group 7"/>
          <p:cNvGrpSpPr>
            <a:grpSpLocks/>
          </p:cNvGrpSpPr>
          <p:nvPr/>
        </p:nvGrpSpPr>
        <p:grpSpPr bwMode="auto">
          <a:xfrm>
            <a:off x="4114800" y="2489200"/>
            <a:ext cx="914400" cy="2819400"/>
            <a:chOff x="2592" y="1568"/>
            <a:chExt cx="576" cy="1776"/>
          </a:xfrm>
        </p:grpSpPr>
        <p:sp>
          <p:nvSpPr>
            <p:cNvPr id="16403" name="Oval 8"/>
            <p:cNvSpPr>
              <a:spLocks noChangeArrowheads="1"/>
            </p:cNvSpPr>
            <p:nvPr/>
          </p:nvSpPr>
          <p:spPr bwMode="auto">
            <a:xfrm>
              <a:off x="3024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404" name="Line 9"/>
            <p:cNvSpPr>
              <a:spLocks noChangeShapeType="1"/>
            </p:cNvSpPr>
            <p:nvPr/>
          </p:nvSpPr>
          <p:spPr bwMode="auto">
            <a:xfrm rot="-2700000">
              <a:off x="2592" y="23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405" name="Line 10"/>
            <p:cNvSpPr>
              <a:spLocks noChangeShapeType="1"/>
            </p:cNvSpPr>
            <p:nvPr/>
          </p:nvSpPr>
          <p:spPr bwMode="auto">
            <a:xfrm rot="-2700000">
              <a:off x="3032" y="1568"/>
              <a:ext cx="0" cy="17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6392" name="Group 21"/>
          <p:cNvGrpSpPr>
            <a:grpSpLocks/>
          </p:cNvGrpSpPr>
          <p:nvPr/>
        </p:nvGrpSpPr>
        <p:grpSpPr bwMode="auto">
          <a:xfrm>
            <a:off x="2667000" y="1752600"/>
            <a:ext cx="6450013" cy="4770438"/>
            <a:chOff x="1680" y="1104"/>
            <a:chExt cx="4063" cy="3005"/>
          </a:xfrm>
        </p:grpSpPr>
        <p:sp>
          <p:nvSpPr>
            <p:cNvPr id="16401" name="Oval 12"/>
            <p:cNvSpPr>
              <a:spLocks noChangeArrowheads="1"/>
            </p:cNvSpPr>
            <p:nvPr/>
          </p:nvSpPr>
          <p:spPr bwMode="auto">
            <a:xfrm>
              <a:off x="1680" y="1104"/>
              <a:ext cx="1440" cy="1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402" name="Text Box 13"/>
            <p:cNvSpPr txBox="1">
              <a:spLocks noChangeArrowheads="1"/>
            </p:cNvSpPr>
            <p:nvPr/>
          </p:nvSpPr>
          <p:spPr bwMode="auto">
            <a:xfrm>
              <a:off x="3696" y="3120"/>
              <a:ext cx="2047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>
                  <a:solidFill>
                    <a:schemeClr val="tx2"/>
                  </a:solidFill>
                </a:rPr>
                <a:t>Вершина Вороного </a:t>
              </a:r>
            </a:p>
            <a:p>
              <a:r>
                <a:rPr lang="ru-RU">
                  <a:solidFill>
                    <a:schemeClr val="tx2"/>
                  </a:solidFill>
                </a:rPr>
                <a:t>находится в </a:t>
              </a:r>
              <a:r>
                <a:rPr lang="en-US">
                  <a:solidFill>
                    <a:schemeClr val="tx2"/>
                  </a:solidFill>
                </a:rPr>
                <a:t> </a:t>
              </a:r>
              <a:r>
                <a:rPr lang="ru-RU">
                  <a:solidFill>
                    <a:schemeClr val="tx2"/>
                  </a:solidFill>
                </a:rPr>
                <a:t>центре</a:t>
              </a:r>
              <a:r>
                <a:rPr lang="en-US">
                  <a:solidFill>
                    <a:schemeClr val="tx2"/>
                  </a:solidFill>
                </a:rPr>
                <a:t> </a:t>
              </a:r>
              <a:br>
                <a:rPr lang="en-US">
                  <a:solidFill>
                    <a:schemeClr val="tx2"/>
                  </a:solidFill>
                </a:rPr>
              </a:br>
              <a:r>
                <a:rPr lang="ru-RU">
                  <a:solidFill>
                    <a:schemeClr val="tx2"/>
                  </a:solidFill>
                </a:rPr>
                <a:t>описанной окружности</a:t>
              </a:r>
            </a:p>
            <a:p>
              <a:r>
                <a:rPr lang="ru-RU">
                  <a:solidFill>
                    <a:schemeClr val="tx2"/>
                  </a:solidFill>
                </a:rPr>
                <a:t>для трех точек</a:t>
              </a:r>
              <a:r>
                <a:rPr lang="en-US">
                  <a:solidFill>
                    <a:schemeClr val="tx2"/>
                  </a:solidFill>
                </a:rPr>
                <a:t>.</a:t>
              </a:r>
            </a:p>
          </p:txBody>
        </p:sp>
      </p:grpSp>
      <p:grpSp>
        <p:nvGrpSpPr>
          <p:cNvPr id="16393" name="Group 14"/>
          <p:cNvGrpSpPr>
            <a:grpSpLocks/>
          </p:cNvGrpSpPr>
          <p:nvPr/>
        </p:nvGrpSpPr>
        <p:grpSpPr bwMode="auto">
          <a:xfrm>
            <a:off x="3429000" y="1981200"/>
            <a:ext cx="836613" cy="1031875"/>
            <a:chOff x="2160" y="1248"/>
            <a:chExt cx="527" cy="650"/>
          </a:xfrm>
        </p:grpSpPr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flipH="1" flipV="1">
              <a:off x="2160" y="1248"/>
              <a:ext cx="24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400" name="Text Box 16"/>
            <p:cNvSpPr txBox="1">
              <a:spLocks noChangeArrowheads="1"/>
            </p:cNvSpPr>
            <p:nvPr/>
          </p:nvSpPr>
          <p:spPr bwMode="auto">
            <a:xfrm>
              <a:off x="2486" y="161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v</a:t>
              </a:r>
            </a:p>
          </p:txBody>
        </p:sp>
      </p:grpSp>
      <p:grpSp>
        <p:nvGrpSpPr>
          <p:cNvPr id="16394" name="Group 23"/>
          <p:cNvGrpSpPr>
            <a:grpSpLocks/>
          </p:cNvGrpSpPr>
          <p:nvPr/>
        </p:nvGrpSpPr>
        <p:grpSpPr bwMode="auto">
          <a:xfrm>
            <a:off x="1419225" y="2616200"/>
            <a:ext cx="4148138" cy="3771900"/>
            <a:chOff x="873" y="1651"/>
            <a:chExt cx="2613" cy="2376"/>
          </a:xfrm>
        </p:grpSpPr>
        <p:sp>
          <p:nvSpPr>
            <p:cNvPr id="16395" name="Text Box 17"/>
            <p:cNvSpPr txBox="1">
              <a:spLocks noChangeArrowheads="1"/>
            </p:cNvSpPr>
            <p:nvPr/>
          </p:nvSpPr>
          <p:spPr bwMode="auto">
            <a:xfrm>
              <a:off x="873" y="3736"/>
              <a:ext cx="54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/>
                <a:t>Лучи</a:t>
              </a:r>
              <a:endParaRPr lang="en-US"/>
            </a:p>
          </p:txBody>
        </p:sp>
        <p:cxnSp>
          <p:nvCxnSpPr>
            <p:cNvPr id="16396" name="AutoShape 18"/>
            <p:cNvCxnSpPr>
              <a:cxnSpLocks noChangeShapeType="1"/>
              <a:stCxn id="16395" idx="3"/>
            </p:cNvCxnSpPr>
            <p:nvPr/>
          </p:nvCxnSpPr>
          <p:spPr bwMode="auto">
            <a:xfrm flipV="1">
              <a:off x="1415" y="3352"/>
              <a:ext cx="919" cy="529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397" name="AutoShape 19"/>
            <p:cNvCxnSpPr>
              <a:cxnSpLocks noChangeShapeType="1"/>
              <a:stCxn id="16395" idx="3"/>
            </p:cNvCxnSpPr>
            <p:nvPr/>
          </p:nvCxnSpPr>
          <p:spPr bwMode="auto">
            <a:xfrm flipV="1">
              <a:off x="1415" y="2968"/>
              <a:ext cx="2071" cy="91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398" name="AutoShape 22"/>
            <p:cNvCxnSpPr>
              <a:cxnSpLocks noChangeShapeType="1"/>
            </p:cNvCxnSpPr>
            <p:nvPr/>
          </p:nvCxnSpPr>
          <p:spPr bwMode="auto">
            <a:xfrm rot="-5400000">
              <a:off x="787" y="2467"/>
              <a:ext cx="2213" cy="581"/>
            </a:xfrm>
            <a:prstGeom prst="curvedConnector3">
              <a:avLst>
                <a:gd name="adj1" fmla="val 9109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Диаграмма Вороного и сегменты</a:t>
            </a:r>
            <a:endParaRPr lang="en-US" sz="4000" smtClean="0"/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3276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41910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3352800" y="3962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3810000" y="2895600"/>
            <a:ext cx="0" cy="2133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8006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7416" name="Line 9"/>
          <p:cNvSpPr>
            <a:spLocks noChangeShapeType="1"/>
          </p:cNvSpPr>
          <p:nvPr/>
        </p:nvSpPr>
        <p:spPr bwMode="auto">
          <a:xfrm rot="-2700000">
            <a:off x="4114800" y="3657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17417" name="Group 14"/>
          <p:cNvGrpSpPr>
            <a:grpSpLocks/>
          </p:cNvGrpSpPr>
          <p:nvPr/>
        </p:nvGrpSpPr>
        <p:grpSpPr bwMode="auto">
          <a:xfrm>
            <a:off x="3429000" y="1981200"/>
            <a:ext cx="836613" cy="1031875"/>
            <a:chOff x="2160" y="1248"/>
            <a:chExt cx="527" cy="650"/>
          </a:xfrm>
        </p:grpSpPr>
        <p:sp>
          <p:nvSpPr>
            <p:cNvPr id="17419" name="Line 15"/>
            <p:cNvSpPr>
              <a:spLocks noChangeShapeType="1"/>
            </p:cNvSpPr>
            <p:nvPr/>
          </p:nvSpPr>
          <p:spPr bwMode="auto">
            <a:xfrm flipH="1" flipV="1">
              <a:off x="2160" y="1248"/>
              <a:ext cx="24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420" name="Text Box 16"/>
            <p:cNvSpPr txBox="1">
              <a:spLocks noChangeArrowheads="1"/>
            </p:cNvSpPr>
            <p:nvPr/>
          </p:nvSpPr>
          <p:spPr bwMode="auto">
            <a:xfrm>
              <a:off x="2486" y="161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v</a:t>
              </a:r>
            </a:p>
          </p:txBody>
        </p:sp>
      </p:grpSp>
      <p:sp>
        <p:nvSpPr>
          <p:cNvPr id="17418" name="Line 25"/>
          <p:cNvSpPr>
            <a:spLocks noChangeShapeType="1"/>
          </p:cNvSpPr>
          <p:nvPr/>
        </p:nvSpPr>
        <p:spPr bwMode="auto">
          <a:xfrm>
            <a:off x="3810000" y="2895600"/>
            <a:ext cx="1066800" cy="1066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ChangeArrowheads="1"/>
          </p:cNvSpPr>
          <p:nvPr/>
        </p:nvSpPr>
        <p:spPr bwMode="auto">
          <a:xfrm rot="-8100000">
            <a:off x="3098800" y="3238500"/>
            <a:ext cx="1447800" cy="14478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Диаграмма Вороного и сегменты</a:t>
            </a:r>
            <a:endParaRPr lang="en-US" sz="4000" smtClean="0"/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276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41910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3352800" y="3962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3810000" y="2895600"/>
            <a:ext cx="0" cy="2133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48006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rot="-2700000">
            <a:off x="4114800" y="3657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18442" name="Group 10"/>
          <p:cNvGrpSpPr>
            <a:grpSpLocks/>
          </p:cNvGrpSpPr>
          <p:nvPr/>
        </p:nvGrpSpPr>
        <p:grpSpPr bwMode="auto">
          <a:xfrm>
            <a:off x="3429000" y="1981200"/>
            <a:ext cx="836613" cy="1031875"/>
            <a:chOff x="2160" y="1248"/>
            <a:chExt cx="527" cy="650"/>
          </a:xfrm>
        </p:grpSpPr>
        <p:sp>
          <p:nvSpPr>
            <p:cNvPr id="18456" name="Line 11"/>
            <p:cNvSpPr>
              <a:spLocks noChangeShapeType="1"/>
            </p:cNvSpPr>
            <p:nvPr/>
          </p:nvSpPr>
          <p:spPr bwMode="auto">
            <a:xfrm flipH="1" flipV="1">
              <a:off x="2160" y="1248"/>
              <a:ext cx="24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457" name="Text Box 12"/>
            <p:cNvSpPr txBox="1">
              <a:spLocks noChangeArrowheads="1"/>
            </p:cNvSpPr>
            <p:nvPr/>
          </p:nvSpPr>
          <p:spPr bwMode="auto">
            <a:xfrm>
              <a:off x="2486" y="161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v</a:t>
              </a:r>
            </a:p>
          </p:txBody>
        </p:sp>
      </p:grpSp>
      <p:sp>
        <p:nvSpPr>
          <p:cNvPr id="18443" name="Line 13"/>
          <p:cNvSpPr>
            <a:spLocks noChangeShapeType="1"/>
          </p:cNvSpPr>
          <p:nvPr/>
        </p:nvSpPr>
        <p:spPr bwMode="auto">
          <a:xfrm>
            <a:off x="3810000" y="2895600"/>
            <a:ext cx="1066800" cy="1066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18444" name="Group 14"/>
          <p:cNvGrpSpPr>
            <a:grpSpLocks/>
          </p:cNvGrpSpPr>
          <p:nvPr/>
        </p:nvGrpSpPr>
        <p:grpSpPr bwMode="auto">
          <a:xfrm>
            <a:off x="3810000" y="3808413"/>
            <a:ext cx="1192213" cy="1220787"/>
            <a:chOff x="2400" y="2399"/>
            <a:chExt cx="751" cy="769"/>
          </a:xfrm>
        </p:grpSpPr>
        <p:sp>
          <p:nvSpPr>
            <p:cNvPr id="18453" name="Oval 15"/>
            <p:cNvSpPr>
              <a:spLocks noChangeArrowheads="1"/>
            </p:cNvSpPr>
            <p:nvPr/>
          </p:nvSpPr>
          <p:spPr bwMode="auto">
            <a:xfrm rot="5400000">
              <a:off x="3055" y="283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454" name="Line 16"/>
            <p:cNvSpPr>
              <a:spLocks noChangeShapeType="1"/>
            </p:cNvSpPr>
            <p:nvPr/>
          </p:nvSpPr>
          <p:spPr bwMode="auto">
            <a:xfrm rot="2700000">
              <a:off x="2623" y="268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455" name="Line 17"/>
            <p:cNvSpPr>
              <a:spLocks noChangeShapeType="1"/>
            </p:cNvSpPr>
            <p:nvPr/>
          </p:nvSpPr>
          <p:spPr bwMode="auto">
            <a:xfrm flipH="1">
              <a:off x="2400" y="2496"/>
              <a:ext cx="672" cy="6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8445" name="Line 18"/>
          <p:cNvSpPr>
            <a:spLocks noChangeShapeType="1"/>
          </p:cNvSpPr>
          <p:nvPr/>
        </p:nvSpPr>
        <p:spPr bwMode="auto">
          <a:xfrm flipH="1">
            <a:off x="3352800" y="5029200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8446" name="Line 19"/>
          <p:cNvSpPr>
            <a:spLocks noChangeShapeType="1"/>
          </p:cNvSpPr>
          <p:nvPr/>
        </p:nvSpPr>
        <p:spPr bwMode="auto">
          <a:xfrm>
            <a:off x="4876800" y="3962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18447" name="Group 20"/>
          <p:cNvGrpSpPr>
            <a:grpSpLocks/>
          </p:cNvGrpSpPr>
          <p:nvPr/>
        </p:nvGrpSpPr>
        <p:grpSpPr bwMode="auto">
          <a:xfrm>
            <a:off x="417513" y="2657475"/>
            <a:ext cx="6611937" cy="2887663"/>
            <a:chOff x="263" y="1674"/>
            <a:chExt cx="4165" cy="1819"/>
          </a:xfrm>
        </p:grpSpPr>
        <p:sp>
          <p:nvSpPr>
            <p:cNvPr id="18448" name="Text Box 21"/>
            <p:cNvSpPr txBox="1">
              <a:spLocks noChangeArrowheads="1"/>
            </p:cNvSpPr>
            <p:nvPr/>
          </p:nvSpPr>
          <p:spPr bwMode="auto">
            <a:xfrm>
              <a:off x="2822" y="3202"/>
              <a:ext cx="160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/>
                <a:t>Открытая область</a:t>
              </a:r>
              <a:endParaRPr lang="en-US"/>
            </a:p>
          </p:txBody>
        </p:sp>
        <p:sp>
          <p:nvSpPr>
            <p:cNvPr id="18449" name="Text Box 22"/>
            <p:cNvSpPr txBox="1">
              <a:spLocks noChangeArrowheads="1"/>
            </p:cNvSpPr>
            <p:nvPr/>
          </p:nvSpPr>
          <p:spPr bwMode="auto">
            <a:xfrm>
              <a:off x="263" y="3122"/>
              <a:ext cx="19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/>
                <a:t>Ограниченная область</a:t>
              </a:r>
              <a:endParaRPr lang="en-US"/>
            </a:p>
          </p:txBody>
        </p:sp>
        <p:cxnSp>
          <p:nvCxnSpPr>
            <p:cNvPr id="18450" name="AutoShape 23"/>
            <p:cNvCxnSpPr>
              <a:cxnSpLocks noChangeShapeType="1"/>
            </p:cNvCxnSpPr>
            <p:nvPr/>
          </p:nvCxnSpPr>
          <p:spPr bwMode="auto">
            <a:xfrm flipV="1">
              <a:off x="1662" y="2567"/>
              <a:ext cx="905" cy="659"/>
            </a:xfrm>
            <a:prstGeom prst="curvedConnector3">
              <a:avLst>
                <a:gd name="adj1" fmla="val 4994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8451" name="Text Box 24"/>
            <p:cNvSpPr txBox="1">
              <a:spLocks noChangeArrowheads="1"/>
            </p:cNvSpPr>
            <p:nvPr/>
          </p:nvSpPr>
          <p:spPr bwMode="auto">
            <a:xfrm>
              <a:off x="840" y="1674"/>
              <a:ext cx="80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/>
                <a:t>Сегмент</a:t>
              </a:r>
              <a:endParaRPr lang="en-US"/>
            </a:p>
          </p:txBody>
        </p:sp>
        <p:cxnSp>
          <p:nvCxnSpPr>
            <p:cNvPr id="18452" name="AutoShape 25"/>
            <p:cNvCxnSpPr>
              <a:cxnSpLocks noChangeShapeType="1"/>
              <a:stCxn id="18451" idx="3"/>
            </p:cNvCxnSpPr>
            <p:nvPr/>
          </p:nvCxnSpPr>
          <p:spPr bwMode="auto">
            <a:xfrm>
              <a:off x="1649" y="1820"/>
              <a:ext cx="729" cy="35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Вырожденный случай</a:t>
            </a:r>
            <a:endParaRPr lang="en-US" smtClean="0"/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4089400" y="462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5003800" y="462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4165600" y="4699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4622800" y="3632200"/>
            <a:ext cx="0" cy="2819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927600" y="3225800"/>
            <a:ext cx="914400" cy="2819400"/>
            <a:chOff x="2592" y="1568"/>
            <a:chExt cx="576" cy="1776"/>
          </a:xfrm>
        </p:grpSpPr>
        <p:sp>
          <p:nvSpPr>
            <p:cNvPr id="19471" name="Oval 8"/>
            <p:cNvSpPr>
              <a:spLocks noChangeArrowheads="1"/>
            </p:cNvSpPr>
            <p:nvPr/>
          </p:nvSpPr>
          <p:spPr bwMode="auto">
            <a:xfrm>
              <a:off x="3024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9472" name="Line 9"/>
            <p:cNvSpPr>
              <a:spLocks noChangeShapeType="1"/>
            </p:cNvSpPr>
            <p:nvPr/>
          </p:nvSpPr>
          <p:spPr bwMode="auto">
            <a:xfrm rot="-2700000">
              <a:off x="2592" y="23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73" name="Line 10"/>
            <p:cNvSpPr>
              <a:spLocks noChangeShapeType="1"/>
            </p:cNvSpPr>
            <p:nvPr/>
          </p:nvSpPr>
          <p:spPr bwMode="auto">
            <a:xfrm rot="-2700000">
              <a:off x="3032" y="1568"/>
              <a:ext cx="0" cy="17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9464" name="Line 12"/>
          <p:cNvSpPr>
            <a:spLocks noChangeShapeType="1"/>
          </p:cNvSpPr>
          <p:nvPr/>
        </p:nvSpPr>
        <p:spPr bwMode="auto">
          <a:xfrm flipH="1" flipV="1">
            <a:off x="3873500" y="1816100"/>
            <a:ext cx="749300" cy="18161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9465" name="Text Box 13"/>
          <p:cNvSpPr txBox="1">
            <a:spLocks noChangeArrowheads="1"/>
          </p:cNvSpPr>
          <p:nvPr/>
        </p:nvSpPr>
        <p:spPr bwMode="auto">
          <a:xfrm>
            <a:off x="4759325" y="32924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v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 rot="-2700000">
            <a:off x="5422900" y="2400300"/>
            <a:ext cx="914400" cy="2819400"/>
            <a:chOff x="2592" y="1568"/>
            <a:chExt cx="576" cy="1776"/>
          </a:xfrm>
        </p:grpSpPr>
        <p:sp>
          <p:nvSpPr>
            <p:cNvPr id="19468" name="Oval 15"/>
            <p:cNvSpPr>
              <a:spLocks noChangeArrowheads="1"/>
            </p:cNvSpPr>
            <p:nvPr/>
          </p:nvSpPr>
          <p:spPr bwMode="auto">
            <a:xfrm>
              <a:off x="3024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9469" name="Line 16"/>
            <p:cNvSpPr>
              <a:spLocks noChangeShapeType="1"/>
            </p:cNvSpPr>
            <p:nvPr/>
          </p:nvSpPr>
          <p:spPr bwMode="auto">
            <a:xfrm rot="-2700000">
              <a:off x="2592" y="23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70" name="Line 17"/>
            <p:cNvSpPr>
              <a:spLocks noChangeShapeType="1"/>
            </p:cNvSpPr>
            <p:nvPr/>
          </p:nvSpPr>
          <p:spPr bwMode="auto">
            <a:xfrm rot="-2700000">
              <a:off x="3032" y="1568"/>
              <a:ext cx="0" cy="17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9467" name="Oval 18"/>
          <p:cNvSpPr>
            <a:spLocks noChangeArrowheads="1"/>
          </p:cNvSpPr>
          <p:nvPr/>
        </p:nvSpPr>
        <p:spPr bwMode="auto">
          <a:xfrm>
            <a:off x="3479800" y="2463800"/>
            <a:ext cx="2286000" cy="228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319088"/>
            <a:ext cx="7772400" cy="1143000"/>
          </a:xfrm>
        </p:spPr>
        <p:txBody>
          <a:bodyPr/>
          <a:lstStyle/>
          <a:p>
            <a:pPr eaLnBrk="1" hangingPunct="1"/>
            <a:r>
              <a:rPr lang="ru-RU" smtClean="0"/>
              <a:t>Свойства диаграммы Вороного</a:t>
            </a: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863" y="1312863"/>
            <a:ext cx="8431212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	</a:t>
            </a:r>
            <a:endParaRPr lang="ru-RU" sz="2800" smtClean="0"/>
          </a:p>
          <a:p>
            <a:pPr eaLnBrk="1" hangingPunct="1">
              <a:buFontTx/>
              <a:buNone/>
            </a:pPr>
            <a:r>
              <a:rPr lang="ru-RU" sz="2800" smtClean="0"/>
              <a:t>1. Точка лежит на линии сетки Вороного если расстояния от нее до пары сайтов равны.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</a:t>
            </a:r>
          </a:p>
        </p:txBody>
      </p:sp>
      <p:sp>
        <p:nvSpPr>
          <p:cNvPr id="20484" name="Line 10"/>
          <p:cNvSpPr>
            <a:spLocks noChangeShapeType="1"/>
          </p:cNvSpPr>
          <p:nvPr/>
        </p:nvSpPr>
        <p:spPr bwMode="auto">
          <a:xfrm flipH="1" flipV="1">
            <a:off x="5676900" y="3921125"/>
            <a:ext cx="53975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485" name="Line 12"/>
          <p:cNvSpPr>
            <a:spLocks noChangeShapeType="1"/>
          </p:cNvSpPr>
          <p:nvPr/>
        </p:nvSpPr>
        <p:spPr bwMode="auto">
          <a:xfrm>
            <a:off x="5395913" y="4773613"/>
            <a:ext cx="6350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486" name="Line 13"/>
          <p:cNvSpPr>
            <a:spLocks noChangeShapeType="1"/>
          </p:cNvSpPr>
          <p:nvPr/>
        </p:nvSpPr>
        <p:spPr bwMode="auto">
          <a:xfrm flipV="1">
            <a:off x="5395913" y="4378325"/>
            <a:ext cx="311150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487" name="Line 14"/>
          <p:cNvSpPr>
            <a:spLocks noChangeShapeType="1"/>
          </p:cNvSpPr>
          <p:nvPr/>
        </p:nvSpPr>
        <p:spPr bwMode="auto">
          <a:xfrm flipV="1">
            <a:off x="5800725" y="4899025"/>
            <a:ext cx="5048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488" name="Line 15"/>
          <p:cNvSpPr>
            <a:spLocks noChangeShapeType="1"/>
          </p:cNvSpPr>
          <p:nvPr/>
        </p:nvSpPr>
        <p:spPr bwMode="auto">
          <a:xfrm flipH="1" flipV="1">
            <a:off x="6305550" y="4843463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0489" name="Group 17"/>
          <p:cNvGrpSpPr>
            <a:grpSpLocks/>
          </p:cNvGrpSpPr>
          <p:nvPr/>
        </p:nvGrpSpPr>
        <p:grpSpPr bwMode="auto">
          <a:xfrm>
            <a:off x="3284538" y="3233738"/>
            <a:ext cx="4162425" cy="3378200"/>
            <a:chOff x="1632" y="1089"/>
            <a:chExt cx="3216" cy="2568"/>
          </a:xfrm>
        </p:grpSpPr>
        <p:grpSp>
          <p:nvGrpSpPr>
            <p:cNvPr id="20520" name="Group 18"/>
            <p:cNvGrpSpPr>
              <a:grpSpLocks/>
            </p:cNvGrpSpPr>
            <p:nvPr/>
          </p:nvGrpSpPr>
          <p:grpSpPr bwMode="auto">
            <a:xfrm>
              <a:off x="1632" y="1089"/>
              <a:ext cx="3216" cy="2568"/>
              <a:chOff x="1056" y="1134"/>
              <a:chExt cx="3216" cy="2568"/>
            </a:xfrm>
          </p:grpSpPr>
          <p:sp>
            <p:nvSpPr>
              <p:cNvPr id="20522" name="Line 19"/>
              <p:cNvSpPr>
                <a:spLocks noChangeShapeType="1"/>
              </p:cNvSpPr>
              <p:nvPr/>
            </p:nvSpPr>
            <p:spPr bwMode="auto">
              <a:xfrm>
                <a:off x="1392" y="1440"/>
                <a:ext cx="864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23" name="Line 20"/>
              <p:cNvSpPr>
                <a:spLocks noChangeShapeType="1"/>
              </p:cNvSpPr>
              <p:nvPr/>
            </p:nvSpPr>
            <p:spPr bwMode="auto">
              <a:xfrm>
                <a:off x="2256" y="1968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24" name="Line 21"/>
              <p:cNvSpPr>
                <a:spLocks noChangeShapeType="1"/>
              </p:cNvSpPr>
              <p:nvPr/>
            </p:nvSpPr>
            <p:spPr bwMode="auto">
              <a:xfrm flipH="1">
                <a:off x="1536" y="2256"/>
                <a:ext cx="864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25" name="Line 22"/>
              <p:cNvSpPr>
                <a:spLocks noChangeShapeType="1"/>
              </p:cNvSpPr>
              <p:nvPr/>
            </p:nvSpPr>
            <p:spPr bwMode="auto">
              <a:xfrm flipH="1">
                <a:off x="1056" y="3024"/>
                <a:ext cx="48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26" name="Line 23"/>
              <p:cNvSpPr>
                <a:spLocks noChangeShapeType="1"/>
              </p:cNvSpPr>
              <p:nvPr/>
            </p:nvSpPr>
            <p:spPr bwMode="auto">
              <a:xfrm flipV="1">
                <a:off x="1536" y="2928"/>
                <a:ext cx="81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27" name="Line 24"/>
              <p:cNvSpPr>
                <a:spLocks noChangeShapeType="1"/>
              </p:cNvSpPr>
              <p:nvPr/>
            </p:nvSpPr>
            <p:spPr bwMode="auto">
              <a:xfrm flipV="1">
                <a:off x="2352" y="2400"/>
                <a:ext cx="384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28" name="Line 25"/>
              <p:cNvSpPr>
                <a:spLocks noChangeShapeType="1"/>
              </p:cNvSpPr>
              <p:nvPr/>
            </p:nvSpPr>
            <p:spPr bwMode="auto">
              <a:xfrm>
                <a:off x="2400" y="2256"/>
                <a:ext cx="28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29" name="Line 26"/>
              <p:cNvSpPr>
                <a:spLocks noChangeShapeType="1"/>
              </p:cNvSpPr>
              <p:nvPr/>
            </p:nvSpPr>
            <p:spPr bwMode="auto">
              <a:xfrm>
                <a:off x="2928" y="2004"/>
                <a:ext cx="456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30" name="Line 27"/>
              <p:cNvSpPr>
                <a:spLocks noChangeShapeType="1"/>
              </p:cNvSpPr>
              <p:nvPr/>
            </p:nvSpPr>
            <p:spPr bwMode="auto">
              <a:xfrm>
                <a:off x="2736" y="2400"/>
                <a:ext cx="264" cy="3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31" name="Line 28"/>
              <p:cNvSpPr>
                <a:spLocks noChangeShapeType="1"/>
              </p:cNvSpPr>
              <p:nvPr/>
            </p:nvSpPr>
            <p:spPr bwMode="auto">
              <a:xfrm>
                <a:off x="2352" y="2928"/>
                <a:ext cx="66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32" name="Line 29"/>
              <p:cNvSpPr>
                <a:spLocks noChangeShapeType="1"/>
              </p:cNvSpPr>
              <p:nvPr/>
            </p:nvSpPr>
            <p:spPr bwMode="auto">
              <a:xfrm flipH="1" flipV="1">
                <a:off x="3006" y="2712"/>
                <a:ext cx="6" cy="4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33" name="Line 30"/>
              <p:cNvSpPr>
                <a:spLocks noChangeShapeType="1"/>
              </p:cNvSpPr>
              <p:nvPr/>
            </p:nvSpPr>
            <p:spPr bwMode="auto">
              <a:xfrm flipV="1">
                <a:off x="2922" y="1782"/>
                <a:ext cx="2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34" name="Line 31"/>
              <p:cNvSpPr>
                <a:spLocks noChangeShapeType="1"/>
              </p:cNvSpPr>
              <p:nvPr/>
            </p:nvSpPr>
            <p:spPr bwMode="auto">
              <a:xfrm flipV="1">
                <a:off x="2244" y="1650"/>
                <a:ext cx="666" cy="3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35" name="Line 32"/>
              <p:cNvSpPr>
                <a:spLocks noChangeShapeType="1"/>
              </p:cNvSpPr>
              <p:nvPr/>
            </p:nvSpPr>
            <p:spPr bwMode="auto">
              <a:xfrm>
                <a:off x="3012" y="3120"/>
                <a:ext cx="354" cy="5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36" name="Line 33"/>
              <p:cNvSpPr>
                <a:spLocks noChangeShapeType="1"/>
              </p:cNvSpPr>
              <p:nvPr/>
            </p:nvSpPr>
            <p:spPr bwMode="auto">
              <a:xfrm>
                <a:off x="3396" y="2406"/>
                <a:ext cx="87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37" name="Line 34"/>
              <p:cNvSpPr>
                <a:spLocks noChangeShapeType="1"/>
              </p:cNvSpPr>
              <p:nvPr/>
            </p:nvSpPr>
            <p:spPr bwMode="auto">
              <a:xfrm>
                <a:off x="2946" y="1794"/>
                <a:ext cx="67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38" name="Line 35"/>
              <p:cNvSpPr>
                <a:spLocks noChangeShapeType="1"/>
              </p:cNvSpPr>
              <p:nvPr/>
            </p:nvSpPr>
            <p:spPr bwMode="auto">
              <a:xfrm flipV="1">
                <a:off x="3390" y="1986"/>
                <a:ext cx="228" cy="3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39" name="Line 36"/>
              <p:cNvSpPr>
                <a:spLocks noChangeShapeType="1"/>
              </p:cNvSpPr>
              <p:nvPr/>
            </p:nvSpPr>
            <p:spPr bwMode="auto">
              <a:xfrm flipV="1">
                <a:off x="3618" y="1626"/>
                <a:ext cx="636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40" name="Line 37"/>
              <p:cNvSpPr>
                <a:spLocks noChangeShapeType="1"/>
              </p:cNvSpPr>
              <p:nvPr/>
            </p:nvSpPr>
            <p:spPr bwMode="auto">
              <a:xfrm flipV="1">
                <a:off x="2910" y="1134"/>
                <a:ext cx="36" cy="5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20521" name="Text Box 38"/>
            <p:cNvSpPr txBox="1">
              <a:spLocks noChangeArrowheads="1"/>
            </p:cNvSpPr>
            <p:nvPr/>
          </p:nvSpPr>
          <p:spPr bwMode="auto">
            <a:xfrm>
              <a:off x="3821" y="3153"/>
              <a:ext cx="247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e</a:t>
              </a:r>
              <a:endParaRPr lang="en-US" i="1" baseline="-25000"/>
            </a:p>
          </p:txBody>
        </p:sp>
      </p:grpSp>
      <p:sp>
        <p:nvSpPr>
          <p:cNvPr id="20490" name="Text Box 42"/>
          <p:cNvSpPr txBox="1">
            <a:spLocks noChangeArrowheads="1"/>
          </p:cNvSpPr>
          <p:nvPr/>
        </p:nvSpPr>
        <p:spPr bwMode="auto">
          <a:xfrm>
            <a:off x="5815013" y="5603875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v</a:t>
            </a:r>
          </a:p>
        </p:txBody>
      </p:sp>
      <p:grpSp>
        <p:nvGrpSpPr>
          <p:cNvPr id="20491" name="Group 43"/>
          <p:cNvGrpSpPr>
            <a:grpSpLocks/>
          </p:cNvGrpSpPr>
          <p:nvPr/>
        </p:nvGrpSpPr>
        <p:grpSpPr bwMode="auto">
          <a:xfrm>
            <a:off x="3895725" y="3902075"/>
            <a:ext cx="2740025" cy="1989138"/>
            <a:chOff x="2104" y="1597"/>
            <a:chExt cx="2117" cy="1512"/>
          </a:xfrm>
        </p:grpSpPr>
        <p:sp>
          <p:nvSpPr>
            <p:cNvPr id="20506" name="Oval 44"/>
            <p:cNvSpPr>
              <a:spLocks noChangeArrowheads="1"/>
            </p:cNvSpPr>
            <p:nvPr/>
          </p:nvSpPr>
          <p:spPr bwMode="auto">
            <a:xfrm>
              <a:off x="3560" y="3053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507" name="Oval 45"/>
            <p:cNvSpPr>
              <a:spLocks noChangeArrowheads="1"/>
            </p:cNvSpPr>
            <p:nvPr/>
          </p:nvSpPr>
          <p:spPr bwMode="auto">
            <a:xfrm>
              <a:off x="2916" y="2853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508" name="Oval 46"/>
            <p:cNvSpPr>
              <a:spLocks noChangeArrowheads="1"/>
            </p:cNvSpPr>
            <p:nvPr/>
          </p:nvSpPr>
          <p:spPr bwMode="auto">
            <a:xfrm>
              <a:off x="2104" y="2955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509" name="Oval 47"/>
            <p:cNvSpPr>
              <a:spLocks noChangeArrowheads="1"/>
            </p:cNvSpPr>
            <p:nvPr/>
          </p:nvSpPr>
          <p:spPr bwMode="auto">
            <a:xfrm>
              <a:off x="2952" y="2187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510" name="Oval 48"/>
            <p:cNvSpPr>
              <a:spLocks noChangeArrowheads="1"/>
            </p:cNvSpPr>
            <p:nvPr/>
          </p:nvSpPr>
          <p:spPr bwMode="auto">
            <a:xfrm>
              <a:off x="3249" y="2241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511" name="Oval 49"/>
            <p:cNvSpPr>
              <a:spLocks noChangeArrowheads="1"/>
            </p:cNvSpPr>
            <p:nvPr/>
          </p:nvSpPr>
          <p:spPr bwMode="auto">
            <a:xfrm>
              <a:off x="3291" y="2344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512" name="Oval 50"/>
            <p:cNvSpPr>
              <a:spLocks noChangeArrowheads="1"/>
            </p:cNvSpPr>
            <p:nvPr/>
          </p:nvSpPr>
          <p:spPr bwMode="auto">
            <a:xfrm>
              <a:off x="3550" y="2644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513" name="Oval 51"/>
            <p:cNvSpPr>
              <a:spLocks noChangeArrowheads="1"/>
            </p:cNvSpPr>
            <p:nvPr/>
          </p:nvSpPr>
          <p:spPr bwMode="auto">
            <a:xfrm>
              <a:off x="3941" y="2349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514" name="Oval 52"/>
            <p:cNvSpPr>
              <a:spLocks noChangeArrowheads="1"/>
            </p:cNvSpPr>
            <p:nvPr/>
          </p:nvSpPr>
          <p:spPr bwMode="auto">
            <a:xfrm>
              <a:off x="3938" y="2278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515" name="Oval 53"/>
            <p:cNvSpPr>
              <a:spLocks noChangeArrowheads="1"/>
            </p:cNvSpPr>
            <p:nvPr/>
          </p:nvSpPr>
          <p:spPr bwMode="auto">
            <a:xfrm>
              <a:off x="3474" y="1944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516" name="Oval 54"/>
            <p:cNvSpPr>
              <a:spLocks noChangeArrowheads="1"/>
            </p:cNvSpPr>
            <p:nvPr/>
          </p:nvSpPr>
          <p:spPr bwMode="auto">
            <a:xfrm>
              <a:off x="3492" y="1728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517" name="Oval 55"/>
            <p:cNvSpPr>
              <a:spLocks noChangeArrowheads="1"/>
            </p:cNvSpPr>
            <p:nvPr/>
          </p:nvSpPr>
          <p:spPr bwMode="auto">
            <a:xfrm>
              <a:off x="3455" y="1597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518" name="Oval 56"/>
            <p:cNvSpPr>
              <a:spLocks noChangeArrowheads="1"/>
            </p:cNvSpPr>
            <p:nvPr/>
          </p:nvSpPr>
          <p:spPr bwMode="auto">
            <a:xfrm>
              <a:off x="2799" y="1899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519" name="Oval 57"/>
            <p:cNvSpPr>
              <a:spLocks noChangeArrowheads="1"/>
            </p:cNvSpPr>
            <p:nvPr/>
          </p:nvSpPr>
          <p:spPr bwMode="auto">
            <a:xfrm>
              <a:off x="4165" y="1914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0492" name="Oval 61"/>
          <p:cNvSpPr>
            <a:spLocks noChangeArrowheads="1"/>
          </p:cNvSpPr>
          <p:nvPr/>
        </p:nvSpPr>
        <p:spPr bwMode="auto">
          <a:xfrm>
            <a:off x="5086350" y="5910263"/>
            <a:ext cx="187325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493" name="Oval 62"/>
          <p:cNvSpPr>
            <a:spLocks noChangeArrowheads="1"/>
          </p:cNvSpPr>
          <p:nvPr/>
        </p:nvSpPr>
        <p:spPr bwMode="auto">
          <a:xfrm>
            <a:off x="5273675" y="5278438"/>
            <a:ext cx="185738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494" name="Oval 63"/>
          <p:cNvSpPr>
            <a:spLocks noChangeArrowheads="1"/>
          </p:cNvSpPr>
          <p:nvPr/>
        </p:nvSpPr>
        <p:spPr bwMode="auto">
          <a:xfrm>
            <a:off x="5770563" y="4710113"/>
            <a:ext cx="185737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495" name="Oval 64"/>
          <p:cNvSpPr>
            <a:spLocks noChangeArrowheads="1"/>
          </p:cNvSpPr>
          <p:nvPr/>
        </p:nvSpPr>
        <p:spPr bwMode="auto">
          <a:xfrm>
            <a:off x="6205538" y="5214938"/>
            <a:ext cx="185737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496" name="Oval 65"/>
          <p:cNvSpPr>
            <a:spLocks noChangeArrowheads="1"/>
          </p:cNvSpPr>
          <p:nvPr/>
        </p:nvSpPr>
        <p:spPr bwMode="auto">
          <a:xfrm>
            <a:off x="6640513" y="4710113"/>
            <a:ext cx="185737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497" name="Oval 66"/>
          <p:cNvSpPr>
            <a:spLocks noChangeArrowheads="1"/>
          </p:cNvSpPr>
          <p:nvPr/>
        </p:nvSpPr>
        <p:spPr bwMode="auto">
          <a:xfrm>
            <a:off x="6080125" y="4330700"/>
            <a:ext cx="187325" cy="190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498" name="Oval 67"/>
          <p:cNvSpPr>
            <a:spLocks noChangeArrowheads="1"/>
          </p:cNvSpPr>
          <p:nvPr/>
        </p:nvSpPr>
        <p:spPr bwMode="auto">
          <a:xfrm>
            <a:off x="6205538" y="3952875"/>
            <a:ext cx="185737" cy="188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499" name="Oval 68"/>
          <p:cNvSpPr>
            <a:spLocks noChangeArrowheads="1"/>
          </p:cNvSpPr>
          <p:nvPr/>
        </p:nvSpPr>
        <p:spPr bwMode="auto">
          <a:xfrm>
            <a:off x="4962525" y="5026025"/>
            <a:ext cx="185738" cy="188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500" name="Oval 69"/>
          <p:cNvSpPr>
            <a:spLocks noChangeArrowheads="1"/>
          </p:cNvSpPr>
          <p:nvPr/>
        </p:nvSpPr>
        <p:spPr bwMode="auto">
          <a:xfrm>
            <a:off x="4527550" y="4521200"/>
            <a:ext cx="185738" cy="188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501" name="Oval 70"/>
          <p:cNvSpPr>
            <a:spLocks noChangeArrowheads="1"/>
          </p:cNvSpPr>
          <p:nvPr/>
        </p:nvSpPr>
        <p:spPr bwMode="auto">
          <a:xfrm>
            <a:off x="5086350" y="4268788"/>
            <a:ext cx="187325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502" name="Oval 71"/>
          <p:cNvSpPr>
            <a:spLocks noChangeArrowheads="1"/>
          </p:cNvSpPr>
          <p:nvPr/>
        </p:nvSpPr>
        <p:spPr bwMode="auto">
          <a:xfrm>
            <a:off x="4962525" y="3889375"/>
            <a:ext cx="185738" cy="188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503" name="Text Box 72"/>
          <p:cNvSpPr txBox="1">
            <a:spLocks noChangeArrowheads="1"/>
          </p:cNvSpPr>
          <p:nvPr/>
        </p:nvSpPr>
        <p:spPr bwMode="auto">
          <a:xfrm>
            <a:off x="4919663" y="6070600"/>
            <a:ext cx="395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i</a:t>
            </a:r>
            <a:endParaRPr lang="en-US" i="1"/>
          </a:p>
        </p:txBody>
      </p:sp>
      <p:sp>
        <p:nvSpPr>
          <p:cNvPr id="20504" name="Oval 76"/>
          <p:cNvSpPr>
            <a:spLocks noChangeArrowheads="1"/>
          </p:cNvSpPr>
          <p:nvPr/>
        </p:nvSpPr>
        <p:spPr bwMode="auto">
          <a:xfrm>
            <a:off x="4495800" y="5105400"/>
            <a:ext cx="76200" cy="7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505" name="Oval 77"/>
          <p:cNvSpPr>
            <a:spLocks noChangeArrowheads="1"/>
          </p:cNvSpPr>
          <p:nvPr/>
        </p:nvSpPr>
        <p:spPr bwMode="auto">
          <a:xfrm>
            <a:off x="4038600" y="46482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39763"/>
          </a:xfrm>
        </p:spPr>
        <p:txBody>
          <a:bodyPr/>
          <a:lstStyle/>
          <a:p>
            <a:r>
              <a:rPr lang="ru-RU" smtClean="0"/>
              <a:t>Триангуляция Делоне</a:t>
            </a:r>
          </a:p>
        </p:txBody>
      </p:sp>
      <p:sp>
        <p:nvSpPr>
          <p:cNvPr id="3075" name="Содержимое 2"/>
          <p:cNvSpPr>
            <a:spLocks noGrp="1"/>
          </p:cNvSpPr>
          <p:nvPr>
            <p:ph idx="1"/>
          </p:nvPr>
        </p:nvSpPr>
        <p:spPr>
          <a:xfrm>
            <a:off x="685800" y="1343025"/>
            <a:ext cx="7772400" cy="4752975"/>
          </a:xfrm>
        </p:spPr>
        <p:txBody>
          <a:bodyPr/>
          <a:lstStyle/>
          <a:p>
            <a:r>
              <a:rPr lang="ru-RU" sz="2800" smtClean="0"/>
              <a:t>Впервые задача построения триангуляции Делоне была поставлена в 1934 г. в работе советского математика Б.Н. Делоне. </a:t>
            </a:r>
          </a:p>
          <a:p>
            <a:r>
              <a:rPr lang="ru-RU" sz="2800" smtClean="0"/>
              <a:t>Говорят, что триангуляция удовлетворяет </a:t>
            </a:r>
            <a:r>
              <a:rPr lang="ru-RU" sz="2800" b="1" smtClean="0"/>
              <a:t>условию Делоне</a:t>
            </a:r>
            <a:r>
              <a:rPr lang="ru-RU" sz="2800" smtClean="0"/>
              <a:t>, если внутрь окружности, описанной вокруг любого построенного треугольника, не попадает ни одна из заданных точек триангуляции.</a:t>
            </a:r>
          </a:p>
          <a:p>
            <a:r>
              <a:rPr lang="ru-RU" sz="2800" smtClean="0"/>
              <a:t>Триангуляция называется триангуляцией Делоне, если она является выпуклой и удовлетворяет условию Делоне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ru-RU" smtClean="0"/>
              <a:t>Свойства диаграммы Вороного</a:t>
            </a:r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smtClean="0"/>
              <a:t>2. Точка </a:t>
            </a:r>
            <a:r>
              <a:rPr lang="en-US" sz="2800" i="1" smtClean="0"/>
              <a:t>q</a:t>
            </a:r>
            <a:r>
              <a:rPr lang="en-US" sz="2800" smtClean="0"/>
              <a:t> </a:t>
            </a:r>
            <a:r>
              <a:rPr lang="ru-RU" sz="2800" smtClean="0"/>
              <a:t>является вершиной тогда и только тогда, когда</a:t>
            </a:r>
            <a:r>
              <a:rPr lang="en-US" sz="2800" smtClean="0"/>
              <a:t>  </a:t>
            </a:r>
            <a:r>
              <a:rPr lang="ru-RU" sz="2800" smtClean="0"/>
              <a:t>наибольшая пустая окружность с центром в точке</a:t>
            </a:r>
            <a:r>
              <a:rPr lang="en-US" sz="2800" smtClean="0"/>
              <a:t> </a:t>
            </a:r>
            <a:r>
              <a:rPr lang="en-US" sz="2800" i="1" smtClean="0"/>
              <a:t>q</a:t>
            </a:r>
            <a:r>
              <a:rPr lang="en-US" sz="2800" smtClean="0"/>
              <a:t> </a:t>
            </a:r>
            <a:r>
              <a:rPr lang="ru-RU" sz="2800" smtClean="0"/>
              <a:t>касается не менее</a:t>
            </a:r>
            <a:r>
              <a:rPr lang="en-US" sz="2800" smtClean="0"/>
              <a:t> 3 </a:t>
            </a:r>
            <a:r>
              <a:rPr lang="ru-RU" sz="2800" smtClean="0"/>
              <a:t>сайтов</a:t>
            </a:r>
            <a:endParaRPr lang="en-US" sz="2800" smtClean="0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H="1" flipV="1">
            <a:off x="5676900" y="3921125"/>
            <a:ext cx="53975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5395913" y="4773613"/>
            <a:ext cx="6350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flipV="1">
            <a:off x="5395913" y="4378325"/>
            <a:ext cx="311150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V="1">
            <a:off x="5800725" y="4899025"/>
            <a:ext cx="5048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 flipV="1">
            <a:off x="6305550" y="4843463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1513" name="Group 9"/>
          <p:cNvGrpSpPr>
            <a:grpSpLocks/>
          </p:cNvGrpSpPr>
          <p:nvPr/>
        </p:nvGrpSpPr>
        <p:grpSpPr bwMode="auto">
          <a:xfrm>
            <a:off x="3284538" y="3233738"/>
            <a:ext cx="4162425" cy="3378200"/>
            <a:chOff x="1632" y="1089"/>
            <a:chExt cx="3216" cy="2568"/>
          </a:xfrm>
        </p:grpSpPr>
        <p:grpSp>
          <p:nvGrpSpPr>
            <p:cNvPr id="21544" name="Group 10"/>
            <p:cNvGrpSpPr>
              <a:grpSpLocks/>
            </p:cNvGrpSpPr>
            <p:nvPr/>
          </p:nvGrpSpPr>
          <p:grpSpPr bwMode="auto">
            <a:xfrm>
              <a:off x="1632" y="1089"/>
              <a:ext cx="3216" cy="2568"/>
              <a:chOff x="1056" y="1134"/>
              <a:chExt cx="3216" cy="2568"/>
            </a:xfrm>
          </p:grpSpPr>
          <p:sp>
            <p:nvSpPr>
              <p:cNvPr id="21546" name="Line 11"/>
              <p:cNvSpPr>
                <a:spLocks noChangeShapeType="1"/>
              </p:cNvSpPr>
              <p:nvPr/>
            </p:nvSpPr>
            <p:spPr bwMode="auto">
              <a:xfrm>
                <a:off x="1392" y="1440"/>
                <a:ext cx="864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47" name="Line 12"/>
              <p:cNvSpPr>
                <a:spLocks noChangeShapeType="1"/>
              </p:cNvSpPr>
              <p:nvPr/>
            </p:nvSpPr>
            <p:spPr bwMode="auto">
              <a:xfrm>
                <a:off x="2256" y="1968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48" name="Line 13"/>
              <p:cNvSpPr>
                <a:spLocks noChangeShapeType="1"/>
              </p:cNvSpPr>
              <p:nvPr/>
            </p:nvSpPr>
            <p:spPr bwMode="auto">
              <a:xfrm flipH="1">
                <a:off x="1536" y="2256"/>
                <a:ext cx="864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49" name="Line 14"/>
              <p:cNvSpPr>
                <a:spLocks noChangeShapeType="1"/>
              </p:cNvSpPr>
              <p:nvPr/>
            </p:nvSpPr>
            <p:spPr bwMode="auto">
              <a:xfrm flipH="1">
                <a:off x="1056" y="3024"/>
                <a:ext cx="48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50" name="Line 15"/>
              <p:cNvSpPr>
                <a:spLocks noChangeShapeType="1"/>
              </p:cNvSpPr>
              <p:nvPr/>
            </p:nvSpPr>
            <p:spPr bwMode="auto">
              <a:xfrm flipV="1">
                <a:off x="1536" y="2928"/>
                <a:ext cx="81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51" name="Line 16"/>
              <p:cNvSpPr>
                <a:spLocks noChangeShapeType="1"/>
              </p:cNvSpPr>
              <p:nvPr/>
            </p:nvSpPr>
            <p:spPr bwMode="auto">
              <a:xfrm flipV="1">
                <a:off x="2352" y="2400"/>
                <a:ext cx="384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52" name="Line 17"/>
              <p:cNvSpPr>
                <a:spLocks noChangeShapeType="1"/>
              </p:cNvSpPr>
              <p:nvPr/>
            </p:nvSpPr>
            <p:spPr bwMode="auto">
              <a:xfrm>
                <a:off x="2400" y="2256"/>
                <a:ext cx="28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53" name="Line 18"/>
              <p:cNvSpPr>
                <a:spLocks noChangeShapeType="1"/>
              </p:cNvSpPr>
              <p:nvPr/>
            </p:nvSpPr>
            <p:spPr bwMode="auto">
              <a:xfrm>
                <a:off x="2928" y="2004"/>
                <a:ext cx="456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54" name="Line 19"/>
              <p:cNvSpPr>
                <a:spLocks noChangeShapeType="1"/>
              </p:cNvSpPr>
              <p:nvPr/>
            </p:nvSpPr>
            <p:spPr bwMode="auto">
              <a:xfrm>
                <a:off x="2736" y="2400"/>
                <a:ext cx="264" cy="3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55" name="Line 20"/>
              <p:cNvSpPr>
                <a:spLocks noChangeShapeType="1"/>
              </p:cNvSpPr>
              <p:nvPr/>
            </p:nvSpPr>
            <p:spPr bwMode="auto">
              <a:xfrm>
                <a:off x="2352" y="2928"/>
                <a:ext cx="66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56" name="Line 21"/>
              <p:cNvSpPr>
                <a:spLocks noChangeShapeType="1"/>
              </p:cNvSpPr>
              <p:nvPr/>
            </p:nvSpPr>
            <p:spPr bwMode="auto">
              <a:xfrm flipH="1" flipV="1">
                <a:off x="3006" y="2712"/>
                <a:ext cx="6" cy="4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57" name="Line 22"/>
              <p:cNvSpPr>
                <a:spLocks noChangeShapeType="1"/>
              </p:cNvSpPr>
              <p:nvPr/>
            </p:nvSpPr>
            <p:spPr bwMode="auto">
              <a:xfrm flipV="1">
                <a:off x="2922" y="1782"/>
                <a:ext cx="2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58" name="Line 23"/>
              <p:cNvSpPr>
                <a:spLocks noChangeShapeType="1"/>
              </p:cNvSpPr>
              <p:nvPr/>
            </p:nvSpPr>
            <p:spPr bwMode="auto">
              <a:xfrm flipV="1">
                <a:off x="2244" y="1650"/>
                <a:ext cx="666" cy="3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59" name="Line 24"/>
              <p:cNvSpPr>
                <a:spLocks noChangeShapeType="1"/>
              </p:cNvSpPr>
              <p:nvPr/>
            </p:nvSpPr>
            <p:spPr bwMode="auto">
              <a:xfrm>
                <a:off x="3012" y="3120"/>
                <a:ext cx="354" cy="5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60" name="Line 25"/>
              <p:cNvSpPr>
                <a:spLocks noChangeShapeType="1"/>
              </p:cNvSpPr>
              <p:nvPr/>
            </p:nvSpPr>
            <p:spPr bwMode="auto">
              <a:xfrm>
                <a:off x="3396" y="2406"/>
                <a:ext cx="87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61" name="Line 26"/>
              <p:cNvSpPr>
                <a:spLocks noChangeShapeType="1"/>
              </p:cNvSpPr>
              <p:nvPr/>
            </p:nvSpPr>
            <p:spPr bwMode="auto">
              <a:xfrm>
                <a:off x="2946" y="1794"/>
                <a:ext cx="67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62" name="Line 27"/>
              <p:cNvSpPr>
                <a:spLocks noChangeShapeType="1"/>
              </p:cNvSpPr>
              <p:nvPr/>
            </p:nvSpPr>
            <p:spPr bwMode="auto">
              <a:xfrm flipV="1">
                <a:off x="3390" y="1986"/>
                <a:ext cx="228" cy="3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63" name="Line 28"/>
              <p:cNvSpPr>
                <a:spLocks noChangeShapeType="1"/>
              </p:cNvSpPr>
              <p:nvPr/>
            </p:nvSpPr>
            <p:spPr bwMode="auto">
              <a:xfrm flipV="1">
                <a:off x="3618" y="1626"/>
                <a:ext cx="636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64" name="Line 29"/>
              <p:cNvSpPr>
                <a:spLocks noChangeShapeType="1"/>
              </p:cNvSpPr>
              <p:nvPr/>
            </p:nvSpPr>
            <p:spPr bwMode="auto">
              <a:xfrm flipV="1">
                <a:off x="2910" y="1134"/>
                <a:ext cx="36" cy="5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21545" name="Text Box 30"/>
            <p:cNvSpPr txBox="1">
              <a:spLocks noChangeArrowheads="1"/>
            </p:cNvSpPr>
            <p:nvPr/>
          </p:nvSpPr>
          <p:spPr bwMode="auto">
            <a:xfrm>
              <a:off x="3821" y="3153"/>
              <a:ext cx="247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e</a:t>
              </a:r>
              <a:endParaRPr lang="en-US" i="1" baseline="-25000"/>
            </a:p>
          </p:txBody>
        </p:sp>
      </p:grpSp>
      <p:sp>
        <p:nvSpPr>
          <p:cNvPr id="21514" name="Text Box 32"/>
          <p:cNvSpPr txBox="1">
            <a:spLocks noChangeArrowheads="1"/>
          </p:cNvSpPr>
          <p:nvPr/>
        </p:nvSpPr>
        <p:spPr bwMode="auto">
          <a:xfrm>
            <a:off x="5815013" y="5603875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v</a:t>
            </a:r>
          </a:p>
        </p:txBody>
      </p:sp>
      <p:grpSp>
        <p:nvGrpSpPr>
          <p:cNvPr id="21515" name="Group 33"/>
          <p:cNvGrpSpPr>
            <a:grpSpLocks/>
          </p:cNvGrpSpPr>
          <p:nvPr/>
        </p:nvGrpSpPr>
        <p:grpSpPr bwMode="auto">
          <a:xfrm>
            <a:off x="3895725" y="3902075"/>
            <a:ext cx="2740025" cy="1989138"/>
            <a:chOff x="2104" y="1597"/>
            <a:chExt cx="2117" cy="1512"/>
          </a:xfrm>
        </p:grpSpPr>
        <p:sp>
          <p:nvSpPr>
            <p:cNvPr id="21530" name="Oval 34"/>
            <p:cNvSpPr>
              <a:spLocks noChangeArrowheads="1"/>
            </p:cNvSpPr>
            <p:nvPr/>
          </p:nvSpPr>
          <p:spPr bwMode="auto">
            <a:xfrm>
              <a:off x="3560" y="3053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31" name="Oval 35"/>
            <p:cNvSpPr>
              <a:spLocks noChangeArrowheads="1"/>
            </p:cNvSpPr>
            <p:nvPr/>
          </p:nvSpPr>
          <p:spPr bwMode="auto">
            <a:xfrm>
              <a:off x="2916" y="2853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32" name="Oval 36"/>
            <p:cNvSpPr>
              <a:spLocks noChangeArrowheads="1"/>
            </p:cNvSpPr>
            <p:nvPr/>
          </p:nvSpPr>
          <p:spPr bwMode="auto">
            <a:xfrm>
              <a:off x="2104" y="2955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33" name="Oval 37"/>
            <p:cNvSpPr>
              <a:spLocks noChangeArrowheads="1"/>
            </p:cNvSpPr>
            <p:nvPr/>
          </p:nvSpPr>
          <p:spPr bwMode="auto">
            <a:xfrm>
              <a:off x="2952" y="2187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34" name="Oval 38"/>
            <p:cNvSpPr>
              <a:spLocks noChangeArrowheads="1"/>
            </p:cNvSpPr>
            <p:nvPr/>
          </p:nvSpPr>
          <p:spPr bwMode="auto">
            <a:xfrm>
              <a:off x="3249" y="2241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35" name="Oval 39"/>
            <p:cNvSpPr>
              <a:spLocks noChangeArrowheads="1"/>
            </p:cNvSpPr>
            <p:nvPr/>
          </p:nvSpPr>
          <p:spPr bwMode="auto">
            <a:xfrm>
              <a:off x="3291" y="2344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36" name="Oval 40"/>
            <p:cNvSpPr>
              <a:spLocks noChangeArrowheads="1"/>
            </p:cNvSpPr>
            <p:nvPr/>
          </p:nvSpPr>
          <p:spPr bwMode="auto">
            <a:xfrm>
              <a:off x="3550" y="2644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37" name="Oval 41"/>
            <p:cNvSpPr>
              <a:spLocks noChangeArrowheads="1"/>
            </p:cNvSpPr>
            <p:nvPr/>
          </p:nvSpPr>
          <p:spPr bwMode="auto">
            <a:xfrm>
              <a:off x="3941" y="2349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38" name="Oval 42"/>
            <p:cNvSpPr>
              <a:spLocks noChangeArrowheads="1"/>
            </p:cNvSpPr>
            <p:nvPr/>
          </p:nvSpPr>
          <p:spPr bwMode="auto">
            <a:xfrm>
              <a:off x="3938" y="2278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39" name="Oval 43"/>
            <p:cNvSpPr>
              <a:spLocks noChangeArrowheads="1"/>
            </p:cNvSpPr>
            <p:nvPr/>
          </p:nvSpPr>
          <p:spPr bwMode="auto">
            <a:xfrm>
              <a:off x="3474" y="1944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40" name="Oval 44"/>
            <p:cNvSpPr>
              <a:spLocks noChangeArrowheads="1"/>
            </p:cNvSpPr>
            <p:nvPr/>
          </p:nvSpPr>
          <p:spPr bwMode="auto">
            <a:xfrm>
              <a:off x="3492" y="1728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41" name="Oval 45"/>
            <p:cNvSpPr>
              <a:spLocks noChangeArrowheads="1"/>
            </p:cNvSpPr>
            <p:nvPr/>
          </p:nvSpPr>
          <p:spPr bwMode="auto">
            <a:xfrm>
              <a:off x="3455" y="1597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42" name="Oval 46"/>
            <p:cNvSpPr>
              <a:spLocks noChangeArrowheads="1"/>
            </p:cNvSpPr>
            <p:nvPr/>
          </p:nvSpPr>
          <p:spPr bwMode="auto">
            <a:xfrm>
              <a:off x="2799" y="1899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43" name="Oval 47"/>
            <p:cNvSpPr>
              <a:spLocks noChangeArrowheads="1"/>
            </p:cNvSpPr>
            <p:nvPr/>
          </p:nvSpPr>
          <p:spPr bwMode="auto">
            <a:xfrm>
              <a:off x="4165" y="1914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1516" name="Oval 49"/>
          <p:cNvSpPr>
            <a:spLocks noChangeArrowheads="1"/>
          </p:cNvSpPr>
          <p:nvPr/>
        </p:nvSpPr>
        <p:spPr bwMode="auto">
          <a:xfrm>
            <a:off x="5086350" y="5910263"/>
            <a:ext cx="187325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517" name="Oval 50"/>
          <p:cNvSpPr>
            <a:spLocks noChangeArrowheads="1"/>
          </p:cNvSpPr>
          <p:nvPr/>
        </p:nvSpPr>
        <p:spPr bwMode="auto">
          <a:xfrm>
            <a:off x="5273675" y="5278438"/>
            <a:ext cx="185738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518" name="Oval 51"/>
          <p:cNvSpPr>
            <a:spLocks noChangeArrowheads="1"/>
          </p:cNvSpPr>
          <p:nvPr/>
        </p:nvSpPr>
        <p:spPr bwMode="auto">
          <a:xfrm>
            <a:off x="5770563" y="4710113"/>
            <a:ext cx="185737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519" name="Oval 52"/>
          <p:cNvSpPr>
            <a:spLocks noChangeArrowheads="1"/>
          </p:cNvSpPr>
          <p:nvPr/>
        </p:nvSpPr>
        <p:spPr bwMode="auto">
          <a:xfrm>
            <a:off x="6205538" y="5214938"/>
            <a:ext cx="185737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520" name="Oval 53"/>
          <p:cNvSpPr>
            <a:spLocks noChangeArrowheads="1"/>
          </p:cNvSpPr>
          <p:nvPr/>
        </p:nvSpPr>
        <p:spPr bwMode="auto">
          <a:xfrm>
            <a:off x="6640513" y="4710113"/>
            <a:ext cx="185737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521" name="Oval 54"/>
          <p:cNvSpPr>
            <a:spLocks noChangeArrowheads="1"/>
          </p:cNvSpPr>
          <p:nvPr/>
        </p:nvSpPr>
        <p:spPr bwMode="auto">
          <a:xfrm>
            <a:off x="6080125" y="4330700"/>
            <a:ext cx="187325" cy="190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522" name="Oval 55"/>
          <p:cNvSpPr>
            <a:spLocks noChangeArrowheads="1"/>
          </p:cNvSpPr>
          <p:nvPr/>
        </p:nvSpPr>
        <p:spPr bwMode="auto">
          <a:xfrm>
            <a:off x="6205538" y="3952875"/>
            <a:ext cx="185737" cy="188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523" name="Oval 56"/>
          <p:cNvSpPr>
            <a:spLocks noChangeArrowheads="1"/>
          </p:cNvSpPr>
          <p:nvPr/>
        </p:nvSpPr>
        <p:spPr bwMode="auto">
          <a:xfrm>
            <a:off x="4962525" y="5026025"/>
            <a:ext cx="185738" cy="188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524" name="Oval 57"/>
          <p:cNvSpPr>
            <a:spLocks noChangeArrowheads="1"/>
          </p:cNvSpPr>
          <p:nvPr/>
        </p:nvSpPr>
        <p:spPr bwMode="auto">
          <a:xfrm>
            <a:off x="4527550" y="4521200"/>
            <a:ext cx="185738" cy="188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525" name="Oval 58"/>
          <p:cNvSpPr>
            <a:spLocks noChangeArrowheads="1"/>
          </p:cNvSpPr>
          <p:nvPr/>
        </p:nvSpPr>
        <p:spPr bwMode="auto">
          <a:xfrm>
            <a:off x="5086350" y="4268788"/>
            <a:ext cx="187325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526" name="Oval 59"/>
          <p:cNvSpPr>
            <a:spLocks noChangeArrowheads="1"/>
          </p:cNvSpPr>
          <p:nvPr/>
        </p:nvSpPr>
        <p:spPr bwMode="auto">
          <a:xfrm>
            <a:off x="4962525" y="3889375"/>
            <a:ext cx="185738" cy="188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527" name="Text Box 60"/>
          <p:cNvSpPr txBox="1">
            <a:spLocks noChangeArrowheads="1"/>
          </p:cNvSpPr>
          <p:nvPr/>
        </p:nvSpPr>
        <p:spPr bwMode="auto">
          <a:xfrm>
            <a:off x="4919663" y="6070600"/>
            <a:ext cx="395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i</a:t>
            </a:r>
            <a:endParaRPr lang="en-US" i="1"/>
          </a:p>
        </p:txBody>
      </p:sp>
      <p:sp>
        <p:nvSpPr>
          <p:cNvPr id="21528" name="Oval 62"/>
          <p:cNvSpPr>
            <a:spLocks noChangeArrowheads="1"/>
          </p:cNvSpPr>
          <p:nvPr/>
        </p:nvSpPr>
        <p:spPr bwMode="auto">
          <a:xfrm>
            <a:off x="4981575" y="4676775"/>
            <a:ext cx="76200" cy="7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529" name="Oval 63"/>
          <p:cNvSpPr>
            <a:spLocks noChangeArrowheads="1"/>
          </p:cNvSpPr>
          <p:nvPr/>
        </p:nvSpPr>
        <p:spPr bwMode="auto">
          <a:xfrm>
            <a:off x="4648200" y="4343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648200" y="2527300"/>
            <a:ext cx="3594100" cy="37973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Построение диаграммы Вороного</a:t>
            </a:r>
            <a:endParaRPr lang="en-US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ru-RU" smtClean="0"/>
              <a:t>Рассмотрим алгоритм деления плоскости на части</a:t>
            </a:r>
            <a:r>
              <a:rPr lang="en-US" smtClean="0"/>
              <a:t>…</a:t>
            </a:r>
            <a:endParaRPr lang="en-US" smtClean="0">
              <a:sym typeface="Wingdings" pitchFamily="2" charset="2"/>
            </a:endParaRP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4089400" y="42799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5003800" y="42799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4165600" y="435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4622800" y="2527300"/>
            <a:ext cx="0" cy="3810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6664325" y="23399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16"/>
          <p:cNvSpPr>
            <a:spLocks noChangeArrowheads="1"/>
          </p:cNvSpPr>
          <p:nvPr/>
        </p:nvSpPr>
        <p:spPr bwMode="auto">
          <a:xfrm rot="-1800000">
            <a:off x="3711575" y="3373438"/>
            <a:ext cx="2492375" cy="2846387"/>
          </a:xfrm>
          <a:prstGeom prst="triangle">
            <a:avLst>
              <a:gd name="adj" fmla="val 68838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Построение диаграммы Вороного</a:t>
            </a:r>
            <a:endParaRPr lang="en-US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ru-RU" smtClean="0"/>
              <a:t>Рассмотрим алгоритм деления плоскости на части </a:t>
            </a:r>
            <a:r>
              <a:rPr lang="en-US" smtClean="0"/>
              <a:t>…</a:t>
            </a:r>
            <a:endParaRPr lang="en-US" smtClean="0">
              <a:sym typeface="Wingdings" pitchFamily="2" charset="2"/>
            </a:endParaRP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4089400" y="42799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5003800" y="42799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4165600" y="435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4622800" y="2527300"/>
            <a:ext cx="0" cy="3810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5613400" y="3670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rot="-2700000">
            <a:off x="4927600" y="4051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>
            <a:off x="3911600" y="2590800"/>
            <a:ext cx="3098800" cy="3073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64" name="Text Box 15"/>
          <p:cNvSpPr txBox="1">
            <a:spLocks noChangeArrowheads="1"/>
          </p:cNvSpPr>
          <p:nvPr/>
        </p:nvSpPr>
        <p:spPr bwMode="auto">
          <a:xfrm>
            <a:off x="6664325" y="23399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Построение диаграммы Вороного</a:t>
            </a:r>
            <a:endParaRPr lang="en-US" smtClean="0"/>
          </a:p>
        </p:txBody>
      </p:sp>
      <p:sp>
        <p:nvSpPr>
          <p:cNvPr id="24579" name="Text Box 15"/>
          <p:cNvSpPr txBox="1">
            <a:spLocks noChangeArrowheads="1"/>
          </p:cNvSpPr>
          <p:nvPr/>
        </p:nvSpPr>
        <p:spPr bwMode="auto">
          <a:xfrm>
            <a:off x="6664325" y="23399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666750" y="2028825"/>
            <a:ext cx="740251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/>
              <a:t>Получаем итерационный процесс, который нужно повторять для каждого сайта.</a:t>
            </a:r>
            <a:endParaRPr lang="en-US" sz="2800"/>
          </a:p>
        </p:txBody>
      </p:sp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3146425"/>
            <a:ext cx="2424113" cy="355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0288" y="3124200"/>
            <a:ext cx="3028950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smtClean="0"/>
              <a:t>Анализ алгоритма построения диаграммы Вороного</a:t>
            </a:r>
            <a:endParaRPr lang="en-US" sz="36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ru-RU" sz="2400" dirty="0" smtClean="0"/>
              <a:t>Для каждой новой точки из n имеющихся требуется совершить следующие действия:</a:t>
            </a:r>
          </a:p>
          <a:p>
            <a:pPr eaLnBrk="1" hangingPunct="1">
              <a:defRPr/>
            </a:pPr>
            <a:r>
              <a:rPr lang="ru-RU" sz="2400" dirty="0" smtClean="0"/>
              <a:t>Определить, в какую часть диаграммы она попадает.</a:t>
            </a:r>
          </a:p>
          <a:p>
            <a:pPr eaLnBrk="1" hangingPunct="1">
              <a:defRPr/>
            </a:pPr>
            <a:r>
              <a:rPr lang="ru-RU" sz="2400" dirty="0" smtClean="0"/>
              <a:t>Разбить данную ячейку диаграммы на части серединным перпендикуляром.</a:t>
            </a:r>
          </a:p>
          <a:p>
            <a:pPr eaLnBrk="1" hangingPunct="1">
              <a:defRPr/>
            </a:pPr>
            <a:r>
              <a:rPr lang="ru-RU" sz="2400" dirty="0" smtClean="0"/>
              <a:t>Найти точки пересечения этого перпендикуляра со сторонами диаграммы.</a:t>
            </a:r>
          </a:p>
          <a:p>
            <a:pPr eaLnBrk="1" hangingPunct="1">
              <a:defRPr/>
            </a:pPr>
            <a:r>
              <a:rPr lang="ru-RU" sz="2400" dirty="0" smtClean="0"/>
              <a:t>Продолжать процесс, пока граница области не замкнется или две границы не уйдут в бесконечность.</a:t>
            </a:r>
          </a:p>
          <a:p>
            <a:pPr eaLnBrk="1" hangingPunct="1">
              <a:defRPr/>
            </a:pPr>
            <a:r>
              <a:rPr lang="ru-RU" sz="2400" dirty="0" smtClean="0"/>
              <a:t>Вычислительная сложность</a:t>
            </a:r>
            <a:r>
              <a:rPr lang="en-US" sz="2400" dirty="0" smtClean="0"/>
              <a:t>: O( </a:t>
            </a:r>
            <a:r>
              <a:rPr lang="en-US" sz="2400" i="1" dirty="0" smtClean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log </a:t>
            </a:r>
            <a:r>
              <a:rPr lang="en-US" sz="2400" i="1" dirty="0" smtClean="0"/>
              <a:t>n </a:t>
            </a:r>
            <a:r>
              <a:rPr lang="en-US" sz="2400" dirty="0" smtClean="0"/>
              <a:t>)</a:t>
            </a:r>
            <a:endParaRPr lang="en-US" sz="2400" baseline="30000" dirty="0" smtClean="0"/>
          </a:p>
          <a:p>
            <a:pPr marL="0" indent="0" eaLnBrk="1" hangingPunct="1">
              <a:buFontTx/>
              <a:buNone/>
              <a:defRPr/>
            </a:pPr>
            <a:endParaRPr lang="en-US" sz="2400" dirty="0" smtClean="0">
              <a:sym typeface="Wingdings" pitchFamily="2" charset="2"/>
            </a:endParaRPr>
          </a:p>
        </p:txBody>
      </p:sp>
      <p:sp>
        <p:nvSpPr>
          <p:cNvPr id="25604" name="Text Box 15"/>
          <p:cNvSpPr txBox="1">
            <a:spLocks noChangeArrowheads="1"/>
          </p:cNvSpPr>
          <p:nvPr/>
        </p:nvSpPr>
        <p:spPr bwMode="auto">
          <a:xfrm>
            <a:off x="6664325" y="23399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Построить триангуляцию Делоне множества точек плоскости</a:t>
            </a:r>
          </a:p>
          <a:p>
            <a:r>
              <a:rPr lang="ru-RU" sz="1800" dirty="0" smtClean="0"/>
              <a:t>Построить диаграмму Вороного множества точек плоскости</a:t>
            </a:r>
          </a:p>
          <a:p>
            <a:r>
              <a:rPr lang="ru-RU" sz="1800" dirty="0" smtClean="0"/>
              <a:t>Произвести пошаговую визуализацию решения предыдущих двух задач</a:t>
            </a:r>
          </a:p>
          <a:p>
            <a:r>
              <a:rPr lang="ru-RU" sz="1800" dirty="0" smtClean="0"/>
              <a:t>Для множества точек плоскости найти окружность максимального радиуса, содержащуюся внутри выпуклой оболочки данных точек, и не содержащую внутри себя ни одну из этих точек</a:t>
            </a:r>
          </a:p>
          <a:p>
            <a:r>
              <a:rPr lang="ru-RU" sz="1800" dirty="0" smtClean="0"/>
              <a:t>Для двух множеств точек плоскости </a:t>
            </a:r>
            <a:r>
              <a:rPr lang="en-US" sz="1800" dirty="0" smtClean="0"/>
              <a:t>A </a:t>
            </a:r>
            <a:r>
              <a:rPr lang="ru-RU" sz="1800" dirty="0" smtClean="0"/>
              <a:t>и</a:t>
            </a:r>
            <a:r>
              <a:rPr lang="en-US" sz="1800" dirty="0" smtClean="0"/>
              <a:t> B </a:t>
            </a:r>
            <a:r>
              <a:rPr lang="ru-RU" sz="1800" dirty="0" smtClean="0"/>
              <a:t>найти точку </a:t>
            </a:r>
            <a:r>
              <a:rPr lang="en-US" sz="1800" dirty="0" smtClean="0"/>
              <a:t>a </a:t>
            </a:r>
            <a:r>
              <a:rPr lang="ru-RU" sz="1800" dirty="0" smtClean="0"/>
              <a:t>из </a:t>
            </a:r>
            <a:r>
              <a:rPr lang="en-US" sz="1800" dirty="0" smtClean="0"/>
              <a:t>A </a:t>
            </a:r>
            <a:r>
              <a:rPr lang="ru-RU" sz="1800" dirty="0" smtClean="0"/>
              <a:t>и точку </a:t>
            </a:r>
            <a:r>
              <a:rPr lang="en-US" sz="1800" dirty="0" smtClean="0"/>
              <a:t>b </a:t>
            </a:r>
            <a:r>
              <a:rPr lang="ru-RU" sz="1800" dirty="0" smtClean="0"/>
              <a:t>из </a:t>
            </a:r>
            <a:r>
              <a:rPr lang="en-US" sz="1800" dirty="0" smtClean="0"/>
              <a:t>B</a:t>
            </a:r>
            <a:r>
              <a:rPr lang="ru-RU" sz="1800" dirty="0" smtClean="0"/>
              <a:t>, расстояние между которыми минимально, за время </a:t>
            </a:r>
            <a:r>
              <a:rPr lang="en-US" sz="1800" dirty="0" smtClean="0"/>
              <a:t>O(</a:t>
            </a:r>
            <a:r>
              <a:rPr lang="en-US" sz="1800" dirty="0" err="1" smtClean="0"/>
              <a:t>Nlog</a:t>
            </a:r>
            <a:r>
              <a:rPr lang="en-US" sz="1800" dirty="0" smtClean="0"/>
              <a:t>(N))</a:t>
            </a:r>
            <a:r>
              <a:rPr lang="ru-RU" sz="1800" dirty="0" smtClean="0"/>
              <a:t>, где </a:t>
            </a:r>
            <a:r>
              <a:rPr lang="en-US" sz="1800" dirty="0" smtClean="0"/>
              <a:t>N – </a:t>
            </a:r>
            <a:r>
              <a:rPr lang="ru-RU" sz="1800" dirty="0" smtClean="0"/>
              <a:t>суммарное количество точек множеств </a:t>
            </a:r>
            <a:r>
              <a:rPr lang="en-US" sz="1800" dirty="0" smtClean="0"/>
              <a:t>A </a:t>
            </a:r>
            <a:r>
              <a:rPr lang="ru-RU" sz="1800" dirty="0" smtClean="0"/>
              <a:t>и </a:t>
            </a:r>
            <a:r>
              <a:rPr lang="en-US" sz="1800" dirty="0" smtClean="0"/>
              <a:t>B.</a:t>
            </a:r>
            <a:r>
              <a:rPr lang="ru-RU" sz="1800" dirty="0" smtClean="0"/>
              <a:t> Использовать процесс построения диаграммы Вороного</a:t>
            </a:r>
          </a:p>
          <a:p>
            <a:pPr>
              <a:buNone/>
            </a:pPr>
            <a:endParaRPr lang="ru-RU" sz="1800" dirty="0" smtClean="0"/>
          </a:p>
          <a:p>
            <a:endParaRPr lang="ru-RU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5800" y="1839433"/>
            <a:ext cx="7772400" cy="4657060"/>
          </a:xfrm>
        </p:spPr>
        <p:txBody>
          <a:bodyPr/>
          <a:lstStyle/>
          <a:p>
            <a:r>
              <a:rPr lang="ru-RU" sz="1800" dirty="0" smtClean="0">
                <a:latin typeface="Calibri" pitchFamily="34" charset="0"/>
                <a:cs typeface="Calibri" pitchFamily="34" charset="0"/>
              </a:rPr>
              <a:t>триангуляция удовлетворяет </a:t>
            </a:r>
            <a:r>
              <a:rPr lang="ru-RU" sz="1800" b="1" dirty="0" smtClean="0">
                <a:latin typeface="Calibri" pitchFamily="34" charset="0"/>
                <a:cs typeface="Calibri" pitchFamily="34" charset="0"/>
              </a:rPr>
              <a:t>условию Делоне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если внутрь окружности, описанной вокруг любого построенного треугольника, не попадает ни одна из заданных точек триангуляции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latin typeface="Calibri" pitchFamily="34" charset="0"/>
                <a:cs typeface="Calibri" pitchFamily="34" charset="0"/>
              </a:rPr>
              <a:t>если внутрь окружности, вписанной в любой из построенных треугольников, не попадает ни одна из заданных точек триангуляции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latin typeface="Calibri" pitchFamily="34" charset="0"/>
                <a:cs typeface="Calibri" pitchFamily="34" charset="0"/>
              </a:rPr>
              <a:t>если внутрь окружности, вписанной в любой из построенных треугольников, попадает ровно одна из заданных точек триангуляции</a:t>
            </a:r>
          </a:p>
          <a:p>
            <a:r>
              <a:rPr lang="ru-RU" sz="1800" dirty="0" smtClean="0">
                <a:latin typeface="Calibri" pitchFamily="34" charset="0"/>
                <a:cs typeface="Calibri" pitchFamily="34" charset="0"/>
              </a:rPr>
              <a:t>Триангуляция называется триангуляцией Делоне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если она является выпуклой и удовлетворяет условию Делоне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если она не является выпуклой и удовлетворяет условию Делоне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если она удовлетворяет условию Делоне</a:t>
            </a:r>
            <a:endParaRPr lang="ru-RU" sz="14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1800" dirty="0" smtClean="0">
                <a:latin typeface="Calibri" pitchFamily="34" charset="0"/>
                <a:cs typeface="Calibri" pitchFamily="34" charset="0"/>
              </a:rPr>
              <a:t>Триангуляция Делоне обладает свойством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обладает минимальной суммой радиусов окружностей, описанных около треугольников, среди всех возможных триангуляций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максимизирует сумму радиусов описанных шаров вокруг полученных треугольников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максимизирует минимальный радиус минимального объемлющего шара</a:t>
            </a:r>
            <a:endParaRPr lang="ru-RU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>
                <a:latin typeface="Calibri" pitchFamily="34" charset="0"/>
                <a:cs typeface="Calibri" pitchFamily="34" charset="0"/>
              </a:rPr>
              <a:t>Для получения триангуляции Делоне из диаграммы Вороного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Соединим отрезками те исходные точки, чьи многоугольники Вороного соприкасаются хотя бы углами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latin typeface="Calibri" pitchFamily="34" charset="0"/>
                <a:cs typeface="Calibri" pitchFamily="34" charset="0"/>
              </a:rPr>
              <a:t>Соединим отрезками те исходные точки, чьи многоугольники Вороного соприкасаются сторонами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latin typeface="Calibri" pitchFamily="34" charset="0"/>
                <a:cs typeface="Calibri" pitchFamily="34" charset="0"/>
              </a:rPr>
              <a:t>Проведем серединные перпендикуляры сторон локусов диаграммы Вороного</a:t>
            </a:r>
          </a:p>
          <a:p>
            <a:r>
              <a:rPr lang="ru-RU" sz="1800" dirty="0" smtClean="0">
                <a:latin typeface="Calibri" pitchFamily="34" charset="0"/>
                <a:cs typeface="Calibri" pitchFamily="34" charset="0"/>
              </a:rPr>
              <a:t>Диаграмма Вороного удовлетворяет свойству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Точка лежит на линии сетки Вороного, если расстояния от нее до пары сайтов равны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latin typeface="Calibri" pitchFamily="34" charset="0"/>
                <a:cs typeface="Calibri" pitchFamily="34" charset="0"/>
              </a:rPr>
              <a:t>Точка </a:t>
            </a:r>
            <a:r>
              <a:rPr lang="en-US" sz="1400" i="1" dirty="0" smtClean="0">
                <a:latin typeface="Calibri" pitchFamily="34" charset="0"/>
                <a:cs typeface="Calibri" pitchFamily="34" charset="0"/>
              </a:rPr>
              <a:t>q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является вершиной тогда и только тогда, когда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наибольшая окружность с центром в точке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i="1" dirty="0" smtClean="0">
                <a:latin typeface="Calibri" pitchFamily="34" charset="0"/>
                <a:cs typeface="Calibri" pitchFamily="34" charset="0"/>
              </a:rPr>
              <a:t>q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касается не менее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3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сайтов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Точка </a:t>
            </a:r>
            <a:r>
              <a:rPr lang="en-US" sz="1400" i="1" dirty="0" smtClean="0"/>
              <a:t>q</a:t>
            </a:r>
            <a:r>
              <a:rPr lang="en-US" sz="1400" dirty="0" smtClean="0"/>
              <a:t> </a:t>
            </a:r>
            <a:r>
              <a:rPr lang="ru-RU" sz="1400" dirty="0" smtClean="0"/>
              <a:t>является вершиной тогда и только тогда, когда</a:t>
            </a:r>
            <a:r>
              <a:rPr lang="en-US" sz="1400" dirty="0" smtClean="0"/>
              <a:t>  </a:t>
            </a:r>
            <a:r>
              <a:rPr lang="ru-RU" sz="1400" dirty="0" smtClean="0"/>
              <a:t>наибольшая пустая окружность с центром в точке</a:t>
            </a:r>
            <a:r>
              <a:rPr lang="en-US" sz="1400" dirty="0" smtClean="0"/>
              <a:t> </a:t>
            </a:r>
            <a:r>
              <a:rPr lang="en-US" sz="1400" i="1" dirty="0" smtClean="0"/>
              <a:t>q</a:t>
            </a:r>
            <a:r>
              <a:rPr lang="en-US" sz="1400" dirty="0" smtClean="0"/>
              <a:t> </a:t>
            </a:r>
            <a:r>
              <a:rPr lang="ru-RU" sz="1400" dirty="0" smtClean="0"/>
              <a:t>касается не менее</a:t>
            </a:r>
            <a:r>
              <a:rPr lang="en-US" sz="1400" dirty="0" smtClean="0"/>
              <a:t> </a:t>
            </a:r>
            <a:r>
              <a:rPr lang="ru-RU" sz="1400" dirty="0" smtClean="0"/>
              <a:t>2</a:t>
            </a:r>
            <a:r>
              <a:rPr lang="en-US" sz="1400" dirty="0" smtClean="0"/>
              <a:t> </a:t>
            </a:r>
            <a:r>
              <a:rPr lang="ru-RU" sz="1400" dirty="0" smtClean="0"/>
              <a:t>сайтов</a:t>
            </a:r>
          </a:p>
          <a:p>
            <a:r>
              <a:rPr lang="ru-RU" sz="1800" dirty="0" smtClean="0">
                <a:latin typeface="Calibri" pitchFamily="34" charset="0"/>
                <a:cs typeface="Calibri" pitchFamily="34" charset="0"/>
              </a:rPr>
              <a:t>Вычислительная сложность построения диаграммы Вороного составляет</a:t>
            </a:r>
          </a:p>
          <a:p>
            <a:pPr>
              <a:buFont typeface="+mj-lt"/>
              <a:buAutoNum type="alphaLcParenR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O(n^2)</a:t>
            </a:r>
          </a:p>
          <a:p>
            <a:pPr>
              <a:buFont typeface="+mj-lt"/>
              <a:buAutoNum type="alphaLcParenR"/>
            </a:pPr>
            <a:r>
              <a:rPr lang="en-US" sz="1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O(n^2log(n))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90575"/>
          </a:xfrm>
        </p:spPr>
        <p:txBody>
          <a:bodyPr/>
          <a:lstStyle/>
          <a:p>
            <a:r>
              <a:rPr lang="ru-RU" smtClean="0"/>
              <a:t>Пример триангуляции Делоне</a:t>
            </a:r>
          </a:p>
        </p:txBody>
      </p:sp>
      <p:pic>
        <p:nvPicPr>
          <p:cNvPr id="40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8775" y="1470025"/>
            <a:ext cx="8440738" cy="4722813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17538"/>
          </a:xfrm>
        </p:spPr>
        <p:txBody>
          <a:bodyPr/>
          <a:lstStyle/>
          <a:p>
            <a:r>
              <a:rPr lang="ru-RU" smtClean="0"/>
              <a:t>Понятие флипа</a:t>
            </a:r>
          </a:p>
        </p:txBody>
      </p:sp>
      <p:sp>
        <p:nvSpPr>
          <p:cNvPr id="5123" name="Содержимое 2"/>
          <p:cNvSpPr>
            <a:spLocks noGrp="1"/>
          </p:cNvSpPr>
          <p:nvPr>
            <p:ph idx="1"/>
          </p:nvPr>
        </p:nvSpPr>
        <p:spPr>
          <a:xfrm>
            <a:off x="685800" y="1354138"/>
            <a:ext cx="7772400" cy="3333750"/>
          </a:xfrm>
        </p:spPr>
        <p:txBody>
          <a:bodyPr/>
          <a:lstStyle/>
          <a:p>
            <a:r>
              <a:rPr lang="ru-RU" sz="2200" smtClean="0"/>
              <a:t>Многие алгоритмы построения триангуляции Делоне используют следующую теорему</a:t>
            </a:r>
          </a:p>
          <a:p>
            <a:r>
              <a:rPr lang="ru-RU" sz="2200" smtClean="0"/>
              <a:t>Триангуляцию Делоне можно получить из любой другой триангуляции по той же системе точек, последовательно перестраивая пары соседних треугольников Δ</a:t>
            </a:r>
            <a:r>
              <a:rPr lang="ru-RU" sz="2200" i="1" smtClean="0"/>
              <a:t>ABC и ΔBCD , не удовлетворяющих условию </a:t>
            </a:r>
            <a:r>
              <a:rPr lang="ru-RU" sz="2200" smtClean="0"/>
              <a:t>Делоне, в пары треугольников Δ</a:t>
            </a:r>
            <a:r>
              <a:rPr lang="ru-RU" sz="2200" i="1" smtClean="0"/>
              <a:t>ABD и ΔACD Такая операция пе</a:t>
            </a:r>
            <a:r>
              <a:rPr lang="ru-RU" sz="2200" smtClean="0"/>
              <a:t>рестроения также часто называется </a:t>
            </a:r>
            <a:r>
              <a:rPr lang="ru-RU" sz="2200" b="1" i="1" smtClean="0"/>
              <a:t>флипом</a:t>
            </a:r>
            <a:r>
              <a:rPr lang="ru-RU" sz="2200" i="1" smtClean="0"/>
              <a:t>.</a:t>
            </a:r>
            <a:endParaRPr lang="ru-RU" sz="2200" smtClean="0"/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750" y="4156075"/>
            <a:ext cx="7713663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79463"/>
          </a:xfrm>
        </p:spPr>
        <p:txBody>
          <a:bodyPr/>
          <a:lstStyle/>
          <a:p>
            <a:r>
              <a:rPr lang="ru-RU" smtClean="0"/>
              <a:t>Свойства триангуляции Делоне</a:t>
            </a:r>
          </a:p>
        </p:txBody>
      </p:sp>
      <p:sp>
        <p:nvSpPr>
          <p:cNvPr id="6147" name="Содержимое 2"/>
          <p:cNvSpPr>
            <a:spLocks noGrp="1"/>
          </p:cNvSpPr>
          <p:nvPr>
            <p:ph idx="1"/>
          </p:nvPr>
        </p:nvSpPr>
        <p:spPr>
          <a:xfrm>
            <a:off x="685800" y="1608138"/>
            <a:ext cx="7772400" cy="4487862"/>
          </a:xfrm>
        </p:spPr>
        <p:txBody>
          <a:bodyPr/>
          <a:lstStyle/>
          <a:p>
            <a:pPr marL="514350" indent="-514350">
              <a:buFont typeface="Times New Roman" pitchFamily="18" charset="0"/>
              <a:buAutoNum type="arabicPeriod"/>
            </a:pPr>
            <a:r>
              <a:rPr lang="ru-RU" sz="2800" smtClean="0"/>
              <a:t>Триангуляция Делоне обладает максимальной суммой минимальных углов всех своих треугольников среди всех возможных триангуляций (отсутствуют «тонкие» треугольники).</a:t>
            </a:r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ru-RU" sz="2800" smtClean="0"/>
              <a:t>Триангуляция Делоне обладает минимальной суммой радиусов окружностей, описанных около треугольников, среди всех возможных триангуляций.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79463"/>
          </a:xfrm>
        </p:spPr>
        <p:txBody>
          <a:bodyPr/>
          <a:lstStyle/>
          <a:p>
            <a:r>
              <a:rPr lang="ru-RU" smtClean="0"/>
              <a:t>Свойства триангуляции Делоне</a:t>
            </a:r>
          </a:p>
        </p:txBody>
      </p:sp>
      <p:sp>
        <p:nvSpPr>
          <p:cNvPr id="7171" name="Содержимое 2"/>
          <p:cNvSpPr>
            <a:spLocks noGrp="1"/>
          </p:cNvSpPr>
          <p:nvPr>
            <p:ph idx="1"/>
          </p:nvPr>
        </p:nvSpPr>
        <p:spPr>
          <a:xfrm>
            <a:off x="685800" y="1608138"/>
            <a:ext cx="4249738" cy="4487862"/>
          </a:xfrm>
        </p:spPr>
        <p:txBody>
          <a:bodyPr/>
          <a:lstStyle/>
          <a:p>
            <a:pPr marL="514350" indent="-514350">
              <a:buFont typeface="Times New Roman" pitchFamily="18" charset="0"/>
              <a:buAutoNum type="arabicPeriod" startAt="3"/>
            </a:pPr>
            <a:r>
              <a:rPr lang="ru-RU" sz="2800" smtClean="0"/>
              <a:t>Триангуляция Делоне максимизирует сумму радиусов вписанных шаров в полученные треугольники.</a:t>
            </a:r>
          </a:p>
          <a:p>
            <a:pPr marL="514350" indent="-514350">
              <a:buFont typeface="Times New Roman" pitchFamily="18" charset="0"/>
              <a:buAutoNum type="arabicPeriod" startAt="3"/>
            </a:pPr>
            <a:r>
              <a:rPr lang="ru-RU" sz="2800" smtClean="0"/>
              <a:t>Триангуляция Делоне минимизирует максимальный радиус минимального объемлющего шара.</a:t>
            </a:r>
          </a:p>
        </p:txBody>
      </p:sp>
      <p:pic>
        <p:nvPicPr>
          <p:cNvPr id="7172" name="Picture 2" descr="Файл:Delaunay circumcircles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8863" y="1785938"/>
            <a:ext cx="3986212" cy="407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79463"/>
          </a:xfrm>
        </p:spPr>
        <p:txBody>
          <a:bodyPr/>
          <a:lstStyle/>
          <a:p>
            <a:r>
              <a:rPr lang="ru-RU" sz="4000" smtClean="0"/>
              <a:t>Применения триангуляции Делоне</a:t>
            </a:r>
          </a:p>
        </p:txBody>
      </p:sp>
      <p:sp>
        <p:nvSpPr>
          <p:cNvPr id="8195" name="Содержимое 2"/>
          <p:cNvSpPr>
            <a:spLocks noGrp="1"/>
          </p:cNvSpPr>
          <p:nvPr>
            <p:ph idx="1"/>
          </p:nvPr>
        </p:nvSpPr>
        <p:spPr>
          <a:xfrm>
            <a:off x="685800" y="1608138"/>
            <a:ext cx="7772400" cy="4487862"/>
          </a:xfrm>
        </p:spPr>
        <p:txBody>
          <a:bodyPr/>
          <a:lstStyle/>
          <a:p>
            <a:pPr marL="514350" indent="-514350">
              <a:buFont typeface="Times New Roman" pitchFamily="18" charset="0"/>
              <a:buAutoNum type="arabicPeriod"/>
            </a:pPr>
            <a:r>
              <a:rPr lang="ru-RU" sz="2800" smtClean="0"/>
              <a:t>Минимальное евклидово остовное дерево гарантированно располагается на триангуляции Делоне, поэтому некоторые алгоритмы пользуются триангуляцией. </a:t>
            </a:r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ru-RU" sz="2800" smtClean="0"/>
              <a:t>Через триангуляцию Делоне приближённо решается евклидова задача о коммивояжёре.</a:t>
            </a:r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ru-RU" sz="2800" smtClean="0"/>
              <a:t>Для построения билинейной интерполяции необходимо разбиение на треугольники, по возможности максимально схожие по форме, как можно более похожие на правильные.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30275"/>
          </a:xfrm>
        </p:spPr>
        <p:txBody>
          <a:bodyPr/>
          <a:lstStyle/>
          <a:p>
            <a:r>
              <a:rPr lang="ru-RU" sz="3600" smtClean="0"/>
              <a:t>Двойственность триангуляции Делоне и диаграммы Вороного</a:t>
            </a:r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>
          <a:xfrm>
            <a:off x="685800" y="1736725"/>
            <a:ext cx="7772400" cy="4359275"/>
          </a:xfrm>
        </p:spPr>
        <p:txBody>
          <a:bodyPr/>
          <a:lstStyle/>
          <a:p>
            <a:r>
              <a:rPr lang="ru-RU" sz="2400" smtClean="0"/>
              <a:t>Триангуляция Делоне впервые появилась в научном мире как граф, двойственный диаграмме Вороного – одной из базовых структур вычислительной геометрии.</a:t>
            </a:r>
          </a:p>
          <a:p>
            <a:r>
              <a:rPr lang="ru-RU" sz="2400" smtClean="0"/>
              <a:t>Для заданной точки </a:t>
            </a:r>
            <a:r>
              <a:rPr lang="ru-RU" sz="2400" i="1" smtClean="0"/>
              <a:t>Pi ∈{P1,...,PN} на плоскости многоугольником (ячейкой) Вороного называется геометрическое место то</a:t>
            </a:r>
            <a:r>
              <a:rPr lang="ru-RU" sz="2400" smtClean="0"/>
              <a:t>чек на плоскости, которые находятся к </a:t>
            </a:r>
            <a:r>
              <a:rPr lang="ru-RU" sz="2400" i="1" smtClean="0"/>
              <a:t>i P ближе, чем к любой другой за</a:t>
            </a:r>
            <a:r>
              <a:rPr lang="ru-RU" sz="2400" smtClean="0"/>
              <a:t>данной точке. </a:t>
            </a:r>
          </a:p>
          <a:p>
            <a:r>
              <a:rPr lang="ru-RU" sz="2400" smtClean="0"/>
              <a:t>Совокупность многоугольников Вороного образует разбиение плоскости, представляющее векторную сеть.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Определение диаграммы Вороного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97900" cy="41148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ru-RU" sz="2800" smtClean="0"/>
              <a:t>Пусть</a:t>
            </a:r>
            <a:r>
              <a:rPr lang="en-US" sz="2800" smtClean="0"/>
              <a:t> </a:t>
            </a:r>
            <a:r>
              <a:rPr lang="en-US" sz="2800" i="1" smtClean="0"/>
              <a:t>P</a:t>
            </a:r>
            <a:r>
              <a:rPr lang="en-US" sz="2800" smtClean="0"/>
              <a:t> </a:t>
            </a:r>
            <a:r>
              <a:rPr lang="ru-RU" sz="2800" smtClean="0"/>
              <a:t> - множество из</a:t>
            </a:r>
            <a:r>
              <a:rPr lang="en-US" sz="2800" smtClean="0"/>
              <a:t> </a:t>
            </a:r>
            <a:r>
              <a:rPr lang="en-US" sz="2800" i="1" smtClean="0"/>
              <a:t>n </a:t>
            </a:r>
            <a:r>
              <a:rPr lang="ru-RU" sz="2800" smtClean="0"/>
              <a:t>достижимых точек</a:t>
            </a:r>
            <a:r>
              <a:rPr lang="en-US" sz="2800" smtClean="0"/>
              <a:t> (</a:t>
            </a:r>
            <a:r>
              <a:rPr lang="ru-RU" sz="2800" smtClean="0"/>
              <a:t>сайтов</a:t>
            </a:r>
            <a:r>
              <a:rPr lang="en-US" sz="2800" smtClean="0"/>
              <a:t>) </a:t>
            </a:r>
            <a:r>
              <a:rPr lang="ru-RU" sz="2800" smtClean="0"/>
              <a:t>на плоскости</a:t>
            </a:r>
            <a:r>
              <a:rPr lang="en-US" sz="280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ru-RU" sz="2800" smtClean="0"/>
              <a:t>Диаграммой Вороного для множества</a:t>
            </a:r>
            <a:r>
              <a:rPr lang="en-US" sz="2800" smtClean="0"/>
              <a:t> </a:t>
            </a:r>
            <a:r>
              <a:rPr lang="en-US" sz="2800" i="1" smtClean="0"/>
              <a:t>P</a:t>
            </a:r>
            <a:r>
              <a:rPr lang="en-US" sz="2800" smtClean="0"/>
              <a:t> </a:t>
            </a:r>
            <a:r>
              <a:rPr lang="ru-RU" sz="2800" smtClean="0"/>
              <a:t>называется</a:t>
            </a:r>
            <a:r>
              <a:rPr lang="en-US" sz="2800" smtClean="0"/>
              <a:t> </a:t>
            </a:r>
            <a:r>
              <a:rPr lang="ru-RU" sz="2800" smtClean="0"/>
              <a:t>деление плоскости на</a:t>
            </a:r>
            <a:r>
              <a:rPr lang="en-US" sz="2800" smtClean="0"/>
              <a:t> </a:t>
            </a:r>
            <a:r>
              <a:rPr lang="en-US" sz="2800" i="1" smtClean="0"/>
              <a:t>n</a:t>
            </a:r>
            <a:r>
              <a:rPr lang="en-US" sz="2800" smtClean="0"/>
              <a:t> </a:t>
            </a:r>
            <a:r>
              <a:rPr lang="ru-RU" sz="2800" smtClean="0"/>
              <a:t>областей</a:t>
            </a:r>
            <a:r>
              <a:rPr lang="en-US" sz="2800" smtClean="0"/>
              <a:t>, </a:t>
            </a:r>
            <a:r>
              <a:rPr lang="ru-RU" sz="2800" smtClean="0"/>
              <a:t>каждая из которых содержит один сайт</a:t>
            </a:r>
            <a:r>
              <a:rPr lang="en-US" sz="280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ru-RU" sz="2800" smtClean="0"/>
              <a:t>Точка</a:t>
            </a:r>
            <a:r>
              <a:rPr lang="en-US" sz="2800" smtClean="0"/>
              <a:t> </a:t>
            </a:r>
            <a:r>
              <a:rPr lang="en-US" sz="2800" i="1" smtClean="0"/>
              <a:t>q</a:t>
            </a:r>
            <a:r>
              <a:rPr lang="en-US" sz="2800" smtClean="0"/>
              <a:t> </a:t>
            </a:r>
            <a:r>
              <a:rPr lang="ru-RU" sz="2800" smtClean="0"/>
              <a:t>лежит в области, соответствующей сайту   </a:t>
            </a:r>
            <a:r>
              <a:rPr lang="en-US" sz="2800" smtClean="0"/>
              <a:t> </a:t>
            </a:r>
            <a:r>
              <a:rPr lang="en-US" sz="2800" i="1" smtClean="0"/>
              <a:t>p</a:t>
            </a:r>
            <a:r>
              <a:rPr lang="en-US" sz="2800" i="1" baseline="-25000" smtClean="0"/>
              <a:t>i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 </a:t>
            </a:r>
            <a:r>
              <a:rPr lang="en-US" sz="2800" i="1" smtClean="0">
                <a:sym typeface="Symbol" pitchFamily="18" charset="2"/>
              </a:rPr>
              <a:t>P</a:t>
            </a:r>
            <a:r>
              <a:rPr lang="en-US" sz="2800" smtClean="0">
                <a:sym typeface="Symbol" pitchFamily="18" charset="2"/>
              </a:rPr>
              <a:t> </a:t>
            </a:r>
            <a:r>
              <a:rPr lang="ru-RU" sz="2800" smtClean="0">
                <a:sym typeface="Symbol" pitchFamily="18" charset="2"/>
              </a:rPr>
              <a:t>тогда и только тогда, если </a:t>
            </a:r>
            <a:r>
              <a:rPr lang="en-US" sz="2800" smtClean="0">
                <a:sym typeface="Symbol" pitchFamily="18" charset="2"/>
              </a:rPr>
              <a:t>  </a:t>
            </a:r>
            <a:br>
              <a:rPr lang="en-US" sz="2800" smtClean="0">
                <a:sym typeface="Symbol" pitchFamily="18" charset="2"/>
              </a:rPr>
            </a:br>
            <a:r>
              <a:rPr lang="ru-RU" sz="2800" smtClean="0">
                <a:sym typeface="Symbol" pitchFamily="18" charset="2"/>
              </a:rPr>
              <a:t>||</a:t>
            </a:r>
            <a:r>
              <a:rPr lang="en-US" sz="2800" smtClean="0">
                <a:sym typeface="Symbol" pitchFamily="18" charset="2"/>
              </a:rPr>
              <a:t> </a:t>
            </a:r>
            <a:r>
              <a:rPr lang="en-US" sz="2800" i="1" smtClean="0">
                <a:sym typeface="Symbol" pitchFamily="18" charset="2"/>
              </a:rPr>
              <a:t>q</a:t>
            </a:r>
            <a:r>
              <a:rPr lang="en-US" sz="2800" smtClean="0">
                <a:sym typeface="Symbol" pitchFamily="18" charset="2"/>
              </a:rPr>
              <a:t>, </a:t>
            </a:r>
            <a:r>
              <a:rPr lang="en-US" sz="2800" i="1" smtClean="0"/>
              <a:t>p</a:t>
            </a:r>
            <a:r>
              <a:rPr lang="en-US" sz="2800" i="1" baseline="-25000" smtClean="0"/>
              <a:t>i </a:t>
            </a:r>
            <a:r>
              <a:rPr lang="ru-RU" sz="2800" smtClean="0"/>
              <a:t>||</a:t>
            </a:r>
            <a:r>
              <a:rPr lang="en-US" sz="2800" smtClean="0"/>
              <a:t> &lt; </a:t>
            </a:r>
            <a:r>
              <a:rPr lang="ru-RU" sz="2800" smtClean="0"/>
              <a:t>||</a:t>
            </a:r>
            <a:r>
              <a:rPr lang="en-US" sz="2800" smtClean="0">
                <a:sym typeface="Symbol" pitchFamily="18" charset="2"/>
              </a:rPr>
              <a:t> </a:t>
            </a:r>
            <a:r>
              <a:rPr lang="en-US" sz="2800" i="1" smtClean="0">
                <a:sym typeface="Symbol" pitchFamily="18" charset="2"/>
              </a:rPr>
              <a:t>q</a:t>
            </a:r>
            <a:r>
              <a:rPr lang="en-US" sz="2800" smtClean="0">
                <a:sym typeface="Symbol" pitchFamily="18" charset="2"/>
              </a:rPr>
              <a:t>, </a:t>
            </a:r>
            <a:r>
              <a:rPr lang="en-US" sz="2800" i="1" smtClean="0"/>
              <a:t>p</a:t>
            </a:r>
            <a:r>
              <a:rPr lang="en-US" sz="2800" i="1" baseline="-25000" smtClean="0"/>
              <a:t>j </a:t>
            </a:r>
            <a:r>
              <a:rPr lang="ru-RU" sz="2800" smtClean="0"/>
              <a:t>||</a:t>
            </a:r>
            <a:r>
              <a:rPr lang="en-US" sz="2800" smtClean="0"/>
              <a:t>, </a:t>
            </a:r>
            <a:r>
              <a:rPr lang="ru-RU" sz="2800" smtClean="0"/>
              <a:t> для любого </a:t>
            </a:r>
            <a:r>
              <a:rPr lang="en-US" sz="2800" i="1" smtClean="0"/>
              <a:t>p</a:t>
            </a:r>
            <a:r>
              <a:rPr lang="en-US" sz="2800" i="1" baseline="-25000" smtClean="0"/>
              <a:t>i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 </a:t>
            </a:r>
            <a:r>
              <a:rPr lang="en-US" sz="2800" i="1" smtClean="0">
                <a:sym typeface="Symbol" pitchFamily="18" charset="2"/>
              </a:rPr>
              <a:t>P, j </a:t>
            </a:r>
            <a:r>
              <a:rPr lang="en-US" sz="2800" smtClean="0">
                <a:sym typeface="Symbol" pitchFamily="18" charset="2"/>
              </a:rPr>
              <a:t> </a:t>
            </a:r>
            <a:r>
              <a:rPr lang="en-US" sz="2800" i="1" smtClean="0">
                <a:sym typeface="Symbol" pitchFamily="18" charset="2"/>
              </a:rPr>
              <a:t>i</a:t>
            </a:r>
            <a:r>
              <a:rPr lang="en-US" sz="2800" smtClean="0">
                <a:sym typeface="Symbol" pitchFamily="18" charset="2"/>
              </a:rPr>
              <a:t>.</a:t>
            </a:r>
          </a:p>
          <a:p>
            <a:pPr eaLnBrk="1" hangingPunct="1"/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4623</TotalTime>
  <Words>934</Words>
  <Application>Microsoft Office PowerPoint</Application>
  <PresentationFormat>Экран (4:3)</PresentationFormat>
  <Paragraphs>115</Paragraphs>
  <Slides>27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Default Design</vt:lpstr>
      <vt:lpstr>Компьютерная графика</vt:lpstr>
      <vt:lpstr>Триангуляция Делоне</vt:lpstr>
      <vt:lpstr>Пример триангуляции Делоне</vt:lpstr>
      <vt:lpstr>Понятие флипа</vt:lpstr>
      <vt:lpstr>Свойства триангуляции Делоне</vt:lpstr>
      <vt:lpstr>Свойства триангуляции Делоне</vt:lpstr>
      <vt:lpstr>Применения триангуляции Делоне</vt:lpstr>
      <vt:lpstr>Двойственность триангуляции Делоне и диаграммы Вороного</vt:lpstr>
      <vt:lpstr>Определение диаграммы Вороного</vt:lpstr>
      <vt:lpstr>Связь триангуляции Делоне и диаграммы Вороного</vt:lpstr>
      <vt:lpstr>Иллюстрация диаграммы Вороного  на задаче о почте.</vt:lpstr>
      <vt:lpstr>Пример диаграммы Вороного: 1 сайт</vt:lpstr>
      <vt:lpstr>Два сайта определяют серединный перпендикуляр</vt:lpstr>
      <vt:lpstr>Несколько точек на одной прямой дают серию параллельных линий</vt:lpstr>
      <vt:lpstr>Три точки, не лежащий на прямой</vt:lpstr>
      <vt:lpstr>Диаграмма Вороного и сегменты</vt:lpstr>
      <vt:lpstr>Диаграмма Вороного и сегменты</vt:lpstr>
      <vt:lpstr>Вырожденный случай</vt:lpstr>
      <vt:lpstr>Свойства диаграммы Вороного</vt:lpstr>
      <vt:lpstr>Свойства диаграммы Вороного</vt:lpstr>
      <vt:lpstr>Построение диаграммы Вороного</vt:lpstr>
      <vt:lpstr>Построение диаграммы Вороного</vt:lpstr>
      <vt:lpstr>Построение диаграммы Вороного</vt:lpstr>
      <vt:lpstr>Анализ алгоритма построения диаграммы Вороного</vt:lpstr>
      <vt:lpstr>ЗАДАЧИ</vt:lpstr>
      <vt:lpstr>ТЕСТЫ</vt:lpstr>
      <vt:lpstr>ТЕСТЫ</vt:lpstr>
    </vt:vector>
  </TitlesOfParts>
  <Company>MIT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Voronoi Diagrams</dc:title>
  <dc:creator>MIT</dc:creator>
  <cp:lastModifiedBy>Алексей</cp:lastModifiedBy>
  <cp:revision>430</cp:revision>
  <dcterms:created xsi:type="dcterms:W3CDTF">2001-09-14T03:21:10Z</dcterms:created>
  <dcterms:modified xsi:type="dcterms:W3CDTF">2011-11-23T17:49:25Z</dcterms:modified>
</cp:coreProperties>
</file>