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2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2" autoAdjust="0"/>
  </p:normalViewPr>
  <p:slideViewPr>
    <p:cSldViewPr>
      <p:cViewPr>
        <p:scale>
          <a:sx n="50" d="100"/>
          <a:sy n="50" d="100"/>
        </p:scale>
        <p:origin x="-1814" y="-6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636912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Типы проектирования в трехмерной графике.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Матрицы трехмерных преобразований.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Метод плавающего горизонта.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Роль алгоритмов удаления невидимых линий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Если изображать все линии всех трехмерных объектов, то изображение будет неинформативным, перегруженным.</a:t>
            </a:r>
          </a:p>
          <a:p>
            <a:r>
              <a:rPr lang="ru-RU" dirty="0" smtClean="0"/>
              <a:t>Принято говорить, что при построении изображений решают задачу удаления невидимых линий.</a:t>
            </a:r>
          </a:p>
          <a:p>
            <a:r>
              <a:rPr lang="ru-RU" dirty="0" smtClean="0"/>
              <a:t>Для разных объектов и разных условий используют различные алгоритмы удаления невидимых линий.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применения алгоритма удаления невидимых линий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944" cy="13967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Рассмотрим пример, показывающий, что от того, как будет решаться задача удаления невидимых линий, зависит какой может получиться результат. 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5870" y="1772816"/>
            <a:ext cx="146564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12976"/>
            <a:ext cx="3025682" cy="297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319980"/>
            <a:ext cx="2891383" cy="283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Алгоритм плавающего горизонта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7931224" cy="478539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Одним из наиболее старых алгоритмов удаления невидимых линий является алгоритм плавающего горизонта.</a:t>
            </a:r>
          </a:p>
          <a:p>
            <a:r>
              <a:rPr lang="ru-RU" dirty="0" smtClean="0"/>
              <a:t>Обычно он применяется для изображения графиков непрерывных функций двух переменных, которые представляют собой поверхность в трехмерном пространстве.</a:t>
            </a:r>
          </a:p>
          <a:p>
            <a:r>
              <a:rPr lang="ru-RU" dirty="0" smtClean="0"/>
              <a:t>Алгоритм работает в пространстве изображения.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Понятие верхнего горизонта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9"/>
            <a:ext cx="7859216" cy="1584175"/>
          </a:xfrm>
        </p:spPr>
        <p:txBody>
          <a:bodyPr>
            <a:normAutofit/>
          </a:bodyPr>
          <a:lstStyle/>
          <a:p>
            <a:r>
              <a:rPr lang="ru-RU" b="1" dirty="0" smtClean="0"/>
              <a:t>Верхним горизонтом </a:t>
            </a:r>
            <a:r>
              <a:rPr lang="ru-RU" dirty="0" smtClean="0"/>
              <a:t>назовем верхнюю огибающую точек, нарисованных в данный момент на экране. </a:t>
            </a: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068960"/>
            <a:ext cx="8149793" cy="294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Понятие нижнего горизонта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9"/>
            <a:ext cx="8075240" cy="1728191"/>
          </a:xfrm>
        </p:spPr>
        <p:txBody>
          <a:bodyPr>
            <a:normAutofit/>
          </a:bodyPr>
          <a:lstStyle/>
          <a:p>
            <a:r>
              <a:rPr lang="ru-RU" b="1" dirty="0" smtClean="0"/>
              <a:t>Нижним горизонтом </a:t>
            </a:r>
            <a:r>
              <a:rPr lang="ru-RU" dirty="0" smtClean="0"/>
              <a:t>назовем нижнюю огибающую точек, нарисованных в данный момент на экране.</a:t>
            </a:r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12976"/>
            <a:ext cx="80108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Идея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Идея алгоритма плавающего горизонта заключается в том, что точка считается видимой, если она расположена выше верхнего или ниже нижнего горизонта.</a:t>
            </a:r>
          </a:p>
          <a:p>
            <a:r>
              <a:rPr lang="ru-RU" dirty="0" smtClean="0"/>
              <a:t>Строится семейство линий, каждая при фиксированном значении координаты х.</a:t>
            </a:r>
          </a:p>
          <a:p>
            <a:r>
              <a:rPr lang="ru-RU" dirty="0" smtClean="0"/>
              <a:t>При использовании изометрии или диметрии начинаем с линий, соответствующих большим координатам, двигаясь в направлении меньших.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в произвольном случае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мы используем не изометрию или диметрию, а произвольную проекцию, нам необходимо решить вопрос с какой линии начать построение.</a:t>
            </a:r>
          </a:p>
          <a:p>
            <a:r>
              <a:rPr lang="ru-RU" dirty="0" smtClean="0"/>
              <a:t>Рассматриваются четыре угловых точки области определения функции.</a:t>
            </a:r>
          </a:p>
          <a:p>
            <a:r>
              <a:rPr lang="ru-RU" dirty="0" smtClean="0"/>
              <a:t>Им в пространстве соответствуют 4 точки.</a:t>
            </a:r>
          </a:p>
          <a:p>
            <a:r>
              <a:rPr lang="ru-RU" dirty="0" smtClean="0"/>
              <a:t>Нужно найти из них ближайшую к наблюдателю и начинать с соответствующей линии.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Реализация алгоритма</a:t>
            </a:r>
            <a:r>
              <a:rPr lang="en-US" dirty="0" smtClean="0"/>
              <a:t> (1)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//функция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z=f(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double f(double x, double y)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cos(x*y);}</a:t>
            </a:r>
          </a:p>
          <a:p>
            <a:pPr>
              <a:buNone/>
            </a:pP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используем изометрию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double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coord_x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(double x, double y, double z)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(y-x)*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(3.0)/2;}</a:t>
            </a:r>
          </a:p>
          <a:p>
            <a:pPr>
              <a:buNone/>
            </a:pP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double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coord_y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(double x, double y, double z)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return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x+y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)/2-z;}</a:t>
            </a:r>
          </a:p>
          <a:p>
            <a:pPr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=800,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=600;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initwindow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mx,my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double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xx,yy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maxx,maxy,minx,miny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x1=-3,x2=3,y1=-3,y2=3;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i, j, n=50, m=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*2;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top[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],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bottom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];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=10000;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=-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Реализация алгоритма</a:t>
            </a:r>
            <a:r>
              <a:rPr lang="en-US" dirty="0" smtClean="0"/>
              <a:t> (2)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i=0; i&lt;=n; ++i)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{ x=x2+i*(x1-x2)/n;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j=0; j&lt;=n; ++j)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{ y=y2+j*(y1-y2)/n;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z=f(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coord_x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coord_y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miny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} }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Перед рисованием необходимо просчитать по сетке диапазон изменения координат в плоскости экрана. 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Это необходимо для последующего масштабирования.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Непосредственно перед рисованием проводим инициализацию верхнего и нижнего горизонтов.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Реализация алгоритма</a:t>
            </a:r>
            <a:r>
              <a:rPr lang="en-US" dirty="0" smtClean="0"/>
              <a:t> 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i=0; i&lt;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 ++i){ top[i]=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bottom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[i]=0; }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i=0; i&lt;=n; ++i)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x=x2+i*(x1-x2)/n;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j=0; j&lt;=m; ++j)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y=y2+j*(y1-y2)/m;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z=f(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coord_x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coord_y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88024" y="1196752"/>
            <a:ext cx="3898776" cy="4929411"/>
          </a:xfrm>
        </p:spPr>
        <p:txBody>
          <a:bodyPr>
            <a:noAutofit/>
          </a:bodyPr>
          <a:lstStyle/>
          <a:p>
            <a:pPr marL="182563" indent="0"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xx-minx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)/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182563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maxx-minx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)*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182563" indent="0"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=(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yy-miny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)/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182563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maxy-miny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)*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182563" indent="0"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bottom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de-DE" sz="2400" smtClean="0">
                <a:latin typeface="Arial" pitchFamily="34" charset="0"/>
                <a:cs typeface="Arial" pitchFamily="34" charset="0"/>
              </a:rPr>
              <a:t>xx]) 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marL="182563" indent="0"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putpixel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xx,yy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bottom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]=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 }</a:t>
            </a:r>
          </a:p>
          <a:p>
            <a:pPr marL="182563" indent="0">
              <a:buNone/>
            </a:pP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&lt;top[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]) </a:t>
            </a:r>
          </a:p>
          <a:p>
            <a:pPr marL="182563" indent="0"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{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putpixel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xx,yy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); top[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xx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]=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yy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; }</a:t>
            </a:r>
          </a:p>
          <a:p>
            <a:pPr marL="0" indent="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}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Типы проекций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Как только мы пытаемся построить изображение сцены трехмерного пространства на плоском двумерном экране, возникает задача проектирования.</a:t>
            </a:r>
          </a:p>
          <a:p>
            <a:r>
              <a:rPr lang="ru-RU" dirty="0" smtClean="0"/>
              <a:t>Имеются два типа проекций: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ортогональные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перспективные</a:t>
            </a:r>
          </a:p>
          <a:p>
            <a:r>
              <a:rPr lang="ru-RU" dirty="0" smtClean="0"/>
              <a:t>В ортогональных проекциях центр проекции, т.е. точка, откуда происходит построение линий проекции, находится в бесконечности.</a:t>
            </a:r>
          </a:p>
          <a:p>
            <a:r>
              <a:rPr lang="ru-RU" dirty="0" smtClean="0"/>
              <a:t>В перспективных проекциях она на конечном расстоянии от объектов.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ru-RU" sz="4000" dirty="0" smtClean="0"/>
              <a:t>Анализ алгоритма </a:t>
            </a:r>
            <a:br>
              <a:rPr lang="ru-RU" sz="4000" dirty="0" smtClean="0"/>
            </a:br>
            <a:r>
              <a:rPr lang="ru-RU" sz="4000" dirty="0" smtClean="0"/>
              <a:t>плавающего горизонта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Перед рисованием линий в перпендикулярном направлении необходимо заново инициализировать состояние горизонтов.</a:t>
            </a:r>
          </a:p>
          <a:p>
            <a:r>
              <a:rPr lang="ru-RU" dirty="0" smtClean="0"/>
              <a:t>Точки выше верхнего горизонта находятся на лицевой части поверхности, а ниже нижнего – на </a:t>
            </a:r>
            <a:r>
              <a:rPr lang="ru-RU" smtClean="0"/>
              <a:t>обратной стороне.</a:t>
            </a:r>
            <a:endParaRPr lang="ru-RU" dirty="0" smtClean="0"/>
          </a:p>
          <a:p>
            <a:r>
              <a:rPr lang="ru-RU" dirty="0" smtClean="0"/>
              <a:t>Алгоритм не умеет изображать две и более поверхности.</a:t>
            </a:r>
          </a:p>
          <a:p>
            <a:r>
              <a:rPr lang="ru-RU" dirty="0" smtClean="0"/>
              <a:t>Число точек на одной линии обязано быть большим. Его обычно берут равным удвоенному разрешению экрана по оси </a:t>
            </a:r>
            <a:r>
              <a:rPr lang="en-US" dirty="0" smtClean="0"/>
              <a:t>x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Пример работы алгоритма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774488" cy="507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Методом плавающего горизонта нарисовать поверхность </a:t>
            </a:r>
            <a:r>
              <a:rPr lang="en-US" sz="1800" dirty="0" smtClean="0"/>
              <a:t>z=f(x, y) </a:t>
            </a:r>
            <a:r>
              <a:rPr lang="ru-RU" sz="1800" dirty="0" smtClean="0"/>
              <a:t>на заданной области определения </a:t>
            </a:r>
            <a:r>
              <a:rPr lang="en-US" sz="1800" dirty="0" smtClean="0"/>
              <a:t>D</a:t>
            </a:r>
            <a:r>
              <a:rPr lang="ru-RU" sz="1800" dirty="0" smtClean="0"/>
              <a:t>.</a:t>
            </a:r>
          </a:p>
          <a:p>
            <a:r>
              <a:rPr lang="ru-RU" sz="1800" dirty="0" smtClean="0"/>
              <a:t>Изобразить  ребра куба, реализовать меню преобразования куба – поворот в трехмерном пространстве на заданные значения углов, сжатие(растяжение), сдвиг в заданном направлении. «Невидимые» линии(ребра) можно не убирать.</a:t>
            </a:r>
          </a:p>
          <a:p>
            <a:r>
              <a:rPr lang="ru-RU" sz="1800" dirty="0" smtClean="0"/>
              <a:t>Задача аналогичная предыдущей, но для тетраэдра (цилиндра, конуса.)</a:t>
            </a:r>
            <a:endParaRPr lang="ru-RU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800" dirty="0" smtClean="0"/>
              <a:t>В ортогональных проекциях центр проекции находится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 конечном расстоянии от объекта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На бесконечном расстоянии от объекта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Ось проекции должна быть под углом 120 градусов к осям координатной системы</a:t>
            </a:r>
          </a:p>
          <a:p>
            <a:r>
              <a:rPr lang="ru-RU" sz="1800" dirty="0" smtClean="0"/>
              <a:t>В </a:t>
            </a:r>
            <a:r>
              <a:rPr lang="ru-RU" sz="1800" dirty="0" err="1" smtClean="0"/>
              <a:t>диметрии</a:t>
            </a:r>
            <a:endParaRPr lang="ru-RU" sz="18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ось </a:t>
            </a:r>
            <a:r>
              <a:rPr lang="ru-RU" sz="1400" dirty="0" err="1" smtClean="0">
                <a:solidFill>
                  <a:srgbClr val="FF0000"/>
                </a:solidFill>
              </a:rPr>
              <a:t>х</a:t>
            </a:r>
            <a:r>
              <a:rPr lang="ru-RU" sz="1400" dirty="0" smtClean="0">
                <a:solidFill>
                  <a:srgbClr val="FF0000"/>
                </a:solidFill>
              </a:rPr>
              <a:t> расположена относительно двух других осей под углом 135 градусов. При этом вдоль нее расстояния откладываются вдвое меньше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ось </a:t>
            </a:r>
            <a:r>
              <a:rPr lang="ru-RU" sz="1400" dirty="0" err="1" smtClean="0"/>
              <a:t>х</a:t>
            </a:r>
            <a:r>
              <a:rPr lang="ru-RU" sz="1400" dirty="0" smtClean="0"/>
              <a:t> расположена относительно двух других осей под углом 135 градусов. При этом вдоль нее расстояния откладываются вдвое больше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ось </a:t>
            </a:r>
            <a:r>
              <a:rPr lang="ru-RU" sz="1400" dirty="0" err="1" smtClean="0"/>
              <a:t>х</a:t>
            </a:r>
            <a:r>
              <a:rPr lang="ru-RU" sz="1400" dirty="0" smtClean="0"/>
              <a:t> расположена относительно двух других осей под углом 120 градусов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ось </a:t>
            </a:r>
            <a:r>
              <a:rPr lang="ru-RU" sz="1400" dirty="0" err="1" smtClean="0"/>
              <a:t>х</a:t>
            </a:r>
            <a:r>
              <a:rPr lang="ru-RU" sz="1400" dirty="0" smtClean="0"/>
              <a:t> расположена относительно двух других осей под углом 135 градусов</a:t>
            </a:r>
          </a:p>
          <a:p>
            <a:r>
              <a:rPr lang="ru-RU" sz="1400" dirty="0" smtClean="0"/>
              <a:t> </a:t>
            </a:r>
            <a:r>
              <a:rPr lang="ru-RU" sz="1800" dirty="0" smtClean="0"/>
              <a:t>В изометрии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все углы между осями равны 120 градусов. Расстояния по каждой из осей откладываются одинаковые</a:t>
            </a:r>
            <a:endParaRPr lang="ru-RU" sz="1400" dirty="0" smtClean="0"/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углы между осями равны 135 градусов. Расстояния по каждой из осей откладываются произвольные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все углы между осями равны 120 градусов. Расстояния по каждой из осей откладываются произвольные</a:t>
            </a:r>
          </a:p>
          <a:p>
            <a:endParaRPr lang="ru-RU" sz="1400" dirty="0" smtClean="0"/>
          </a:p>
          <a:p>
            <a:endParaRPr lang="ru-RU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Умножение точки</a:t>
            </a:r>
            <a:r>
              <a:rPr lang="en-US" sz="1800" dirty="0" smtClean="0"/>
              <a:t> (x, y, z) </a:t>
            </a:r>
            <a:r>
              <a:rPr lang="ru-RU" sz="1800" dirty="0" smtClean="0"/>
              <a:t>на матрицу 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соответствует повороту 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 на угол </a:t>
            </a:r>
            <a:r>
              <a:rPr lang="el-GR" sz="1400" dirty="0" smtClean="0">
                <a:solidFill>
                  <a:srgbClr val="FF0000"/>
                </a:solidFill>
              </a:rPr>
              <a:t>β</a:t>
            </a:r>
            <a:r>
              <a:rPr lang="ru-RU" sz="1400" dirty="0" smtClean="0">
                <a:solidFill>
                  <a:srgbClr val="FF0000"/>
                </a:solidFill>
              </a:rPr>
              <a:t> в плоскости (</a:t>
            </a:r>
            <a:r>
              <a:rPr lang="en-US" sz="1400" dirty="0" smtClean="0">
                <a:solidFill>
                  <a:srgbClr val="FF0000"/>
                </a:solidFill>
              </a:rPr>
              <a:t>x, z</a:t>
            </a:r>
            <a:r>
              <a:rPr lang="ru-RU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ru-RU" sz="1400" dirty="0" smtClean="0">
                <a:solidFill>
                  <a:srgbClr val="FF0000"/>
                </a:solidFill>
              </a:rPr>
              <a:t>и на угол </a:t>
            </a:r>
            <a:r>
              <a:rPr lang="el-GR" sz="1400" dirty="0" smtClean="0">
                <a:solidFill>
                  <a:srgbClr val="FF0000"/>
                </a:solidFill>
              </a:rPr>
              <a:t>γ</a:t>
            </a:r>
            <a:r>
              <a:rPr lang="ru-RU" sz="1400" dirty="0" smtClean="0">
                <a:solidFill>
                  <a:srgbClr val="FF0000"/>
                </a:solidFill>
              </a:rPr>
              <a:t> в плоскости </a:t>
            </a:r>
            <a:r>
              <a:rPr lang="en-US" sz="1400" dirty="0" smtClean="0">
                <a:solidFill>
                  <a:srgbClr val="FF0000"/>
                </a:solidFill>
              </a:rPr>
              <a:t>(x, y)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на угол </a:t>
            </a:r>
            <a:r>
              <a:rPr lang="el-GR" sz="1400" dirty="0" smtClean="0"/>
              <a:t>β</a:t>
            </a:r>
            <a:r>
              <a:rPr lang="ru-RU" sz="1400" dirty="0" smtClean="0"/>
              <a:t> в плоскости (</a:t>
            </a:r>
            <a:r>
              <a:rPr lang="en-US" sz="1400" dirty="0" smtClean="0"/>
              <a:t>x, y</a:t>
            </a:r>
            <a:r>
              <a:rPr lang="ru-RU" sz="1400" dirty="0" smtClean="0"/>
              <a:t>)</a:t>
            </a:r>
            <a:r>
              <a:rPr lang="en-US" sz="1400" dirty="0" smtClean="0"/>
              <a:t> </a:t>
            </a:r>
            <a:r>
              <a:rPr lang="ru-RU" sz="1400" dirty="0" smtClean="0"/>
              <a:t>и на угол </a:t>
            </a:r>
            <a:r>
              <a:rPr lang="el-GR" sz="1400" dirty="0" smtClean="0"/>
              <a:t>γ</a:t>
            </a:r>
            <a:r>
              <a:rPr lang="ru-RU" sz="1400" dirty="0" smtClean="0"/>
              <a:t> в плоскости </a:t>
            </a:r>
            <a:r>
              <a:rPr lang="en-US" sz="1400" dirty="0" smtClean="0"/>
              <a:t>(x, z)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на угол </a:t>
            </a:r>
            <a:r>
              <a:rPr lang="el-GR" sz="1400" dirty="0" smtClean="0"/>
              <a:t>β</a:t>
            </a:r>
            <a:r>
              <a:rPr lang="en-US" sz="1400" dirty="0" smtClean="0"/>
              <a:t>+</a:t>
            </a:r>
            <a:r>
              <a:rPr lang="el-GR" sz="1400" dirty="0" smtClean="0"/>
              <a:t>γ</a:t>
            </a:r>
            <a:r>
              <a:rPr lang="ru-RU" sz="1400" dirty="0" smtClean="0"/>
              <a:t> в плоскости </a:t>
            </a:r>
            <a:r>
              <a:rPr lang="en-US" sz="1400" dirty="0" smtClean="0"/>
              <a:t>(x, y)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 на угол </a:t>
            </a:r>
            <a:r>
              <a:rPr lang="el-GR" sz="1400" dirty="0" smtClean="0"/>
              <a:t>β</a:t>
            </a:r>
            <a:r>
              <a:rPr lang="en-US" sz="1400" dirty="0" smtClean="0"/>
              <a:t>+</a:t>
            </a:r>
            <a:r>
              <a:rPr lang="el-GR" sz="1400" dirty="0" smtClean="0"/>
              <a:t>γ</a:t>
            </a:r>
            <a:r>
              <a:rPr lang="ru-RU" sz="1400" dirty="0" smtClean="0"/>
              <a:t> в плоскости (</a:t>
            </a:r>
            <a:r>
              <a:rPr lang="en-US" sz="1400" dirty="0" smtClean="0"/>
              <a:t>x, z</a:t>
            </a:r>
            <a:r>
              <a:rPr lang="ru-RU" sz="1400" dirty="0" smtClean="0"/>
              <a:t>)</a:t>
            </a: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ru-RU" sz="1400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827584" y="2132856"/>
          <a:ext cx="2833890" cy="1368276"/>
        </p:xfrm>
        <a:graphic>
          <a:graphicData uri="http://schemas.openxmlformats.org/presentationml/2006/ole">
            <p:oleObj spid="_x0000_s20482" name="Equation" r:id="rId3" imgW="1473200" imgH="711200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851920" y="2132856"/>
          <a:ext cx="2736303" cy="1363836"/>
        </p:xfrm>
        <a:graphic>
          <a:graphicData uri="http://schemas.openxmlformats.org/presentationml/2006/ole">
            <p:oleObj spid="_x0000_s20483" name="Equation" r:id="rId4" imgW="1422400" imgH="71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Для поворотов  нужно умножать на обратную матрицу. Ее получают из исходной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Нахождением обратной матрицы к данной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Перестановкой минуса к другому синусу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Установкой минуса у косинусов</a:t>
            </a:r>
          </a:p>
          <a:p>
            <a:r>
              <a:rPr lang="ru-RU" sz="1800" dirty="0" smtClean="0"/>
              <a:t>Алгоритм плавающего горизонта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 применяют для удаления невидимых линий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Не применяют для построения поверхностей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Работает в пространстве изображения</a:t>
            </a:r>
          </a:p>
          <a:p>
            <a:r>
              <a:rPr lang="ru-RU" sz="1800" dirty="0" smtClean="0"/>
              <a:t>Нижним горизонтом называется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нижняя огибающая точек, нарисованных в данный момент на экране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нижние точки, нарисованные в данный момент на экране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нижние точки, которые будут нарисованы на экране на следующем шаге</a:t>
            </a:r>
          </a:p>
          <a:p>
            <a:pPr>
              <a:buNone/>
            </a:pPr>
            <a:endParaRPr lang="ru-RU" sz="1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Диметрия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3682752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диметрии ось </a:t>
            </a:r>
            <a:r>
              <a:rPr lang="ru-RU" dirty="0" err="1" smtClean="0"/>
              <a:t>х</a:t>
            </a:r>
            <a:r>
              <a:rPr lang="ru-RU" dirty="0" smtClean="0"/>
              <a:t> расположена относительно двух других осей под углом 135 градусов. При этом вдоль нее расстояния откладываются вдвое меньше.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397380" y="4221088"/>
          <a:ext cx="4264673" cy="1656184"/>
        </p:xfrm>
        <a:graphic>
          <a:graphicData uri="http://schemas.openxmlformats.org/presentationml/2006/ole">
            <p:oleObj spid="_x0000_s1027" name="Equation" r:id="rId3" imgW="1308100" imgH="508000" progId="Equation.3">
              <p:embed/>
            </p:oleObj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12776"/>
            <a:ext cx="31908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/>
              <a:t>Изометрия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1484784"/>
            <a:ext cx="331236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изометрии все углы между осями равны 120 градусов. Расстояния по каждой из осей откладываются одинаковые.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521200" y="4262438"/>
          <a:ext cx="4016375" cy="1573212"/>
        </p:xfrm>
        <a:graphic>
          <a:graphicData uri="http://schemas.openxmlformats.org/presentationml/2006/ole">
            <p:oleObj spid="_x0000_s2051" name="Equation" r:id="rId3" imgW="1231366" imgH="482391" progId="Equation.3">
              <p:embed/>
            </p:oleObj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6840" y="1484783"/>
            <a:ext cx="3487568" cy="286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пространства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Часто рассмотренных стандартных аксонометрических проекций оказывается недостаточно. </a:t>
            </a:r>
          </a:p>
          <a:p>
            <a:pPr marL="0" indent="0">
              <a:buNone/>
            </a:pPr>
            <a:r>
              <a:rPr lang="ru-RU" dirty="0" smtClean="0"/>
              <a:t>Хочется иметь возможность обеспечивать произвольные преобразования системы координат в трехмерном пространстве.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Параллельный перенос </a:t>
            </a:r>
            <a:r>
              <a:rPr lang="ru-RU" dirty="0" smtClean="0"/>
              <a:t>на вектор (</a:t>
            </a:r>
            <a:r>
              <a:rPr lang="en-US" dirty="0" err="1" smtClean="0"/>
              <a:t>dx</a:t>
            </a:r>
            <a:r>
              <a:rPr lang="en-US" dirty="0" smtClean="0"/>
              <a:t>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dz</a:t>
            </a:r>
            <a:r>
              <a:rPr lang="en-US" dirty="0" smtClean="0"/>
              <a:t>)</a:t>
            </a:r>
            <a:r>
              <a:rPr lang="ru-RU" dirty="0" smtClean="0"/>
              <a:t> осуществляются добавлением необходимой величины к соответствующей координате.</a:t>
            </a:r>
          </a:p>
          <a:p>
            <a:pPr>
              <a:buNone/>
            </a:pPr>
            <a:r>
              <a:rPr lang="en-US" dirty="0" smtClean="0"/>
              <a:t>		x+=</a:t>
            </a:r>
            <a:r>
              <a:rPr lang="en-US" dirty="0" err="1" smtClean="0"/>
              <a:t>dx</a:t>
            </a:r>
            <a:r>
              <a:rPr lang="en-US" dirty="0" smtClean="0"/>
              <a:t>; 	y+=</a:t>
            </a:r>
            <a:r>
              <a:rPr lang="en-US" dirty="0" err="1" smtClean="0"/>
              <a:t>dy</a:t>
            </a:r>
            <a:r>
              <a:rPr lang="en-US" dirty="0" smtClean="0"/>
              <a:t>; 	z+=</a:t>
            </a:r>
            <a:r>
              <a:rPr lang="en-US" dirty="0" err="1" smtClean="0"/>
              <a:t>dz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пространства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b="1" dirty="0" smtClean="0"/>
              <a:t>Поворот </a:t>
            </a:r>
            <a:r>
              <a:rPr lang="ru-RU" dirty="0" smtClean="0"/>
              <a:t>производится путем умножения координаты точки (</a:t>
            </a:r>
            <a:r>
              <a:rPr lang="en-US" dirty="0" smtClean="0"/>
              <a:t>x, y, z)</a:t>
            </a:r>
            <a:r>
              <a:rPr lang="ru-RU" dirty="0" smtClean="0"/>
              <a:t> на соответствующую матрицу. </a:t>
            </a:r>
          </a:p>
          <a:p>
            <a:pPr marL="0" indent="0">
              <a:buNone/>
            </a:pPr>
            <a:r>
              <a:rPr lang="ru-RU" dirty="0" smtClean="0"/>
              <a:t>Матрица поворота вокруг оси </a:t>
            </a:r>
            <a:r>
              <a:rPr lang="ru-RU" dirty="0" err="1" smtClean="0"/>
              <a:t>х</a:t>
            </a:r>
            <a:r>
              <a:rPr lang="ru-RU" dirty="0" smtClean="0"/>
              <a:t> в плоскости </a:t>
            </a:r>
            <a:r>
              <a:rPr lang="en-US" dirty="0" smtClean="0"/>
              <a:t>(y, z)</a:t>
            </a:r>
            <a:r>
              <a:rPr lang="ru-RU" dirty="0" smtClean="0"/>
              <a:t> на угол </a:t>
            </a:r>
            <a:r>
              <a:rPr lang="ru-RU" dirty="0" err="1" smtClean="0"/>
              <a:t>α </a:t>
            </a:r>
            <a:r>
              <a:rPr lang="ru-RU" dirty="0" smtClean="0"/>
              <a:t>имеет вид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83568" y="4221088"/>
          <a:ext cx="4288334" cy="2088232"/>
        </p:xfrm>
        <a:graphic>
          <a:graphicData uri="http://schemas.openxmlformats.org/presentationml/2006/ole">
            <p:oleObj spid="_x0000_s3075" name="Equation" r:id="rId3" imgW="1459866" imgH="71089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пространства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Аналогично поворот вокруг оси </a:t>
            </a:r>
            <a:r>
              <a:rPr lang="en-US" dirty="0" smtClean="0"/>
              <a:t>y</a:t>
            </a:r>
            <a:r>
              <a:rPr lang="ru-RU" dirty="0" smtClean="0"/>
              <a:t> в плоскости </a:t>
            </a:r>
            <a:r>
              <a:rPr lang="en-US" dirty="0" smtClean="0"/>
              <a:t>(x, z)</a:t>
            </a:r>
            <a:r>
              <a:rPr lang="ru-RU" dirty="0" smtClean="0"/>
              <a:t> на угол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ru-RU" dirty="0" smtClean="0"/>
              <a:t>и поворот вокруг оси </a:t>
            </a:r>
            <a:r>
              <a:rPr lang="en-US" dirty="0" smtClean="0"/>
              <a:t>z </a:t>
            </a:r>
            <a:r>
              <a:rPr lang="ru-RU" dirty="0" smtClean="0"/>
              <a:t>в плоскости (</a:t>
            </a:r>
            <a:r>
              <a:rPr lang="en-US" dirty="0" smtClean="0"/>
              <a:t>x, y) </a:t>
            </a:r>
            <a:r>
              <a:rPr lang="ru-RU" dirty="0" smtClean="0"/>
              <a:t>на угол </a:t>
            </a:r>
            <a:r>
              <a:rPr lang="el-GR" dirty="0" smtClean="0"/>
              <a:t>γ</a:t>
            </a:r>
            <a:r>
              <a:rPr lang="ru-RU" dirty="0" smtClean="0"/>
              <a:t> соответствует умножению на матрицы: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22288" y="3644900"/>
          <a:ext cx="4067175" cy="1963738"/>
        </p:xfrm>
        <a:graphic>
          <a:graphicData uri="http://schemas.openxmlformats.org/presentationml/2006/ole">
            <p:oleObj spid="_x0000_s4100" name="Equation" r:id="rId3" imgW="1473200" imgH="7112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770438" y="3644900"/>
          <a:ext cx="4032250" cy="2016125"/>
        </p:xfrm>
        <a:graphic>
          <a:graphicData uri="http://schemas.openxmlformats.org/presentationml/2006/ole">
            <p:oleObj spid="_x0000_s4101" name="Equation" r:id="rId4" imgW="1422400" imgH="71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пространства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b="1" dirty="0" smtClean="0"/>
              <a:t>Растяжение и сжатие </a:t>
            </a:r>
            <a:r>
              <a:rPr lang="ru-RU" dirty="0" smtClean="0"/>
              <a:t>производится путем умножения всех координат на некоторое число </a:t>
            </a:r>
            <a:r>
              <a:rPr lang="en-US" dirty="0" smtClean="0"/>
              <a:t>p</a:t>
            </a:r>
            <a:r>
              <a:rPr lang="ru-RU" dirty="0" smtClean="0"/>
              <a:t>, определяющее масштаб.</a:t>
            </a:r>
          </a:p>
          <a:p>
            <a:pPr marL="514350" indent="-514350">
              <a:buNone/>
            </a:pPr>
            <a:r>
              <a:rPr lang="ru-RU" dirty="0" smtClean="0"/>
              <a:t>	</a:t>
            </a:r>
            <a:r>
              <a:rPr lang="en-US" dirty="0" smtClean="0"/>
              <a:t>	x*=p; 		y*=p; 	z*=p;</a:t>
            </a:r>
          </a:p>
          <a:p>
            <a:pPr marL="514350" indent="-514350">
              <a:buNone/>
            </a:pPr>
            <a:r>
              <a:rPr lang="ru-RU" dirty="0" smtClean="0"/>
              <a:t>Это пропорциональное растяжение или сжатие.</a:t>
            </a:r>
          </a:p>
          <a:p>
            <a:pPr marL="514350" indent="-514350">
              <a:buNone/>
            </a:pPr>
            <a:r>
              <a:rPr lang="ru-RU" dirty="0" smtClean="0"/>
              <a:t>В целом при преобразовании системы координат мы переводим точку (</a:t>
            </a:r>
            <a:r>
              <a:rPr lang="en-US" dirty="0" smtClean="0"/>
              <a:t>x, y, z) </a:t>
            </a:r>
            <a:r>
              <a:rPr lang="ru-RU" dirty="0" smtClean="0"/>
              <a:t>из произвольной системы координат в экранные координаты (</a:t>
            </a:r>
            <a:r>
              <a:rPr lang="en-US" dirty="0" smtClean="0"/>
              <a:t>xx, </a:t>
            </a:r>
            <a:r>
              <a:rPr lang="en-US" dirty="0" err="1" smtClean="0"/>
              <a:t>yy</a:t>
            </a:r>
            <a:r>
              <a:rPr lang="en-US" dirty="0" smtClean="0"/>
              <a:t>, </a:t>
            </a:r>
            <a:r>
              <a:rPr lang="en-US" dirty="0" err="1" smtClean="0"/>
              <a:t>zz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Особенности обратного преобразования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ru-RU" dirty="0" smtClean="0"/>
              <a:t>При проведении пространственных преобразований необходимо совершать и обратные преобразования.</a:t>
            </a:r>
          </a:p>
          <a:p>
            <a:r>
              <a:rPr lang="ru-RU" dirty="0" smtClean="0"/>
              <a:t>Заметим, что для поворотов теоретически нужно умножать на обратную матрицу. Она получается из исходной перестановкой минуса к другому синусу.</a:t>
            </a:r>
          </a:p>
          <a:p>
            <a:r>
              <a:rPr lang="ru-RU" dirty="0" smtClean="0"/>
              <a:t>Необходимо помнить, что для матриц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		(A*B)</a:t>
            </a:r>
            <a:r>
              <a:rPr lang="en-US" baseline="30000" dirty="0" smtClean="0"/>
              <a:t>-1</a:t>
            </a:r>
            <a:r>
              <a:rPr lang="en-US" dirty="0" smtClean="0"/>
              <a:t> = B</a:t>
            </a:r>
            <a:r>
              <a:rPr lang="en-US" baseline="30000" dirty="0" smtClean="0"/>
              <a:t>-1</a:t>
            </a:r>
            <a:r>
              <a:rPr lang="en-US" dirty="0" smtClean="0"/>
              <a:t> * A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1251</Words>
  <Application>Microsoft Office PowerPoint</Application>
  <PresentationFormat>Экран (4:3)</PresentationFormat>
  <Paragraphs>168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Equation</vt:lpstr>
      <vt:lpstr>Компьютерная графика</vt:lpstr>
      <vt:lpstr>Типы проекций</vt:lpstr>
      <vt:lpstr>Диметрия</vt:lpstr>
      <vt:lpstr>Изометрия</vt:lpstr>
      <vt:lpstr>Преобразования пространства</vt:lpstr>
      <vt:lpstr>Преобразования пространства</vt:lpstr>
      <vt:lpstr>Преобразования пространства</vt:lpstr>
      <vt:lpstr>Преобразования пространства</vt:lpstr>
      <vt:lpstr>Особенности обратного преобразования</vt:lpstr>
      <vt:lpstr>Роль алгоритмов удаления невидимых линий</vt:lpstr>
      <vt:lpstr>Пример применения алгоритма удаления невидимых линий</vt:lpstr>
      <vt:lpstr>Алгоритм плавающего горизонта</vt:lpstr>
      <vt:lpstr>Понятие верхнего горизонта</vt:lpstr>
      <vt:lpstr>Понятие нижнего горизонта</vt:lpstr>
      <vt:lpstr>Идея алгоритма</vt:lpstr>
      <vt:lpstr>Начало в произвольном случае</vt:lpstr>
      <vt:lpstr>Реализация алгоритма (1) </vt:lpstr>
      <vt:lpstr>Реализация алгоритма (2) </vt:lpstr>
      <vt:lpstr>Реализация алгоритма (3) </vt:lpstr>
      <vt:lpstr>Анализ алгоритма  плавающего горизонта</vt:lpstr>
      <vt:lpstr>Пример работы алгоритма</vt:lpstr>
      <vt:lpstr>ЗАДАЧИ</vt:lpstr>
      <vt:lpstr>ТЕСТЫ</vt:lpstr>
      <vt:lpstr>ТЕСТЫ</vt:lpstr>
      <vt:lpstr>ТЕСТЫ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Алексей</cp:lastModifiedBy>
  <cp:revision>276</cp:revision>
  <dcterms:created xsi:type="dcterms:W3CDTF">2011-09-13T13:00:24Z</dcterms:created>
  <dcterms:modified xsi:type="dcterms:W3CDTF">2011-11-23T17:50:21Z</dcterms:modified>
</cp:coreProperties>
</file>