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2" autoAdjust="0"/>
  </p:normalViewPr>
  <p:slideViewPr>
    <p:cSldViewPr>
      <p:cViewPr>
        <p:scale>
          <a:sx n="80" d="100"/>
          <a:sy n="80" d="100"/>
        </p:scale>
        <p:origin x="-950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Компьютерная графика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852936"/>
            <a:ext cx="6400800" cy="28083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Лекция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Основные алгоритмы </a:t>
            </a:r>
          </a:p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удаления невидимых линий </a:t>
            </a:r>
          </a:p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 трехмерной графике.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634082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Пример реализации алгоритма с Z-буфером (2)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// </a:t>
            </a:r>
            <a:r>
              <a:rPr lang="en-US" sz="1400" dirty="0" err="1"/>
              <a:t>putpixel</a:t>
            </a:r>
            <a:r>
              <a:rPr lang="en-US" sz="1400" dirty="0"/>
              <a:t> </a:t>
            </a:r>
            <a:r>
              <a:rPr lang="ru-RU" sz="1400" dirty="0"/>
              <a:t>для </a:t>
            </a:r>
            <a:r>
              <a:rPr lang="en-US" sz="1400" dirty="0"/>
              <a:t>z </a:t>
            </a:r>
            <a:r>
              <a:rPr lang="ru-RU" sz="1400" dirty="0"/>
              <a:t>буфера</a:t>
            </a:r>
          </a:p>
          <a:p>
            <a:pPr marL="0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MySetPixelZ</a:t>
            </a:r>
            <a:r>
              <a:rPr lang="en-US" sz="1400" dirty="0"/>
              <a:t> (HDC </a:t>
            </a:r>
            <a:r>
              <a:rPr lang="en-US" sz="1400" dirty="0" err="1"/>
              <a:t>hdc</a:t>
            </a:r>
            <a:r>
              <a:rPr lang="en-US" sz="1400" dirty="0"/>
              <a:t>, double xx, double </a:t>
            </a:r>
            <a:r>
              <a:rPr lang="en-US" sz="1400" dirty="0" err="1"/>
              <a:t>yy</a:t>
            </a:r>
            <a:r>
              <a:rPr lang="en-US" sz="1400" dirty="0"/>
              <a:t>, double </a:t>
            </a:r>
            <a:r>
              <a:rPr lang="en-US" sz="1400" dirty="0" err="1"/>
              <a:t>zz</a:t>
            </a:r>
            <a:r>
              <a:rPr lang="en-US" sz="1400" dirty="0"/>
              <a:t>, double R, double G, double B)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if ( (xx&gt;=0) &amp;&amp; (xx&lt;=</a:t>
            </a:r>
            <a:r>
              <a:rPr lang="en-US" sz="1400" dirty="0" err="1"/>
              <a:t>Wid</a:t>
            </a:r>
            <a:r>
              <a:rPr lang="en-US" sz="1400" dirty="0"/>
              <a:t>) &amp;&amp; </a:t>
            </a:r>
            <a:endParaRPr lang="ru-RU" sz="1400" dirty="0" smtClean="0"/>
          </a:p>
          <a:p>
            <a:pPr marL="0" indent="0">
              <a:buNone/>
            </a:pPr>
            <a:r>
              <a:rPr lang="ru-RU" sz="1400" dirty="0"/>
              <a:t> </a:t>
            </a:r>
            <a:r>
              <a:rPr lang="ru-RU" sz="1400" dirty="0" smtClean="0"/>
              <a:t>        </a:t>
            </a:r>
            <a:r>
              <a:rPr lang="en-US" sz="1400" dirty="0" smtClean="0"/>
              <a:t>(</a:t>
            </a:r>
            <a:r>
              <a:rPr lang="en-US" sz="1400" dirty="0" err="1"/>
              <a:t>yy</a:t>
            </a:r>
            <a:r>
              <a:rPr lang="en-US" sz="1400" dirty="0"/>
              <a:t>&gt;=0) &amp;&amp; (</a:t>
            </a:r>
            <a:r>
              <a:rPr lang="en-US" sz="1400" dirty="0" err="1"/>
              <a:t>yy</a:t>
            </a:r>
            <a:r>
              <a:rPr lang="en-US" sz="1400" dirty="0"/>
              <a:t>&lt;=</a:t>
            </a:r>
            <a:r>
              <a:rPr lang="en-US" sz="1400" dirty="0" err="1"/>
              <a:t>Hei</a:t>
            </a:r>
            <a:r>
              <a:rPr lang="en-US" sz="1400" dirty="0" smtClean="0"/>
              <a:t>)</a:t>
            </a:r>
            <a:r>
              <a:rPr lang="ru-RU" sz="1400" dirty="0" smtClean="0"/>
              <a:t> &amp;&amp;</a:t>
            </a:r>
            <a:endParaRPr lang="en-US" sz="1400" dirty="0"/>
          </a:p>
          <a:p>
            <a:pPr marL="0" indent="0">
              <a:buNone/>
            </a:pPr>
            <a:r>
              <a:rPr lang="ru-RU" sz="1400" dirty="0"/>
              <a:t> </a:t>
            </a:r>
            <a:r>
              <a:rPr lang="ru-RU" sz="1400" dirty="0" smtClean="0"/>
              <a:t>       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err="1"/>
              <a:t>zz</a:t>
            </a:r>
            <a:r>
              <a:rPr lang="en-US" sz="1400" dirty="0"/>
              <a:t>&gt;Z[(</a:t>
            </a:r>
            <a:r>
              <a:rPr lang="en-US" sz="1400" dirty="0" err="1"/>
              <a:t>int</a:t>
            </a:r>
            <a:r>
              <a:rPr lang="en-US" sz="1400" dirty="0"/>
              <a:t>)(xx)][(</a:t>
            </a:r>
            <a:r>
              <a:rPr lang="en-US" sz="1400" dirty="0" err="1"/>
              <a:t>int</a:t>
            </a:r>
            <a:r>
              <a:rPr lang="en-US" sz="1400" dirty="0"/>
              <a:t>)(</a:t>
            </a:r>
            <a:r>
              <a:rPr lang="en-US" sz="1400" dirty="0" err="1"/>
              <a:t>yy</a:t>
            </a:r>
            <a:r>
              <a:rPr lang="en-US" sz="1400" dirty="0"/>
              <a:t>)])</a:t>
            </a:r>
          </a:p>
          <a:p>
            <a:pPr marL="0" indent="0">
              <a:buNone/>
            </a:pPr>
            <a:r>
              <a:rPr lang="ru-RU" sz="1400" dirty="0" smtClean="0"/>
              <a:t>   </a:t>
            </a:r>
            <a:r>
              <a:rPr lang="en-US" sz="1400" dirty="0" smtClean="0"/>
              <a:t>{</a:t>
            </a:r>
            <a:r>
              <a:rPr lang="en-US" sz="1400" dirty="0"/>
              <a:t>	</a:t>
            </a:r>
            <a:endParaRPr lang="ru-RU" sz="1400" dirty="0" smtClean="0"/>
          </a:p>
          <a:p>
            <a:pPr marL="0" indent="0">
              <a:buNone/>
            </a:pPr>
            <a:r>
              <a:rPr lang="ru-RU" sz="1400" dirty="0"/>
              <a:t> </a:t>
            </a:r>
            <a:r>
              <a:rPr lang="ru-RU" sz="1400" dirty="0" smtClean="0"/>
              <a:t>        </a:t>
            </a:r>
            <a:r>
              <a:rPr lang="en-US" sz="1400" dirty="0" err="1" smtClean="0"/>
              <a:t>SetPixel</a:t>
            </a:r>
            <a:r>
              <a:rPr lang="en-US" sz="1400" dirty="0" smtClean="0"/>
              <a:t>(</a:t>
            </a:r>
            <a:r>
              <a:rPr lang="en-US" sz="1400" dirty="0" err="1" smtClean="0"/>
              <a:t>hdc</a:t>
            </a:r>
            <a:r>
              <a:rPr lang="en-US" sz="1400" dirty="0" smtClean="0"/>
              <a:t>,</a:t>
            </a:r>
            <a:r>
              <a:rPr lang="ru-RU" sz="1400" dirty="0" smtClean="0"/>
              <a:t> </a:t>
            </a:r>
            <a:r>
              <a:rPr lang="en-US" sz="1400" dirty="0" smtClean="0"/>
              <a:t>(</a:t>
            </a:r>
            <a:r>
              <a:rPr lang="en-US" sz="1400" dirty="0" err="1"/>
              <a:t>int</a:t>
            </a:r>
            <a:r>
              <a:rPr lang="en-US" sz="1400" dirty="0"/>
              <a:t>)(xx</a:t>
            </a:r>
            <a:r>
              <a:rPr lang="en-US" sz="1400" dirty="0" smtClean="0"/>
              <a:t>),</a:t>
            </a:r>
            <a:r>
              <a:rPr lang="ru-RU" sz="1400" dirty="0" smtClean="0"/>
              <a:t> </a:t>
            </a:r>
            <a:r>
              <a:rPr lang="en-US" sz="1400" dirty="0" smtClean="0"/>
              <a:t>(</a:t>
            </a:r>
            <a:r>
              <a:rPr lang="en-US" sz="1400" dirty="0" err="1"/>
              <a:t>int</a:t>
            </a:r>
            <a:r>
              <a:rPr lang="en-US" sz="1400" dirty="0"/>
              <a:t>)(</a:t>
            </a:r>
            <a:r>
              <a:rPr lang="en-US" sz="1400" dirty="0" err="1"/>
              <a:t>yy</a:t>
            </a:r>
            <a:r>
              <a:rPr lang="en-US" sz="1400" dirty="0" smtClean="0"/>
              <a:t>),</a:t>
            </a:r>
            <a:endParaRPr lang="ru-RU" sz="1400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ru-RU" sz="1400" dirty="0" smtClean="0"/>
              <a:t>            </a:t>
            </a:r>
            <a:r>
              <a:rPr lang="en-US" sz="1400" dirty="0" smtClean="0"/>
              <a:t>RGB</a:t>
            </a:r>
            <a:r>
              <a:rPr lang="en-US" sz="1400" dirty="0"/>
              <a:t>((BYTE)(R),(BYTE)(G),(BYTE)(B)));</a:t>
            </a:r>
          </a:p>
          <a:p>
            <a:pPr marL="0" indent="0">
              <a:buNone/>
            </a:pPr>
            <a:r>
              <a:rPr lang="ru-RU" sz="1400" dirty="0" smtClean="0"/>
              <a:t>         </a:t>
            </a:r>
            <a:r>
              <a:rPr lang="en-US" sz="1400" dirty="0" smtClean="0"/>
              <a:t>Z</a:t>
            </a:r>
            <a:r>
              <a:rPr lang="en-US" sz="1400" dirty="0"/>
              <a:t>[(</a:t>
            </a:r>
            <a:r>
              <a:rPr lang="en-US" sz="1400" dirty="0" err="1"/>
              <a:t>int</a:t>
            </a:r>
            <a:r>
              <a:rPr lang="en-US" sz="1400" dirty="0"/>
              <a:t>)(xx)][(</a:t>
            </a:r>
            <a:r>
              <a:rPr lang="en-US" sz="1400" dirty="0" err="1"/>
              <a:t>int</a:t>
            </a:r>
            <a:r>
              <a:rPr lang="en-US" sz="1400" dirty="0"/>
              <a:t>)(</a:t>
            </a:r>
            <a:r>
              <a:rPr lang="en-US" sz="1400" dirty="0" err="1"/>
              <a:t>yy</a:t>
            </a:r>
            <a:r>
              <a:rPr lang="en-US" sz="1400" dirty="0"/>
              <a:t>)]=</a:t>
            </a:r>
            <a:r>
              <a:rPr lang="en-US" sz="1400" dirty="0" err="1"/>
              <a:t>zz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ru-RU" sz="1400" dirty="0" smtClean="0"/>
              <a:t>   </a:t>
            </a: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}</a:t>
            </a:r>
            <a:r>
              <a:rPr lang="en-US" sz="1400" dirty="0"/>
              <a:t> </a:t>
            </a:r>
            <a:endParaRPr lang="ru-RU" sz="1400" dirty="0" smtClean="0"/>
          </a:p>
          <a:p>
            <a:pPr marL="0" indent="0">
              <a:buNone/>
            </a:pPr>
            <a:r>
              <a:rPr lang="ru-RU" sz="1400" dirty="0" smtClean="0"/>
              <a:t>. . . . . . .</a:t>
            </a:r>
          </a:p>
          <a:p>
            <a:pPr marL="0" indent="0">
              <a:buNone/>
            </a:pPr>
            <a:r>
              <a:rPr lang="en-US" sz="1400" dirty="0" smtClean="0"/>
              <a:t>double </a:t>
            </a:r>
            <a:r>
              <a:rPr lang="en-US" sz="1400" dirty="0" err="1" smtClean="0"/>
              <a:t>i,j,x,y,z,zz</a:t>
            </a:r>
            <a:r>
              <a:rPr lang="en-US" sz="1400" dirty="0" smtClean="0"/>
              <a:t>,</a:t>
            </a:r>
            <a:r>
              <a:rPr lang="ru-RU" sz="1400" dirty="0" smtClean="0"/>
              <a:t> </a:t>
            </a:r>
            <a:r>
              <a:rPr lang="en-US" sz="1400" dirty="0" err="1" smtClean="0"/>
              <a:t>Vstep</a:t>
            </a:r>
            <a:r>
              <a:rPr lang="en-US" sz="1400" dirty="0" smtClean="0"/>
              <a:t>,</a:t>
            </a:r>
            <a:r>
              <a:rPr lang="ru-RU" sz="1400" dirty="0" smtClean="0"/>
              <a:t> </a:t>
            </a:r>
            <a:r>
              <a:rPr lang="en-US" sz="1400" dirty="0" err="1" smtClean="0"/>
              <a:t>Wstep</a:t>
            </a:r>
            <a:r>
              <a:rPr lang="ru-RU" sz="1400" dirty="0" smtClean="0"/>
              <a:t>, </a:t>
            </a:r>
            <a:r>
              <a:rPr lang="en-US" sz="1400" dirty="0" err="1" smtClean="0"/>
              <a:t>xx,yy</a:t>
            </a:r>
            <a:r>
              <a:rPr lang="en-US" sz="1400" dirty="0"/>
              <a:t>, </a:t>
            </a:r>
            <a:r>
              <a:rPr lang="en-US" sz="1400" dirty="0" err="1"/>
              <a:t>yyy,zzz</a:t>
            </a:r>
            <a:r>
              <a:rPr lang="en-US" sz="1400" dirty="0" smtClean="0"/>
              <a:t>;</a:t>
            </a:r>
            <a:endParaRPr lang="ru-RU" sz="1400" dirty="0" smtClean="0"/>
          </a:p>
          <a:p>
            <a:pPr marL="0" indent="0">
              <a:buNone/>
            </a:pPr>
            <a:r>
              <a:rPr lang="ru-RU" sz="1400" dirty="0" err="1" smtClean="0"/>
              <a:t>Vstep</a:t>
            </a:r>
            <a:r>
              <a:rPr lang="ru-RU" sz="1400" dirty="0"/>
              <a:t>=(</a:t>
            </a:r>
            <a:r>
              <a:rPr lang="ru-RU" sz="1400" dirty="0" err="1"/>
              <a:t>Rmin</a:t>
            </a:r>
            <a:r>
              <a:rPr lang="ru-RU" sz="1400" dirty="0"/>
              <a:t>*2)/</a:t>
            </a:r>
            <a:r>
              <a:rPr lang="ru-RU" sz="1400" dirty="0" err="1"/>
              <a:t>Vsplit</a:t>
            </a:r>
            <a:r>
              <a:rPr lang="ru-RU" sz="1400" dirty="0"/>
              <a:t>; </a:t>
            </a:r>
            <a:r>
              <a:rPr lang="ru-RU" sz="1400" dirty="0" smtClean="0"/>
              <a:t>    // на сколько </a:t>
            </a:r>
            <a:r>
              <a:rPr lang="ru-RU" sz="1400" dirty="0"/>
              <a:t>частей </a:t>
            </a:r>
          </a:p>
          <a:p>
            <a:pPr marL="0" indent="0">
              <a:buNone/>
            </a:pPr>
            <a:r>
              <a:rPr lang="ru-RU" sz="1400" dirty="0" err="1" smtClean="0"/>
              <a:t>Wstep</a:t>
            </a:r>
            <a:r>
              <a:rPr lang="ru-RU" sz="1400" dirty="0"/>
              <a:t>=(2*M_PI)/</a:t>
            </a:r>
            <a:r>
              <a:rPr lang="ru-RU" sz="1400" dirty="0" err="1"/>
              <a:t>Wsplit</a:t>
            </a:r>
            <a:r>
              <a:rPr lang="ru-RU" sz="1400" dirty="0" smtClean="0"/>
              <a:t>;  // будет разбит тор </a:t>
            </a:r>
            <a:endParaRPr lang="ru-RU" sz="1400" dirty="0"/>
          </a:p>
          <a:p>
            <a:pPr marL="0" indent="0">
              <a:buNone/>
            </a:pPr>
            <a:r>
              <a:rPr lang="ru-RU" sz="1400" dirty="0" smtClean="0"/>
              <a:t>// инициализация Z-буфера</a:t>
            </a:r>
            <a:endParaRPr lang="en-US" sz="1400" dirty="0"/>
          </a:p>
          <a:p>
            <a:pPr marL="0" indent="0">
              <a:buNone/>
            </a:pPr>
            <a:r>
              <a:rPr lang="nn-NO" sz="1400" dirty="0" smtClean="0"/>
              <a:t>for </a:t>
            </a:r>
            <a:r>
              <a:rPr lang="nn-NO" sz="1400" dirty="0"/>
              <a:t>(int k=0;k&lt;Wid;k</a:t>
            </a:r>
            <a:r>
              <a:rPr lang="nn-NO" sz="1400" dirty="0" smtClean="0"/>
              <a:t>++)</a:t>
            </a:r>
            <a:endParaRPr lang="ru-RU" sz="1400" dirty="0" smtClean="0"/>
          </a:p>
          <a:p>
            <a:pPr marL="0" indent="0">
              <a:buNone/>
            </a:pPr>
            <a:r>
              <a:rPr lang="ru-RU" sz="1400" dirty="0" smtClean="0"/>
              <a:t>    </a:t>
            </a:r>
            <a:r>
              <a:rPr lang="nn-NO" sz="1400" dirty="0" smtClean="0"/>
              <a:t>for </a:t>
            </a:r>
            <a:r>
              <a:rPr lang="nn-NO" sz="1400" dirty="0"/>
              <a:t>(int l=0;l&lt;Hei;l</a:t>
            </a:r>
            <a:r>
              <a:rPr lang="nn-NO" sz="1400" dirty="0" smtClean="0"/>
              <a:t>++)</a:t>
            </a:r>
            <a:endParaRPr lang="ru-RU" sz="1400" dirty="0" smtClean="0"/>
          </a:p>
          <a:p>
            <a:pPr marL="0" indent="0">
              <a:buNone/>
            </a:pPr>
            <a:r>
              <a:rPr lang="ru-RU" sz="1400" dirty="0" smtClean="0"/>
              <a:t>        </a:t>
            </a:r>
            <a:r>
              <a:rPr lang="nn-NO" sz="1400" dirty="0" smtClean="0"/>
              <a:t>Z[k</a:t>
            </a:r>
            <a:r>
              <a:rPr lang="nn-NO" sz="1400" dirty="0"/>
              <a:t>][l]=-10000000000</a:t>
            </a:r>
            <a:r>
              <a:rPr lang="nn-NO" sz="1400" dirty="0" smtClean="0"/>
              <a:t>;</a:t>
            </a:r>
            <a:endParaRPr lang="ru-RU" sz="1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for </a:t>
            </a:r>
            <a:r>
              <a:rPr lang="en-US" sz="1600" dirty="0"/>
              <a:t>(j=0; j&lt;</a:t>
            </a:r>
            <a:r>
              <a:rPr lang="en-US" sz="1600" dirty="0" err="1"/>
              <a:t>Wsplit</a:t>
            </a:r>
            <a:r>
              <a:rPr lang="en-US" sz="1600" dirty="0"/>
              <a:t>; j++)</a:t>
            </a:r>
          </a:p>
          <a:p>
            <a:pPr marL="0" indent="0">
              <a:buNone/>
            </a:pPr>
            <a:r>
              <a:rPr lang="ru-RU" sz="1600" dirty="0"/>
              <a:t>    </a:t>
            </a:r>
            <a:r>
              <a:rPr lang="en-US" sz="1600" dirty="0"/>
              <a:t>for (i=0; i&lt;</a:t>
            </a:r>
            <a:r>
              <a:rPr lang="en-US" sz="1600" dirty="0" err="1"/>
              <a:t>Vsplit</a:t>
            </a:r>
            <a:r>
              <a:rPr lang="en-US" sz="1600" dirty="0"/>
              <a:t>; i++)</a:t>
            </a:r>
          </a:p>
          <a:p>
            <a:pPr marL="0" indent="0">
              <a:buNone/>
            </a:pPr>
            <a:r>
              <a:rPr lang="ru-RU" sz="1400" dirty="0" smtClean="0"/>
              <a:t>    </a:t>
            </a:r>
            <a:r>
              <a:rPr lang="en-US" sz="1400" dirty="0" smtClean="0"/>
              <a:t>{    </a:t>
            </a:r>
            <a:r>
              <a:rPr lang="en-US" sz="1400" dirty="0"/>
              <a:t>// </a:t>
            </a:r>
            <a:r>
              <a:rPr lang="ru-RU" sz="1400" dirty="0"/>
              <a:t>пересчет в </a:t>
            </a:r>
            <a:r>
              <a:rPr lang="ru-RU" sz="1400" dirty="0" smtClean="0"/>
              <a:t>экранные </a:t>
            </a:r>
            <a:r>
              <a:rPr lang="ru-RU" sz="1400" dirty="0"/>
              <a:t>координаты</a:t>
            </a:r>
          </a:p>
          <a:p>
            <a:pPr marL="0" indent="0">
              <a:buNone/>
            </a:pPr>
            <a:r>
              <a:rPr lang="ru-RU" sz="1400" dirty="0" smtClean="0"/>
              <a:t>        </a:t>
            </a:r>
            <a:r>
              <a:rPr lang="en-US" sz="1400" dirty="0" smtClean="0"/>
              <a:t>x</a:t>
            </a:r>
            <a:r>
              <a:rPr lang="en-US" sz="1400" dirty="0"/>
              <a:t>=(</a:t>
            </a:r>
            <a:r>
              <a:rPr lang="en-US" sz="1400" dirty="0" err="1"/>
              <a:t>Rmax+Rmin</a:t>
            </a:r>
            <a:r>
              <a:rPr lang="en-US" sz="1400" dirty="0"/>
              <a:t>*</a:t>
            </a:r>
            <a:r>
              <a:rPr lang="en-US" sz="1400" dirty="0" err="1"/>
              <a:t>cos</a:t>
            </a:r>
            <a:r>
              <a:rPr lang="en-US" sz="1400" dirty="0"/>
              <a:t>(i*</a:t>
            </a:r>
            <a:r>
              <a:rPr lang="en-US" sz="1400" dirty="0" err="1"/>
              <a:t>Vstep</a:t>
            </a:r>
            <a:r>
              <a:rPr lang="en-US" sz="1400" dirty="0"/>
              <a:t>))*sin(j*</a:t>
            </a:r>
            <a:r>
              <a:rPr lang="en-US" sz="1400" dirty="0" err="1"/>
              <a:t>Wstep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ru-RU" sz="1400" dirty="0" smtClean="0"/>
              <a:t>        </a:t>
            </a:r>
            <a:r>
              <a:rPr lang="en-US" sz="1400" dirty="0" smtClean="0"/>
              <a:t>y</a:t>
            </a:r>
            <a:r>
              <a:rPr lang="en-US" sz="1400" dirty="0"/>
              <a:t>=(</a:t>
            </a:r>
            <a:r>
              <a:rPr lang="en-US" sz="1400" dirty="0" err="1"/>
              <a:t>Rmax+Rmin</a:t>
            </a:r>
            <a:r>
              <a:rPr lang="en-US" sz="1400" dirty="0"/>
              <a:t>*</a:t>
            </a:r>
            <a:r>
              <a:rPr lang="en-US" sz="1400" dirty="0" err="1"/>
              <a:t>cos</a:t>
            </a:r>
            <a:r>
              <a:rPr lang="en-US" sz="1400" dirty="0"/>
              <a:t>(i*</a:t>
            </a:r>
            <a:r>
              <a:rPr lang="en-US" sz="1400" dirty="0" err="1"/>
              <a:t>Vstep</a:t>
            </a:r>
            <a:r>
              <a:rPr lang="en-US" sz="1400" dirty="0"/>
              <a:t>))*</a:t>
            </a:r>
            <a:r>
              <a:rPr lang="en-US" sz="1400" dirty="0" err="1"/>
              <a:t>cos</a:t>
            </a:r>
            <a:r>
              <a:rPr lang="en-US" sz="1400" dirty="0"/>
              <a:t>(j*</a:t>
            </a:r>
            <a:r>
              <a:rPr lang="en-US" sz="1400" dirty="0" err="1"/>
              <a:t>Wstep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ru-RU" sz="1400" dirty="0" smtClean="0"/>
              <a:t>        </a:t>
            </a:r>
            <a:r>
              <a:rPr lang="en-US" sz="1400" dirty="0" smtClean="0"/>
              <a:t>z=</a:t>
            </a:r>
            <a:r>
              <a:rPr lang="en-US" sz="1400" dirty="0" err="1" smtClean="0"/>
              <a:t>Rmin</a:t>
            </a:r>
            <a:r>
              <a:rPr lang="en-US" sz="1400" dirty="0" smtClean="0"/>
              <a:t>*sin(i*</a:t>
            </a:r>
            <a:r>
              <a:rPr lang="en-US" sz="1400" dirty="0" err="1" smtClean="0"/>
              <a:t>Vstep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ru-RU" sz="1400" dirty="0" smtClean="0"/>
              <a:t>        </a:t>
            </a:r>
            <a:r>
              <a:rPr lang="en-US" sz="1400" dirty="0" err="1" smtClean="0"/>
              <a:t>yyy</a:t>
            </a:r>
            <a:r>
              <a:rPr lang="en-US" sz="1400" dirty="0" smtClean="0"/>
              <a:t>=y*</a:t>
            </a:r>
            <a:r>
              <a:rPr lang="en-US" sz="1400" dirty="0" err="1" smtClean="0"/>
              <a:t>cMU</a:t>
            </a:r>
            <a:r>
              <a:rPr lang="en-US" sz="1400" dirty="0" smtClean="0"/>
              <a:t>-z*</a:t>
            </a:r>
            <a:r>
              <a:rPr lang="en-US" sz="1400" dirty="0" err="1" smtClean="0"/>
              <a:t>sMU</a:t>
            </a:r>
            <a:r>
              <a:rPr lang="en-US" sz="1400" dirty="0"/>
              <a:t>; //</a:t>
            </a:r>
            <a:r>
              <a:rPr lang="ru-RU" sz="1400" dirty="0"/>
              <a:t>поворот </a:t>
            </a:r>
            <a:endParaRPr lang="en-US" sz="1400" dirty="0"/>
          </a:p>
          <a:p>
            <a:pPr marL="0" indent="0">
              <a:buNone/>
            </a:pPr>
            <a:r>
              <a:rPr lang="ru-RU" sz="1400" dirty="0" smtClean="0"/>
              <a:t>        </a:t>
            </a:r>
            <a:r>
              <a:rPr lang="en-US" sz="1400" dirty="0" err="1" smtClean="0"/>
              <a:t>zzz</a:t>
            </a:r>
            <a:r>
              <a:rPr lang="en-US" sz="1400" dirty="0" smtClean="0"/>
              <a:t>=y*</a:t>
            </a:r>
            <a:r>
              <a:rPr lang="en-US" sz="1400" dirty="0" err="1" smtClean="0"/>
              <a:t>sMU+z</a:t>
            </a:r>
            <a:r>
              <a:rPr lang="en-US" sz="1400" dirty="0" smtClean="0"/>
              <a:t>*</a:t>
            </a:r>
            <a:r>
              <a:rPr lang="en-US" sz="1400" dirty="0" err="1" smtClean="0"/>
              <a:t>cMU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ru-RU" sz="1400" dirty="0" smtClean="0"/>
              <a:t>        </a:t>
            </a:r>
            <a:r>
              <a:rPr lang="en-US" sz="1400" dirty="0" smtClean="0"/>
              <a:t>y=</a:t>
            </a:r>
            <a:r>
              <a:rPr lang="en-US" sz="1400" dirty="0" err="1" smtClean="0"/>
              <a:t>yyy</a:t>
            </a:r>
            <a:r>
              <a:rPr lang="en-US" sz="1400" dirty="0" smtClean="0"/>
              <a:t>;</a:t>
            </a:r>
            <a:r>
              <a:rPr lang="ru-RU" sz="1400" dirty="0" smtClean="0"/>
              <a:t>  </a:t>
            </a:r>
            <a:r>
              <a:rPr lang="en-US" sz="1400" dirty="0" smtClean="0"/>
              <a:t>z=</a:t>
            </a:r>
            <a:r>
              <a:rPr lang="en-US" sz="1400" dirty="0" err="1" smtClean="0"/>
              <a:t>zzz</a:t>
            </a:r>
            <a:r>
              <a:rPr lang="en-US" sz="1400" dirty="0"/>
              <a:t>; </a:t>
            </a:r>
            <a:endParaRPr lang="ru-RU" sz="1400" dirty="0" smtClean="0"/>
          </a:p>
          <a:p>
            <a:pPr marL="0" indent="0">
              <a:buNone/>
            </a:pPr>
            <a:r>
              <a:rPr lang="ru-RU" sz="1400" dirty="0" smtClean="0"/>
              <a:t>        </a:t>
            </a:r>
            <a:r>
              <a:rPr lang="en-US" sz="1400" dirty="0" smtClean="0"/>
              <a:t>xx=floor(x*</a:t>
            </a:r>
            <a:r>
              <a:rPr lang="en-US" sz="1400" dirty="0" err="1" smtClean="0"/>
              <a:t>cFI+y</a:t>
            </a:r>
            <a:r>
              <a:rPr lang="en-US" sz="1400" dirty="0" smtClean="0"/>
              <a:t>*</a:t>
            </a:r>
            <a:r>
              <a:rPr lang="en-US" sz="1400" dirty="0" err="1" smtClean="0"/>
              <a:t>sFI+Xshift</a:t>
            </a:r>
            <a:r>
              <a:rPr lang="en-US" sz="1400" dirty="0" smtClean="0"/>
              <a:t>);</a:t>
            </a:r>
            <a:r>
              <a:rPr lang="ru-RU" sz="1400" dirty="0" smtClean="0"/>
              <a:t> // еще повороты</a:t>
            </a:r>
            <a:endParaRPr lang="en-US" sz="1400" dirty="0"/>
          </a:p>
          <a:p>
            <a:pPr marL="0" indent="0">
              <a:buNone/>
            </a:pPr>
            <a:r>
              <a:rPr lang="ru-RU" sz="1400" dirty="0" smtClean="0"/>
              <a:t>        </a:t>
            </a:r>
            <a:r>
              <a:rPr lang="en-US" sz="1400" dirty="0" err="1" smtClean="0"/>
              <a:t>yy</a:t>
            </a:r>
            <a:r>
              <a:rPr lang="en-US" sz="1400" dirty="0" smtClean="0"/>
              <a:t>=floor</a:t>
            </a:r>
            <a:r>
              <a:rPr lang="en-US" sz="1400" dirty="0"/>
              <a:t>(-x*</a:t>
            </a:r>
            <a:r>
              <a:rPr lang="en-US" sz="1400" dirty="0" err="1"/>
              <a:t>cPSI</a:t>
            </a:r>
            <a:r>
              <a:rPr lang="en-US" sz="1400" dirty="0"/>
              <a:t>*</a:t>
            </a:r>
            <a:r>
              <a:rPr lang="en-US" sz="1400" dirty="0" err="1"/>
              <a:t>sFI+y</a:t>
            </a:r>
            <a:r>
              <a:rPr lang="en-US" sz="1400" dirty="0"/>
              <a:t>*</a:t>
            </a:r>
            <a:r>
              <a:rPr lang="en-US" sz="1400" dirty="0" err="1"/>
              <a:t>cPSI</a:t>
            </a:r>
            <a:r>
              <a:rPr lang="en-US" sz="1400" dirty="0"/>
              <a:t>*</a:t>
            </a:r>
            <a:r>
              <a:rPr lang="en-US" sz="1400" dirty="0" err="1"/>
              <a:t>cFI+z</a:t>
            </a:r>
            <a:r>
              <a:rPr lang="en-US" sz="1400" dirty="0"/>
              <a:t>*</a:t>
            </a:r>
            <a:r>
              <a:rPr lang="en-US" sz="1400" dirty="0" err="1"/>
              <a:t>sPSI+Yshift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ru-RU" sz="1400" dirty="0" smtClean="0"/>
              <a:t>        </a:t>
            </a:r>
            <a:r>
              <a:rPr lang="en-US" sz="1400" dirty="0" err="1" smtClean="0"/>
              <a:t>zz</a:t>
            </a:r>
            <a:r>
              <a:rPr lang="en-US" sz="1400" dirty="0" smtClean="0"/>
              <a:t>=</a:t>
            </a:r>
            <a:r>
              <a:rPr lang="en-US" sz="1400" dirty="0" err="1" smtClean="0"/>
              <a:t>sFI</a:t>
            </a:r>
            <a:r>
              <a:rPr lang="en-US" sz="1400" dirty="0" smtClean="0"/>
              <a:t>*</a:t>
            </a:r>
            <a:r>
              <a:rPr lang="en-US" sz="1400" dirty="0" err="1" smtClean="0"/>
              <a:t>sPSI</a:t>
            </a:r>
            <a:r>
              <a:rPr lang="en-US" sz="1400" dirty="0" smtClean="0"/>
              <a:t>*x-</a:t>
            </a:r>
            <a:r>
              <a:rPr lang="en-US" sz="1400" dirty="0" err="1" smtClean="0"/>
              <a:t>sPSI</a:t>
            </a:r>
            <a:r>
              <a:rPr lang="en-US" sz="1400" dirty="0" smtClean="0"/>
              <a:t>*</a:t>
            </a:r>
            <a:r>
              <a:rPr lang="en-US" sz="1400" dirty="0" err="1" smtClean="0"/>
              <a:t>cFI</a:t>
            </a:r>
            <a:r>
              <a:rPr lang="en-US" sz="1400" dirty="0" smtClean="0"/>
              <a:t>*</a:t>
            </a:r>
            <a:r>
              <a:rPr lang="en-US" sz="1400" dirty="0" err="1" smtClean="0"/>
              <a:t>y+cPSI</a:t>
            </a:r>
            <a:r>
              <a:rPr lang="en-US" sz="1400" dirty="0" smtClean="0"/>
              <a:t>*z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ru-RU" sz="1400" dirty="0" smtClean="0"/>
              <a:t>        </a:t>
            </a:r>
            <a:r>
              <a:rPr lang="en-US" sz="1400" dirty="0" smtClean="0"/>
              <a:t>//</a:t>
            </a:r>
            <a:r>
              <a:rPr lang="ru-RU" sz="1400" dirty="0"/>
              <a:t>Рисуем </a:t>
            </a:r>
          </a:p>
          <a:p>
            <a:pPr marL="0" indent="0">
              <a:buNone/>
            </a:pPr>
            <a:r>
              <a:rPr lang="ru-RU" sz="1600" dirty="0" smtClean="0"/>
              <a:t>        </a:t>
            </a:r>
            <a:r>
              <a:rPr lang="en-US" sz="1600" dirty="0" err="1" smtClean="0"/>
              <a:t>MySetPixelZ</a:t>
            </a:r>
            <a:r>
              <a:rPr lang="en-US" sz="1600" dirty="0" smtClean="0"/>
              <a:t>(</a:t>
            </a:r>
            <a:r>
              <a:rPr lang="en-US" sz="1600" dirty="0" err="1" smtClean="0"/>
              <a:t>hdc</a:t>
            </a:r>
            <a:r>
              <a:rPr lang="en-US" sz="1600" dirty="0"/>
              <a:t>, </a:t>
            </a:r>
            <a:r>
              <a:rPr lang="en-US" sz="1600" dirty="0" err="1"/>
              <a:t>xx,yy,zz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ru-RU" sz="1400" dirty="0" smtClean="0"/>
              <a:t>        </a:t>
            </a:r>
            <a:r>
              <a:rPr lang="en-US" sz="1400" dirty="0" smtClean="0"/>
              <a:t>floor(</a:t>
            </a:r>
            <a:r>
              <a:rPr lang="en-US" sz="1400" dirty="0" err="1" smtClean="0"/>
              <a:t>Rcoeff</a:t>
            </a:r>
            <a:r>
              <a:rPr lang="en-US" sz="1400" dirty="0"/>
              <a:t>*(</a:t>
            </a:r>
            <a:r>
              <a:rPr lang="en-US" sz="1400" dirty="0" err="1"/>
              <a:t>atan</a:t>
            </a:r>
            <a:r>
              <a:rPr lang="en-US" sz="1400" dirty="0"/>
              <a:t>(</a:t>
            </a:r>
            <a:r>
              <a:rPr lang="en-US" sz="1400" dirty="0" err="1"/>
              <a:t>zz</a:t>
            </a:r>
            <a:r>
              <a:rPr lang="en-US" sz="1400" dirty="0"/>
              <a:t>/Contrast)/M_PI+0.5)),</a:t>
            </a:r>
          </a:p>
          <a:p>
            <a:pPr marL="0" indent="0">
              <a:buNone/>
            </a:pPr>
            <a:r>
              <a:rPr lang="ru-RU" sz="1400" dirty="0" smtClean="0"/>
              <a:t>        </a:t>
            </a:r>
            <a:r>
              <a:rPr lang="en-US" sz="1400" dirty="0" smtClean="0"/>
              <a:t>floor(</a:t>
            </a:r>
            <a:r>
              <a:rPr lang="en-US" sz="1400" dirty="0" err="1" smtClean="0"/>
              <a:t>Gcoeff</a:t>
            </a:r>
            <a:r>
              <a:rPr lang="en-US" sz="1400" dirty="0"/>
              <a:t>*(</a:t>
            </a:r>
            <a:r>
              <a:rPr lang="en-US" sz="1400" dirty="0" err="1"/>
              <a:t>atan</a:t>
            </a:r>
            <a:r>
              <a:rPr lang="en-US" sz="1400" dirty="0"/>
              <a:t>(</a:t>
            </a:r>
            <a:r>
              <a:rPr lang="en-US" sz="1400" dirty="0" err="1"/>
              <a:t>zz</a:t>
            </a:r>
            <a:r>
              <a:rPr lang="en-US" sz="1400" dirty="0"/>
              <a:t>/Contrast)/M_PI+0.5)),</a:t>
            </a:r>
          </a:p>
          <a:p>
            <a:pPr marL="0" indent="0">
              <a:buNone/>
            </a:pPr>
            <a:r>
              <a:rPr lang="ru-RU" sz="1400" dirty="0" smtClean="0"/>
              <a:t>        </a:t>
            </a:r>
            <a:r>
              <a:rPr lang="en-US" sz="1400" dirty="0" smtClean="0"/>
              <a:t>floor(</a:t>
            </a:r>
            <a:r>
              <a:rPr lang="en-US" sz="1400" dirty="0" err="1" smtClean="0"/>
              <a:t>Bcoeff</a:t>
            </a:r>
            <a:r>
              <a:rPr lang="en-US" sz="1400" dirty="0"/>
              <a:t>*(</a:t>
            </a:r>
            <a:r>
              <a:rPr lang="en-US" sz="1400" dirty="0" err="1"/>
              <a:t>atan</a:t>
            </a:r>
            <a:r>
              <a:rPr lang="en-US" sz="1400" dirty="0"/>
              <a:t>(</a:t>
            </a:r>
            <a:r>
              <a:rPr lang="en-US" sz="1400" dirty="0" err="1"/>
              <a:t>zz</a:t>
            </a:r>
            <a:r>
              <a:rPr lang="en-US" sz="1400" dirty="0"/>
              <a:t>/Contrast)/M_PI+0.5)));</a:t>
            </a:r>
          </a:p>
          <a:p>
            <a:pPr marL="0" indent="0">
              <a:buNone/>
            </a:pPr>
            <a:r>
              <a:rPr lang="ru-RU" sz="1400" dirty="0" smtClean="0"/>
              <a:t>    </a:t>
            </a: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xmlns="" val="244568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634082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Пример реализации алгоритма с Z-буфером (3)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Приходится реализовывать собственную процедуру закраски многоугольника, встраивая в нее  в момент рисования контроль за состоянием Z-буфера.</a:t>
            </a:r>
          </a:p>
          <a:p>
            <a:pPr marL="0" indent="0">
              <a:buNone/>
            </a:pPr>
            <a:r>
              <a:rPr lang="ru-RU" sz="1800" dirty="0" smtClean="0"/>
              <a:t>Изображаемый объект состоит из треугольников.</a:t>
            </a:r>
          </a:p>
          <a:p>
            <a:pPr marL="0" indent="0">
              <a:buNone/>
            </a:pPr>
            <a:r>
              <a:rPr lang="ru-RU" sz="1800" dirty="0" smtClean="0"/>
              <a:t>Треугольник рисуется набором отрезков.</a:t>
            </a:r>
          </a:p>
          <a:p>
            <a:pPr marL="0" indent="0">
              <a:buNone/>
            </a:pPr>
            <a:r>
              <a:rPr lang="ru-RU" sz="1800" dirty="0" smtClean="0"/>
              <a:t>Каждый отрезок рисуется примерно так:</a:t>
            </a:r>
          </a:p>
          <a:p>
            <a:pPr marL="0" indent="0">
              <a:buNone/>
            </a:pPr>
            <a:r>
              <a:rPr lang="en-US" sz="1800" dirty="0" smtClean="0"/>
              <a:t>for </a:t>
            </a:r>
            <a:r>
              <a:rPr lang="en-US" sz="1800" dirty="0"/>
              <a:t>(double k=</a:t>
            </a:r>
            <a:r>
              <a:rPr lang="en-US" sz="1800" dirty="0" err="1"/>
              <a:t>Left.x</a:t>
            </a:r>
            <a:r>
              <a:rPr lang="en-US" sz="1800" dirty="0"/>
              <a:t>; k&lt;</a:t>
            </a:r>
            <a:r>
              <a:rPr lang="en-US" sz="1800" dirty="0" err="1"/>
              <a:t>Right.x</a:t>
            </a:r>
            <a:r>
              <a:rPr lang="en-US" sz="1800" dirty="0"/>
              <a:t>; k=k+1) </a:t>
            </a:r>
            <a:r>
              <a:rPr lang="ru-RU" sz="1800" dirty="0"/>
              <a:t>	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{</a:t>
            </a: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      </a:t>
            </a:r>
            <a:r>
              <a:rPr lang="en-US" sz="1800" dirty="0" err="1" smtClean="0"/>
              <a:t>kz</a:t>
            </a:r>
            <a:r>
              <a:rPr lang="en-US" sz="1800" dirty="0" smtClean="0"/>
              <a:t>=</a:t>
            </a:r>
            <a:r>
              <a:rPr lang="en-US" sz="1800" dirty="0" err="1" smtClean="0"/>
              <a:t>Left.z</a:t>
            </a:r>
            <a:r>
              <a:rPr lang="en-US" sz="1800" dirty="0"/>
              <a:t>+(k-</a:t>
            </a:r>
            <a:r>
              <a:rPr lang="en-US" sz="1800" dirty="0" err="1"/>
              <a:t>Left.x</a:t>
            </a:r>
            <a:r>
              <a:rPr lang="en-US" sz="1800" dirty="0"/>
              <a:t>)*</a:t>
            </a:r>
            <a:r>
              <a:rPr lang="en-US" sz="1800" dirty="0" err="1"/>
              <a:t>kc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ru-RU" sz="1800" dirty="0" smtClean="0"/>
              <a:t>      </a:t>
            </a:r>
            <a:r>
              <a:rPr lang="en-US" sz="1800" dirty="0" err="1" smtClean="0"/>
              <a:t>MySetPixelZ</a:t>
            </a:r>
            <a:r>
              <a:rPr lang="en-US" sz="1800" dirty="0" smtClean="0"/>
              <a:t>(</a:t>
            </a:r>
            <a:r>
              <a:rPr lang="en-US" sz="1800" dirty="0" err="1" smtClean="0"/>
              <a:t>hdc</a:t>
            </a:r>
            <a:r>
              <a:rPr lang="en-US" sz="1800" dirty="0"/>
              <a:t>, k, (double)(i),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ru-RU" sz="1800" dirty="0" smtClean="0"/>
              <a:t>	</a:t>
            </a:r>
            <a:r>
              <a:rPr lang="en-US" sz="1800" dirty="0" err="1" smtClean="0"/>
              <a:t>kz</a:t>
            </a:r>
            <a:r>
              <a:rPr lang="en-US" sz="1800" dirty="0"/>
              <a:t>, R, G, B);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196752"/>
            <a:ext cx="39624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9437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Алгоритмы построчного сканирования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Основная проблема компьютерной графики в необходимости работать в трехмерном пространстве. </a:t>
            </a:r>
          </a:p>
          <a:p>
            <a:r>
              <a:rPr lang="ru-RU" dirty="0" smtClean="0"/>
              <a:t>Идея алгоритмов построчного сканирования состоит в том, что мы рассматриваем плоскость сечения, проходящую через строку экрана перпендикулярно ему. </a:t>
            </a:r>
          </a:p>
          <a:p>
            <a:r>
              <a:rPr lang="ru-RU" dirty="0" smtClean="0"/>
              <a:t>В сечении этой плоскости оказываются некоторые объекты. После чего мы работаем только с этой двумерной плоскостью.</a:t>
            </a:r>
          </a:p>
          <a:p>
            <a:r>
              <a:rPr lang="ru-RU" dirty="0" smtClean="0"/>
              <a:t>Эта идея определяет сферу применимости метода. Он имеет эффективную реализацию для таких объектов, для которых можно легко находить пересечение с плоскостью.</a:t>
            </a:r>
          </a:p>
          <a:p>
            <a:r>
              <a:rPr lang="ru-RU" dirty="0" smtClean="0"/>
              <a:t>Таким образом, алгоритмы построчного сканирования обрабатывают сцену, состоящую из многогранников. Для выпуклых многогранников все работает быстрее.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Этап построения сечения многогранника плоскостью.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Рассматриваем ребра многогранника. Если противоположные вершины ребра лежат по разные стороны от секущей плоскости, находим пересечение ребра с плоскостью.</a:t>
            </a:r>
          </a:p>
          <a:p>
            <a:r>
              <a:rPr lang="ru-RU" dirty="0" smtClean="0"/>
              <a:t>Таким образом, пересечение грани даст в выпуклом случае один отрезок, в произвольном – возможно несколько отрезков.</a:t>
            </a:r>
          </a:p>
          <a:p>
            <a:r>
              <a:rPr lang="ru-RU" dirty="0" smtClean="0"/>
              <a:t>Дальше разными способами </a:t>
            </a:r>
          </a:p>
          <a:p>
            <a:pPr>
              <a:buNone/>
            </a:pPr>
            <a:r>
              <a:rPr lang="ru-RU" dirty="0" smtClean="0"/>
              <a:t>	анализируем множество </a:t>
            </a:r>
          </a:p>
          <a:p>
            <a:pPr>
              <a:buNone/>
            </a:pPr>
            <a:r>
              <a:rPr lang="ru-RU" dirty="0" smtClean="0"/>
              <a:t>	отрезков в плоскости сечения </a:t>
            </a:r>
          </a:p>
          <a:p>
            <a:pPr>
              <a:buNone/>
            </a:pPr>
            <a:r>
              <a:rPr lang="ru-RU" dirty="0" smtClean="0"/>
              <a:t>	сканирующей строки.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4149080"/>
            <a:ext cx="3531493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ru-RU" sz="4000" dirty="0" smtClean="0"/>
              <a:t>Алгоритм построчного сканирования с </a:t>
            </a:r>
            <a:r>
              <a:rPr lang="en-US" sz="4000" dirty="0" smtClean="0"/>
              <a:t>Z-</a:t>
            </a:r>
            <a:r>
              <a:rPr lang="ru-RU" sz="4000" dirty="0" smtClean="0"/>
              <a:t>буфером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2448271"/>
          </a:xfrm>
        </p:spPr>
        <p:txBody>
          <a:bodyPr>
            <a:noAutofit/>
          </a:bodyPr>
          <a:lstStyle/>
          <a:p>
            <a:r>
              <a:rPr lang="ru-RU" sz="2400" dirty="0" smtClean="0"/>
              <a:t>Создаем </a:t>
            </a:r>
            <a:r>
              <a:rPr lang="en-US" sz="2400" dirty="0" smtClean="0"/>
              <a:t>Z</a:t>
            </a:r>
            <a:r>
              <a:rPr lang="ru-RU" sz="2400" dirty="0" smtClean="0"/>
              <a:t>-буфер в виде одномерного массива размером с экран по горизонтали.</a:t>
            </a:r>
          </a:p>
          <a:p>
            <a:r>
              <a:rPr lang="ru-RU" sz="2400" dirty="0" smtClean="0"/>
              <a:t>Имея объекты в плоскости сечения, будем рассматривать их в произвольном порядке.</a:t>
            </a:r>
          </a:p>
          <a:p>
            <a:r>
              <a:rPr lang="ru-RU" sz="2400" dirty="0" smtClean="0"/>
              <a:t>Раскладываем объект в растр любым алгоритмом, учитываем </a:t>
            </a:r>
            <a:r>
              <a:rPr lang="en-US" sz="2400" dirty="0" smtClean="0"/>
              <a:t>Z-</a:t>
            </a:r>
            <a:r>
              <a:rPr lang="ru-RU" sz="2400" dirty="0" smtClean="0"/>
              <a:t>буфер, рисуем.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717032"/>
            <a:ext cx="448638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539552" y="3789040"/>
            <a:ext cx="4248472" cy="2592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 этом мы избавились от всех недостатков общего варианта алгоритма с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Z-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буфером. Теперь нам известно, сколько точек должны составлять конкретную линию.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Интервальный алгоритм построчного сканирования №1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3095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Этот алгоритм известен в двух вариантах.</a:t>
            </a:r>
          </a:p>
          <a:p>
            <a:r>
              <a:rPr lang="ru-RU" dirty="0" smtClean="0"/>
              <a:t>Первый предполагает, что вся ось </a:t>
            </a:r>
            <a:r>
              <a:rPr lang="ru-RU" dirty="0" err="1" smtClean="0"/>
              <a:t>х</a:t>
            </a:r>
            <a:r>
              <a:rPr lang="ru-RU" dirty="0" smtClean="0"/>
              <a:t> делится на интервалы концами отрезков и точками их взаимного пересечения.</a:t>
            </a:r>
          </a:p>
          <a:p>
            <a:r>
              <a:rPr lang="ru-RU" dirty="0" smtClean="0"/>
              <a:t>На каждом интервале видимым может быть либо фон, либо ровно один отрезок.</a:t>
            </a:r>
          </a:p>
          <a:p>
            <a:r>
              <a:rPr lang="ru-RU" dirty="0" smtClean="0"/>
              <a:t>Определяем, какой </a:t>
            </a:r>
          </a:p>
          <a:p>
            <a:pPr>
              <a:buNone/>
            </a:pPr>
            <a:r>
              <a:rPr lang="ru-RU" dirty="0" smtClean="0"/>
              <a:t>	отрезок видимый, </a:t>
            </a:r>
          </a:p>
          <a:p>
            <a:pPr>
              <a:buNone/>
            </a:pPr>
            <a:r>
              <a:rPr lang="ru-RU" dirty="0" smtClean="0"/>
              <a:t>	серединой данного </a:t>
            </a:r>
          </a:p>
          <a:p>
            <a:pPr>
              <a:buNone/>
            </a:pPr>
            <a:r>
              <a:rPr lang="ru-RU" dirty="0" smtClean="0"/>
              <a:t>	интервала.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5" y="4077072"/>
            <a:ext cx="405133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Анализ интервального алгоритма №1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Если имелось </a:t>
            </a:r>
            <a:r>
              <a:rPr lang="en-US" dirty="0" smtClean="0"/>
              <a:t>N </a:t>
            </a:r>
            <a:r>
              <a:rPr lang="ru-RU" dirty="0" smtClean="0"/>
              <a:t>отрезков, может получиться порядка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ru-RU" dirty="0" smtClean="0"/>
              <a:t>точек пересечений.</a:t>
            </a:r>
          </a:p>
          <a:p>
            <a:r>
              <a:rPr lang="ru-RU" dirty="0" smtClean="0"/>
              <a:t>Для получения интервалов, концы отрезков и точки пересечений нужно отсортировать, т.е.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*log(N))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Недостатком является необходимость находить все точки пересечений и их упорядочивать, несмотря на то, что большая часть из них может не понадобиться.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Интервальный алгоритм построчного сканирования №2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96855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Не будем заранее вычислять точки пересечений отрезков. </a:t>
            </a:r>
          </a:p>
          <a:p>
            <a:r>
              <a:rPr lang="ru-RU" dirty="0" smtClean="0"/>
              <a:t>Сначала границами интервалов служат только концы отрезков.</a:t>
            </a:r>
          </a:p>
          <a:p>
            <a:r>
              <a:rPr lang="ru-RU" dirty="0" smtClean="0"/>
              <a:t>Последовательно рассматривая интервалы, решаем вопрос о точке, видимой на левой границе и на правой.</a:t>
            </a:r>
          </a:p>
          <a:p>
            <a:r>
              <a:rPr lang="ru-RU" dirty="0" smtClean="0"/>
              <a:t>Если это точки одного и того же отрезка, рисуем его на всем интервале.</a:t>
            </a:r>
          </a:p>
          <a:p>
            <a:r>
              <a:rPr lang="ru-RU" dirty="0" smtClean="0"/>
              <a:t>Если это разные отрезки, необходимо найти точку их пересечения и рассмотреть оба полученных интервала по тем же принципам.</a:t>
            </a:r>
          </a:p>
        </p:txBody>
      </p:sp>
    </p:spTree>
    <p:extLst>
      <p:ext uri="{BB962C8B-B14F-4D97-AF65-F5344CB8AC3E}">
        <p14:creationId xmlns:p14="http://schemas.microsoft.com/office/powerpoint/2010/main" xmlns="" val="334708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99412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Пример работы интервального алгоритма построчного сканирования №2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484785"/>
            <a:ext cx="8363272" cy="1368151"/>
          </a:xfrm>
        </p:spPr>
        <p:txBody>
          <a:bodyPr>
            <a:noAutofit/>
          </a:bodyPr>
          <a:lstStyle/>
          <a:p>
            <a:r>
              <a:rPr lang="ru-RU" sz="2000" dirty="0" smtClean="0"/>
              <a:t>Заметим, что на интервале (CD) в обеих точках видимым является синий отрезок, т.к. нет других отрезков правее точки C и аналогично левее точки D.</a:t>
            </a:r>
          </a:p>
          <a:p>
            <a:r>
              <a:rPr lang="ru-RU" sz="2000" dirty="0" smtClean="0"/>
              <a:t>На интервале (BC) приходится находить пересечение красного и синего отрезков.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076764"/>
            <a:ext cx="5232276" cy="367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323528" y="3076764"/>
            <a:ext cx="2952328" cy="3160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На интервале (EF) после нахождения точки X пересечения зеленого и синего отрезков, рассматривая интервал (EX), потребуется найти точку пересечения зеленого отрезка с фиолетовым.</a:t>
            </a:r>
          </a:p>
        </p:txBody>
      </p:sp>
    </p:spTree>
    <p:extLst>
      <p:ext uri="{BB962C8B-B14F-4D97-AF65-F5344CB8AC3E}">
        <p14:creationId xmlns:p14="http://schemas.microsoft.com/office/powerpoint/2010/main" xmlns="" val="2532491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Анализ интервального алгоритма №2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Вычислительная сложность данного алгоритма сильно зависит от характера исходных данных, тем не менее, она лучше, чем для варианта №1 и колеблется между O(N*</a:t>
            </a:r>
            <a:r>
              <a:rPr lang="ru-RU" dirty="0" err="1" smtClean="0"/>
              <a:t>logN</a:t>
            </a:r>
            <a:r>
              <a:rPr lang="ru-RU" dirty="0" smtClean="0"/>
              <a:t>) и O(N</a:t>
            </a:r>
            <a:r>
              <a:rPr lang="ru-RU" baseline="30000" dirty="0" smtClean="0"/>
              <a:t>2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Необходимо помнить, что интервальные алгоритмы применимы только для многогранников, т.к. они дают в пересечении с плоскостью сканирования отрезки и многоугольники, т.е. наборы отрезков.</a:t>
            </a:r>
          </a:p>
        </p:txBody>
      </p:sp>
    </p:spTree>
    <p:extLst>
      <p:ext uri="{BB962C8B-B14F-4D97-AF65-F5344CB8AC3E}">
        <p14:creationId xmlns:p14="http://schemas.microsoft.com/office/powerpoint/2010/main" xmlns="" val="33358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художника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Этот алгоритм представляет собой наиболее простую версию целой серии алгоритмов со списком приоритетов или с сортировкой по глубине.</a:t>
            </a:r>
          </a:p>
          <a:p>
            <a:r>
              <a:rPr lang="ru-RU" dirty="0" smtClean="0"/>
              <a:t>Идея алгоритма состоит в том, чтобы разбить поверхность изображаемых объектов на мелкие части, упорядочить их по убыванию расстояния от наблюдателя и рисовать, закрашивая внутри.</a:t>
            </a:r>
          </a:p>
          <a:p>
            <a:r>
              <a:rPr lang="ru-RU" dirty="0" smtClean="0"/>
              <a:t>В процессе рисования, более близкие объекты будут заслонять дальние, перерисовывая содержимое соответствующей части экрана.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Задано тело в трехмерном пространстве – шар, куб, пирамида, цилиндр, правильный многогранник. Изобразить тело, используя алгоритм художника.</a:t>
            </a:r>
          </a:p>
          <a:p>
            <a:r>
              <a:rPr lang="ru-RU" sz="1800" dirty="0" smtClean="0"/>
              <a:t>Задано тело в трехмерном пространстве – шар, куб, пирамида, цилиндр, правильный многогранник. Изобразить тело, используя алгоритм </a:t>
            </a:r>
            <a:r>
              <a:rPr lang="en-US" sz="1800" dirty="0" smtClean="0"/>
              <a:t>Z-</a:t>
            </a:r>
            <a:r>
              <a:rPr lang="ru-RU" sz="1800" dirty="0" smtClean="0"/>
              <a:t>буфера.</a:t>
            </a:r>
          </a:p>
          <a:p>
            <a:r>
              <a:rPr lang="ru-RU" sz="1800" dirty="0" smtClean="0"/>
              <a:t> Задано тело в трехмерном пространстве –  куб, пирамида,  правильный многогранник. Изобразить тело, используя алгоритм построчного сканирования с </a:t>
            </a:r>
            <a:r>
              <a:rPr lang="en-US" sz="1800" dirty="0" smtClean="0"/>
              <a:t>Z-</a:t>
            </a:r>
            <a:r>
              <a:rPr lang="ru-RU" sz="1800" dirty="0" smtClean="0"/>
              <a:t>буфером.</a:t>
            </a:r>
          </a:p>
          <a:p>
            <a:r>
              <a:rPr lang="ru-RU" sz="1800" dirty="0" smtClean="0"/>
              <a:t> Задано тело в трехмерном пространстве –  куб, пирамида,  правильный многогранник. Изобразить тело, используя интервальный алгоритм построчного сканирования.</a:t>
            </a:r>
          </a:p>
          <a:p>
            <a:r>
              <a:rPr lang="ru-RU" sz="1800" dirty="0" smtClean="0"/>
              <a:t>В пространстве заданы два тела (шар и цилиндр или куб и шар и т.п.) Тела могут пересекаться, быть вложены, не касаться друг друга. Задана точка наблюдателя. Изобразить тела. </a:t>
            </a:r>
          </a:p>
          <a:p>
            <a:endParaRPr lang="ru-RU" sz="1800" dirty="0" smtClean="0"/>
          </a:p>
          <a:p>
            <a:endParaRPr lang="ru-RU" sz="1800" dirty="0" smtClean="0"/>
          </a:p>
          <a:p>
            <a:endParaRPr lang="ru-RU" sz="18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Идея алгоритма художника</a:t>
            </a:r>
            <a:r>
              <a:rPr lang="en-US" sz="1800" dirty="0" smtClean="0"/>
              <a:t>: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поверхность изображаемых объектов разбивается на мелкие части и упорядочивается  по убыванию расстояния от наблюдателя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сначала изображаются мелкие детали, лежащие ближе к наблюдателю, затем – что осталось видимым из дальше расположенных объектов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область изображения разбивается на фиксированного размера зоны, которые затем последовательно заполняются</a:t>
            </a:r>
          </a:p>
          <a:p>
            <a:r>
              <a:rPr lang="ru-RU" sz="1800" dirty="0" smtClean="0"/>
              <a:t>К недостаткам алгоритма художника относятся</a:t>
            </a:r>
            <a:r>
              <a:rPr lang="en-US" sz="1800" dirty="0" smtClean="0"/>
              <a:t>:</a:t>
            </a:r>
            <a:endParaRPr lang="ru-RU" sz="1800" dirty="0" smtClean="0"/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одно и то же место на экране перерисовывается несколько раз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необходимость использования алгоритмов сортировки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способность обрабатывать объекты любого типа в любом количестве (излишняя универсальность)</a:t>
            </a:r>
          </a:p>
          <a:p>
            <a:r>
              <a:rPr lang="ru-RU" sz="1800" dirty="0" smtClean="0"/>
              <a:t>Алгоритм с </a:t>
            </a:r>
            <a:r>
              <a:rPr lang="en-US" sz="1800" dirty="0" smtClean="0"/>
              <a:t>Z-</a:t>
            </a:r>
            <a:r>
              <a:rPr lang="ru-RU" sz="1800" dirty="0" smtClean="0"/>
              <a:t>буфером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это один из самых простых алгоритмов удаления невидимых линий в трехмерной графике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это самый быстрый алгоритм изображения трехмерного тела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это способ хранения и сортировки сцен при изображении трехмерных тел</a:t>
            </a:r>
          </a:p>
          <a:p>
            <a:endParaRPr lang="ru-RU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Интервальные алгоритмы построчного сканирования применимы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Только для многогранников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Только для наборов отрезков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Для произвольных объектов</a:t>
            </a:r>
          </a:p>
          <a:p>
            <a:r>
              <a:rPr lang="ru-RU" sz="1800" dirty="0" smtClean="0"/>
              <a:t>Вычислительная сложность эффективного интервального алгоритма построчного сканирования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 колеблется между O(N*</a:t>
            </a:r>
            <a:r>
              <a:rPr lang="ru-RU" sz="1400" dirty="0" err="1" smtClean="0">
                <a:solidFill>
                  <a:srgbClr val="FF0000"/>
                </a:solidFill>
              </a:rPr>
              <a:t>log</a:t>
            </a:r>
            <a:r>
              <a:rPr lang="ru-RU" sz="1400" dirty="0" smtClean="0">
                <a:solidFill>
                  <a:srgbClr val="FF0000"/>
                </a:solidFill>
              </a:rPr>
              <a:t>(N)) и O(N</a:t>
            </a:r>
            <a:r>
              <a:rPr lang="ru-RU" sz="1400" baseline="30000" dirty="0" smtClean="0">
                <a:solidFill>
                  <a:srgbClr val="FF0000"/>
                </a:solidFill>
              </a:rPr>
              <a:t>2</a:t>
            </a:r>
            <a:r>
              <a:rPr lang="ru-RU" sz="1400" dirty="0" smtClean="0">
                <a:solidFill>
                  <a:srgbClr val="FF0000"/>
                </a:solidFill>
              </a:rPr>
              <a:t>)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 равна  O(N</a:t>
            </a:r>
            <a:r>
              <a:rPr lang="ru-RU" sz="1400" baseline="30000" dirty="0" smtClean="0"/>
              <a:t>2</a:t>
            </a:r>
            <a:r>
              <a:rPr lang="ru-RU" sz="1400" dirty="0" smtClean="0"/>
              <a:t>*</a:t>
            </a:r>
            <a:r>
              <a:rPr lang="ru-RU" sz="1400" dirty="0" err="1" smtClean="0"/>
              <a:t>log</a:t>
            </a:r>
            <a:r>
              <a:rPr lang="ru-RU" sz="1400" dirty="0" smtClean="0"/>
              <a:t>(N)</a:t>
            </a:r>
            <a:r>
              <a:rPr lang="ru-RU" sz="1400" baseline="30000" dirty="0" smtClean="0"/>
              <a:t> </a:t>
            </a:r>
            <a:r>
              <a:rPr lang="ru-RU" sz="1400" dirty="0" smtClean="0"/>
              <a:t>)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 равна O(N*</a:t>
            </a:r>
            <a:r>
              <a:rPr lang="ru-RU" sz="1400" dirty="0" err="1" smtClean="0"/>
              <a:t>log</a:t>
            </a:r>
            <a:r>
              <a:rPr lang="ru-RU" sz="1400" dirty="0" smtClean="0"/>
              <a:t>(N))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 равна O(N</a:t>
            </a:r>
            <a:r>
              <a:rPr lang="ru-RU" sz="1400" baseline="30000" dirty="0" smtClean="0"/>
              <a:t>2</a:t>
            </a:r>
            <a:r>
              <a:rPr lang="ru-RU" sz="1400" dirty="0" smtClean="0"/>
              <a:t>)</a:t>
            </a:r>
          </a:p>
          <a:p>
            <a:r>
              <a:rPr lang="ru-RU" sz="1800" dirty="0" smtClean="0"/>
              <a:t>Недостатком интервального алгоритма построчного сканирования является</a:t>
            </a:r>
            <a:r>
              <a:rPr lang="en-US" sz="1800" dirty="0" smtClean="0"/>
              <a:t>:</a:t>
            </a:r>
            <a:endParaRPr lang="ru-RU" sz="1800" dirty="0" smtClean="0"/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Необходимость находить все точки пересечений и их упорядочивать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Большая часть найденных точек пересечения может не понадобиться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Вся ось </a:t>
            </a:r>
            <a:r>
              <a:rPr lang="ru-RU" sz="1400" dirty="0" err="1" smtClean="0"/>
              <a:t>х</a:t>
            </a:r>
            <a:r>
              <a:rPr lang="ru-RU" sz="1400" dirty="0" smtClean="0"/>
              <a:t> делится на интервалы концами отрезков и точками их взаимного пересечения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Детали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При изображении многоугольников необходимо каждую из их граней разбить на многоугольники небольших размеров, например, на треугольники.</a:t>
            </a:r>
          </a:p>
          <a:p>
            <a:r>
              <a:rPr lang="ru-RU" dirty="0" smtClean="0"/>
              <a:t>Если требуется построить график функции двух переменных, можно строить кусочно-линейную аппроксимацию над сеткой с мелким шагом.</a:t>
            </a:r>
          </a:p>
          <a:p>
            <a:r>
              <a:rPr lang="ru-RU" dirty="0" smtClean="0"/>
              <a:t>Важно, чтобы при рисовании закрашенных частей, выбирался разный цвет для границ и для внутренней закраски.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ru-RU" dirty="0" smtClean="0"/>
              <a:t>Анализ алгоритма художника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К достоинствам алгоритма относятся: </a:t>
            </a:r>
          </a:p>
          <a:p>
            <a:r>
              <a:rPr lang="ru-RU" dirty="0" smtClean="0"/>
              <a:t>Простота реализации.</a:t>
            </a:r>
          </a:p>
          <a:p>
            <a:r>
              <a:rPr lang="ru-RU" dirty="0" smtClean="0"/>
              <a:t>Универсальность, т.е. способность обрабатывать объекты любого типа в любом количестве.</a:t>
            </a:r>
          </a:p>
          <a:p>
            <a:pPr>
              <a:buNone/>
            </a:pPr>
            <a:r>
              <a:rPr lang="ru-RU" dirty="0" smtClean="0"/>
              <a:t>Недостатки алгоритма:</a:t>
            </a:r>
          </a:p>
          <a:p>
            <a:r>
              <a:rPr lang="ru-RU" dirty="0" smtClean="0"/>
              <a:t>Необходимость хранить все части каждой грани для последующей сортировки.</a:t>
            </a:r>
          </a:p>
          <a:p>
            <a:r>
              <a:rPr lang="ru-RU" dirty="0" smtClean="0"/>
              <a:t>Для увеличения точности в 2 раза, т.е. уменьшения вдвое размеров фрагментов, их количество увеличивается в 4 раза, что сказывается как на объеме памяти, так и на скорости сортировки.</a:t>
            </a:r>
          </a:p>
          <a:p>
            <a:r>
              <a:rPr lang="ru-RU" dirty="0" smtClean="0"/>
              <a:t>Одно и то же место на экране перерисовывается несколько раз.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с </a:t>
            </a:r>
            <a:r>
              <a:rPr lang="en-US" dirty="0" smtClean="0"/>
              <a:t>Z</a:t>
            </a:r>
            <a:r>
              <a:rPr lang="ru-RU" dirty="0" smtClean="0"/>
              <a:t>-буфером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Это один из самых простых алгоритмов удаления невидимых линий в трехмерной графике.</a:t>
            </a:r>
          </a:p>
          <a:p>
            <a:r>
              <a:rPr lang="ru-RU" dirty="0" smtClean="0"/>
              <a:t>Вводится понятие </a:t>
            </a:r>
            <a:r>
              <a:rPr lang="en-US" dirty="0" smtClean="0"/>
              <a:t>Z</a:t>
            </a:r>
            <a:r>
              <a:rPr lang="ru-RU" dirty="0" smtClean="0"/>
              <a:t>-буфера (</a:t>
            </a:r>
            <a:r>
              <a:rPr lang="ru-RU" dirty="0" err="1" smtClean="0"/>
              <a:t>буфера</a:t>
            </a:r>
            <a:r>
              <a:rPr lang="ru-RU" dirty="0" smtClean="0"/>
              <a:t> глубины) – матрицы, размер которой совпадает с экраном. В ней для каждого </a:t>
            </a:r>
            <a:r>
              <a:rPr lang="ru-RU" dirty="0" err="1" smtClean="0"/>
              <a:t>пиксела</a:t>
            </a:r>
            <a:r>
              <a:rPr lang="ru-RU" dirty="0" smtClean="0"/>
              <a:t> хранится расстояние до ближайшей к наблюдателю точки, нарисованной в данном месте экрана.</a:t>
            </a:r>
          </a:p>
          <a:p>
            <a:r>
              <a:rPr lang="ru-RU" dirty="0" smtClean="0"/>
              <a:t>По сути </a:t>
            </a:r>
            <a:r>
              <a:rPr lang="en-US" dirty="0" smtClean="0"/>
              <a:t>Z-</a:t>
            </a:r>
            <a:r>
              <a:rPr lang="ru-RU" dirty="0" smtClean="0"/>
              <a:t>буфер – это матрица из минимумов. 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Этапы работы алгоритма с </a:t>
            </a:r>
            <a:r>
              <a:rPr lang="en-US" sz="3600" dirty="0" smtClean="0"/>
              <a:t>Z</a:t>
            </a:r>
            <a:r>
              <a:rPr lang="ru-RU" sz="3600" dirty="0" smtClean="0"/>
              <a:t>-буфером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начале программы </a:t>
            </a:r>
            <a:r>
              <a:rPr lang="en-US" dirty="0" smtClean="0"/>
              <a:t>Z</a:t>
            </a:r>
            <a:r>
              <a:rPr lang="ru-RU" dirty="0" smtClean="0"/>
              <a:t>-буфер инициализируется значениями +∞.</a:t>
            </a:r>
          </a:p>
          <a:p>
            <a:r>
              <a:rPr lang="ru-RU" dirty="0" smtClean="0"/>
              <a:t>При выводе очередной грани на экран она переводится в свое растровое представление и для каждого пиксела этой грани вычисляется его глубина. </a:t>
            </a:r>
          </a:p>
          <a:p>
            <a:r>
              <a:rPr lang="ru-RU" dirty="0" smtClean="0"/>
              <a:t>В случае, если эта глубина меньше значения глубины, хранящегося в </a:t>
            </a:r>
            <a:r>
              <a:rPr lang="en-US" i="1" dirty="0" smtClean="0"/>
              <a:t>Z</a:t>
            </a:r>
            <a:r>
              <a:rPr lang="ru-RU" dirty="0" smtClean="0"/>
              <a:t>-буфере, пиксел рисуется и его глубина заносится в </a:t>
            </a:r>
            <a:r>
              <a:rPr lang="en-US" i="1" dirty="0" smtClean="0"/>
              <a:t>Z</a:t>
            </a:r>
            <a:r>
              <a:rPr lang="ru-RU" dirty="0" smtClean="0"/>
              <a:t>-буфер.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Анализ алгоритма с Z-буфером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На современных компьютерах уже достаточно памяти для самого Z-буфера.</a:t>
            </a:r>
          </a:p>
          <a:p>
            <a:r>
              <a:rPr lang="ru-RU" dirty="0" smtClean="0"/>
              <a:t>Основная проблема – обеспечить растеризацию каждого изображаемого объекта. </a:t>
            </a:r>
          </a:p>
          <a:p>
            <a:r>
              <a:rPr lang="ru-RU" dirty="0" smtClean="0"/>
              <a:t>Если разбить поверхность на недостаточно большое число пикселов, получим «дырявое» изображение, сквозь которое будут просвечивать невидимые линии. </a:t>
            </a:r>
          </a:p>
          <a:p>
            <a:r>
              <a:rPr lang="ru-RU" dirty="0" smtClean="0"/>
              <a:t>Большое число точек разбиения приводят в большому объему вычислений, замедляют работу алгоритма.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2980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Особенности реализации </a:t>
            </a:r>
            <a:br>
              <a:rPr lang="ru-RU" sz="4000" dirty="0" smtClean="0"/>
            </a:br>
            <a:r>
              <a:rPr lang="ru-RU" sz="4000" dirty="0" smtClean="0"/>
              <a:t>алгоритма с Z-буфером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4978896" cy="475252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Если рисовать все точки одним цветом, получим просто контур объекта.</a:t>
            </a:r>
          </a:p>
          <a:p>
            <a:r>
              <a:rPr lang="ru-RU" dirty="0" smtClean="0"/>
              <a:t>Обычно применяют один из двух подходов к назначению цвета точке.</a:t>
            </a:r>
          </a:p>
          <a:p>
            <a:pPr lvl="1"/>
            <a:r>
              <a:rPr lang="ru-RU" dirty="0" smtClean="0"/>
              <a:t>Цвет зависит от удаленности точки от наблюдателя</a:t>
            </a:r>
          </a:p>
          <a:p>
            <a:pPr lvl="1"/>
            <a:r>
              <a:rPr lang="ru-RU" dirty="0" smtClean="0"/>
              <a:t>Цвет зависит от исходной координаты z, т.е. связан с высотой точки.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8141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634082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Пример реализации алгоритма с Z-буфером (1)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// Объявление глобальных переменных</a:t>
            </a:r>
          </a:p>
          <a:p>
            <a:pPr marL="0" indent="0">
              <a:buNone/>
            </a:pPr>
            <a:r>
              <a:rPr lang="en-US" sz="1600" dirty="0" smtClean="0"/>
              <a:t>double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smtClean="0"/>
              <a:t>M_PI</a:t>
            </a:r>
            <a:r>
              <a:rPr lang="ru-RU" sz="1600" dirty="0" smtClean="0"/>
              <a:t> </a:t>
            </a:r>
            <a:r>
              <a:rPr lang="en-US" sz="1600" dirty="0" smtClean="0"/>
              <a:t>=</a:t>
            </a:r>
            <a:r>
              <a:rPr lang="ru-RU" sz="1600" dirty="0" smtClean="0"/>
              <a:t> </a:t>
            </a:r>
            <a:r>
              <a:rPr lang="en-US" sz="1600" dirty="0" smtClean="0"/>
              <a:t>3.141592654</a:t>
            </a:r>
            <a:r>
              <a:rPr lang="ru-RU" sz="1600" dirty="0" smtClean="0"/>
              <a:t>, 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    </a:t>
            </a:r>
            <a:r>
              <a:rPr lang="en-US" sz="1600" dirty="0" smtClean="0"/>
              <a:t>FI</a:t>
            </a:r>
            <a:r>
              <a:rPr lang="ru-RU" sz="1600" dirty="0" smtClean="0"/>
              <a:t> </a:t>
            </a:r>
            <a:r>
              <a:rPr lang="en-US" sz="1600" dirty="0" smtClean="0"/>
              <a:t>=</a:t>
            </a:r>
            <a:r>
              <a:rPr lang="ru-RU" sz="1600" dirty="0" smtClean="0"/>
              <a:t> </a:t>
            </a:r>
            <a:r>
              <a:rPr lang="en-US" sz="1600" dirty="0" smtClean="0"/>
              <a:t>M_PI/4</a:t>
            </a:r>
            <a:r>
              <a:rPr lang="en-US" sz="1600" dirty="0"/>
              <a:t>.+2</a:t>
            </a:r>
            <a:r>
              <a:rPr lang="en-US" sz="1600" dirty="0" smtClean="0"/>
              <a:t>.</a:t>
            </a:r>
            <a:r>
              <a:rPr lang="ru-RU" sz="1600" dirty="0" smtClean="0"/>
              <a:t>, </a:t>
            </a:r>
            <a:r>
              <a:rPr lang="en-US" sz="1600" dirty="0" smtClean="0"/>
              <a:t> PSI</a:t>
            </a:r>
            <a:r>
              <a:rPr lang="ru-RU" sz="1600" dirty="0" smtClean="0"/>
              <a:t> </a:t>
            </a:r>
            <a:r>
              <a:rPr lang="en-US" sz="1600" dirty="0" smtClean="0"/>
              <a:t>=</a:t>
            </a:r>
            <a:r>
              <a:rPr lang="ru-RU" sz="1600" dirty="0" smtClean="0"/>
              <a:t> </a:t>
            </a:r>
            <a:r>
              <a:rPr lang="en-US" sz="1600" dirty="0" smtClean="0"/>
              <a:t>M_PI/6</a:t>
            </a:r>
            <a:r>
              <a:rPr lang="en-US" sz="1600" dirty="0"/>
              <a:t>.;</a:t>
            </a:r>
          </a:p>
          <a:p>
            <a:pPr marL="0" indent="0">
              <a:buNone/>
            </a:pPr>
            <a:r>
              <a:rPr lang="en-US" sz="1600" dirty="0" smtClean="0"/>
              <a:t>double  </a:t>
            </a:r>
            <a:r>
              <a:rPr lang="en-US" sz="1600" dirty="0" err="1" smtClean="0"/>
              <a:t>cPSI</a:t>
            </a:r>
            <a:r>
              <a:rPr lang="ru-RU" sz="1600" dirty="0" smtClean="0"/>
              <a:t> </a:t>
            </a:r>
            <a:r>
              <a:rPr lang="en-US" sz="1600" dirty="0" smtClean="0"/>
              <a:t>=</a:t>
            </a:r>
            <a:r>
              <a:rPr lang="ru-RU" sz="1600" dirty="0" smtClean="0"/>
              <a:t> </a:t>
            </a:r>
            <a:r>
              <a:rPr lang="en-US" sz="1600" dirty="0" err="1" smtClean="0"/>
              <a:t>cos</a:t>
            </a:r>
            <a:r>
              <a:rPr lang="en-US" sz="1600" dirty="0" smtClean="0"/>
              <a:t>(PSI-M_PI/2.);</a:t>
            </a:r>
            <a:r>
              <a:rPr lang="en-US" sz="1600" dirty="0"/>
              <a:t>	</a:t>
            </a:r>
            <a:r>
              <a:rPr lang="en-US" sz="1600" dirty="0" smtClean="0"/>
              <a:t>//</a:t>
            </a:r>
            <a:r>
              <a:rPr lang="ru-RU" sz="1600" dirty="0" smtClean="0"/>
              <a:t>углы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double  </a:t>
            </a:r>
            <a:r>
              <a:rPr lang="en-US" sz="1600" dirty="0" err="1" smtClean="0"/>
              <a:t>cFI</a:t>
            </a:r>
            <a:r>
              <a:rPr lang="ru-RU" sz="1600" dirty="0" smtClean="0"/>
              <a:t> </a:t>
            </a:r>
            <a:r>
              <a:rPr lang="en-US" sz="1600" dirty="0" smtClean="0"/>
              <a:t>=</a:t>
            </a:r>
            <a:r>
              <a:rPr lang="ru-RU" sz="1600" dirty="0" smtClean="0"/>
              <a:t> </a:t>
            </a:r>
            <a:r>
              <a:rPr lang="en-US" sz="1600" dirty="0" err="1" smtClean="0"/>
              <a:t>cos</a:t>
            </a:r>
            <a:r>
              <a:rPr lang="en-US" sz="1600" dirty="0" smtClean="0"/>
              <a:t>(FI-M_PI/2</a:t>
            </a:r>
            <a:r>
              <a:rPr lang="en-US" sz="1600" dirty="0"/>
              <a:t>.);</a:t>
            </a:r>
          </a:p>
          <a:p>
            <a:pPr marL="0" indent="0">
              <a:buNone/>
            </a:pPr>
            <a:r>
              <a:rPr lang="en-US" sz="1600" dirty="0" smtClean="0"/>
              <a:t>double  </a:t>
            </a:r>
            <a:r>
              <a:rPr lang="en-US" sz="1600" dirty="0" err="1" smtClean="0"/>
              <a:t>sPSI</a:t>
            </a:r>
            <a:r>
              <a:rPr lang="ru-RU" sz="1600" dirty="0" smtClean="0"/>
              <a:t> </a:t>
            </a:r>
            <a:r>
              <a:rPr lang="en-US" sz="1600" dirty="0" smtClean="0"/>
              <a:t>=</a:t>
            </a:r>
            <a:r>
              <a:rPr lang="ru-RU" sz="1600" dirty="0" smtClean="0"/>
              <a:t> </a:t>
            </a:r>
            <a:r>
              <a:rPr lang="en-US" sz="1600" dirty="0" smtClean="0"/>
              <a:t>sin(PSI-M_PI/2</a:t>
            </a:r>
            <a:r>
              <a:rPr lang="en-US" sz="1600" dirty="0"/>
              <a:t>.);</a:t>
            </a:r>
          </a:p>
          <a:p>
            <a:pPr marL="0" indent="0">
              <a:buNone/>
            </a:pPr>
            <a:r>
              <a:rPr lang="en-US" sz="1600" dirty="0" smtClean="0"/>
              <a:t>double  </a:t>
            </a:r>
            <a:r>
              <a:rPr lang="en-US" sz="1600" dirty="0" err="1" smtClean="0"/>
              <a:t>sFI</a:t>
            </a:r>
            <a:r>
              <a:rPr lang="ru-RU" sz="1600" dirty="0" smtClean="0"/>
              <a:t> </a:t>
            </a:r>
            <a:r>
              <a:rPr lang="en-US" sz="1600" dirty="0" smtClean="0"/>
              <a:t>=</a:t>
            </a:r>
            <a:r>
              <a:rPr lang="ru-RU" sz="1600" dirty="0" smtClean="0"/>
              <a:t> </a:t>
            </a:r>
            <a:r>
              <a:rPr lang="en-US" sz="1600" dirty="0" smtClean="0"/>
              <a:t>sin(FI-M_PI/2</a:t>
            </a:r>
            <a:r>
              <a:rPr lang="en-US" sz="1600" dirty="0"/>
              <a:t>.);</a:t>
            </a:r>
          </a:p>
          <a:p>
            <a:pPr marL="0" indent="0">
              <a:buNone/>
            </a:pPr>
            <a:r>
              <a:rPr lang="en-US" sz="1600" dirty="0" smtClean="0"/>
              <a:t>double  MU</a:t>
            </a:r>
            <a:r>
              <a:rPr lang="ru-RU" sz="1600" dirty="0" smtClean="0"/>
              <a:t> </a:t>
            </a:r>
            <a:r>
              <a:rPr lang="en-US" sz="1600" dirty="0" smtClean="0"/>
              <a:t>=</a:t>
            </a:r>
            <a:r>
              <a:rPr lang="ru-RU" sz="1600" dirty="0" smtClean="0"/>
              <a:t> </a:t>
            </a:r>
            <a:r>
              <a:rPr lang="en-US" sz="1600" dirty="0" smtClean="0"/>
              <a:t>1.5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double  </a:t>
            </a:r>
            <a:r>
              <a:rPr lang="en-US" sz="1600" dirty="0" err="1" smtClean="0"/>
              <a:t>cMU</a:t>
            </a:r>
            <a:r>
              <a:rPr lang="ru-RU" sz="1600" dirty="0" smtClean="0"/>
              <a:t> </a:t>
            </a:r>
            <a:r>
              <a:rPr lang="en-US" sz="1600" dirty="0" smtClean="0"/>
              <a:t>=</a:t>
            </a:r>
            <a:r>
              <a:rPr lang="ru-RU" sz="1600" dirty="0" smtClean="0"/>
              <a:t> </a:t>
            </a:r>
            <a:r>
              <a:rPr lang="en-US" sz="1600" dirty="0" err="1" smtClean="0"/>
              <a:t>cos</a:t>
            </a:r>
            <a:r>
              <a:rPr lang="en-US" sz="1600" dirty="0" smtClean="0"/>
              <a:t>(MU)</a:t>
            </a:r>
            <a:r>
              <a:rPr lang="ru-RU" sz="1600" dirty="0" smtClean="0"/>
              <a:t>, </a:t>
            </a:r>
            <a:r>
              <a:rPr lang="en-US" sz="1600" dirty="0" smtClean="0"/>
              <a:t>  </a:t>
            </a:r>
            <a:r>
              <a:rPr lang="en-US" sz="1600" dirty="0" err="1" smtClean="0"/>
              <a:t>sMU</a:t>
            </a:r>
            <a:r>
              <a:rPr lang="ru-RU" sz="1600" dirty="0" smtClean="0"/>
              <a:t> </a:t>
            </a:r>
            <a:r>
              <a:rPr lang="en-US" sz="1600" dirty="0" smtClean="0"/>
              <a:t>=</a:t>
            </a:r>
            <a:r>
              <a:rPr lang="ru-RU" sz="1600" dirty="0" smtClean="0"/>
              <a:t> </a:t>
            </a:r>
            <a:r>
              <a:rPr lang="en-US" sz="1600" dirty="0" smtClean="0"/>
              <a:t>sin(MU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// </a:t>
            </a:r>
            <a:r>
              <a:rPr lang="ru-RU" sz="1600" dirty="0"/>
              <a:t>Разбиение </a:t>
            </a:r>
            <a:r>
              <a:rPr lang="ru-RU" sz="1600" dirty="0" smtClean="0"/>
              <a:t> тора </a:t>
            </a:r>
            <a:r>
              <a:rPr lang="ru-RU" sz="1600" dirty="0"/>
              <a:t>на какое кол во пикселей</a:t>
            </a:r>
          </a:p>
          <a:p>
            <a:pPr marL="0" indent="0">
              <a:buNone/>
            </a:pPr>
            <a:r>
              <a:rPr lang="en-US" sz="1600" dirty="0" smtClean="0"/>
              <a:t>double  </a:t>
            </a:r>
            <a:r>
              <a:rPr lang="en-US" sz="1600" dirty="0" err="1" smtClean="0"/>
              <a:t>Vsplit</a:t>
            </a:r>
            <a:r>
              <a:rPr lang="ru-RU" sz="1600" dirty="0" smtClean="0"/>
              <a:t> </a:t>
            </a:r>
            <a:r>
              <a:rPr lang="en-US" sz="1600" dirty="0" smtClean="0"/>
              <a:t>=</a:t>
            </a:r>
            <a:r>
              <a:rPr lang="ru-RU" sz="1600" dirty="0" smtClean="0"/>
              <a:t> </a:t>
            </a:r>
            <a:r>
              <a:rPr lang="en-US" sz="1600" dirty="0" smtClean="0"/>
              <a:t>600</a:t>
            </a:r>
            <a:r>
              <a:rPr lang="ru-RU" sz="1600" dirty="0" smtClean="0"/>
              <a:t>,  </a:t>
            </a:r>
            <a:r>
              <a:rPr lang="en-US" sz="1600" dirty="0" smtClean="0"/>
              <a:t> </a:t>
            </a:r>
            <a:r>
              <a:rPr lang="en-US" sz="1600" dirty="0" err="1" smtClean="0"/>
              <a:t>Wsplit</a:t>
            </a:r>
            <a:r>
              <a:rPr lang="ru-RU" sz="1600" dirty="0" smtClean="0"/>
              <a:t> </a:t>
            </a:r>
            <a:r>
              <a:rPr lang="en-US" sz="1600" dirty="0" smtClean="0"/>
              <a:t>=</a:t>
            </a:r>
            <a:r>
              <a:rPr lang="ru-RU" sz="1600" dirty="0" smtClean="0"/>
              <a:t> </a:t>
            </a:r>
            <a:r>
              <a:rPr lang="en-US" sz="1600" dirty="0" smtClean="0"/>
              <a:t>1600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double</a:t>
            </a:r>
            <a:r>
              <a:rPr lang="ru-RU" sz="1600" dirty="0" smtClean="0"/>
              <a:t> </a:t>
            </a:r>
            <a:r>
              <a:rPr lang="en-US" sz="1600" dirty="0" err="1" smtClean="0"/>
              <a:t>Rmin</a:t>
            </a:r>
            <a:r>
              <a:rPr lang="ru-RU" sz="1600" dirty="0" smtClean="0"/>
              <a:t> </a:t>
            </a:r>
            <a:r>
              <a:rPr lang="en-US" sz="1600" dirty="0" smtClean="0"/>
              <a:t>=</a:t>
            </a:r>
            <a:r>
              <a:rPr lang="ru-RU" sz="1600" dirty="0" smtClean="0"/>
              <a:t> </a:t>
            </a:r>
            <a:r>
              <a:rPr lang="en-US" sz="1600" dirty="0" smtClean="0"/>
              <a:t>40</a:t>
            </a:r>
            <a:r>
              <a:rPr lang="ru-RU" sz="1600" dirty="0" smtClean="0"/>
              <a:t>, </a:t>
            </a:r>
            <a:r>
              <a:rPr lang="en-US" sz="1600" dirty="0" err="1" smtClean="0"/>
              <a:t>Rmax</a:t>
            </a:r>
            <a:r>
              <a:rPr lang="ru-RU" sz="1600" dirty="0" smtClean="0"/>
              <a:t> </a:t>
            </a:r>
            <a:r>
              <a:rPr lang="en-US" sz="1600" dirty="0" smtClean="0"/>
              <a:t>=</a:t>
            </a:r>
            <a:r>
              <a:rPr lang="ru-RU" sz="1600" dirty="0" smtClean="0"/>
              <a:t> </a:t>
            </a:r>
            <a:r>
              <a:rPr lang="en-US" sz="1600" dirty="0" smtClean="0"/>
              <a:t>120;</a:t>
            </a:r>
            <a:r>
              <a:rPr lang="en-US" sz="1600" dirty="0"/>
              <a:t> //</a:t>
            </a:r>
            <a:r>
              <a:rPr lang="ru-RU" sz="1600" dirty="0"/>
              <a:t>Для тора</a:t>
            </a:r>
          </a:p>
          <a:p>
            <a:pPr marL="0" indent="0">
              <a:buNone/>
            </a:pPr>
            <a:r>
              <a:rPr lang="en-US" sz="1600" dirty="0" smtClean="0"/>
              <a:t>//</a:t>
            </a:r>
            <a:r>
              <a:rPr lang="ru-RU" sz="1600" dirty="0"/>
              <a:t>Для цвета </a:t>
            </a:r>
            <a:r>
              <a:rPr lang="ru-RU" sz="1600" dirty="0" smtClean="0"/>
              <a:t>тора</a:t>
            </a:r>
            <a:endParaRPr lang="ru-RU" sz="1600" dirty="0"/>
          </a:p>
          <a:p>
            <a:pPr marL="0" indent="0">
              <a:buNone/>
            </a:pPr>
            <a:r>
              <a:rPr lang="en-US" sz="1600" dirty="0" smtClean="0"/>
              <a:t>double  Contrast</a:t>
            </a:r>
            <a:r>
              <a:rPr lang="ru-RU" sz="1600" dirty="0" smtClean="0"/>
              <a:t> </a:t>
            </a:r>
            <a:r>
              <a:rPr lang="en-US" sz="1600" dirty="0" smtClean="0"/>
              <a:t>=</a:t>
            </a:r>
            <a:r>
              <a:rPr lang="ru-RU" sz="1600" dirty="0" smtClean="0"/>
              <a:t> </a:t>
            </a:r>
            <a:r>
              <a:rPr lang="en-US" sz="1600" dirty="0" smtClean="0"/>
              <a:t>100</a:t>
            </a:r>
            <a:r>
              <a:rPr lang="ru-RU" sz="1600" dirty="0" smtClean="0"/>
              <a:t>,  </a:t>
            </a:r>
            <a:r>
              <a:rPr lang="en-US" sz="1600" dirty="0" err="1" smtClean="0"/>
              <a:t>Rcoeff</a:t>
            </a:r>
            <a:r>
              <a:rPr lang="ru-RU" sz="1600" dirty="0" smtClean="0"/>
              <a:t> </a:t>
            </a:r>
            <a:r>
              <a:rPr lang="en-US" sz="1600" dirty="0" smtClean="0"/>
              <a:t>=</a:t>
            </a:r>
            <a:r>
              <a:rPr lang="ru-RU" sz="1600" dirty="0" smtClean="0"/>
              <a:t> </a:t>
            </a:r>
            <a:r>
              <a:rPr lang="en-US" sz="1600" dirty="0" smtClean="0"/>
              <a:t>200</a:t>
            </a:r>
            <a:r>
              <a:rPr lang="ru-RU" sz="1600" dirty="0" smtClean="0"/>
              <a:t>,  	</a:t>
            </a:r>
            <a:r>
              <a:rPr lang="en-US" sz="1600" dirty="0" err="1" smtClean="0"/>
              <a:t>Gcoeff</a:t>
            </a:r>
            <a:r>
              <a:rPr lang="ru-RU" sz="1600" dirty="0" smtClean="0"/>
              <a:t> </a:t>
            </a:r>
            <a:r>
              <a:rPr lang="en-US" sz="1600" dirty="0" smtClean="0"/>
              <a:t>=</a:t>
            </a:r>
            <a:r>
              <a:rPr lang="ru-RU" sz="1600" dirty="0" smtClean="0"/>
              <a:t> </a:t>
            </a:r>
            <a:r>
              <a:rPr lang="en-US" sz="1600" dirty="0" smtClean="0"/>
              <a:t>190</a:t>
            </a:r>
            <a:r>
              <a:rPr lang="ru-RU" sz="1600" dirty="0" smtClean="0"/>
              <a:t>,  </a:t>
            </a:r>
            <a:r>
              <a:rPr lang="en-US" sz="1600" dirty="0" err="1" smtClean="0"/>
              <a:t>Bcoeff</a:t>
            </a:r>
            <a:r>
              <a:rPr lang="ru-RU" sz="1600" dirty="0" smtClean="0"/>
              <a:t> </a:t>
            </a:r>
            <a:r>
              <a:rPr lang="en-US" sz="1600" dirty="0" smtClean="0"/>
              <a:t>=</a:t>
            </a:r>
            <a:r>
              <a:rPr lang="ru-RU" sz="1600" dirty="0" smtClean="0"/>
              <a:t> 6</a:t>
            </a:r>
            <a:r>
              <a:rPr lang="en-US" sz="1600" dirty="0" smtClean="0"/>
              <a:t>4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//</a:t>
            </a:r>
            <a:r>
              <a:rPr lang="ru-RU" sz="1600" dirty="0"/>
              <a:t>цент экрана </a:t>
            </a:r>
            <a:r>
              <a:rPr lang="ru-RU" sz="1600" dirty="0" err="1"/>
              <a:t>расчитывается</a:t>
            </a:r>
            <a:endParaRPr lang="ru-RU" sz="1600" dirty="0"/>
          </a:p>
          <a:p>
            <a:pPr marL="0" indent="0">
              <a:buNone/>
            </a:pPr>
            <a:r>
              <a:rPr lang="en-US" sz="1600" dirty="0" smtClean="0"/>
              <a:t>double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 smtClean="0"/>
              <a:t>Xshift</a:t>
            </a:r>
            <a:r>
              <a:rPr lang="en-US" sz="1600" dirty="0" smtClean="0"/>
              <a:t>=</a:t>
            </a:r>
            <a:r>
              <a:rPr lang="en-US" sz="1600" dirty="0" err="1" smtClean="0"/>
              <a:t>Wid</a:t>
            </a:r>
            <a:r>
              <a:rPr lang="en-US" sz="1600" dirty="0" smtClean="0"/>
              <a:t>/2</a:t>
            </a:r>
            <a:r>
              <a:rPr lang="ru-RU" sz="1600" dirty="0" smtClean="0"/>
              <a:t>,  		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 err="1"/>
              <a:t>Yshift</a:t>
            </a:r>
            <a:r>
              <a:rPr lang="en-US" sz="1600" dirty="0"/>
              <a:t>=</a:t>
            </a:r>
            <a:r>
              <a:rPr lang="en-US" sz="1600" dirty="0" err="1"/>
              <a:t>Hei</a:t>
            </a:r>
            <a:r>
              <a:rPr lang="en-US" sz="1600" dirty="0"/>
              <a:t>/2</a:t>
            </a:r>
            <a:r>
              <a:rPr lang="en-US" sz="1600" dirty="0" smtClean="0"/>
              <a:t>;</a:t>
            </a:r>
            <a:endParaRPr lang="ru-RU" sz="16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double Z[</a:t>
            </a:r>
            <a:r>
              <a:rPr lang="en-US" sz="1600" b="1" dirty="0" err="1"/>
              <a:t>Wid</a:t>
            </a:r>
            <a:r>
              <a:rPr lang="en-US" sz="1600" b="1" dirty="0"/>
              <a:t>][</a:t>
            </a:r>
            <a:r>
              <a:rPr lang="en-US" sz="1600" b="1" dirty="0" err="1"/>
              <a:t>Hei</a:t>
            </a:r>
            <a:r>
              <a:rPr lang="en-US" sz="1600" b="1" dirty="0"/>
              <a:t>]; </a:t>
            </a:r>
          </a:p>
          <a:p>
            <a:pPr marL="0" indent="0">
              <a:buNone/>
            </a:pPr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en-US" sz="1600" dirty="0"/>
              <a:t>VERTEX</a:t>
            </a:r>
          </a:p>
          <a:p>
            <a:pPr marL="0" indent="0">
              <a:buNone/>
            </a:pPr>
            <a:r>
              <a:rPr lang="en-US" sz="1600" dirty="0" smtClean="0"/>
              <a:t>{</a:t>
            </a:r>
            <a:r>
              <a:rPr lang="ru-RU" sz="1600" dirty="0" smtClean="0"/>
              <a:t>   </a:t>
            </a:r>
            <a:r>
              <a:rPr lang="en-US" sz="1600" dirty="0" smtClean="0"/>
              <a:t>double </a:t>
            </a:r>
            <a:r>
              <a:rPr lang="en-US" sz="1600" dirty="0" err="1"/>
              <a:t>x,y,z</a:t>
            </a:r>
            <a:r>
              <a:rPr lang="en-US" sz="1600" dirty="0" smtClean="0"/>
              <a:t>;</a:t>
            </a:r>
            <a:r>
              <a:rPr lang="ru-RU" sz="1600" dirty="0" smtClean="0"/>
              <a:t> </a:t>
            </a:r>
            <a:r>
              <a:rPr lang="en-US" sz="1600" dirty="0" smtClean="0"/>
              <a:t>};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double </a:t>
            </a:r>
            <a:r>
              <a:rPr lang="en-US" sz="1600" dirty="0" err="1"/>
              <a:t>IsX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//</a:t>
            </a:r>
            <a:r>
              <a:rPr lang="ru-RU" sz="1600" dirty="0"/>
              <a:t>Высчитывает расстояние между 2 точками</a:t>
            </a:r>
          </a:p>
          <a:p>
            <a:pPr marL="0" indent="0">
              <a:buNone/>
            </a:pPr>
            <a:r>
              <a:rPr lang="en-US" sz="1600" dirty="0"/>
              <a:t>double Distance (VERTEX a, VERTEX b)</a:t>
            </a:r>
          </a:p>
          <a:p>
            <a:pPr marL="0" indent="0">
              <a:buNone/>
            </a:pPr>
            <a:r>
              <a:rPr lang="en-US" sz="1600" dirty="0" smtClean="0"/>
              <a:t>{</a:t>
            </a:r>
            <a:r>
              <a:rPr lang="ru-RU" sz="1600" dirty="0" smtClean="0"/>
              <a:t>  </a:t>
            </a:r>
            <a:r>
              <a:rPr lang="en-US" sz="1600" dirty="0" smtClean="0"/>
              <a:t>return </a:t>
            </a:r>
            <a:r>
              <a:rPr lang="en-US" sz="1600" dirty="0"/>
              <a:t>(</a:t>
            </a:r>
            <a:r>
              <a:rPr lang="en-US" sz="1600" dirty="0" err="1"/>
              <a:t>sqrt</a:t>
            </a:r>
            <a:r>
              <a:rPr lang="en-US" sz="1600" dirty="0"/>
              <a:t>((</a:t>
            </a:r>
            <a:r>
              <a:rPr lang="en-US" sz="1600" dirty="0" err="1"/>
              <a:t>b.x-a.x</a:t>
            </a:r>
            <a:r>
              <a:rPr lang="en-US" sz="1600" dirty="0"/>
              <a:t>)*(</a:t>
            </a:r>
            <a:r>
              <a:rPr lang="en-US" sz="1600" dirty="0" err="1"/>
              <a:t>b.x-a.x</a:t>
            </a:r>
            <a:r>
              <a:rPr lang="en-US" sz="1600" dirty="0"/>
              <a:t>)+(</a:t>
            </a:r>
            <a:r>
              <a:rPr lang="en-US" sz="1600" dirty="0" err="1"/>
              <a:t>b.y-a.y</a:t>
            </a:r>
            <a:r>
              <a:rPr lang="en-US" sz="1600" dirty="0"/>
              <a:t>)*(</a:t>
            </a:r>
            <a:r>
              <a:rPr lang="en-US" sz="1600" dirty="0" err="1"/>
              <a:t>b.y-a.y</a:t>
            </a:r>
            <a:r>
              <a:rPr lang="en-US" sz="1600" dirty="0" smtClean="0"/>
              <a:t>)));</a:t>
            </a:r>
            <a:r>
              <a:rPr lang="ru-RU" sz="1600" dirty="0" smtClean="0"/>
              <a:t>  </a:t>
            </a: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</a:t>
            </a:r>
            <a:r>
              <a:rPr lang="ru-RU" sz="1600" dirty="0"/>
              <a:t>Проверяет на принадлежность отрезку</a:t>
            </a:r>
          </a:p>
          <a:p>
            <a:pPr marL="0" indent="0">
              <a:buNone/>
            </a:pPr>
            <a:r>
              <a:rPr lang="en-US" sz="1600" dirty="0"/>
              <a:t>BOOL </a:t>
            </a:r>
            <a:r>
              <a:rPr lang="en-US" sz="1600" dirty="0" err="1"/>
              <a:t>Isect</a:t>
            </a:r>
            <a:r>
              <a:rPr lang="en-US" sz="1600" dirty="0"/>
              <a:t> (VERTEX a, VERTEX b, double y)</a:t>
            </a:r>
          </a:p>
          <a:p>
            <a:pPr marL="0" indent="0">
              <a:buNone/>
            </a:pPr>
            <a:r>
              <a:rPr lang="en-US" sz="1600" dirty="0" smtClean="0"/>
              <a:t>{</a:t>
            </a:r>
            <a:r>
              <a:rPr lang="ru-RU" sz="1600" dirty="0" smtClean="0"/>
              <a:t>  </a:t>
            </a:r>
            <a:r>
              <a:rPr lang="en-US" sz="1600" dirty="0" smtClean="0"/>
              <a:t>double </a:t>
            </a:r>
            <a:r>
              <a:rPr lang="en-US" sz="1600" dirty="0"/>
              <a:t>s;</a:t>
            </a:r>
          </a:p>
          <a:p>
            <a:pPr marL="0" indent="0">
              <a:buNone/>
            </a:pPr>
            <a:r>
              <a:rPr lang="ru-RU" sz="1600" dirty="0" smtClean="0"/>
              <a:t>    </a:t>
            </a:r>
            <a:r>
              <a:rPr lang="en-US" sz="1600" dirty="0" smtClean="0"/>
              <a:t>if </a:t>
            </a:r>
            <a:r>
              <a:rPr lang="en-US" sz="1600" dirty="0"/>
              <a:t>(</a:t>
            </a:r>
            <a:r>
              <a:rPr lang="en-US" sz="1600" dirty="0" err="1"/>
              <a:t>b.y-a.y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ru-RU" sz="1600" dirty="0" smtClean="0"/>
              <a:t>    </a:t>
            </a:r>
            <a:r>
              <a:rPr lang="en-US" sz="1600" dirty="0" smtClean="0"/>
              <a:t>{</a:t>
            </a:r>
            <a:r>
              <a:rPr lang="ru-RU" sz="1600" dirty="0" smtClean="0"/>
              <a:t>  </a:t>
            </a:r>
            <a:r>
              <a:rPr lang="en-US" sz="1600" dirty="0" smtClean="0"/>
              <a:t>s</a:t>
            </a:r>
            <a:r>
              <a:rPr lang="en-US" sz="1600" dirty="0"/>
              <a:t>=(y-</a:t>
            </a:r>
            <a:r>
              <a:rPr lang="en-US" sz="1600" dirty="0" err="1"/>
              <a:t>a.y</a:t>
            </a:r>
            <a:r>
              <a:rPr lang="en-US" sz="1600" dirty="0"/>
              <a:t>)/(</a:t>
            </a:r>
            <a:r>
              <a:rPr lang="en-US" sz="1600" dirty="0" err="1"/>
              <a:t>b.y-a.y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ru-RU" sz="1600" dirty="0" smtClean="0"/>
              <a:t>       </a:t>
            </a:r>
            <a:r>
              <a:rPr lang="en-US" sz="1600" dirty="0" err="1" smtClean="0"/>
              <a:t>IsX</a:t>
            </a:r>
            <a:r>
              <a:rPr lang="en-US" sz="1600" dirty="0" smtClean="0"/>
              <a:t>=</a:t>
            </a:r>
            <a:r>
              <a:rPr lang="en-US" sz="1600" dirty="0" err="1" smtClean="0"/>
              <a:t>a.x+s</a:t>
            </a:r>
            <a:r>
              <a:rPr lang="en-US" sz="1600" dirty="0"/>
              <a:t>*(</a:t>
            </a:r>
            <a:r>
              <a:rPr lang="en-US" sz="1600" dirty="0" err="1"/>
              <a:t>b.x-a.x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ru-RU" sz="1600" dirty="0" smtClean="0"/>
              <a:t>       </a:t>
            </a:r>
            <a:r>
              <a:rPr lang="en-US" sz="1600" dirty="0" smtClean="0"/>
              <a:t>if </a:t>
            </a:r>
            <a:r>
              <a:rPr lang="en-US" sz="1600" dirty="0"/>
              <a:t>((s&gt;=0) &amp;&amp; (s&lt;=1)) return(1);</a:t>
            </a:r>
          </a:p>
          <a:p>
            <a:pPr marL="0" indent="0">
              <a:buNone/>
            </a:pPr>
            <a:r>
              <a:rPr lang="ru-RU" sz="1600" dirty="0" smtClean="0"/>
              <a:t>       </a:t>
            </a:r>
            <a:r>
              <a:rPr lang="en-US" sz="1600" dirty="0" smtClean="0"/>
              <a:t>else </a:t>
            </a:r>
            <a:r>
              <a:rPr lang="en-US" sz="1600" dirty="0"/>
              <a:t>return(0);</a:t>
            </a:r>
          </a:p>
          <a:p>
            <a:pPr marL="0" indent="0">
              <a:buNone/>
            </a:pPr>
            <a:r>
              <a:rPr lang="ru-RU" sz="1600" dirty="0" smtClean="0"/>
              <a:t>    </a:t>
            </a:r>
            <a:r>
              <a:rPr lang="en-US" sz="1600" dirty="0" smtClean="0"/>
              <a:t>}</a:t>
            </a:r>
            <a:r>
              <a:rPr lang="ru-RU" sz="1600" dirty="0" smtClean="0"/>
              <a:t>    </a:t>
            </a:r>
            <a:r>
              <a:rPr lang="en-US" sz="1600" dirty="0" smtClean="0"/>
              <a:t>else </a:t>
            </a:r>
            <a:r>
              <a:rPr lang="en-US" sz="1600" dirty="0"/>
              <a:t>return(0);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xmlns="" val="17927470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3514</TotalTime>
  <Words>1695</Words>
  <Application>Microsoft Office PowerPoint</Application>
  <PresentationFormat>Экран (4:3)</PresentationFormat>
  <Paragraphs>201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Компьютерная графика</vt:lpstr>
      <vt:lpstr>Алгоритм художника</vt:lpstr>
      <vt:lpstr>Детали реализации</vt:lpstr>
      <vt:lpstr>Анализ алгоритма художника</vt:lpstr>
      <vt:lpstr>Алгоритм с Z-буфером</vt:lpstr>
      <vt:lpstr>Этапы работы алгоритма с Z-буфером</vt:lpstr>
      <vt:lpstr>Анализ алгоритма с Z-буфером</vt:lpstr>
      <vt:lpstr>Особенности реализации  алгоритма с Z-буфером</vt:lpstr>
      <vt:lpstr>Пример реализации алгоритма с Z-буфером (1)</vt:lpstr>
      <vt:lpstr>Пример реализации алгоритма с Z-буфером (2)</vt:lpstr>
      <vt:lpstr>Пример реализации алгоритма с Z-буфером (3)</vt:lpstr>
      <vt:lpstr>Алгоритмы построчного сканирования</vt:lpstr>
      <vt:lpstr>Этап построения сечения многогранника плоскостью.</vt:lpstr>
      <vt:lpstr>Алгоритм построчного сканирования с Z-буфером</vt:lpstr>
      <vt:lpstr>Интервальный алгоритм построчного сканирования №1</vt:lpstr>
      <vt:lpstr>Анализ интервального алгоритма №1 </vt:lpstr>
      <vt:lpstr>Интервальный алгоритм построчного сканирования №2</vt:lpstr>
      <vt:lpstr>Пример работы интервального алгоритма построчного сканирования №2</vt:lpstr>
      <vt:lpstr>Анализ интервального алгоритма №2 </vt:lpstr>
      <vt:lpstr>ЗАДАЧИ</vt:lpstr>
      <vt:lpstr>ТЕСТЫ</vt:lpstr>
      <vt:lpstr>ТЕСТЫ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графика</dc:title>
  <dc:creator>Алексей</dc:creator>
  <cp:lastModifiedBy>Алексей</cp:lastModifiedBy>
  <cp:revision>338</cp:revision>
  <dcterms:created xsi:type="dcterms:W3CDTF">2011-09-13T13:00:24Z</dcterms:created>
  <dcterms:modified xsi:type="dcterms:W3CDTF">2011-11-23T17:50:40Z</dcterms:modified>
</cp:coreProperties>
</file>