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9" r:id="rId13"/>
    <p:sldId id="271" r:id="rId14"/>
    <p:sldId id="270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2" autoAdjust="0"/>
  </p:normalViewPr>
  <p:slideViewPr>
    <p:cSldViewPr>
      <p:cViewPr>
        <p:scale>
          <a:sx n="50" d="100"/>
          <a:sy n="50" d="100"/>
        </p:scale>
        <p:origin x="-1814" y="-6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Компьютерная графика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852936"/>
            <a:ext cx="6400800" cy="1752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Лекция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ru-RU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Обработка выпуклых многоугольников.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Вспомогательный класс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4114800" cy="471338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Vect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 public: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Vect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pPr>
              <a:buNone/>
            </a:pPr>
            <a:r>
              <a:rPr lang="en-US" dirty="0" smtClean="0"/>
              <a:t>	{ x=</a:t>
            </a:r>
            <a:r>
              <a:rPr lang="en-US" dirty="0" err="1" smtClean="0"/>
              <a:t>a;y</a:t>
            </a:r>
            <a:r>
              <a:rPr lang="en-US" dirty="0" smtClean="0"/>
              <a:t>=b;}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Vect</a:t>
            </a:r>
            <a:r>
              <a:rPr lang="en-US" dirty="0" smtClean="0"/>
              <a:t>(</a:t>
            </a:r>
            <a:r>
              <a:rPr lang="en-US" dirty="0" err="1" smtClean="0"/>
              <a:t>Vect</a:t>
            </a:r>
            <a:r>
              <a:rPr lang="en-US" dirty="0" smtClean="0"/>
              <a:t> a, </a:t>
            </a:r>
            <a:r>
              <a:rPr lang="en-US" dirty="0" err="1" smtClean="0"/>
              <a:t>Vect</a:t>
            </a:r>
            <a:r>
              <a:rPr lang="en-US" dirty="0" smtClean="0"/>
              <a:t> b)</a:t>
            </a:r>
          </a:p>
          <a:p>
            <a:pPr>
              <a:buNone/>
            </a:pPr>
            <a:r>
              <a:rPr lang="en-US" dirty="0" smtClean="0"/>
              <a:t>	{ x=</a:t>
            </a:r>
            <a:r>
              <a:rPr lang="en-US" dirty="0" err="1" smtClean="0"/>
              <a:t>b.x-a.x</a:t>
            </a:r>
            <a:r>
              <a:rPr lang="en-US" dirty="0" smtClean="0"/>
              <a:t>; y=</a:t>
            </a:r>
            <a:r>
              <a:rPr lang="en-US" dirty="0" err="1" smtClean="0"/>
              <a:t>b.y-a.y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en-US" dirty="0" smtClean="0"/>
              <a:t>	double Norm()</a:t>
            </a:r>
          </a:p>
          <a:p>
            <a:pPr>
              <a:buNone/>
            </a:pPr>
            <a:r>
              <a:rPr lang="en-US" dirty="0" smtClean="0"/>
              <a:t>	{ return </a:t>
            </a:r>
            <a:r>
              <a:rPr lang="en-US" dirty="0" err="1" smtClean="0"/>
              <a:t>sqrt</a:t>
            </a:r>
            <a:r>
              <a:rPr lang="en-US" dirty="0" smtClean="0"/>
              <a:t>(x*</a:t>
            </a:r>
            <a:r>
              <a:rPr lang="en-US" dirty="0" err="1" smtClean="0"/>
              <a:t>x+y</a:t>
            </a:r>
            <a:r>
              <a:rPr lang="en-US" dirty="0" smtClean="0"/>
              <a:t>*y);}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};	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644008" y="1412776"/>
            <a:ext cx="41148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скалярное </a:t>
            </a:r>
            <a:r>
              <a:rPr kumimoji="0" lang="ru-R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произв-е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SP(</a:t>
            </a:r>
            <a:r>
              <a:rPr lang="en-US" sz="2800" dirty="0" err="1" smtClean="0"/>
              <a:t>Vect</a:t>
            </a:r>
            <a:r>
              <a:rPr lang="en-US" sz="2800" dirty="0" smtClean="0"/>
              <a:t> A, </a:t>
            </a:r>
            <a:r>
              <a:rPr lang="en-US" sz="2800" dirty="0" err="1" smtClean="0"/>
              <a:t>Vect</a:t>
            </a:r>
            <a:r>
              <a:rPr lang="en-US" sz="2800" dirty="0" smtClean="0"/>
              <a:t> B)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return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A.x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B.x+A.y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B.y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 smtClean="0"/>
              <a:t>// </a:t>
            </a:r>
            <a:r>
              <a:rPr lang="ru-RU" sz="2800" dirty="0" smtClean="0"/>
              <a:t>модуль векторного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ru-RU" sz="2800" dirty="0" smtClean="0"/>
              <a:t>//произведения</a:t>
            </a:r>
            <a:endParaRPr lang="en-US" sz="2800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err="1" smtClean="0"/>
              <a:t>int</a:t>
            </a:r>
            <a:r>
              <a:rPr lang="en-US" sz="2800" dirty="0" smtClean="0"/>
              <a:t> VP(</a:t>
            </a:r>
            <a:r>
              <a:rPr lang="en-US" sz="2800" dirty="0" err="1" smtClean="0"/>
              <a:t>Vect</a:t>
            </a:r>
            <a:r>
              <a:rPr lang="en-US" sz="2800" dirty="0" smtClean="0"/>
              <a:t> A, </a:t>
            </a:r>
            <a:r>
              <a:rPr lang="en-US" sz="2800" dirty="0" err="1" smtClean="0"/>
              <a:t>Vect</a:t>
            </a:r>
            <a:r>
              <a:rPr lang="en-US" sz="2800" dirty="0" smtClean="0"/>
              <a:t> B)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/>
              <a:t>{ return </a:t>
            </a:r>
            <a:r>
              <a:rPr lang="en-US" sz="2800" dirty="0" err="1" smtClean="0"/>
              <a:t>A.x</a:t>
            </a:r>
            <a:r>
              <a:rPr lang="en-US" sz="2800" dirty="0" smtClean="0"/>
              <a:t>*</a:t>
            </a:r>
            <a:r>
              <a:rPr lang="en-US" sz="2800" dirty="0" err="1" smtClean="0"/>
              <a:t>B.y-A.y</a:t>
            </a:r>
            <a:r>
              <a:rPr lang="en-US" sz="2800" dirty="0" smtClean="0"/>
              <a:t>*</a:t>
            </a:r>
            <a:r>
              <a:rPr lang="en-US" sz="2800" dirty="0" err="1" smtClean="0"/>
              <a:t>B.x</a:t>
            </a:r>
            <a:r>
              <a:rPr lang="en-US" sz="2800" dirty="0" smtClean="0"/>
              <a:t>;}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алгоритма №2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Convex(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Vect</a:t>
            </a:r>
            <a:r>
              <a:rPr lang="en-US" dirty="0" smtClean="0"/>
              <a:t> A[])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A[n]=A[0];</a:t>
            </a:r>
          </a:p>
          <a:p>
            <a:pPr>
              <a:buNone/>
            </a:pPr>
            <a:r>
              <a:rPr lang="en-US" dirty="0" smtClean="0"/>
              <a:t>	z=VP(</a:t>
            </a:r>
            <a:r>
              <a:rPr lang="en-US" dirty="0" err="1" smtClean="0"/>
              <a:t>Vect</a:t>
            </a:r>
            <a:r>
              <a:rPr lang="en-US" dirty="0" smtClean="0"/>
              <a:t>(A[n-1],A[0]),</a:t>
            </a:r>
            <a:r>
              <a:rPr lang="en-US" dirty="0" err="1" smtClean="0"/>
              <a:t>Vect</a:t>
            </a:r>
            <a:r>
              <a:rPr lang="en-US" dirty="0" smtClean="0"/>
              <a:t>(A[0],A[1]));</a:t>
            </a:r>
          </a:p>
          <a:p>
            <a:pPr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&lt;n;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    if (z*VP(</a:t>
            </a:r>
            <a:r>
              <a:rPr lang="en-US" dirty="0" err="1" smtClean="0"/>
              <a:t>Vect</a:t>
            </a:r>
            <a:r>
              <a:rPr lang="en-US" dirty="0" smtClean="0"/>
              <a:t>(A[i-1],A[</a:t>
            </a:r>
            <a:r>
              <a:rPr lang="en-US" dirty="0" err="1" smtClean="0"/>
              <a:t>i</a:t>
            </a:r>
            <a:r>
              <a:rPr lang="en-US" dirty="0" smtClean="0"/>
              <a:t>]),</a:t>
            </a:r>
            <a:r>
              <a:rPr lang="en-US" dirty="0" err="1" smtClean="0"/>
              <a:t>Vect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],A[i+1]))&lt;0)</a:t>
            </a:r>
          </a:p>
          <a:p>
            <a:pPr>
              <a:buNone/>
            </a:pPr>
            <a:r>
              <a:rPr lang="en-US" dirty="0" smtClean="0"/>
              <a:t>		return false;</a:t>
            </a:r>
          </a:p>
          <a:p>
            <a:pPr>
              <a:buNone/>
            </a:pPr>
            <a:r>
              <a:rPr lang="en-US" dirty="0" smtClean="0"/>
              <a:t>	return true;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Принадлежность точки произвольному многоугольнику (№1)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>
            <a:noAutofit/>
          </a:bodyPr>
          <a:lstStyle/>
          <a:p>
            <a:pPr hangingPunct="0"/>
            <a:r>
              <a:rPr lang="ru-RU" sz="2000" dirty="0" smtClean="0">
                <a:latin typeface="Arial" pitchFamily="34" charset="0"/>
                <a:cs typeface="Arial" pitchFamily="34" charset="0"/>
              </a:rPr>
              <a:t>Выпустим из рассматриваемой точки A  произвольный луч и найдем количество точек пересечения этого луча с границей многоугольника. Если отбросить случай, когда луч проходит через какую-либо вершину многоугольника, то решение задачи тривиально – точка лежит внутри, если количество точек пересечения нечетно, и снаружи, если четно.</a:t>
            </a:r>
          </a:p>
          <a:p>
            <a:pPr hangingPunct="0"/>
            <a:r>
              <a:rPr lang="ru-RU" sz="2000" dirty="0" smtClean="0">
                <a:latin typeface="Arial" pitchFamily="34" charset="0"/>
                <a:cs typeface="Arial" pitchFamily="34" charset="0"/>
              </a:rPr>
              <a:t>Ясно, что для любого многоугольника можно построить луч, не проходящий ни через одну из вершин. Однако построение такого луча связано с некоторыми трудностями и, кроме того, проверка пересечения с произвольным лучом сложнее, чем с фиксированным, например горизонтальным.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Возьмем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горизонтальный луч, выходящий из точки A. В случае, когда его точка пересечения с многоугольником совпадает с вершиной, учитывать это пересечение нужно только в том случае, когда соседние вершины лежат с разных сторон от луча.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Принадлежность точки произвольному многоугольнику (№1) (продолжение)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>
            <a:noAutofit/>
          </a:bodyPr>
          <a:lstStyle/>
          <a:p>
            <a:pPr hangingPunct="0"/>
            <a:r>
              <a:rPr lang="ru-RU" sz="2000" dirty="0" smtClean="0">
                <a:latin typeface="Arial" pitchFamily="34" charset="0"/>
                <a:cs typeface="Arial" pitchFamily="34" charset="0"/>
              </a:rPr>
              <a:t>Луч может содержать сторону многоугольника. Можно рассуждать так, что вся эта сторона будет считаться некоторой обобщенной вершиной многоугольника. Значит, мы попадаем в ситуацию предыдущего варианта и, следовательно, всю эту сторону необходимо рассматривать как точку пересечения если соседние вершины лежат с разных сторон от луча.</a:t>
            </a:r>
          </a:p>
          <a:p>
            <a:pPr hangingPunct="0"/>
            <a:r>
              <a:rPr lang="ru-RU" sz="2000" dirty="0" smtClean="0">
                <a:latin typeface="Arial" pitchFamily="34" charset="0"/>
                <a:cs typeface="Arial" pitchFamily="34" charset="0"/>
              </a:rPr>
              <a:t>Заметим, что не для каждой стороны многоугольника нужно находить точку пересечения с лучом. </a:t>
            </a:r>
          </a:p>
          <a:p>
            <a:pPr hangingPunct="0"/>
            <a:r>
              <a:rPr lang="ru-RU" sz="2000" dirty="0" smtClean="0">
                <a:latin typeface="Arial" pitchFamily="34" charset="0"/>
                <a:cs typeface="Arial" pitchFamily="34" charset="0"/>
              </a:rPr>
              <a:t>Если две последовательные вершины лежат с разных сторон от луча и их координаты по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не меньше исследуемой точки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y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гарантируем пересечение, находить которое не требуется.</a:t>
            </a:r>
          </a:p>
          <a:p>
            <a:pPr hangingPunct="0"/>
            <a:r>
              <a:rPr lang="ru-RU" sz="2000" dirty="0" smtClean="0">
                <a:latin typeface="Arial" pitchFamily="34" charset="0"/>
                <a:cs typeface="Arial" pitchFamily="34" charset="0"/>
              </a:rPr>
              <a:t>Если у них обе координаты по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меньше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то пересечения нет.</a:t>
            </a:r>
          </a:p>
          <a:p>
            <a:pPr hangingPunct="0"/>
            <a:r>
              <a:rPr lang="ru-RU" sz="2000" dirty="0" smtClean="0">
                <a:latin typeface="Arial" pitchFamily="34" charset="0"/>
                <a:cs typeface="Arial" pitchFamily="34" charset="0"/>
              </a:rPr>
              <a:t>Искать его придется если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-координаты с разных сторон от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hangingPunct="0"/>
            <a:r>
              <a:rPr lang="ru-RU" sz="2000" dirty="0" smtClean="0">
                <a:latin typeface="Arial" pitchFamily="34" charset="0"/>
                <a:cs typeface="Arial" pitchFamily="34" charset="0"/>
              </a:rPr>
              <a:t>Вычислительная сложность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O(N)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Принадлежность точки произвольному многоугольнику (№2)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Другой алгоритм, решающий ту же задачу, основан на том факте, что если мы найдем сумму всех углов при поворотах от одной вершины к следующей, находясь в исследуемой точке, то для внутренних точек результат по модулю получится равным 2</a:t>
            </a:r>
            <a:r>
              <a:rPr lang="el-GR" dirty="0" smtClean="0"/>
              <a:t>π</a:t>
            </a:r>
            <a:r>
              <a:rPr lang="ru-RU" dirty="0" smtClean="0"/>
              <a:t>, иначе равным 0.</a:t>
            </a:r>
          </a:p>
          <a:p>
            <a:r>
              <a:rPr lang="ru-RU" dirty="0" smtClean="0"/>
              <a:t>Реальные углы находить сложно и с погрешностями.</a:t>
            </a:r>
          </a:p>
          <a:p>
            <a:r>
              <a:rPr lang="ru-RU" dirty="0" smtClean="0"/>
              <a:t>Имеется улучшенная версия этой идеи.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Принадлежность точки произвольному многоугольнику (№2) (продолжение)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244827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Сделаем параллельный перенос системы координат, чтобы рассматриваемая точка была в начале координат.</a:t>
            </a:r>
          </a:p>
          <a:p>
            <a:r>
              <a:rPr lang="ru-RU" dirty="0" smtClean="0"/>
              <a:t>Поставим в соответствие вершинам многоугольника номера частей координатной плоскости. Получим:</a:t>
            </a:r>
          </a:p>
          <a:p>
            <a:r>
              <a:rPr lang="en-US" sz="3800" dirty="0" smtClean="0"/>
              <a:t>{</a:t>
            </a:r>
            <a:r>
              <a:rPr lang="ru-RU" sz="3800" dirty="0" smtClean="0"/>
              <a:t>4,</a:t>
            </a:r>
            <a:r>
              <a:rPr lang="en-US" sz="3800" dirty="0" smtClean="0"/>
              <a:t> 3, 7, 6, 7, 5}</a:t>
            </a:r>
            <a:r>
              <a:rPr lang="ru-RU" sz="3800" dirty="0" smtClean="0"/>
              <a:t> </a:t>
            </a:r>
            <a:endParaRPr lang="ru-RU" sz="3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694" y="4005064"/>
            <a:ext cx="2554738" cy="236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861048"/>
            <a:ext cx="44958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Принадлежность точки произвольному многоугольнику (№2) (окончание)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Имеем характеристики: </a:t>
            </a:r>
            <a:r>
              <a:rPr lang="en-US" dirty="0" smtClean="0"/>
              <a:t>{</a:t>
            </a:r>
            <a:r>
              <a:rPr lang="ru-RU" dirty="0" smtClean="0"/>
              <a:t>4,</a:t>
            </a:r>
            <a:r>
              <a:rPr lang="en-US" dirty="0" smtClean="0"/>
              <a:t> 3, 7, 6, 7, 5}</a:t>
            </a:r>
            <a:r>
              <a:rPr lang="ru-RU" dirty="0" smtClean="0"/>
              <a:t> </a:t>
            </a:r>
          </a:p>
          <a:p>
            <a:r>
              <a:rPr lang="ru-RU" dirty="0" smtClean="0"/>
              <a:t>Вычислим на какую величину изменяется найденная характеристика.</a:t>
            </a:r>
          </a:p>
          <a:p>
            <a:r>
              <a:rPr lang="ru-RU" dirty="0" smtClean="0"/>
              <a:t>Δ = </a:t>
            </a:r>
            <a:r>
              <a:rPr lang="en-US" dirty="0" smtClean="0"/>
              <a:t>{-1, +4, -1, +1, -2, -1}</a:t>
            </a:r>
          </a:p>
          <a:p>
            <a:r>
              <a:rPr lang="ru-RU" dirty="0" smtClean="0"/>
              <a:t>Каждое Δ</a:t>
            </a:r>
            <a:r>
              <a:rPr lang="en-US" baseline="-25000" dirty="0" err="1" smtClean="0"/>
              <a:t>i</a:t>
            </a:r>
            <a:r>
              <a:rPr lang="ru-RU" dirty="0" smtClean="0"/>
              <a:t> переводим в диапазон от -4 до +4, прибавляя или вычитая 8.</a:t>
            </a:r>
          </a:p>
          <a:p>
            <a:r>
              <a:rPr lang="ru-RU" dirty="0" smtClean="0"/>
              <a:t>Особого рассмотрения требуют величины, равные по модулю 4. Делаем у них знак, равный знаку векторного произведения векторов </a:t>
            </a:r>
            <a:r>
              <a:rPr lang="en-US" dirty="0" err="1" smtClean="0"/>
              <a:t>PA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PA</a:t>
            </a:r>
            <a:r>
              <a:rPr lang="en-US" baseline="-25000" dirty="0" smtClean="0"/>
              <a:t>i+1</a:t>
            </a:r>
            <a:r>
              <a:rPr lang="en-US" dirty="0" smtClean="0"/>
              <a:t>.</a:t>
            </a:r>
          </a:p>
          <a:p>
            <a:r>
              <a:rPr lang="ru-RU" dirty="0" smtClean="0"/>
              <a:t>Если сумма этих чисел = 0, то точка не принадлежит многоугольнику. Если +8 или -8, то принадлежит.</a:t>
            </a:r>
          </a:p>
          <a:p>
            <a:r>
              <a:rPr lang="ru-RU" dirty="0" smtClean="0"/>
              <a:t>Имеем целочисленный </a:t>
            </a:r>
            <a:r>
              <a:rPr lang="ru-RU" smtClean="0"/>
              <a:t>алгоритм сложности </a:t>
            </a:r>
            <a:r>
              <a:rPr lang="en-US" dirty="0" smtClean="0"/>
              <a:t>O(N)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Проверить выпуклость многоугольника алгоритмом со сложностью </a:t>
            </a:r>
            <a:r>
              <a:rPr lang="en-US" sz="1800" dirty="0" smtClean="0"/>
              <a:t>O(n) </a:t>
            </a:r>
            <a:r>
              <a:rPr lang="ru-RU" sz="1800" dirty="0" smtClean="0"/>
              <a:t>и алгоритмом со сложностью О(</a:t>
            </a:r>
            <a:r>
              <a:rPr lang="en-US" sz="1800" dirty="0" smtClean="0"/>
              <a:t>n^2</a:t>
            </a:r>
            <a:r>
              <a:rPr lang="ru-RU" sz="1800" dirty="0" smtClean="0"/>
              <a:t>), реализовав их.</a:t>
            </a:r>
          </a:p>
          <a:p>
            <a:r>
              <a:rPr lang="ru-RU" sz="1800" dirty="0" smtClean="0"/>
              <a:t>Проверить принадлежность точки невыпуклому многоугольнику, реализовав алгоритм с вычислением углов.</a:t>
            </a:r>
          </a:p>
          <a:p>
            <a:r>
              <a:rPr lang="ru-RU" sz="1800" dirty="0" smtClean="0"/>
              <a:t>Проверить принадлежность точки невыпуклому многоугольнику, реализовав алгоритм, использующий пересечение луча с многоугольником.</a:t>
            </a:r>
          </a:p>
          <a:p>
            <a:r>
              <a:rPr lang="ru-RU" sz="1800" dirty="0" smtClean="0"/>
              <a:t>Проверить принадлежность точки выпуклому многоугольнику.</a:t>
            </a:r>
          </a:p>
          <a:p>
            <a:r>
              <a:rPr lang="ru-RU" sz="1800" dirty="0" smtClean="0"/>
              <a:t>Проверить принадлежность точки произвольному многоугольнику, реализовав алгоритм, использующий параллельный перенос системы координат.</a:t>
            </a:r>
            <a:endParaRPr lang="ru-RU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Сложность алгоритма проверки многоугольника на выпуклость равна</a:t>
            </a:r>
          </a:p>
          <a:p>
            <a:pPr>
              <a:buFont typeface="+mj-lt"/>
              <a:buAutoNum type="alphaLcParenR"/>
            </a:pPr>
            <a:r>
              <a:rPr lang="en-US" sz="1400" dirty="0" smtClean="0">
                <a:solidFill>
                  <a:srgbClr val="FF0000"/>
                </a:solidFill>
              </a:rPr>
              <a:t>O(n)</a:t>
            </a:r>
          </a:p>
          <a:p>
            <a:pPr>
              <a:buFont typeface="+mj-lt"/>
              <a:buAutoNum type="alphaLcParenR"/>
            </a:pPr>
            <a:r>
              <a:rPr lang="en-US" sz="1400" dirty="0" smtClean="0"/>
              <a:t>O(log(n))</a:t>
            </a:r>
          </a:p>
          <a:p>
            <a:pPr>
              <a:buFont typeface="+mj-lt"/>
              <a:buAutoNum type="alphaLcParenR"/>
            </a:pPr>
            <a:r>
              <a:rPr lang="en-US" sz="1400" dirty="0" smtClean="0"/>
              <a:t>O(n^2)</a:t>
            </a:r>
          </a:p>
          <a:p>
            <a:r>
              <a:rPr lang="ru-RU" sz="1800" dirty="0" smtClean="0"/>
              <a:t>Для проверки многоугольника на выпуклость достаточно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В каждой вершине проверять знак соответствующего векторного произведения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Все точки многоугольника лежат в одной полуплоскости от некоторой стороны многоугольника 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Сумма углов многоугольника равна 2</a:t>
            </a:r>
            <a:r>
              <a:rPr lang="el-GR" sz="1400" dirty="0" smtClean="0"/>
              <a:t>π</a:t>
            </a:r>
            <a:endParaRPr lang="ru-RU" sz="1400" dirty="0" smtClean="0"/>
          </a:p>
          <a:p>
            <a:r>
              <a:rPr lang="ru-RU" sz="1800" dirty="0" smtClean="0">
                <a:cs typeface="Arial" pitchFamily="34" charset="0"/>
              </a:rPr>
              <a:t>Проведем из рассматриваемой точки A  произвольный луч и найдем количество точек пересечения этого луча с границей многоугольника.  Точка лежит внутри многоугольника, если 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cs typeface="Arial" pitchFamily="34" charset="0"/>
              </a:rPr>
              <a:t>Число пересечений четно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cs typeface="Arial" pitchFamily="34" charset="0"/>
              </a:rPr>
              <a:t>Число пересечений нечетно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  <a:cs typeface="Arial" pitchFamily="34" charset="0"/>
              </a:rPr>
              <a:t>Число пересечений нечетно и луч не проходит через вершины многоугольника</a:t>
            </a:r>
          </a:p>
          <a:p>
            <a:pPr>
              <a:buNone/>
            </a:pPr>
            <a:endParaRPr lang="ru-RU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Многоугольник называется выпуклым, если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Все его углы острые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любой отрезок, соединяющий две его точки, целиком принадлежит многоугольнику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Любой его угол меньше 180 градусов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Можно разбить его на треугольники </a:t>
            </a:r>
            <a:r>
              <a:rPr lang="en-US" sz="1400" dirty="0" smtClean="0"/>
              <a:t>N-2 </a:t>
            </a:r>
            <a:r>
              <a:rPr lang="ru-RU" sz="1400" dirty="0" smtClean="0"/>
              <a:t>диагоналями</a:t>
            </a:r>
          </a:p>
          <a:p>
            <a:r>
              <a:rPr lang="ru-RU" sz="1800" dirty="0" smtClean="0"/>
              <a:t>Для принадлежности точки выпуклому многоугольнику надо сравнить знаки векторных произведений вектора на стороне многоугольника и с направлением на рассматриваемую точку. Точка принадлежит многоугольнику, если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Все знаки одинаковые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Все знаки чередующиеся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Все знаки отрицательные</a:t>
            </a:r>
          </a:p>
          <a:p>
            <a:r>
              <a:rPr lang="ru-RU" sz="1800" dirty="0" smtClean="0"/>
              <a:t>Для принадлежности точки произвольному многоугольнику проводят луч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Специальным образом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Не проходящим ни через одну вершину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Горизонтальный или вертикальный</a:t>
            </a:r>
            <a:endParaRPr lang="ru-RU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sz="1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Основы обработки многоугольников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Отдельным классом многоугольников являются выпуклые многоугольники. </a:t>
            </a:r>
          </a:p>
          <a:p>
            <a:r>
              <a:rPr lang="ru-RU" dirty="0" smtClean="0"/>
              <a:t>Большинство задач имеют максимально эффективное решение именно в выпуклом случае.</a:t>
            </a:r>
          </a:p>
          <a:p>
            <a:r>
              <a:rPr lang="ru-RU" dirty="0" smtClean="0"/>
              <a:t>Алгоритмы обработки выпуклых многоугольников являются основой большинства более сложных алгоритмов.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Понятие выпуклого многоугольника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4482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Многоугольник называется </a:t>
            </a:r>
            <a:r>
              <a:rPr lang="ru-RU" b="1" dirty="0" smtClean="0"/>
              <a:t>выпуклым</a:t>
            </a:r>
            <a:r>
              <a:rPr lang="ru-RU" dirty="0" smtClean="0"/>
              <a:t>, если любой отрезок, соединяющий две его точки целиком принадлежит многоугольнику. </a:t>
            </a:r>
          </a:p>
          <a:p>
            <a:pPr>
              <a:buNone/>
            </a:pPr>
            <a:r>
              <a:rPr lang="ru-RU" dirty="0" smtClean="0"/>
              <a:t>Примеры многоугольников: </a:t>
            </a:r>
          </a:p>
          <a:p>
            <a:pPr>
              <a:buNone/>
            </a:pPr>
            <a:r>
              <a:rPr lang="ru-RU" dirty="0" smtClean="0"/>
              <a:t>		выпуклого 			и невыпуклого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933056"/>
            <a:ext cx="374441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4005064"/>
            <a:ext cx="36099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Проверка на выпуклость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Имеется несколько способов проверить, является ли заданный многоугольник выпуклым.</a:t>
            </a:r>
          </a:p>
          <a:p>
            <a:pPr marL="0" indent="0">
              <a:buNone/>
            </a:pPr>
            <a:r>
              <a:rPr lang="ru-RU" dirty="0" smtClean="0"/>
              <a:t>Один из них опирается на эквивалентное определение выпуклого многоугольника. Многоугольник является выпуклым, если все его вершины находятся в одной полуплоскости относительно прямой, содержащей сторону многоугольника. Это должно выполняться для любой стороны. </a:t>
            </a:r>
          </a:p>
          <a:p>
            <a:pPr marL="0" indent="0">
              <a:buNone/>
            </a:pPr>
            <a:r>
              <a:rPr lang="ru-RU" dirty="0" smtClean="0"/>
              <a:t>Технически необходимо проверить, что при подстановке координат вершин многоугольника в уравнение прямой, проходящей через сторону, получаются величины одного знака.</a:t>
            </a:r>
          </a:p>
          <a:p>
            <a:pPr marL="0" indent="0">
              <a:buNone/>
            </a:pPr>
            <a:r>
              <a:rPr lang="ru-RU" dirty="0" smtClean="0"/>
              <a:t>Вычислительная сложность оценивается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Эффективная проверка на выпуклость.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22322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Есть более эффективный алгоритм</a:t>
            </a:r>
          </a:p>
          <a:p>
            <a:pPr marL="0" indent="0">
              <a:buNone/>
            </a:pPr>
            <a:r>
              <a:rPr lang="ru-RU" dirty="0" smtClean="0"/>
              <a:t>Будем отслеживать, в какую сторону производится поворот в очередной вершине при обходе многоугольника в порядке номеров вершин.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3767983"/>
            <a:ext cx="3576067" cy="253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539552" y="3068960"/>
            <a:ext cx="4320480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программе требуется для каждой вершины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сравнить знаки векторных произведений векторов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a=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ru-RU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и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b=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ru-RU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800" dirty="0" smtClean="0"/>
              <a:t>Вычислительная сложность алгоритма </a:t>
            </a:r>
            <a:r>
              <a:rPr lang="en-US" sz="2800" dirty="0" smtClean="0"/>
              <a:t>O(N)</a:t>
            </a:r>
            <a:r>
              <a:rPr lang="ru-RU" sz="2800" dirty="0" smtClean="0"/>
              <a:t>.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Принадлежность точки выпуклому многоугольнику (№1)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628800"/>
            <a:ext cx="4536504" cy="4637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Идея алгоритма №1:  сравнить площадь многоугольника с суммой площадей треугольников, полученных соединением рассматриваемой точки с вершинами многоугольника.</a:t>
            </a:r>
          </a:p>
          <a:p>
            <a:pPr marL="0" indent="0">
              <a:buNone/>
            </a:pPr>
            <a:r>
              <a:rPr lang="ru-RU" dirty="0" smtClean="0"/>
              <a:t>Точка принадлежит многоугольнику при совпадении результатов.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700808"/>
            <a:ext cx="354197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4077072"/>
            <a:ext cx="352922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алгоритма №1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При реализации алгоритма следует вычислять удвоенную площадь треугольников через векторное произведение. </a:t>
            </a:r>
          </a:p>
          <a:p>
            <a:pPr>
              <a:buNone/>
            </a:pPr>
            <a:r>
              <a:rPr lang="ru-RU" dirty="0" smtClean="0"/>
              <a:t>Для вычисления площади исходного выпуклого многоугольника разбиваем его диагоналями на треугольники.</a:t>
            </a:r>
          </a:p>
          <a:p>
            <a:pPr>
              <a:buNone/>
            </a:pPr>
            <a:r>
              <a:rPr lang="ru-RU" dirty="0" smtClean="0"/>
              <a:t>Имеем целочисленный алгоритм </a:t>
            </a:r>
            <a:r>
              <a:rPr lang="en-US" dirty="0" smtClean="0"/>
              <a:t>O(N)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Недостаток: нужно считать обе суммы.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Принадлежность точки выпуклому многоугольнику (№2)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628800"/>
            <a:ext cx="4536504" cy="46371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Идея алгоритма №2:  сравнить знаки векторных произведений вектора на стороне многоугольника и с направлением на рассматриваемую точку.</a:t>
            </a:r>
          </a:p>
          <a:p>
            <a:pPr marL="0" indent="0">
              <a:buNone/>
            </a:pPr>
            <a:r>
              <a:rPr lang="ru-RU" dirty="0" smtClean="0"/>
              <a:t>Точка принадлежит многоугольнику если все знаки одинаковые.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5" y="1772817"/>
            <a:ext cx="3456384" cy="227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5" y="4005064"/>
            <a:ext cx="351839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алгоритма №2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Также как и предыдущий, алгоритм является целочисленным при целочисленных экранных координатах многоугольника и имеет вычислительную сложность </a:t>
            </a:r>
            <a:r>
              <a:rPr lang="en-US" dirty="0" smtClean="0"/>
              <a:t>O(N)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Алгоритм в среднем быстрее предыдущего, т.к. может завершать работу досрочно как только обнаружились векторные произведения разных знаков.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1180</Words>
  <Application>Microsoft Office PowerPoint</Application>
  <PresentationFormat>Экран (4:3)</PresentationFormat>
  <Paragraphs>123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Компьютерная графика</vt:lpstr>
      <vt:lpstr>Основы обработки многоугольников</vt:lpstr>
      <vt:lpstr>Понятие выпуклого многоугольника</vt:lpstr>
      <vt:lpstr>Проверка на выпуклость</vt:lpstr>
      <vt:lpstr>Эффективная проверка на выпуклость.</vt:lpstr>
      <vt:lpstr>Принадлежность точки выпуклому многоугольнику (№1)</vt:lpstr>
      <vt:lpstr>Анализ алгоритма №1</vt:lpstr>
      <vt:lpstr>Принадлежность точки выпуклому многоугольнику (№2)</vt:lpstr>
      <vt:lpstr>Анализ алгоритма №2</vt:lpstr>
      <vt:lpstr>Вспомогательный класс </vt:lpstr>
      <vt:lpstr>Реализация алгоритма №2</vt:lpstr>
      <vt:lpstr>Принадлежность точки произвольному многоугольнику (№1)</vt:lpstr>
      <vt:lpstr>Принадлежность точки произвольному многоугольнику (№1) (продолжение)</vt:lpstr>
      <vt:lpstr>Принадлежность точки произвольному многоугольнику (№2)</vt:lpstr>
      <vt:lpstr>Принадлежность точки произвольному многоугольнику (№2) (продолжение)</vt:lpstr>
      <vt:lpstr>Принадлежность точки произвольному многоугольнику (№2) (окончание)</vt:lpstr>
      <vt:lpstr>ЗАДАЧИ</vt:lpstr>
      <vt:lpstr>ТЕСТЫ</vt:lpstr>
      <vt:lpstr>ТЕСТЫ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графика</dc:title>
  <dc:creator>Алексей</dc:creator>
  <cp:lastModifiedBy>Алексей</cp:lastModifiedBy>
  <cp:revision>181</cp:revision>
  <dcterms:created xsi:type="dcterms:W3CDTF">2011-09-13T13:00:24Z</dcterms:created>
  <dcterms:modified xsi:type="dcterms:W3CDTF">2011-11-23T17:47:48Z</dcterms:modified>
</cp:coreProperties>
</file>