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50" d="100"/>
          <a:sy n="50" d="100"/>
        </p:scale>
        <p:origin x="-1722" y="-12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17526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ru-RU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Формирование выпуклой оболочки точек на плоскости.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№3 для выпуклой оболочки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147248" cy="158417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Будем идти по точкам, следя за знаком векторного произведения, который говорит о направлении поворота. Идем пока выпуклость не нарушается.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7544" y="2852936"/>
            <a:ext cx="4752528" cy="36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 startAt="5"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в вершине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нарушена выпуклость, удаляем ее из выпуклой оболочки. 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 startAt="5"/>
            </a:pPr>
            <a:r>
              <a:rPr lang="ru-RU" sz="3200" dirty="0" smtClean="0"/>
              <a:t>После этого необходимо проверить знак векторного произведения в предыдущей вершине строящейся выпуклой оболочки.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2780928"/>
            <a:ext cx="3389878" cy="358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№3 для выпуклой оболочки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208912" cy="50405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ru-RU" dirty="0" smtClean="0"/>
              <a:t>Завершаем работу, когда вернемся к исходной точке.</a:t>
            </a:r>
          </a:p>
          <a:p>
            <a:pPr marL="514350" indent="-514350"/>
            <a:r>
              <a:rPr lang="ru-RU" dirty="0" smtClean="0"/>
              <a:t>Вычислительная сложность второй части алгоритма (после сортировки) является линейной, т.е.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N)</a:t>
            </a:r>
            <a:r>
              <a:rPr lang="ru-RU" dirty="0" smtClean="0"/>
              <a:t>, поскольку в каждой точке векторное произведение считается не более 2 раз.</a:t>
            </a:r>
          </a:p>
          <a:p>
            <a:pPr marL="514350" indent="-514350"/>
            <a:r>
              <a:rPr lang="ru-RU" dirty="0" smtClean="0"/>
              <a:t>Общая вычислительная сложность алгоритма определяется алгоритмом сортировки. Обычно это </a:t>
            </a:r>
            <a:r>
              <a:rPr lang="en-US" dirty="0" smtClean="0"/>
              <a:t>O(N*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двумерного отсечения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задачам двумерного отсечения относятся следующие типы задач:</a:t>
            </a:r>
          </a:p>
          <a:p>
            <a:r>
              <a:rPr lang="ru-RU" dirty="0" smtClean="0"/>
              <a:t>Отсечение отрезка прямоугольным окном </a:t>
            </a:r>
          </a:p>
          <a:p>
            <a:r>
              <a:rPr lang="ru-RU" dirty="0" smtClean="0"/>
              <a:t>Пересечение выпуклых многоугольников</a:t>
            </a:r>
          </a:p>
          <a:p>
            <a:r>
              <a:rPr lang="ru-RU" dirty="0" smtClean="0"/>
              <a:t>Отсечение произвольного многоугольника прямоугольным окном</a:t>
            </a:r>
          </a:p>
          <a:p>
            <a:r>
              <a:rPr lang="ru-RU" dirty="0" smtClean="0"/>
              <a:t>Пересечение произвольных многоугольников.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r>
              <a:rPr lang="ru-RU" sz="3600" dirty="0" smtClean="0"/>
              <a:t>Алгоритм пересечения выпуклых многоугольников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Рассмотрим два выпуклых многоугольника </a:t>
            </a:r>
            <a:r>
              <a:rPr lang="en-US" dirty="0" smtClean="0"/>
              <a:t>N-</a:t>
            </a:r>
            <a:r>
              <a:rPr lang="ru-RU" dirty="0" smtClean="0"/>
              <a:t>угольник </a:t>
            </a:r>
            <a:r>
              <a:rPr lang="en-US" dirty="0" smtClean="0"/>
              <a:t>A</a:t>
            </a:r>
            <a:r>
              <a:rPr lang="ru-RU" dirty="0" smtClean="0"/>
              <a:t> и </a:t>
            </a:r>
            <a:r>
              <a:rPr lang="en-US" dirty="0" smtClean="0"/>
              <a:t>M</a:t>
            </a:r>
            <a:r>
              <a:rPr lang="ru-RU" dirty="0" smtClean="0"/>
              <a:t>-угольник </a:t>
            </a:r>
            <a:r>
              <a:rPr lang="en-US" dirty="0" smtClean="0"/>
              <a:t>B.</a:t>
            </a:r>
          </a:p>
          <a:p>
            <a:r>
              <a:rPr lang="ru-RU" dirty="0" smtClean="0"/>
              <a:t>Один из них, например, </a:t>
            </a:r>
            <a:r>
              <a:rPr lang="en-US" dirty="0" smtClean="0"/>
              <a:t>A</a:t>
            </a:r>
            <a:r>
              <a:rPr lang="ru-RU" dirty="0" smtClean="0"/>
              <a:t> будет отсекаемым, а </a:t>
            </a:r>
            <a:r>
              <a:rPr lang="en-US" dirty="0" smtClean="0"/>
              <a:t>B</a:t>
            </a:r>
            <a:r>
              <a:rPr lang="ru-RU" dirty="0" smtClean="0"/>
              <a:t> – отсекающим. </a:t>
            </a:r>
          </a:p>
          <a:p>
            <a:r>
              <a:rPr lang="ru-RU" dirty="0" smtClean="0"/>
              <a:t>Сторонами отсекающего многоугольника </a:t>
            </a:r>
            <a:r>
              <a:rPr lang="en-US" dirty="0" smtClean="0"/>
              <a:t>B </a:t>
            </a:r>
            <a:r>
              <a:rPr lang="ru-RU" dirty="0" smtClean="0"/>
              <a:t>будем последовательно отсекать части многоугольника 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Вычислительная сложность алгоритма </a:t>
            </a:r>
            <a:r>
              <a:rPr lang="en-US" dirty="0" smtClean="0"/>
              <a:t>O(N*M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Общий алгоритм отсечения многоугольника выпуклым окном называется алгоритмом </a:t>
            </a:r>
            <a:r>
              <a:rPr lang="ru-RU" dirty="0" err="1" smtClean="0"/>
              <a:t>Сазерленда-Ходжмана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работы алгоритма</a:t>
            </a:r>
            <a:endParaRPr lang="ru-R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55675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Алгоритм </a:t>
            </a:r>
            <a:r>
              <a:rPr lang="ru-RU" sz="3600" dirty="0" err="1" smtClean="0"/>
              <a:t>Вейлера-Айзертона</a:t>
            </a:r>
            <a:r>
              <a:rPr lang="ru-RU" sz="3600" dirty="0" smtClean="0"/>
              <a:t> отсечения невыпуклых многоугольников.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основе алгоритма </a:t>
            </a:r>
            <a:r>
              <a:rPr lang="ru-RU" dirty="0" err="1" smtClean="0"/>
              <a:t>Вейлера-Айзертона</a:t>
            </a:r>
            <a:r>
              <a:rPr lang="ru-RU" dirty="0" smtClean="0"/>
              <a:t> лежит метод отсечения невыпуклых многоугольников, который можно назвать методом “прослеживания” границ. Поясним этот метод на простой ситуации изображенной на рисунке.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7544" y="3645024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hangingPunct="0"/>
            <a:r>
              <a:rPr lang="ru-RU" sz="3200" dirty="0" smtClean="0"/>
              <a:t>Пусть граница отсекаемого многоугольника</a:t>
            </a:r>
          </a:p>
          <a:p>
            <a:pPr hangingPunct="0"/>
            <a:r>
              <a:rPr lang="ru-RU" sz="3200" i="1" dirty="0" smtClean="0"/>
              <a:t>А</a:t>
            </a:r>
            <a:r>
              <a:rPr lang="ru-RU" sz="3200" dirty="0" smtClean="0"/>
              <a:t>: </a:t>
            </a:r>
            <a:r>
              <a:rPr lang="ru-RU" sz="3200" i="1" dirty="0" smtClean="0"/>
              <a:t>а1,а2,а3,а4</a:t>
            </a:r>
            <a:r>
              <a:rPr lang="ru-RU" sz="3200" dirty="0" smtClean="0"/>
              <a:t> </a:t>
            </a:r>
          </a:p>
          <a:p>
            <a:pPr hangingPunct="0"/>
            <a:r>
              <a:rPr lang="ru-RU" sz="3200" dirty="0" smtClean="0"/>
              <a:t>пересекается в точках </a:t>
            </a:r>
            <a:r>
              <a:rPr lang="ru-RU" sz="3200" i="1" dirty="0" smtClean="0"/>
              <a:t>i1</a:t>
            </a:r>
            <a:r>
              <a:rPr lang="ru-RU" sz="3200" dirty="0" smtClean="0"/>
              <a:t> и </a:t>
            </a:r>
            <a:r>
              <a:rPr lang="ru-RU" sz="3200" i="1" dirty="0" smtClean="0"/>
              <a:t>i2</a:t>
            </a:r>
            <a:r>
              <a:rPr lang="ru-RU" sz="3200" dirty="0" smtClean="0"/>
              <a:t> с границей </a:t>
            </a:r>
            <a:r>
              <a:rPr lang="ru-RU" sz="3200" dirty="0" err="1" smtClean="0"/>
              <a:t>отсекателя</a:t>
            </a:r>
            <a:endParaRPr lang="ru-RU" sz="3200" dirty="0" smtClean="0"/>
          </a:p>
          <a:p>
            <a:pPr hangingPunct="0"/>
            <a:r>
              <a:rPr lang="ru-RU" sz="3200" i="1" dirty="0" smtClean="0"/>
              <a:t>С</a:t>
            </a:r>
            <a:r>
              <a:rPr lang="ru-RU" sz="3200" dirty="0" smtClean="0"/>
              <a:t>: </a:t>
            </a:r>
            <a:r>
              <a:rPr lang="ru-RU" sz="3200" i="1" dirty="0" smtClean="0"/>
              <a:t>с1,с2,с3,с4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499992" y="3573016"/>
          <a:ext cx="4127162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icture" r:id="rId3" imgW="2618232" imgH="1642872" progId="Word.Picture.8">
                  <p:embed/>
                </p:oleObj>
              </mc:Choice>
              <mc:Fallback>
                <p:oleObj name="Picture" r:id="rId3" imgW="2618232" imgH="1642872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573016"/>
                        <a:ext cx="4127162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</a:t>
            </a:r>
            <a:r>
              <a:rPr lang="ru-RU" sz="3200" dirty="0" err="1" smtClean="0"/>
              <a:t>Вейлера-Айзертона</a:t>
            </a:r>
            <a:r>
              <a:rPr lang="ru-RU" sz="3200" dirty="0" smtClean="0"/>
              <a:t> (продолжение)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hangingPunct="0"/>
            <a:r>
              <a:rPr lang="ru-RU" sz="2400" dirty="0" smtClean="0"/>
              <a:t>Совокупность точек пересечения разделим на две группы: точки входа в </a:t>
            </a:r>
            <a:r>
              <a:rPr lang="ru-RU" sz="2400" dirty="0" err="1" smtClean="0"/>
              <a:t>отсекатель</a:t>
            </a:r>
            <a:r>
              <a:rPr lang="ru-RU" sz="2400" dirty="0" smtClean="0"/>
              <a:t> (отмечаются знаком “+”) и точки выхода из </a:t>
            </a:r>
            <a:r>
              <a:rPr lang="ru-RU" sz="2400" dirty="0" err="1" smtClean="0"/>
              <a:t>отсекателя</a:t>
            </a:r>
            <a:r>
              <a:rPr lang="ru-RU" sz="2400" dirty="0" smtClean="0"/>
              <a:t> (отмечаются знаком “-”).</a:t>
            </a:r>
          </a:p>
          <a:p>
            <a:pPr hangingPunct="0"/>
            <a:r>
              <a:rPr lang="ru-RU" sz="2400" dirty="0" smtClean="0"/>
              <a:t>Метод позволяет решить как задачи внутреннего, так и внешнего отсечения.</a:t>
            </a:r>
          </a:p>
          <a:p>
            <a:r>
              <a:rPr lang="ru-RU" sz="2400" dirty="0" smtClean="0"/>
              <a:t>Пересечение многоугольников строится путем прослеживания границ следующим образом. </a:t>
            </a:r>
          </a:p>
          <a:p>
            <a:r>
              <a:rPr lang="ru-RU" sz="2400" dirty="0" smtClean="0"/>
              <a:t>Начинаем обход из любой точки входа (на рисунке - (</a:t>
            </a:r>
            <a:r>
              <a:rPr lang="ru-RU" sz="2400" i="1" dirty="0" smtClean="0"/>
              <a:t>+i1</a:t>
            </a:r>
            <a:r>
              <a:rPr lang="ru-RU" sz="2400" dirty="0" smtClean="0"/>
              <a:t>)). </a:t>
            </a:r>
          </a:p>
          <a:p>
            <a:r>
              <a:rPr lang="ru-RU" sz="2400" dirty="0" smtClean="0"/>
              <a:t>Двигаемся по границе многоугольника </a:t>
            </a:r>
            <a:r>
              <a:rPr lang="ru-RU" sz="2400" i="1" dirty="0" smtClean="0"/>
              <a:t>А</a:t>
            </a:r>
            <a:r>
              <a:rPr lang="ru-RU" sz="2400" dirty="0" smtClean="0"/>
              <a:t> (в принятом направлении обхода) до тех пор, пока не встретится точка выхода (</a:t>
            </a:r>
            <a:r>
              <a:rPr lang="ru-RU" sz="2400" i="1" dirty="0" smtClean="0"/>
              <a:t>-i2</a:t>
            </a:r>
            <a:r>
              <a:rPr lang="ru-RU" sz="2400" dirty="0" smtClean="0"/>
              <a:t>). </a:t>
            </a:r>
          </a:p>
          <a:p>
            <a:r>
              <a:rPr lang="ru-RU" sz="2400" dirty="0" smtClean="0"/>
              <a:t>В этой точке переходим с границы </a:t>
            </a:r>
            <a:r>
              <a:rPr lang="ru-RU" sz="2400" i="1" dirty="0" smtClean="0"/>
              <a:t>А</a:t>
            </a:r>
            <a:r>
              <a:rPr lang="ru-RU" sz="2400" dirty="0" smtClean="0"/>
              <a:t> на границу </a:t>
            </a:r>
            <a:r>
              <a:rPr lang="ru-RU" sz="2400" i="1" dirty="0" smtClean="0"/>
              <a:t>С</a:t>
            </a:r>
            <a:r>
              <a:rPr lang="ru-RU" sz="2400" dirty="0" smtClean="0"/>
              <a:t> и двигаемся по ней опять в принятом направлении обхода.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</a:t>
            </a:r>
            <a:r>
              <a:rPr lang="ru-RU" sz="3200" dirty="0" err="1" smtClean="0"/>
              <a:t>Вейлера-Айзертона</a:t>
            </a:r>
            <a:r>
              <a:rPr lang="ru-RU" sz="3200" dirty="0" smtClean="0"/>
              <a:t> (окончание)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2568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Формирование части пересечения заканчивается, если снова попадем в точку, откуда началось движение. 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В общем случае количество  частей в пересечении может быть произвольным. Если после одного обхода  остаются нерассмотренные точки входа, то с любой из них стартует новый процесс.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Задача внешнего отсечения решается аналогично. Отличие состоит лишь в том, что стартовыми являются точки выхода и движение по границе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отсекателя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происходит в направлении противоположенном принятому.</a:t>
            </a:r>
          </a:p>
          <a:p>
            <a:pPr hangingPunc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Особым случаем является ситуация, когда точка пересечения является вершиной одного или сразу двух многоугольников. В таких  точках производим поворот максимально направо. При этом может случиться так, что переключение на другой многоугольник не происходит.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Алгоритм </a:t>
            </a:r>
            <a:r>
              <a:rPr lang="ru-RU" sz="3600" dirty="0" err="1" smtClean="0"/>
              <a:t>Вейлера-Айзертона</a:t>
            </a:r>
            <a:r>
              <a:rPr lang="ru-RU" sz="3600" dirty="0" smtClean="0"/>
              <a:t> </a:t>
            </a:r>
            <a:br>
              <a:rPr lang="ru-RU" sz="3600" dirty="0" smtClean="0"/>
            </a:br>
            <a:r>
              <a:rPr lang="ru-RU" sz="3600" dirty="0" smtClean="0"/>
              <a:t>(анализ алгоритма)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 hangingPunct="0">
              <a:buNone/>
            </a:pPr>
            <a:r>
              <a:rPr lang="ru-RU" dirty="0" smtClean="0"/>
              <a:t>Кажущаяся простота метода обманчива. Реализация требует:</a:t>
            </a:r>
          </a:p>
          <a:p>
            <a:pPr hangingPunct="0"/>
            <a:r>
              <a:rPr lang="ru-RU" dirty="0" smtClean="0"/>
              <a:t>Задавать дополнительные вопросы в случае касания границ.</a:t>
            </a:r>
          </a:p>
          <a:p>
            <a:pPr hangingPunct="0"/>
            <a:r>
              <a:rPr lang="ru-RU" dirty="0" smtClean="0"/>
              <a:t>Метод требует соблюдения порядка следования найденных точек пересечения и вершин в специальных связанных циклических списках, с помощью которых осуществляется обход границ. </a:t>
            </a:r>
          </a:p>
          <a:p>
            <a:pPr hangingPunct="0"/>
            <a:r>
              <a:rPr lang="ru-RU" dirty="0" smtClean="0"/>
              <a:t>При наличии общей границы алгоритм становится чувствительным к погрешностям.</a:t>
            </a:r>
          </a:p>
          <a:p>
            <a:pPr hangingPunct="0"/>
            <a:r>
              <a:rPr lang="ru-RU" dirty="0" smtClean="0"/>
              <a:t>Существует ряд модификаций, где преодолены указанные недостатки.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По заданному набору  точек плоскости построить выпуклую оболочку, используя первый алгоритм.</a:t>
            </a:r>
          </a:p>
          <a:p>
            <a:r>
              <a:rPr lang="ru-RU" sz="1800" dirty="0" smtClean="0"/>
              <a:t> По заданному набору  точек плоскости построить выпуклую оболочку, используя второй алгоритм.</a:t>
            </a:r>
          </a:p>
          <a:p>
            <a:r>
              <a:rPr lang="ru-RU" sz="1800" dirty="0" smtClean="0"/>
              <a:t>По заданному набору  точек плоскости построить выпуклую оболочку, используя третий алгоритм.</a:t>
            </a:r>
          </a:p>
          <a:p>
            <a:r>
              <a:rPr lang="ru-RU" sz="1800" dirty="0" smtClean="0"/>
              <a:t>Построить пересечение двух выпуклых многоугольников.</a:t>
            </a:r>
          </a:p>
          <a:p>
            <a:r>
              <a:rPr lang="ru-RU" sz="1800" dirty="0" smtClean="0"/>
              <a:t>Построить объединение двух выпуклых многоугольников.</a:t>
            </a:r>
          </a:p>
          <a:p>
            <a:r>
              <a:rPr lang="ru-RU" sz="1800" dirty="0" smtClean="0"/>
              <a:t>Отсечь часть одного выпуклого многоугольника другим.</a:t>
            </a:r>
          </a:p>
          <a:p>
            <a:r>
              <a:rPr lang="ru-RU" sz="1800" dirty="0" smtClean="0"/>
              <a:t>Построить пересечение выпуклого и невыпуклого многоугольников.</a:t>
            </a:r>
          </a:p>
          <a:p>
            <a:r>
              <a:rPr lang="ru-RU" sz="1800" dirty="0" smtClean="0"/>
              <a:t>Построить арифметическую сумму двух выпуклых многоугольников.</a:t>
            </a:r>
          </a:p>
          <a:p>
            <a:r>
              <a:rPr lang="ru-RU" sz="1800" dirty="0" smtClean="0"/>
              <a:t>Построить пересечение двух невыпуклых многоугольников.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выпуклой оболочки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ru-RU" dirty="0" smtClean="0"/>
              <a:t>Выпуклой оболочкой точек на плоскости называется минимальный выпуклый многоугольник, содержащий все эти точки.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11560" y="3284984"/>
            <a:ext cx="3168352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Пример выпуклой оболочки точек.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429000"/>
            <a:ext cx="478933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Выпуклой оболочкой точек называется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Минимальный выпуклый многоугольник, содержащий все данные точки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Выпуклый многоугольник, содержащий эти точки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Многоугольник, вершинами которого служат данные точки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Минимальный многоугольник, вершинами которого являются эти точки</a:t>
            </a:r>
          </a:p>
          <a:p>
            <a:r>
              <a:rPr lang="ru-RU" sz="1800" dirty="0" smtClean="0"/>
              <a:t>Наименьшая сложность алгоритма построения выпуклой оболочки </a:t>
            </a:r>
            <a:r>
              <a:rPr lang="en-US" sz="1800" dirty="0" smtClean="0"/>
              <a:t>n </a:t>
            </a:r>
            <a:r>
              <a:rPr lang="ru-RU" sz="1800" dirty="0" smtClean="0"/>
              <a:t>точек равна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</a:t>
            </a:r>
            <a:r>
              <a:rPr lang="en-US" sz="1400" dirty="0" err="1" smtClean="0"/>
              <a:t>nlog</a:t>
            </a:r>
            <a:r>
              <a:rPr lang="en-US" sz="1400" dirty="0" smtClean="0"/>
              <a:t>(n))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O(n^2)</a:t>
            </a:r>
            <a:endParaRPr lang="ru-RU" sz="1400" dirty="0" smtClean="0"/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O(</a:t>
            </a:r>
            <a:r>
              <a:rPr lang="en-US" sz="1400" dirty="0" err="1" smtClean="0">
                <a:solidFill>
                  <a:srgbClr val="FF0000"/>
                </a:solidFill>
              </a:rPr>
              <a:t>n+m</a:t>
            </a:r>
            <a:r>
              <a:rPr lang="en-US" sz="1400" dirty="0" smtClean="0">
                <a:solidFill>
                  <a:srgbClr val="FF0000"/>
                </a:solidFill>
              </a:rPr>
              <a:t>), m – </a:t>
            </a:r>
            <a:r>
              <a:rPr lang="ru-RU" sz="1400" dirty="0" smtClean="0">
                <a:solidFill>
                  <a:srgbClr val="FF0000"/>
                </a:solidFill>
              </a:rPr>
              <a:t>число вершин выпуклой оболочки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ru-RU" sz="1800" dirty="0" smtClean="0"/>
              <a:t>Сложность алгоритма построения выпуклой оболочки, в котором на каждом шаге к результату, выпуклой оболочке, добавляется одна  новая точка равна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</a:t>
            </a:r>
            <a:r>
              <a:rPr lang="en-US" sz="1400" dirty="0" err="1" smtClean="0"/>
              <a:t>nlog</a:t>
            </a:r>
            <a:r>
              <a:rPr lang="en-US" sz="1400" dirty="0" smtClean="0"/>
              <a:t>(n))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O(n^2)</a:t>
            </a:r>
            <a:endParaRPr lang="ru-RU" sz="1400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lphaLcParenR"/>
            </a:pPr>
            <a:r>
              <a:rPr lang="en-US" sz="1400" dirty="0" smtClean="0"/>
              <a:t>O(</a:t>
            </a:r>
            <a:r>
              <a:rPr lang="en-US" sz="1400" dirty="0" err="1" smtClean="0"/>
              <a:t>n+m</a:t>
            </a:r>
            <a:r>
              <a:rPr lang="en-US" sz="1400" dirty="0" smtClean="0"/>
              <a:t>), m – </a:t>
            </a:r>
            <a:r>
              <a:rPr lang="ru-RU" sz="1400" dirty="0" smtClean="0"/>
              <a:t>число вершин выпуклой оболочки</a:t>
            </a:r>
            <a:endParaRPr lang="en-US" sz="1400" dirty="0" smtClean="0"/>
          </a:p>
          <a:p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На основе алгоритма </a:t>
            </a:r>
            <a:r>
              <a:rPr lang="ru-RU" sz="1800" dirty="0" err="1" smtClean="0"/>
              <a:t>Вейлера-Айзертона</a:t>
            </a:r>
            <a:r>
              <a:rPr lang="ru-RU" sz="1800" dirty="0" smtClean="0"/>
              <a:t> можно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Строить выпуклые оболочки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Получать отсечения невыпуклых многоугольников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Получать пересечения только выпуклых многоугольников</a:t>
            </a:r>
          </a:p>
          <a:p>
            <a:r>
              <a:rPr lang="ru-RU" sz="1800" dirty="0" smtClean="0"/>
              <a:t>Анализ алгоритма </a:t>
            </a:r>
            <a:r>
              <a:rPr lang="ru-RU" sz="1800" dirty="0" err="1" smtClean="0"/>
              <a:t>Вейлера-Айзертона</a:t>
            </a:r>
            <a:r>
              <a:rPr lang="ru-RU" sz="1800" dirty="0" smtClean="0"/>
              <a:t> показывает, что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Метод прост как при описании, так и при реализации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При наличии общей границы многоугольников алгоритм становится чувствительным к погрешностям.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Метод не требует соблюдения порядка следования найденных точек пересечения и вершин в специальных связанных циклических списках, с помощью которых осуществляется обход границ.</a:t>
            </a:r>
          </a:p>
          <a:p>
            <a:r>
              <a:rPr lang="ru-RU" sz="1800" dirty="0" smtClean="0"/>
              <a:t>Алгоритм </a:t>
            </a:r>
            <a:r>
              <a:rPr lang="ru-RU" sz="1800" dirty="0" err="1" smtClean="0"/>
              <a:t>Сазерленда-Ходжмана</a:t>
            </a:r>
            <a:r>
              <a:rPr lang="ru-RU" sz="1800" dirty="0" smtClean="0"/>
              <a:t> осуществляет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Отсечение невыпуклого многоугольника выпуклым окном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Построение выпуклой оболочки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Пересечение невыпуклых многоугольников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Отсечение невыпуклого многоугольника произвольным многоугольником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Алгоритм №1 для выпуклой оболочки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заданного набора точек найдем крайнюю, например, </a:t>
            </a:r>
            <a:r>
              <a:rPr lang="en-US" dirty="0" smtClean="0"/>
              <a:t>min</a:t>
            </a:r>
            <a:r>
              <a:rPr lang="ru-RU" dirty="0" smtClean="0"/>
              <a:t> по </a:t>
            </a:r>
            <a:r>
              <a:rPr lang="en-US" dirty="0" smtClean="0"/>
              <a:t>x</a:t>
            </a:r>
            <a:r>
              <a:rPr lang="ru-RU" dirty="0" smtClean="0"/>
              <a:t>. Если таких точек несколько, берем из них </a:t>
            </a:r>
            <a:r>
              <a:rPr lang="en-US" dirty="0" smtClean="0"/>
              <a:t>min</a:t>
            </a:r>
            <a:r>
              <a:rPr lang="ru-RU" dirty="0" smtClean="0"/>
              <a:t> по </a:t>
            </a:r>
            <a:r>
              <a:rPr lang="en-US" dirty="0" smtClean="0"/>
              <a:t>y</a:t>
            </a:r>
            <a:r>
              <a:rPr lang="ru-RU" dirty="0" smtClean="0"/>
              <a:t>. Это будет начальная точка результата </a:t>
            </a:r>
            <a:r>
              <a:rPr lang="en-US" dirty="0" smtClean="0"/>
              <a:t>{B</a:t>
            </a:r>
            <a:r>
              <a:rPr lang="en-US" baseline="-25000" dirty="0" smtClean="0"/>
              <a:t>0</a:t>
            </a:r>
            <a:r>
              <a:rPr lang="en-US" dirty="0" smtClean="0"/>
              <a:t>}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Рассмотрим базовый вектор </a:t>
            </a:r>
            <a:r>
              <a:rPr lang="en-US" dirty="0" smtClean="0"/>
              <a:t>V=(0,-1)</a:t>
            </a:r>
            <a:r>
              <a:rPr lang="ru-RU" dirty="0" smtClean="0"/>
              <a:t>, т.е. направленный вертикально вверх.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Найдем среди всех точек </a:t>
            </a:r>
            <a:r>
              <a:rPr lang="en-US" dirty="0" smtClean="0"/>
              <a:t>{A</a:t>
            </a:r>
            <a:r>
              <a:rPr lang="en-US" baseline="-25000" dirty="0" smtClean="0"/>
              <a:t>i</a:t>
            </a:r>
            <a:r>
              <a:rPr lang="en-US" dirty="0" smtClean="0"/>
              <a:t>}</a:t>
            </a:r>
            <a:r>
              <a:rPr lang="ru-RU" dirty="0" smtClean="0"/>
              <a:t> ту, для которой угол между </a:t>
            </a:r>
            <a:r>
              <a:rPr lang="en-US" dirty="0" smtClean="0"/>
              <a:t>V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A</a:t>
            </a:r>
            <a:r>
              <a:rPr lang="en-US" baseline="-25000" dirty="0" smtClean="0"/>
              <a:t>i</a:t>
            </a:r>
            <a:r>
              <a:rPr lang="ru-RU" dirty="0" smtClean="0"/>
              <a:t> будет минимальным.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№1 для выпуклой оболочки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Заметим, что все точки находятся в одной полуплоскости относительно вектора </a:t>
            </a:r>
            <a:r>
              <a:rPr lang="en-US" dirty="0" smtClean="0"/>
              <a:t>V</a:t>
            </a:r>
            <a:r>
              <a:rPr lang="ru-RU" dirty="0" smtClean="0"/>
              <a:t>, значит все углы от 0 до </a:t>
            </a:r>
            <a:r>
              <a:rPr lang="el-GR" dirty="0" smtClean="0"/>
              <a:t>π</a:t>
            </a:r>
            <a:r>
              <a:rPr lang="ru-RU" dirty="0" smtClean="0"/>
              <a:t>, значит, для таких углов косинус монотонный и можно вместо минимального угла находить максимальный косинус через скалярное произведение.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Найденная точка, где косинус максимальный объявляется очередной вершиной результата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Новый базовый вектор </a:t>
            </a:r>
            <a:r>
              <a:rPr lang="en-US" dirty="0" smtClean="0"/>
              <a:t>V=(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ru-RU" baseline="-25000" dirty="0" smtClean="0"/>
              <a:t>-1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ru-RU" dirty="0" smtClean="0"/>
              <a:t>, т.е. новая сторона выпуклой оболочки.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/>
              <a:t>Повторяем это в цикле, пока не дойдем до </a:t>
            </a:r>
            <a:r>
              <a:rPr lang="en-US" dirty="0" smtClean="0"/>
              <a:t>B</a:t>
            </a:r>
            <a:r>
              <a:rPr lang="ru-RU" baseline="-25000" dirty="0" smtClean="0"/>
              <a:t>0</a:t>
            </a:r>
            <a:r>
              <a:rPr lang="ru-RU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№1 для выпуклой оболочки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/>
          </a:bodyPr>
          <a:lstStyle/>
          <a:p>
            <a:pPr marL="514350" indent="-514350"/>
            <a:r>
              <a:rPr lang="ru-RU" dirty="0" smtClean="0"/>
              <a:t>В алгоритме есть особый случай, когда в пункте 3 минимум достигается на нескольких точках. </a:t>
            </a:r>
          </a:p>
          <a:p>
            <a:pPr marL="514350" indent="-514350"/>
            <a:r>
              <a:rPr lang="ru-RU" dirty="0" smtClean="0"/>
              <a:t>Это означает, что эти точки находятся на одной прямой. </a:t>
            </a:r>
          </a:p>
          <a:p>
            <a:pPr marL="514350" indent="-514350"/>
            <a:r>
              <a:rPr lang="ru-RU" dirty="0" smtClean="0"/>
              <a:t>Выбираем из них максимально удаленную от предыдущей вершины выпуклой оболочки.</a:t>
            </a:r>
          </a:p>
          <a:p>
            <a:pPr marL="514350" indent="-514350">
              <a:buNone/>
            </a:pPr>
            <a:r>
              <a:rPr lang="ru-RU" dirty="0" smtClean="0"/>
              <a:t>Вычислительная сложность алгоритма </a:t>
            </a:r>
            <a:r>
              <a:rPr lang="en-US" dirty="0" smtClean="0"/>
              <a:t>O(N*M</a:t>
            </a:r>
            <a:r>
              <a:rPr lang="en-US" dirty="0" smtClean="0"/>
              <a:t>)</a:t>
            </a:r>
            <a:r>
              <a:rPr lang="ru-RU" dirty="0" smtClean="0"/>
              <a:t>, где </a:t>
            </a:r>
            <a:r>
              <a:rPr lang="en-US" dirty="0" smtClean="0"/>
              <a:t>N-</a:t>
            </a:r>
            <a:r>
              <a:rPr lang="ru-RU" dirty="0" smtClean="0"/>
              <a:t>количество точек, </a:t>
            </a:r>
            <a:r>
              <a:rPr lang="en-US" dirty="0" smtClean="0"/>
              <a:t>M-</a:t>
            </a:r>
            <a:r>
              <a:rPr lang="ru-RU" dirty="0" smtClean="0"/>
              <a:t>число вершин результата.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№2 для выпуклой оболочки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ru-RU" dirty="0" smtClean="0"/>
              <a:t>Организуем итерационный процесс построения выпуклой оболочки, каждый раз имея выпуклый многоугольник, будем добавлять к нему новую точку, получая новый выпуклый многоугольник.</a:t>
            </a:r>
          </a:p>
          <a:p>
            <a:pPr marL="514350" indent="-514350"/>
            <a:r>
              <a:rPr lang="ru-RU" dirty="0" smtClean="0"/>
              <a:t>Процесс начинаем с любых трех точек.  Имеем на них треугольник, который, конечно, является выпуклой фигурой. </a:t>
            </a:r>
          </a:p>
          <a:p>
            <a:pPr marL="514350" indent="-514350"/>
            <a:r>
              <a:rPr lang="ru-RU" dirty="0" smtClean="0"/>
              <a:t>Нам удобно формировать многоугольник с обходом в положительном направлении. </a:t>
            </a:r>
          </a:p>
          <a:p>
            <a:pPr marL="514350" indent="-514350"/>
            <a:r>
              <a:rPr lang="ru-RU" dirty="0" smtClean="0"/>
              <a:t>Добавляем все остальные точки. </a:t>
            </a:r>
          </a:p>
          <a:p>
            <a:pPr marL="514350" indent="-51435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№2 (шаг работы)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147248" cy="187220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Проводим проверку принадлежности новой точки </a:t>
            </a:r>
            <a:r>
              <a:rPr lang="en-US" dirty="0" smtClean="0"/>
              <a:t>P</a:t>
            </a:r>
            <a:r>
              <a:rPr lang="ru-RU" dirty="0" smtClean="0"/>
              <a:t> выпуклому многоугольнику, вычисляя знаки векторных произведений.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Если все знаки неотрицательные, т.е. точка внутренняя, многоугольник не меняется.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7544" y="2996952"/>
            <a:ext cx="3672408" cy="345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Иначе, между теми вершинами, где произошла смена знака, добавляется точка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этом удаляем вершины, возле которых оба знака были минусы.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501008"/>
            <a:ext cx="41243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№2 (анализ алгоритма)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208912" cy="5328592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ru-RU" dirty="0" smtClean="0"/>
              <a:t>По скорости алгоритм может проигрывать предыдущему, т.к. если при больших </a:t>
            </a:r>
            <a:r>
              <a:rPr lang="en-US" dirty="0" smtClean="0"/>
              <a:t>N</a:t>
            </a:r>
            <a:r>
              <a:rPr lang="ru-RU" dirty="0" smtClean="0"/>
              <a:t> результат может иметь небольшое число вершин, а по ходу работы алгоритма №2 возможен выпуклый многоугольник с большим числом сторон.</a:t>
            </a:r>
          </a:p>
          <a:p>
            <a:pPr marL="514350" indent="-514350"/>
            <a:r>
              <a:rPr lang="ru-RU" dirty="0" smtClean="0"/>
              <a:t>В худшем случае вычислительная сложность составляет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/>
            <a:r>
              <a:rPr lang="ru-RU" dirty="0" smtClean="0"/>
              <a:t>Тем не менее, алгоритм эффективен, когда вершины поступают не все сразу. Можно обрабатывать их в реальном времени.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Алгоритм №3 для выпуклой оболочки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96752"/>
            <a:ext cx="8147248" cy="201622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Аналогично первому алгоритму, для заданного набора точек найдем крайнюю, например, </a:t>
            </a:r>
            <a:r>
              <a:rPr lang="en-US" dirty="0" smtClean="0"/>
              <a:t>min</a:t>
            </a:r>
            <a:r>
              <a:rPr lang="ru-RU" dirty="0" smtClean="0"/>
              <a:t> по </a:t>
            </a:r>
            <a:r>
              <a:rPr lang="en-US" dirty="0" smtClean="0"/>
              <a:t>x</a:t>
            </a:r>
            <a:r>
              <a:rPr lang="ru-RU" dirty="0" smtClean="0"/>
              <a:t>. Если таких точек несколько, берем из них </a:t>
            </a:r>
            <a:r>
              <a:rPr lang="en-US" dirty="0" smtClean="0"/>
              <a:t>min</a:t>
            </a:r>
            <a:r>
              <a:rPr lang="ru-RU" dirty="0" smtClean="0"/>
              <a:t> по </a:t>
            </a:r>
            <a:r>
              <a:rPr lang="en-US" dirty="0" smtClean="0"/>
              <a:t>y</a:t>
            </a:r>
            <a:r>
              <a:rPr lang="ru-RU" dirty="0" smtClean="0"/>
              <a:t>. Это будет начальная точка результата </a:t>
            </a:r>
            <a:r>
              <a:rPr lang="en-US" dirty="0" smtClean="0"/>
              <a:t>{B</a:t>
            </a:r>
            <a:r>
              <a:rPr lang="en-US" baseline="-25000" dirty="0" smtClean="0"/>
              <a:t>0</a:t>
            </a:r>
            <a:r>
              <a:rPr lang="en-US" dirty="0" smtClean="0"/>
              <a:t>}</a:t>
            </a:r>
            <a:r>
              <a:rPr lang="ru-RU" dirty="0" smtClean="0"/>
              <a:t>.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67544" y="3140968"/>
            <a:ext cx="3672408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indent="-514350">
              <a:spcBef>
                <a:spcPct val="20000"/>
              </a:spcBef>
              <a:buFont typeface="+mj-lt"/>
              <a:buAutoNum type="arabicPeriod" startAt="2"/>
            </a:pPr>
            <a:r>
              <a:rPr lang="ru-RU" sz="3200" dirty="0" smtClean="0"/>
              <a:t>Упорядочим все остальные точки по углу.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 startAt="2"/>
            </a:pPr>
            <a:r>
              <a:rPr lang="ru-RU" sz="3200" dirty="0" smtClean="0"/>
              <a:t>При этом используем косинус угла с вертикальным вектором.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 startAt="2"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140968"/>
            <a:ext cx="30670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1298</Words>
  <Application>Microsoft Office PowerPoint</Application>
  <PresentationFormat>Экран (4:3)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Тема Office</vt:lpstr>
      <vt:lpstr>Picture</vt:lpstr>
      <vt:lpstr>Компьютерная графика</vt:lpstr>
      <vt:lpstr>Понятие выпуклой оболочки</vt:lpstr>
      <vt:lpstr>Алгоритм №1 для выпуклой оболочки</vt:lpstr>
      <vt:lpstr>Алгоритм №1 для выпуклой оболочки</vt:lpstr>
      <vt:lpstr>Алгоритм №1 для выпуклой оболочки</vt:lpstr>
      <vt:lpstr>Алгоритм №2 для выпуклой оболочки</vt:lpstr>
      <vt:lpstr>Алгоритм №2 (шаг работы)</vt:lpstr>
      <vt:lpstr>Алгоритм №2 (анализ алгоритма)</vt:lpstr>
      <vt:lpstr>Алгоритм №3 для выпуклой оболочки</vt:lpstr>
      <vt:lpstr>Алгоритм №3 для выпуклой оболочки</vt:lpstr>
      <vt:lpstr>Алгоритм №3 для выпуклой оболочки</vt:lpstr>
      <vt:lpstr>Задачи двумерного отсечения</vt:lpstr>
      <vt:lpstr>Алгоритм пересечения выпуклых многоугольников</vt:lpstr>
      <vt:lpstr>Процесс работы алгоритма</vt:lpstr>
      <vt:lpstr>Алгоритм Вейлера-Айзертона отсечения невыпуклых многоугольников.</vt:lpstr>
      <vt:lpstr>Алгоритм Вейлера-Айзертона (продолжение)</vt:lpstr>
      <vt:lpstr>Алгоритм Вейлера-Айзертона (окончание)</vt:lpstr>
      <vt:lpstr>Алгоритм Вейлера-Айзертона  (анализ алгоритма)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Лахтин Алексей Станиславович</cp:lastModifiedBy>
  <cp:revision>203</cp:revision>
  <dcterms:created xsi:type="dcterms:W3CDTF">2011-09-13T13:00:24Z</dcterms:created>
  <dcterms:modified xsi:type="dcterms:W3CDTF">2012-10-05T08:12:31Z</dcterms:modified>
</cp:coreProperties>
</file>