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92" r:id="rId2"/>
    <p:sldId id="441" r:id="rId3"/>
    <p:sldId id="442" r:id="rId4"/>
    <p:sldId id="443" r:id="rId5"/>
    <p:sldId id="479" r:id="rId6"/>
    <p:sldId id="480" r:id="rId7"/>
    <p:sldId id="481" r:id="rId8"/>
    <p:sldId id="482" r:id="rId9"/>
    <p:sldId id="483" r:id="rId10"/>
    <p:sldId id="484" r:id="rId11"/>
    <p:sldId id="485" r:id="rId12"/>
    <p:sldId id="486" r:id="rId13"/>
    <p:sldId id="487" r:id="rId14"/>
    <p:sldId id="488" r:id="rId15"/>
    <p:sldId id="489" r:id="rId16"/>
    <p:sldId id="490" r:id="rId17"/>
    <p:sldId id="491" r:id="rId18"/>
    <p:sldId id="492" r:id="rId19"/>
    <p:sldId id="493" r:id="rId20"/>
    <p:sldId id="494" r:id="rId21"/>
    <p:sldId id="444" r:id="rId22"/>
    <p:sldId id="495" r:id="rId23"/>
    <p:sldId id="497" r:id="rId24"/>
    <p:sldId id="498" r:id="rId25"/>
    <p:sldId id="499" r:id="rId26"/>
    <p:sldId id="500" r:id="rId27"/>
    <p:sldId id="501" r:id="rId28"/>
    <p:sldId id="502" r:id="rId29"/>
    <p:sldId id="503" r:id="rId30"/>
    <p:sldId id="504" r:id="rId31"/>
    <p:sldId id="446" r:id="rId32"/>
    <p:sldId id="447" r:id="rId33"/>
    <p:sldId id="448" r:id="rId34"/>
    <p:sldId id="449" r:id="rId35"/>
    <p:sldId id="450" r:id="rId36"/>
    <p:sldId id="445" r:id="rId37"/>
    <p:sldId id="437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046" autoAdjust="0"/>
  </p:normalViewPr>
  <p:slideViewPr>
    <p:cSldViewPr>
      <p:cViewPr varScale="1">
        <p:scale>
          <a:sx n="115" d="100"/>
          <a:sy n="115" d="100"/>
        </p:scale>
        <p:origin x="153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343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C5044-8ABD-4605-AE23-8B292B9B4678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51A62-5CE0-4142-ADA8-F8F3A6733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5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09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A5C0-6103-4007-BBB7-1C5AD0E082B9}" type="datetime1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57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66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2F56-EDEA-4FF7-9D44-CF03AA0261BA}" type="datetime1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11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56993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5696" y="267692"/>
            <a:ext cx="6455568" cy="922114"/>
          </a:xfrm>
        </p:spPr>
        <p:txBody>
          <a:bodyPr>
            <a:normAutofit/>
          </a:bodyPr>
          <a:lstStyle>
            <a:lvl1pPr algn="l">
              <a:defRPr sz="3600"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57200" indent="-457200">
              <a:buClr>
                <a:srgbClr val="FF0000"/>
              </a:buClr>
              <a:buFont typeface="Wingdings" pitchFamily="2" charset="2"/>
              <a:buChar char="§"/>
              <a:defRPr sz="2400">
                <a:latin typeface="Verdana" pitchFamily="34" charset="0"/>
                <a:cs typeface="Verdana" pitchFamily="34" charset="0"/>
              </a:defRPr>
            </a:lvl1pPr>
            <a:lvl2pPr marL="914400" indent="-457200">
              <a:buClr>
                <a:srgbClr val="FF0000"/>
              </a:buClr>
              <a:buFont typeface="Arial" pitchFamily="34" charset="0"/>
              <a:buChar char="•"/>
              <a:defRPr sz="2000">
                <a:latin typeface="Verdana" pitchFamily="34" charset="0"/>
                <a:cs typeface="Verdana" pitchFamily="34" charset="0"/>
              </a:defRPr>
            </a:lvl2pPr>
            <a:lvl3pPr>
              <a:defRPr sz="1800">
                <a:latin typeface="Verdana" pitchFamily="34" charset="0"/>
                <a:cs typeface="Verdana" pitchFamily="34" charset="0"/>
              </a:defRPr>
            </a:lvl3pPr>
            <a:lvl4pPr>
              <a:defRPr sz="1600">
                <a:latin typeface="Verdana" pitchFamily="34" charset="0"/>
                <a:cs typeface="Verdana" pitchFamily="34" charset="0"/>
              </a:defRPr>
            </a:lvl4pPr>
            <a:lvl5pPr>
              <a:defRPr sz="1600">
                <a:latin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738"/>
            <a:ext cx="1111700" cy="108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5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3687" y="4406900"/>
            <a:ext cx="673102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84D7-76E0-48B0-9947-B1AACEAE7BBA}" type="datetime1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81128"/>
            <a:ext cx="1111700" cy="108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409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BF77-974D-48DF-AD84-472A0F70C643}" type="datetime1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78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0198-40F2-4085-996E-9C676B8AFB8B}" type="datetime1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68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7411-6D0E-4643-88A0-0944404BD3CD}" type="datetime1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27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BB71-968B-4979-9F8D-937128E3E9A1}" type="datetime1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88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313C-45D0-410B-B9EA-EA8150860B50}" type="datetime1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5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1927-1CF8-4C66-B957-2CAF5E32D01D}" type="datetime1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67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12E50-A01D-4DAB-BF61-CD3D528E5144}" type="datetime1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45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+mj-ea"/>
          <a:cs typeface="Verdan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cmicpc.net/problem/178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smtClean="0">
                <a:latin typeface="Verdana" pitchFamily="34" charset="0"/>
                <a:cs typeface="Verdana" pitchFamily="34" charset="0"/>
              </a:rPr>
              <a:t>KMP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06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abcdabcef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10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783808"/>
              </p:ext>
            </p:extLst>
          </p:nvPr>
        </p:nvGraphicFramePr>
        <p:xfrm>
          <a:off x="467544" y="1844824"/>
          <a:ext cx="80060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Pattern [i]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NEXT[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7164288" y="2588012"/>
            <a:ext cx="311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874555"/>
              </p:ext>
            </p:extLst>
          </p:nvPr>
        </p:nvGraphicFramePr>
        <p:xfrm>
          <a:off x="1763688" y="3241522"/>
          <a:ext cx="52370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501653501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4157104164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4256241319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91495955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875085478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53341368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34992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06458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174900"/>
              </p:ext>
            </p:extLst>
          </p:nvPr>
        </p:nvGraphicFramePr>
        <p:xfrm>
          <a:off x="4807593" y="3879711"/>
          <a:ext cx="52370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501653501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4157104164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4256241319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91495955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875085478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53341368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34992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06458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12209"/>
              </p:ext>
            </p:extLst>
          </p:nvPr>
        </p:nvGraphicFramePr>
        <p:xfrm>
          <a:off x="5580112" y="4517900"/>
          <a:ext cx="52370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501653501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4157104164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4256241319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91495955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875085478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53341368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34992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06458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545619"/>
              </p:ext>
            </p:extLst>
          </p:nvPr>
        </p:nvGraphicFramePr>
        <p:xfrm>
          <a:off x="6300192" y="5156089"/>
          <a:ext cx="52370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501653501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4157104164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4256241319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91495955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875085478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53341368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34992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064580"/>
                  </a:ext>
                </a:extLst>
              </a:tr>
            </a:tbl>
          </a:graphicData>
        </a:graphic>
      </p:graphicFrame>
      <p:cxnSp>
        <p:nvCxnSpPr>
          <p:cNvPr id="24" name="직선 화살표 연결선 23"/>
          <p:cNvCxnSpPr/>
          <p:nvPr/>
        </p:nvCxnSpPr>
        <p:spPr>
          <a:xfrm>
            <a:off x="5148064" y="3545675"/>
            <a:ext cx="0" cy="33403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904148" y="3545675"/>
            <a:ext cx="0" cy="33403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6660232" y="3545675"/>
            <a:ext cx="0" cy="33403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39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abcdabcef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11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382872"/>
              </p:ext>
            </p:extLst>
          </p:nvPr>
        </p:nvGraphicFramePr>
        <p:xfrm>
          <a:off x="467544" y="1844824"/>
          <a:ext cx="80060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Pattern [i]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NEXT[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7887315" y="2588012"/>
            <a:ext cx="311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820529"/>
              </p:ext>
            </p:extLst>
          </p:nvPr>
        </p:nvGraphicFramePr>
        <p:xfrm>
          <a:off x="1640770" y="2996952"/>
          <a:ext cx="5985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319479329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188586059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49659222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65626785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828955435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668406774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023038748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585074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303947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633282"/>
              </p:ext>
            </p:extLst>
          </p:nvPr>
        </p:nvGraphicFramePr>
        <p:xfrm>
          <a:off x="2403264" y="3433228"/>
          <a:ext cx="5985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319479329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188586059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49659222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65626785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828955435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668406774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023038748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585074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303947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869455"/>
              </p:ext>
            </p:extLst>
          </p:nvPr>
        </p:nvGraphicFramePr>
        <p:xfrm>
          <a:off x="3123344" y="3869504"/>
          <a:ext cx="5985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319479329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188586059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49659222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65626785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828955435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668406774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023038748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585074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303947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771566"/>
              </p:ext>
            </p:extLst>
          </p:nvPr>
        </p:nvGraphicFramePr>
        <p:xfrm>
          <a:off x="3843424" y="4305780"/>
          <a:ext cx="5985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319479329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188586059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49659222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65626785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828955435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668406774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023038748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585074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303947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047855"/>
              </p:ext>
            </p:extLst>
          </p:nvPr>
        </p:nvGraphicFramePr>
        <p:xfrm>
          <a:off x="4635512" y="4742056"/>
          <a:ext cx="5985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319479329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188586059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49659222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65626785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828955435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668406774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023038748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585074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303947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03209"/>
              </p:ext>
            </p:extLst>
          </p:nvPr>
        </p:nvGraphicFramePr>
        <p:xfrm>
          <a:off x="6075672" y="5614608"/>
          <a:ext cx="5985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319479329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188586059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49659222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65626785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828955435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668406774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023038748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585074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303947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824498"/>
              </p:ext>
            </p:extLst>
          </p:nvPr>
        </p:nvGraphicFramePr>
        <p:xfrm>
          <a:off x="6795752" y="6050884"/>
          <a:ext cx="5985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319479329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188586059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49659222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65626785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828955435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668406774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023038748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585074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303947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92709"/>
              </p:ext>
            </p:extLst>
          </p:nvPr>
        </p:nvGraphicFramePr>
        <p:xfrm>
          <a:off x="7515832" y="6487160"/>
          <a:ext cx="5985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319479329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188586059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49659222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65626785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828955435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668406774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023038748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585074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303947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957942"/>
              </p:ext>
            </p:extLst>
          </p:nvPr>
        </p:nvGraphicFramePr>
        <p:xfrm>
          <a:off x="5355592" y="5178332"/>
          <a:ext cx="5985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319479329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188586059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49659222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65626785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828955435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668406774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023038748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585074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303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32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611562" y="2060848"/>
          <a:ext cx="7861468" cy="1080119"/>
        </p:xfrm>
        <a:graphic>
          <a:graphicData uri="http://schemas.openxmlformats.org/drawingml/2006/table">
            <a:tbl>
              <a:tblPr/>
              <a:tblGrid>
                <a:gridCol w="1142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𝒊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609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Pattern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𝜋𝑖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KMP Algorithm </a:t>
            </a:r>
            <a:r>
              <a:rPr lang="ko-KR" altLang="en-US" sz="2800" dirty="0"/>
              <a:t>𝜋 </a:t>
            </a:r>
            <a:r>
              <a:rPr lang="en-US" altLang="ko-KR" sz="2800" dirty="0"/>
              <a:t>Table Example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35696" y="2060848"/>
            <a:ext cx="511212" cy="782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627784" y="2060848"/>
            <a:ext cx="511212" cy="782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918752" y="1531261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763004" y="1531261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j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396600" y="278092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263680" y="1189806"/>
            <a:ext cx="20072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ab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10600" y="478189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</a:rPr>
              <a:t>If(Pattern[</a:t>
            </a:r>
            <a:r>
              <a:rPr lang="en-US" altLang="ko-K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altLang="ko-KR" dirty="0">
                <a:latin typeface="Verdana" panose="020B0604030504040204" pitchFamily="34" charset="0"/>
                <a:ea typeface="Verdana" panose="020B0604030504040204" pitchFamily="34" charset="0"/>
              </a:rPr>
              <a:t>] != Pattern[j])</a:t>
            </a:r>
          </a:p>
          <a:p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</a:rPr>
              <a:t>    //………..</a:t>
            </a:r>
          </a:p>
          <a:p>
            <a:r>
              <a:rPr lang="en-US" altLang="ko-K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</a:rPr>
              <a:t>   PI[j+1] = ………….;</a:t>
            </a:r>
            <a:endParaRPr lang="en-US" altLang="ko-K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</a:rPr>
              <a:t>     j </a:t>
            </a:r>
            <a:r>
              <a:rPr lang="en-US" altLang="ko-KR" dirty="0">
                <a:latin typeface="Verdana" panose="020B0604030504040204" pitchFamily="34" charset="0"/>
                <a:ea typeface="Verdana" panose="020B0604030504040204" pitchFamily="34" charset="0"/>
              </a:rPr>
              <a:t>= j + 1</a:t>
            </a:r>
          </a:p>
          <a:p>
            <a:r>
              <a:rPr lang="en-US" altLang="ko-KR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865412" y="2793297"/>
            <a:ext cx="436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/>
            <a:r>
              <a:rPr lang="en-US" altLang="ko-KR" kern="0" dirty="0">
                <a:solidFill>
                  <a:srgbClr val="000000"/>
                </a:solidFill>
                <a:latin typeface="Verdana" panose="020B0604030504040204" pitchFamily="34" charset="0"/>
              </a:rPr>
              <a:t>-1</a:t>
            </a:r>
            <a:endParaRPr lang="ko-KR" altLang="en-US" kern="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93522" y="278706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10600" y="346765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</a:rPr>
              <a:t>Pi[0</a:t>
            </a:r>
            <a:r>
              <a:rPr lang="en-US" altLang="ko-KR" dirty="0">
                <a:latin typeface="Verdana" panose="020B0604030504040204" pitchFamily="34" charset="0"/>
                <a:ea typeface="Verdana" panose="020B0604030504040204" pitchFamily="34" charset="0"/>
              </a:rPr>
              <a:t>] = -1;</a:t>
            </a:r>
          </a:p>
          <a:p>
            <a:r>
              <a:rPr lang="en-US" altLang="ko-KR" dirty="0">
                <a:latin typeface="Verdana" panose="020B0604030504040204" pitchFamily="34" charset="0"/>
                <a:ea typeface="Verdana" panose="020B0604030504040204" pitchFamily="34" charset="0"/>
              </a:rPr>
              <a:t>Pi[1] = 0</a:t>
            </a:r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10600" y="4234350"/>
            <a:ext cx="1494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altLang="ko-KR" dirty="0">
                <a:latin typeface="Verdana" panose="020B0604030504040204" pitchFamily="34" charset="0"/>
                <a:ea typeface="Verdana" panose="020B0604030504040204" pitchFamily="34" charset="0"/>
              </a:rPr>
              <a:t> = 0, j = 1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138996" y="2636912"/>
            <a:ext cx="928948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282790" y="5324200"/>
            <a:ext cx="2425114" cy="392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69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/>
      <p:bldP spid="15" grpId="0"/>
      <p:bldP spid="17" grpId="0"/>
      <p:bldP spid="6" grpId="0"/>
      <p:bldP spid="7" grpId="0"/>
      <p:bldP spid="16" grpId="0"/>
      <p:bldP spid="8" grpId="0"/>
      <p:bldP spid="9" grpId="0"/>
      <p:bldP spid="5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611562" y="2060848"/>
          <a:ext cx="7861468" cy="1080119"/>
        </p:xfrm>
        <a:graphic>
          <a:graphicData uri="http://schemas.openxmlformats.org/drawingml/2006/table">
            <a:tbl>
              <a:tblPr/>
              <a:tblGrid>
                <a:gridCol w="1142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𝒊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609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Pattern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𝜋𝑖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-1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KMP Algorithm </a:t>
            </a:r>
            <a:r>
              <a:rPr lang="ko-KR" altLang="en-US" sz="2800" dirty="0"/>
              <a:t>𝜋 </a:t>
            </a:r>
            <a:r>
              <a:rPr lang="en-US" altLang="ko-KR" sz="2800" dirty="0"/>
              <a:t>Table Example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35696" y="2060848"/>
            <a:ext cx="511212" cy="782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84724" y="2060848"/>
            <a:ext cx="511212" cy="782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918752" y="1531261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619944" y="1531261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j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283968" y="278092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263680" y="1189806"/>
            <a:ext cx="20072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abb</a:t>
            </a:r>
            <a:endParaRPr lang="en-US" altLang="ko-KR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95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11562" y="2060848"/>
          <a:ext cx="7861468" cy="1080119"/>
        </p:xfrm>
        <a:graphic>
          <a:graphicData uri="http://schemas.openxmlformats.org/drawingml/2006/table">
            <a:tbl>
              <a:tblPr/>
              <a:tblGrid>
                <a:gridCol w="1142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𝒊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609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Pattern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𝜋𝑖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-1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KMP Algorithm </a:t>
            </a:r>
            <a:r>
              <a:rPr lang="ko-KR" altLang="en-US" sz="2800" dirty="0"/>
              <a:t>𝜋 </a:t>
            </a:r>
            <a:r>
              <a:rPr lang="en-US" altLang="ko-KR" sz="2800" dirty="0"/>
              <a:t>Table Example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35696" y="2060848"/>
            <a:ext cx="511212" cy="782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139952" y="2014371"/>
            <a:ext cx="511212" cy="782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918752" y="1531261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275172" y="1484784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j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980776" y="278092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575017" y="5353859"/>
            <a:ext cx="37170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If(Pattern[</a:t>
            </a:r>
            <a:r>
              <a:rPr lang="en-US" altLang="ko-KR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altLang="ko-KR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]==Pattern[j])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186856" y="5814948"/>
            <a:ext cx="52200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Pi[j+1] = Pi[j] + 1;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346908" y="6301889"/>
            <a:ext cx="20072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altLang="ko-KR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++;  </a:t>
            </a:r>
            <a:r>
              <a:rPr lang="en-US" altLang="ko-KR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j++</a:t>
            </a:r>
            <a:r>
              <a:rPr lang="en-US" altLang="ko-KR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;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263680" y="1189806"/>
            <a:ext cx="20072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altLang="ko-KR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bb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endParaRPr lang="en-US" altLang="ko-KR" sz="2000" b="1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69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8" grpId="0"/>
      <p:bldP spid="19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611562" y="2060848"/>
          <a:ext cx="7861468" cy="1080119"/>
        </p:xfrm>
        <a:graphic>
          <a:graphicData uri="http://schemas.openxmlformats.org/drawingml/2006/table">
            <a:tbl>
              <a:tblPr/>
              <a:tblGrid>
                <a:gridCol w="1142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𝒊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609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Pattern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𝜋𝑖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-1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KMP Algorithm </a:t>
            </a:r>
            <a:r>
              <a:rPr lang="ko-KR" altLang="en-US" sz="2800" dirty="0"/>
              <a:t>𝜋 </a:t>
            </a:r>
            <a:r>
              <a:rPr lang="en-US" altLang="ko-KR" sz="2800" dirty="0"/>
              <a:t>Table Example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620628" y="2060848"/>
            <a:ext cx="511212" cy="782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860032" y="2014371"/>
            <a:ext cx="511212" cy="782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703684" y="1531261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995252" y="1484784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j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697669" y="2771635"/>
            <a:ext cx="333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263680" y="1189806"/>
            <a:ext cx="20072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ab</a:t>
            </a:r>
            <a:r>
              <a:rPr lang="en-US" altLang="ko-KR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ab</a:t>
            </a:r>
            <a:endParaRPr lang="en-US" altLang="ko-KR" sz="2000" b="1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5017" y="5353859"/>
            <a:ext cx="37170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If(Pattern[</a:t>
            </a:r>
            <a:r>
              <a:rPr lang="en-US" altLang="ko-KR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altLang="ko-KR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]==Pattern[j])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86856" y="5814948"/>
            <a:ext cx="52200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Pi[j+1] = Pi[j] + 1;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346908" y="6301889"/>
            <a:ext cx="20072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altLang="ko-KR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++;  </a:t>
            </a:r>
            <a:r>
              <a:rPr lang="en-US" altLang="ko-KR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j++</a:t>
            </a:r>
            <a:r>
              <a:rPr lang="en-US" altLang="ko-KR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91853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/>
      <p:bldP spid="15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KMP Algorithm </a:t>
            </a:r>
            <a:r>
              <a:rPr lang="ko-KR" altLang="en-US" sz="2800" dirty="0"/>
              <a:t>𝜋 </a:t>
            </a:r>
            <a:r>
              <a:rPr lang="en-US" altLang="ko-KR" sz="2800" dirty="0"/>
              <a:t>Table Example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347864" y="2060848"/>
            <a:ext cx="511212" cy="782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580112" y="2060848"/>
            <a:ext cx="511212" cy="782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30920" y="1531261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715332" y="1531261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j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611562" y="2060848"/>
          <a:ext cx="7861468" cy="1080119"/>
        </p:xfrm>
        <a:graphic>
          <a:graphicData uri="http://schemas.openxmlformats.org/drawingml/2006/table">
            <a:tbl>
              <a:tblPr/>
              <a:tblGrid>
                <a:gridCol w="1142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𝒊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609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Pattern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𝜋𝑖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-1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곱셈 기호 4"/>
          <p:cNvSpPr/>
          <p:nvPr/>
        </p:nvSpPr>
        <p:spPr>
          <a:xfrm>
            <a:off x="4572000" y="1189806"/>
            <a:ext cx="648072" cy="7990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263680" y="1189806"/>
            <a:ext cx="20072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abbabd</a:t>
            </a:r>
            <a:endParaRPr lang="en-US" altLang="ko-KR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58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/>
      <p:bldP spid="15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KMP Algorithm </a:t>
            </a:r>
            <a:r>
              <a:rPr lang="ko-KR" altLang="en-US" sz="2800" dirty="0"/>
              <a:t>𝜋 </a:t>
            </a:r>
            <a:r>
              <a:rPr lang="en-US" altLang="ko-KR" sz="2800" dirty="0"/>
              <a:t>Table Example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35696" y="2060848"/>
            <a:ext cx="511212" cy="782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580112" y="2060848"/>
            <a:ext cx="511212" cy="782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918752" y="1531261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715332" y="1531261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j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611562" y="2060848"/>
          <a:ext cx="7861468" cy="1080119"/>
        </p:xfrm>
        <a:graphic>
          <a:graphicData uri="http://schemas.openxmlformats.org/drawingml/2006/table">
            <a:tbl>
              <a:tblPr/>
              <a:tblGrid>
                <a:gridCol w="1142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𝒊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609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Pattern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𝜋𝑖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-1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곱셈 기호 4"/>
          <p:cNvSpPr/>
          <p:nvPr/>
        </p:nvSpPr>
        <p:spPr>
          <a:xfrm>
            <a:off x="4572000" y="1189806"/>
            <a:ext cx="648072" cy="7990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444208" y="2771635"/>
            <a:ext cx="333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263680" y="1189806"/>
            <a:ext cx="20072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abbabd</a:t>
            </a:r>
            <a:endParaRPr lang="en-US" altLang="ko-KR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08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611562" y="2060848"/>
          <a:ext cx="7861468" cy="1080119"/>
        </p:xfrm>
        <a:graphic>
          <a:graphicData uri="http://schemas.openxmlformats.org/drawingml/2006/table">
            <a:tbl>
              <a:tblPr/>
              <a:tblGrid>
                <a:gridCol w="1142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𝒊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609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Pattern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𝜋𝑖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-1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KMP Algorithm </a:t>
            </a:r>
            <a:r>
              <a:rPr lang="ko-KR" altLang="en-US" sz="2800" dirty="0"/>
              <a:t>𝜋 </a:t>
            </a:r>
            <a:r>
              <a:rPr lang="en-US" altLang="ko-KR" sz="2800" dirty="0"/>
              <a:t>Table Example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35696" y="2060848"/>
            <a:ext cx="511212" cy="782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365044" y="2060848"/>
            <a:ext cx="511212" cy="782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918752" y="1531261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500264" y="1531261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j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190455" y="2771635"/>
            <a:ext cx="333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263680" y="1189806"/>
            <a:ext cx="20072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u="sng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altLang="ko-KR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bbabd</a:t>
            </a:r>
            <a:r>
              <a:rPr lang="en-US" altLang="ko-KR" sz="2000" b="1" u="sng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endParaRPr lang="en-US" altLang="ko-KR" sz="2000" b="1" u="sng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86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611562" y="2060848"/>
          <a:ext cx="7861468" cy="1080119"/>
        </p:xfrm>
        <a:graphic>
          <a:graphicData uri="http://schemas.openxmlformats.org/drawingml/2006/table">
            <a:tbl>
              <a:tblPr/>
              <a:tblGrid>
                <a:gridCol w="1142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𝒊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609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Pattern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𝜋𝑖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-1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KMP Algorithm </a:t>
            </a:r>
            <a:r>
              <a:rPr lang="ko-KR" altLang="en-US" sz="2800" dirty="0"/>
              <a:t>𝜋 </a:t>
            </a:r>
            <a:r>
              <a:rPr lang="en-US" altLang="ko-KR" sz="2800" dirty="0"/>
              <a:t>Table Example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620628" y="2060848"/>
            <a:ext cx="511212" cy="782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085124" y="2060848"/>
            <a:ext cx="511212" cy="782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703684" y="1531261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220344" y="1531261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j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263680" y="1189806"/>
            <a:ext cx="20072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u="sng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altLang="ko-KR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bbabda</a:t>
            </a:r>
            <a:r>
              <a:rPr lang="en-US" altLang="ko-KR" sz="2000" b="1" u="sng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endParaRPr lang="en-US" altLang="ko-KR" sz="2000" b="1" u="sng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곱셈 기호 11"/>
          <p:cNvSpPr/>
          <p:nvPr/>
        </p:nvSpPr>
        <p:spPr>
          <a:xfrm>
            <a:off x="4572000" y="1189806"/>
            <a:ext cx="648072" cy="7990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71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/>
      <p:bldP spid="15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PREFIX SUFFIX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/>
          <a:lstStyle/>
          <a:p>
            <a:r>
              <a:rPr lang="en-US" altLang="ko-KR" b="1" dirty="0"/>
              <a:t>PREFIX</a:t>
            </a:r>
          </a:p>
          <a:p>
            <a:r>
              <a:rPr lang="en-US" altLang="ko-KR" dirty="0"/>
              <a:t>Pattern = ABCABE</a:t>
            </a:r>
          </a:p>
          <a:p>
            <a:endParaRPr lang="en-US" altLang="ko-KR" dirty="0"/>
          </a:p>
          <a:p>
            <a:r>
              <a:rPr lang="en-US" altLang="ko-KR" dirty="0"/>
              <a:t>A</a:t>
            </a:r>
          </a:p>
          <a:p>
            <a:r>
              <a:rPr lang="en-US" altLang="ko-KR" dirty="0"/>
              <a:t>AB</a:t>
            </a:r>
          </a:p>
          <a:p>
            <a:r>
              <a:rPr lang="en-US" altLang="ko-KR" dirty="0"/>
              <a:t>ABC</a:t>
            </a:r>
          </a:p>
          <a:p>
            <a:r>
              <a:rPr lang="en-US" altLang="ko-KR" dirty="0"/>
              <a:t>ABCA</a:t>
            </a:r>
          </a:p>
          <a:p>
            <a:r>
              <a:rPr lang="en-US" altLang="ko-KR" dirty="0"/>
              <a:t>ABCAB</a:t>
            </a:r>
          </a:p>
          <a:p>
            <a:r>
              <a:rPr lang="en-US" altLang="ko-KR" dirty="0"/>
              <a:t>ABCABE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004048" y="1600200"/>
            <a:ext cx="388843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1pPr>
            <a:lvl2pPr marL="9144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SUFFIX</a:t>
            </a:r>
          </a:p>
          <a:p>
            <a:r>
              <a:rPr lang="en-US" altLang="ko-KR" dirty="0"/>
              <a:t>Pattern = ABCABE</a:t>
            </a:r>
          </a:p>
          <a:p>
            <a:endParaRPr lang="en-US" altLang="ko-KR" dirty="0"/>
          </a:p>
          <a:p>
            <a:r>
              <a:rPr lang="en-US" altLang="ko-KR" dirty="0"/>
              <a:t>E</a:t>
            </a:r>
          </a:p>
          <a:p>
            <a:r>
              <a:rPr lang="en-US" altLang="ko-KR" dirty="0"/>
              <a:t>BE</a:t>
            </a:r>
          </a:p>
          <a:p>
            <a:r>
              <a:rPr lang="en-US" altLang="ko-KR" dirty="0"/>
              <a:t>ABE</a:t>
            </a:r>
          </a:p>
          <a:p>
            <a:r>
              <a:rPr lang="en-US" altLang="ko-KR" dirty="0"/>
              <a:t>CABE</a:t>
            </a:r>
          </a:p>
          <a:p>
            <a:r>
              <a:rPr lang="en-US" altLang="ko-KR" dirty="0"/>
              <a:t>BCABE</a:t>
            </a:r>
          </a:p>
          <a:p>
            <a:r>
              <a:rPr lang="en-US" altLang="ko-KR" dirty="0"/>
              <a:t>ABCABE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960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611562" y="2060848"/>
          <a:ext cx="7861468" cy="1080119"/>
        </p:xfrm>
        <a:graphic>
          <a:graphicData uri="http://schemas.openxmlformats.org/drawingml/2006/table">
            <a:tbl>
              <a:tblPr/>
              <a:tblGrid>
                <a:gridCol w="1142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𝒊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609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Pattern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𝜋𝑖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-1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KMP Algorithm </a:t>
            </a:r>
            <a:r>
              <a:rPr lang="ko-KR" altLang="en-US" sz="2800" dirty="0"/>
              <a:t>𝜋 </a:t>
            </a:r>
            <a:r>
              <a:rPr lang="en-US" altLang="ko-KR" sz="2800" dirty="0"/>
              <a:t>Table Example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907704" y="2060848"/>
            <a:ext cx="511212" cy="782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085124" y="2060848"/>
            <a:ext cx="511212" cy="782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990760" y="1531261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220344" y="1531261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j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263680" y="1189806"/>
            <a:ext cx="20072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u="sng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altLang="ko-KR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bbabda</a:t>
            </a:r>
            <a:r>
              <a:rPr lang="en-US" altLang="ko-KR" sz="2000" b="1" u="sng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endParaRPr lang="en-US" altLang="ko-KR" sz="2000" b="1" u="sng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곱셈 기호 11"/>
          <p:cNvSpPr/>
          <p:nvPr/>
        </p:nvSpPr>
        <p:spPr>
          <a:xfrm>
            <a:off x="4572000" y="1189806"/>
            <a:ext cx="648072" cy="7990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982543" y="2771635"/>
            <a:ext cx="333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33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ABACABABAC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944223"/>
              </p:ext>
            </p:extLst>
          </p:nvPr>
        </p:nvGraphicFramePr>
        <p:xfrm>
          <a:off x="235282" y="1792620"/>
          <a:ext cx="87541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Pattern [i]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PI[i]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63688" y="3623094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716050" y="2555612"/>
            <a:ext cx="405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00188" y="3623094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520876" y="2555612"/>
            <a:ext cx="311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419054" y="3623094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203848" y="2555612"/>
            <a:ext cx="311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755554" y="3623094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961386" y="2555612"/>
            <a:ext cx="311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092054" y="3623094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718924" y="2555612"/>
            <a:ext cx="311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428554" y="3623094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476462" y="2555612"/>
            <a:ext cx="311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747420" y="3623094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234000" y="2555612"/>
            <a:ext cx="311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083920" y="3623094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991538" y="2555612"/>
            <a:ext cx="311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402786" y="3623094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749076" y="2555612"/>
            <a:ext cx="311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739287" y="3623094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506610" y="255561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69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KMP Algorithm </a:t>
            </a:r>
            <a:r>
              <a:rPr lang="ko-KR" altLang="en-US" sz="2800" dirty="0"/>
              <a:t>𝜋 </a:t>
            </a:r>
            <a:r>
              <a:rPr lang="en-US" altLang="ko-KR" sz="2800" dirty="0"/>
              <a:t>Table Example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87550" y="35623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667831"/>
              </p:ext>
            </p:extLst>
          </p:nvPr>
        </p:nvGraphicFramePr>
        <p:xfrm>
          <a:off x="539552" y="2060848"/>
          <a:ext cx="7992888" cy="1080119"/>
        </p:xfrm>
        <a:graphic>
          <a:graphicData uri="http://schemas.openxmlformats.org/drawingml/2006/table">
            <a:tbl>
              <a:tblPr/>
              <a:tblGrid>
                <a:gridCol w="666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𝒊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609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𝑃𝑖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𝜋𝑖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-1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719445"/>
              </p:ext>
            </p:extLst>
          </p:nvPr>
        </p:nvGraphicFramePr>
        <p:xfrm>
          <a:off x="539552" y="3998967"/>
          <a:ext cx="7326814" cy="1080119"/>
        </p:xfrm>
        <a:graphic>
          <a:graphicData uri="http://schemas.openxmlformats.org/drawingml/2006/table">
            <a:tbl>
              <a:tblPr/>
              <a:tblGrid>
                <a:gridCol w="666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𝒊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609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𝑃𝑖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𝜋𝑖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-1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46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KMP Algorithm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/>
          </p:nvPr>
        </p:nvGraphicFramePr>
        <p:xfrm>
          <a:off x="467544" y="2564904"/>
          <a:ext cx="8230136" cy="10454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28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6264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𝒊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US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1" lang="en-US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896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>
                          <a:ln>
                            <a:noFill/>
                          </a:ln>
                          <a:effectLst/>
                        </a:rPr>
                        <a:t>𝑃𝑖</a:t>
                      </a:r>
                      <a:endParaRPr kumimoji="1" lang="en-US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1" lang="en-US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1" lang="en-US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896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>
                          <a:ln>
                            <a:noFill/>
                          </a:ln>
                          <a:effectLst/>
                        </a:rPr>
                        <a:t>𝜋𝑖</a:t>
                      </a:r>
                      <a:endParaRPr kumimoji="1" lang="en-US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-1</a:t>
                      </a:r>
                      <a:endParaRPr kumimoji="1" lang="ko-KR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  <a:endParaRPr kumimoji="1" lang="ko-KR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  <a:endParaRPr kumimoji="1" lang="ko-KR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  <a:endParaRPr kumimoji="1" lang="ko-KR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  <a:endParaRPr kumimoji="1" lang="ko-KR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</a:t>
                      </a:r>
                      <a:endParaRPr kumimoji="1" lang="ko-KR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</a:t>
                      </a:r>
                      <a:endParaRPr kumimoji="1" lang="ko-KR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71600" y="1320445"/>
            <a:ext cx="662473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𝑇</a:t>
            </a:r>
            <a:r>
              <a:rPr kumimoji="1" lang="en-US" altLang="ko-KR" sz="2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</a:t>
            </a:r>
            <a:r>
              <a:rPr kumimoji="1" lang="ko-KR" altLang="ko-KR" sz="2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ABC ABCDAB ABCDABCDABDE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𝑃    </a:t>
            </a:r>
            <a:r>
              <a:rPr kumimoji="1" lang="en-US" altLang="ko-KR" sz="2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ABCDABD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79512" y="4149080"/>
          <a:ext cx="8812887" cy="1224136"/>
        </p:xfrm>
        <a:graphic>
          <a:graphicData uri="http://schemas.openxmlformats.org/drawingml/2006/table">
            <a:tbl>
              <a:tblPr/>
              <a:tblGrid>
                <a:gridCol w="383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438788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E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23528" y="5661248"/>
            <a:ext cx="51115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Number of characters matched so far K 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 3 </a:t>
            </a:r>
            <a:endParaRPr kumimoji="1"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 movement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k - 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𝜋 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[K] = 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3 - </a:t>
            </a:r>
            <a:r>
              <a:rPr kumimoji="1" lang="ko-KR" altLang="en-US" dirty="0" smtClean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𝜋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[3] = 3 – 0 = 3</a:t>
            </a:r>
            <a:endParaRPr kumimoji="1"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70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KMP Algorithm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24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79512" y="2134597"/>
          <a:ext cx="8812887" cy="1224136"/>
        </p:xfrm>
        <a:graphic>
          <a:graphicData uri="http://schemas.openxmlformats.org/drawingml/2006/table">
            <a:tbl>
              <a:tblPr/>
              <a:tblGrid>
                <a:gridCol w="383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438788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E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3528" y="3646765"/>
            <a:ext cx="51115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Number of characters matched so far K 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 0 </a:t>
            </a:r>
            <a:endParaRPr kumimoji="1"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 movement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k - 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𝜋 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[K] = 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0 - </a:t>
            </a:r>
            <a:r>
              <a:rPr kumimoji="1" lang="ko-KR" altLang="en-US" dirty="0" smtClean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𝜋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[0] = 0 –(-1) = 1 </a:t>
            </a:r>
            <a:endParaRPr kumimoji="1"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723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KMP Algorithm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25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79512" y="1774557"/>
          <a:ext cx="8812887" cy="1224136"/>
        </p:xfrm>
        <a:graphic>
          <a:graphicData uri="http://schemas.openxmlformats.org/drawingml/2006/table">
            <a:tbl>
              <a:tblPr/>
              <a:tblGrid>
                <a:gridCol w="383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438788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E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  <a:endParaRPr kumimoji="1" lang="ko-KR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  <a:endParaRPr kumimoji="1" lang="ko-KR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  <a:endParaRPr kumimoji="1" lang="ko-KR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3528" y="3286725"/>
            <a:ext cx="51115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Number of characters matched so far K 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 6  </a:t>
            </a:r>
            <a:endParaRPr kumimoji="1"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 movement</a:t>
            </a:r>
            <a:r>
              <a:rPr kumimoji="1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k - </a:t>
            </a:r>
            <a:r>
              <a:rPr kumimoji="1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𝜋 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[K] = 6 - 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𝜋 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[6] = 6 – 2 = 4</a:t>
            </a:r>
            <a:endParaRPr kumimoji="1"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999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KMP Algorithm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26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79512" y="1846565"/>
          <a:ext cx="8812887" cy="1224136"/>
        </p:xfrm>
        <a:graphic>
          <a:graphicData uri="http://schemas.openxmlformats.org/drawingml/2006/table">
            <a:tbl>
              <a:tblPr/>
              <a:tblGrid>
                <a:gridCol w="383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438788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E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3528" y="3358733"/>
            <a:ext cx="51115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Number of characters matched so far K 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 2 </a:t>
            </a:r>
            <a:endParaRPr kumimoji="1"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 movement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k - 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𝜋 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[K] = 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2 - 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𝜋 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[2] = 2- 0 = 2</a:t>
            </a:r>
            <a:endParaRPr kumimoji="1"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44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KMP Algorithm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27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79512" y="1700808"/>
          <a:ext cx="8812887" cy="1224136"/>
        </p:xfrm>
        <a:graphic>
          <a:graphicData uri="http://schemas.openxmlformats.org/drawingml/2006/table">
            <a:tbl>
              <a:tblPr/>
              <a:tblGrid>
                <a:gridCol w="383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438788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E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3528" y="3212976"/>
            <a:ext cx="51115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Number of characters matched so far K = 0 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p movement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k - 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𝜋 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[K] =  0 - 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𝜋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[0] = 0 –(-1) = 1 </a:t>
            </a:r>
          </a:p>
        </p:txBody>
      </p:sp>
    </p:spTree>
    <p:extLst>
      <p:ext uri="{BB962C8B-B14F-4D97-AF65-F5344CB8AC3E}">
        <p14:creationId xmlns:p14="http://schemas.microsoft.com/office/powerpoint/2010/main" val="14644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KMP Algorithm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28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79512" y="1846565"/>
          <a:ext cx="8812887" cy="1224136"/>
        </p:xfrm>
        <a:graphic>
          <a:graphicData uri="http://schemas.openxmlformats.org/drawingml/2006/table">
            <a:tbl>
              <a:tblPr/>
              <a:tblGrid>
                <a:gridCol w="383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438788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E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  <a:r>
                        <a:rPr kumimoji="1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  <a:endParaRPr kumimoji="1" lang="ko-KR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3528" y="3358733"/>
            <a:ext cx="51115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Number of characters matched so far K = 6  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p movement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k - 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𝜋 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[K] = 6 - 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𝜋 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[6] = 6 – 2 = 4</a:t>
            </a:r>
          </a:p>
        </p:txBody>
      </p:sp>
    </p:spTree>
    <p:extLst>
      <p:ext uri="{BB962C8B-B14F-4D97-AF65-F5344CB8AC3E}">
        <p14:creationId xmlns:p14="http://schemas.microsoft.com/office/powerpoint/2010/main" val="274656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KMP Algorithm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29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79512" y="1628800"/>
          <a:ext cx="8812887" cy="1224136"/>
        </p:xfrm>
        <a:graphic>
          <a:graphicData uri="http://schemas.openxmlformats.org/drawingml/2006/table">
            <a:tbl>
              <a:tblPr/>
              <a:tblGrid>
                <a:gridCol w="383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438788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E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  <a:r>
                        <a:rPr kumimoji="1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  <a:endParaRPr kumimoji="1" lang="ko-KR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3528" y="3140968"/>
            <a:ext cx="51115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Number of characters matched so far K 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 7 </a:t>
            </a:r>
            <a:endParaRPr kumimoji="1"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 movement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k - 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𝜋 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[K] = </a:t>
            </a:r>
          </a:p>
        </p:txBody>
      </p:sp>
    </p:spTree>
    <p:extLst>
      <p:ext uri="{BB962C8B-B14F-4D97-AF65-F5344CB8AC3E}">
        <p14:creationId xmlns:p14="http://schemas.microsoft.com/office/powerpoint/2010/main" val="374498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PI[] OF “ABCABE”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545601"/>
              </p:ext>
            </p:extLst>
          </p:nvPr>
        </p:nvGraphicFramePr>
        <p:xfrm>
          <a:off x="2555776" y="2276872"/>
          <a:ext cx="368750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7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Verdana" pitchFamily="34" charset="0"/>
                          <a:cs typeface="Verdana" pitchFamily="34" charset="0"/>
                        </a:rPr>
                        <a:t>SUBSTRING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PI[I]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AB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ABC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ko-KR" dirty="0"/>
                        <a:t>BC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AB</a:t>
                      </a:r>
                      <a:r>
                        <a:rPr lang="en-US" altLang="ko-KR" dirty="0"/>
                        <a:t>C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AB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ABCABE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43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KMP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Pi[i]   O(M)</a:t>
            </a:r>
          </a:p>
          <a:p>
            <a:endParaRPr lang="en-US" altLang="ko-KR" dirty="0"/>
          </a:p>
          <a:p>
            <a:r>
              <a:rPr lang="en-US" altLang="ko-KR" dirty="0"/>
              <a:t>Pattern Matching O(N+M)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30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KMP Algorithm </a:t>
            </a:r>
            <a:r>
              <a:rPr lang="ko-KR" altLang="en-US" sz="2800" dirty="0"/>
              <a:t>𝜋 </a:t>
            </a:r>
            <a:r>
              <a:rPr lang="en-US" altLang="ko-KR" sz="2800" dirty="0"/>
              <a:t>Table Example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87550" y="35623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934268"/>
              </p:ext>
            </p:extLst>
          </p:nvPr>
        </p:nvGraphicFramePr>
        <p:xfrm>
          <a:off x="467544" y="3032956"/>
          <a:ext cx="7992888" cy="1080119"/>
        </p:xfrm>
        <a:graphic>
          <a:graphicData uri="http://schemas.openxmlformats.org/drawingml/2006/table">
            <a:tbl>
              <a:tblPr/>
              <a:tblGrid>
                <a:gridCol w="666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𝒊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609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𝑃𝑖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𝜋𝑖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153593"/>
              </p:ext>
            </p:extLst>
          </p:nvPr>
        </p:nvGraphicFramePr>
        <p:xfrm>
          <a:off x="467544" y="1340768"/>
          <a:ext cx="6660740" cy="1080119"/>
        </p:xfrm>
        <a:graphic>
          <a:graphicData uri="http://schemas.openxmlformats.org/drawingml/2006/table">
            <a:tbl>
              <a:tblPr/>
              <a:tblGrid>
                <a:gridCol w="666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𝒊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609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𝑃𝑖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𝜋𝑖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065277"/>
              </p:ext>
            </p:extLst>
          </p:nvPr>
        </p:nvGraphicFramePr>
        <p:xfrm>
          <a:off x="467544" y="4725144"/>
          <a:ext cx="7326814" cy="1080119"/>
        </p:xfrm>
        <a:graphic>
          <a:graphicData uri="http://schemas.openxmlformats.org/drawingml/2006/table">
            <a:tbl>
              <a:tblPr/>
              <a:tblGrid>
                <a:gridCol w="666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𝒊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609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𝑃𝑖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755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𝜋𝑖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3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KMP Algorithm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789738"/>
              </p:ext>
            </p:extLst>
          </p:nvPr>
        </p:nvGraphicFramePr>
        <p:xfrm>
          <a:off x="467544" y="2564904"/>
          <a:ext cx="8230136" cy="10454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28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6264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𝒊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US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1" lang="en-US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896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>
                          <a:ln>
                            <a:noFill/>
                          </a:ln>
                          <a:effectLst/>
                        </a:rPr>
                        <a:t>𝑃𝑖</a:t>
                      </a:r>
                      <a:endParaRPr kumimoji="1" lang="en-US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1" lang="en-US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1" lang="en-US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896"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u="none" strike="noStrike" kern="1200" cap="none" normalizeH="0" baseline="0">
                          <a:ln>
                            <a:noFill/>
                          </a:ln>
                          <a:effectLst/>
                        </a:rPr>
                        <a:t>𝜋𝑖</a:t>
                      </a:r>
                      <a:endParaRPr kumimoji="1" lang="en-US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-1</a:t>
                      </a:r>
                      <a:endParaRPr kumimoji="1" lang="ko-KR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  <a:endParaRPr kumimoji="1" lang="ko-KR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  <a:endParaRPr kumimoji="1" lang="ko-KR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  <a:endParaRPr kumimoji="1" lang="ko-KR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  <a:endParaRPr kumimoji="1" lang="ko-KR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</a:t>
                      </a:r>
                      <a:endParaRPr kumimoji="1" lang="ko-KR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</a:t>
                      </a:r>
                      <a:endParaRPr kumimoji="1" lang="ko-KR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73296" marR="73296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71600" y="1320445"/>
            <a:ext cx="662473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𝑇</a:t>
            </a:r>
            <a:r>
              <a:rPr kumimoji="1" lang="en-US" altLang="ko-KR" sz="2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</a:t>
            </a:r>
            <a:r>
              <a:rPr kumimoji="1" lang="ko-KR" altLang="ko-KR" sz="2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ABC ABCDAB ABCDABCDABDE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𝑃    </a:t>
            </a:r>
            <a:r>
              <a:rPr kumimoji="1" lang="en-US" altLang="ko-KR" sz="2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ABCDABD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686559"/>
              </p:ext>
            </p:extLst>
          </p:nvPr>
        </p:nvGraphicFramePr>
        <p:xfrm>
          <a:off x="179512" y="4149080"/>
          <a:ext cx="8812887" cy="1224136"/>
        </p:xfrm>
        <a:graphic>
          <a:graphicData uri="http://schemas.openxmlformats.org/drawingml/2006/table">
            <a:tbl>
              <a:tblPr/>
              <a:tblGrid>
                <a:gridCol w="383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438788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E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23528" y="5661248"/>
            <a:ext cx="51115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Number of characters matched so far K 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 3 </a:t>
            </a:r>
            <a:endParaRPr kumimoji="1"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 movement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k - 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𝜋 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[K] = 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3 - </a:t>
            </a:r>
            <a:r>
              <a:rPr kumimoji="1" lang="ko-KR" altLang="en-US" dirty="0" smtClean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𝜋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[3] = 3 – 0 = 3</a:t>
            </a:r>
            <a:endParaRPr kumimoji="1"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435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KMP Algorithm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33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024876"/>
              </p:ext>
            </p:extLst>
          </p:nvPr>
        </p:nvGraphicFramePr>
        <p:xfrm>
          <a:off x="179512" y="4149080"/>
          <a:ext cx="8812887" cy="1224136"/>
        </p:xfrm>
        <a:graphic>
          <a:graphicData uri="http://schemas.openxmlformats.org/drawingml/2006/table">
            <a:tbl>
              <a:tblPr/>
              <a:tblGrid>
                <a:gridCol w="383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438788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E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  <a:endParaRPr kumimoji="1" lang="ko-KR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  <a:endParaRPr kumimoji="1" lang="ko-KR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  <a:endParaRPr kumimoji="1" lang="ko-KR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3528" y="5661248"/>
            <a:ext cx="51115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Number of characters matched so far K 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 6  </a:t>
            </a:r>
            <a:endParaRPr kumimoji="1"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 movement</a:t>
            </a:r>
            <a:r>
              <a:rPr kumimoji="1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k - </a:t>
            </a:r>
            <a:r>
              <a:rPr kumimoji="1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𝜋 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[K] = 6 - 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𝜋 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[6] = 6 – 2 = 4</a:t>
            </a:r>
            <a:endParaRPr kumimoji="1"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041204"/>
              </p:ext>
            </p:extLst>
          </p:nvPr>
        </p:nvGraphicFramePr>
        <p:xfrm>
          <a:off x="179512" y="1556792"/>
          <a:ext cx="8812887" cy="1224136"/>
        </p:xfrm>
        <a:graphic>
          <a:graphicData uri="http://schemas.openxmlformats.org/drawingml/2006/table">
            <a:tbl>
              <a:tblPr/>
              <a:tblGrid>
                <a:gridCol w="383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438788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E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3528" y="3068960"/>
            <a:ext cx="51115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Number of characters matched so far K 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 0 </a:t>
            </a:r>
            <a:endParaRPr kumimoji="1"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 movement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k - 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𝜋 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[K] = 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0 - </a:t>
            </a:r>
            <a:r>
              <a:rPr kumimoji="1" lang="ko-KR" altLang="en-US" dirty="0" smtClean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𝜋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[0] = 0 –(-1) = 1 </a:t>
            </a:r>
            <a:endParaRPr kumimoji="1"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3111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KMP Algorithm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34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014549"/>
              </p:ext>
            </p:extLst>
          </p:nvPr>
        </p:nvGraphicFramePr>
        <p:xfrm>
          <a:off x="179512" y="4149080"/>
          <a:ext cx="8812887" cy="1224136"/>
        </p:xfrm>
        <a:graphic>
          <a:graphicData uri="http://schemas.openxmlformats.org/drawingml/2006/table">
            <a:tbl>
              <a:tblPr/>
              <a:tblGrid>
                <a:gridCol w="383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438788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E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3528" y="5661248"/>
            <a:ext cx="51115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Number of characters matched so far K = 0 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p movement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k - 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𝜋 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[K] =  0 - 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𝜋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[0] = 0 –(-1) = 1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591406"/>
              </p:ext>
            </p:extLst>
          </p:nvPr>
        </p:nvGraphicFramePr>
        <p:xfrm>
          <a:off x="179512" y="1556792"/>
          <a:ext cx="8812887" cy="1224136"/>
        </p:xfrm>
        <a:graphic>
          <a:graphicData uri="http://schemas.openxmlformats.org/drawingml/2006/table">
            <a:tbl>
              <a:tblPr/>
              <a:tblGrid>
                <a:gridCol w="383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438788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E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3528" y="3068960"/>
            <a:ext cx="51115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Number of characters matched so far K 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 2 </a:t>
            </a:r>
            <a:endParaRPr kumimoji="1"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 movement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k - 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𝜋 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[K] = 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2 - 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𝜋 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[2] = 2- 0 = 2</a:t>
            </a:r>
            <a:endParaRPr kumimoji="1"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9894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KMP Algorithm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35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343803"/>
              </p:ext>
            </p:extLst>
          </p:nvPr>
        </p:nvGraphicFramePr>
        <p:xfrm>
          <a:off x="179512" y="4149080"/>
          <a:ext cx="8812887" cy="1224136"/>
        </p:xfrm>
        <a:graphic>
          <a:graphicData uri="http://schemas.openxmlformats.org/drawingml/2006/table">
            <a:tbl>
              <a:tblPr/>
              <a:tblGrid>
                <a:gridCol w="383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438788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E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  <a:r>
                        <a:rPr kumimoji="1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  <a:endParaRPr kumimoji="1" lang="ko-KR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3528" y="5661248"/>
            <a:ext cx="51115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Number of characters matched so far K </a:t>
            </a: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 7 </a:t>
            </a:r>
            <a:endParaRPr kumimoji="1"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 movement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k - 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𝜋 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[K] =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329038"/>
              </p:ext>
            </p:extLst>
          </p:nvPr>
        </p:nvGraphicFramePr>
        <p:xfrm>
          <a:off x="179512" y="1556792"/>
          <a:ext cx="8812887" cy="1224136"/>
        </p:xfrm>
        <a:graphic>
          <a:graphicData uri="http://schemas.openxmlformats.org/drawingml/2006/table">
            <a:tbl>
              <a:tblPr/>
              <a:tblGrid>
                <a:gridCol w="383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8316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438788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19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E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74"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C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B</a:t>
                      </a:r>
                      <a:endParaRPr kumimoji="1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</a:t>
                      </a:r>
                      <a:r>
                        <a:rPr kumimoji="1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  <a:endParaRPr kumimoji="1" lang="ko-KR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3528" y="3068960"/>
            <a:ext cx="51115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Number of characters matched so far K = 6  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p movement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k - 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𝜋 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[K] = 6 - </a:t>
            </a:r>
            <a:r>
              <a:rPr kumimoji="1" lang="ko-KR" altLang="en-US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𝜋 </a:t>
            </a:r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[6] = 6 – 2 = 4</a:t>
            </a:r>
          </a:p>
        </p:txBody>
      </p:sp>
    </p:spTree>
    <p:extLst>
      <p:ext uri="{BB962C8B-B14F-4D97-AF65-F5344CB8AC3E}">
        <p14:creationId xmlns:p14="http://schemas.microsoft.com/office/powerpoint/2010/main" val="1953770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KMP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Pi[i]   O(M)</a:t>
            </a:r>
          </a:p>
          <a:p>
            <a:endParaRPr lang="en-US" altLang="ko-KR" dirty="0"/>
          </a:p>
          <a:p>
            <a:r>
              <a:rPr lang="en-US" altLang="ko-KR" dirty="0"/>
              <a:t>Pattern Matching O(N+M)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87514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5776" y="267692"/>
            <a:ext cx="5735488" cy="922114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Verdana" pitchFamily="34" charset="0"/>
                <a:ea typeface="Verdana" pitchFamily="34" charset="0"/>
                <a:cs typeface="Verdana" pitchFamily="34" charset="0"/>
                <a:hlinkClick r:id="rId2"/>
              </a:rPr>
              <a:t>Exercise 1</a:t>
            </a:r>
            <a:endParaRPr lang="ko-KR" altLang="en-US" sz="28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92895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KMP ALGORITHM</a:t>
            </a:r>
          </a:p>
          <a:p>
            <a:r>
              <a:rPr lang="en-US" altLang="ko-KR" sz="2000" dirty="0"/>
              <a:t>Output</a:t>
            </a:r>
          </a:p>
          <a:p>
            <a:pPr lvl="1"/>
            <a:r>
              <a:rPr lang="en-US" altLang="ko-KR" sz="1800" dirty="0"/>
              <a:t>In the first line, print how many times the Pattern appears in the entire Text. In the second line, the location of the pattern is displayed one after the other</a:t>
            </a:r>
          </a:p>
          <a:p>
            <a:pPr lvl="1"/>
            <a:endParaRPr lang="en-US" altLang="ko-KR" sz="1800" dirty="0"/>
          </a:p>
          <a:p>
            <a:r>
              <a:rPr lang="en-US" altLang="ko-KR" sz="2200" dirty="0"/>
              <a:t>Input 					    Output</a:t>
            </a:r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37</a:t>
            </a:fld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58" y="5974"/>
            <a:ext cx="2343157" cy="13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1600" y="4183459"/>
            <a:ext cx="4907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Text     : ABC ABCDAB ABCDABCDABDE 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Pattern : ABCDABD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16216" y="4183459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16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9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PI[] OF “ABCABDABCABEABC”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417911"/>
              </p:ext>
            </p:extLst>
          </p:nvPr>
        </p:nvGraphicFramePr>
        <p:xfrm>
          <a:off x="1979712" y="1340768"/>
          <a:ext cx="4968552" cy="522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Verdana" pitchFamily="34" charset="0"/>
                          <a:cs typeface="Verdana" pitchFamily="34" charset="0"/>
                        </a:rPr>
                        <a:t>SUBSTRING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PI[I]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AB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ABC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</a:t>
                      </a:r>
                      <a:r>
                        <a:rPr lang="en-US" altLang="ko-K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BC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AB</a:t>
                      </a:r>
                      <a:r>
                        <a:rPr lang="en-US" altLang="ko-K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AB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Verdana" pitchFamily="34" charset="0"/>
                          <a:cs typeface="Verdana" pitchFamily="34" charset="0"/>
                        </a:rPr>
                        <a:t>ABCABD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Verdana" pitchFamily="34" charset="0"/>
                          <a:cs typeface="Verdana" pitchFamily="34" charset="0"/>
                        </a:rPr>
                        <a:t>A</a:t>
                      </a:r>
                      <a:r>
                        <a:rPr lang="en-US" altLang="ko-KR" sz="1400" dirty="0">
                          <a:latin typeface="Verdana" pitchFamily="34" charset="0"/>
                          <a:cs typeface="Verdana" pitchFamily="34" charset="0"/>
                        </a:rPr>
                        <a:t>BCABD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Verdana" pitchFamily="34" charset="0"/>
                          <a:cs typeface="Verdana" pitchFamily="34" charset="0"/>
                        </a:rPr>
                        <a:t>A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Verdana" pitchFamily="34" charset="0"/>
                          <a:ea typeface="+mn-ea"/>
                          <a:cs typeface="Verdana" pitchFamily="34" charset="0"/>
                        </a:rPr>
                        <a:t>AB</a:t>
                      </a:r>
                      <a:r>
                        <a:rPr lang="en-US" altLang="ko-KR" sz="1400" dirty="0">
                          <a:latin typeface="Verdana" pitchFamily="34" charset="0"/>
                          <a:cs typeface="Verdana" pitchFamily="34" charset="0"/>
                        </a:rPr>
                        <a:t>CABD</a:t>
                      </a: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Verdana" pitchFamily="34" charset="0"/>
                          <a:ea typeface="+mn-ea"/>
                          <a:cs typeface="Verdana" pitchFamily="34" charset="0"/>
                        </a:rPr>
                        <a:t>AB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Verdana" pitchFamily="34" charset="0"/>
                        <a:ea typeface="+mn-ea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Verdana" pitchFamily="34" charset="0"/>
                          <a:ea typeface="+mn-ea"/>
                          <a:cs typeface="Verdana" pitchFamily="34" charset="0"/>
                        </a:rPr>
                        <a:t>ABC</a:t>
                      </a:r>
                      <a:r>
                        <a:rPr lang="en-US" altLang="ko-KR" sz="1400" dirty="0">
                          <a:latin typeface="Verdana" pitchFamily="34" charset="0"/>
                          <a:cs typeface="Verdana" pitchFamily="34" charset="0"/>
                        </a:rPr>
                        <a:t>ABD</a:t>
                      </a: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Verdana" pitchFamily="34" charset="0"/>
                          <a:ea typeface="+mn-ea"/>
                          <a:cs typeface="Verdana" pitchFamily="34" charset="0"/>
                        </a:rPr>
                        <a:t>ABC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Verdana" pitchFamily="34" charset="0"/>
                        <a:ea typeface="+mn-ea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Verdana" pitchFamily="34" charset="0"/>
                          <a:ea typeface="+mn-ea"/>
                          <a:cs typeface="Verdana" pitchFamily="34" charset="0"/>
                        </a:rPr>
                        <a:t>ABCA</a:t>
                      </a:r>
                      <a:r>
                        <a:rPr lang="en-US" altLang="ko-KR" sz="1400" dirty="0">
                          <a:latin typeface="Verdana" pitchFamily="34" charset="0"/>
                          <a:cs typeface="Verdana" pitchFamily="34" charset="0"/>
                        </a:rPr>
                        <a:t>BD</a:t>
                      </a: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Verdana" pitchFamily="34" charset="0"/>
                          <a:ea typeface="+mn-ea"/>
                          <a:cs typeface="Verdana" pitchFamily="34" charset="0"/>
                        </a:rPr>
                        <a:t>ABCA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Verdana" pitchFamily="34" charset="0"/>
                        <a:ea typeface="+mn-ea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Verdana" pitchFamily="34" charset="0"/>
                          <a:ea typeface="+mn-ea"/>
                          <a:cs typeface="Verdana" pitchFamily="34" charset="0"/>
                        </a:rPr>
                        <a:t>ABCAB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Verdana" pitchFamily="34" charset="0"/>
                        </a:rPr>
                        <a:t>D</a:t>
                      </a: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Verdana" pitchFamily="34" charset="0"/>
                          <a:ea typeface="+mn-ea"/>
                          <a:cs typeface="Verdana" pitchFamily="34" charset="0"/>
                        </a:rPr>
                        <a:t>ABCAB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Verdana" pitchFamily="34" charset="0"/>
                        <a:ea typeface="+mn-ea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Verdana" pitchFamily="34" charset="0"/>
                          <a:cs typeface="Verdana" pitchFamily="34" charset="0"/>
                        </a:rPr>
                        <a:t>ABCABDABCABE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Verdana" pitchFamily="34" charset="0"/>
                          <a:ea typeface="+mn-ea"/>
                          <a:cs typeface="Verdana" pitchFamily="34" charset="0"/>
                        </a:rPr>
                        <a:t>A</a:t>
                      </a:r>
                      <a:r>
                        <a:rPr lang="en-US" altLang="ko-KR" sz="1400" dirty="0">
                          <a:latin typeface="Verdana" pitchFamily="34" charset="0"/>
                          <a:cs typeface="Verdana" pitchFamily="34" charset="0"/>
                        </a:rPr>
                        <a:t>BCABDABCABE</a:t>
                      </a: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Verdana" pitchFamily="34" charset="0"/>
                          <a:ea typeface="+mn-ea"/>
                          <a:cs typeface="Verdana" pitchFamily="34" charset="0"/>
                        </a:rPr>
                        <a:t>A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Verdana" pitchFamily="34" charset="0"/>
                        <a:ea typeface="+mn-ea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13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Verdana" pitchFamily="34" charset="0"/>
                          <a:ea typeface="+mn-ea"/>
                          <a:cs typeface="Verdana" pitchFamily="34" charset="0"/>
                        </a:rPr>
                        <a:t>AB</a:t>
                      </a:r>
                      <a:r>
                        <a:rPr lang="en-US" altLang="ko-KR" sz="1400" dirty="0">
                          <a:latin typeface="Verdana" pitchFamily="34" charset="0"/>
                          <a:cs typeface="Verdana" pitchFamily="34" charset="0"/>
                        </a:rPr>
                        <a:t>CABDABCABE</a:t>
                      </a: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Verdana" pitchFamily="34" charset="0"/>
                          <a:ea typeface="+mn-ea"/>
                          <a:cs typeface="Verdana" pitchFamily="34" charset="0"/>
                        </a:rPr>
                        <a:t>AB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Verdana" pitchFamily="34" charset="0"/>
                        <a:ea typeface="+mn-ea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14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Verdana" pitchFamily="34" charset="0"/>
                          <a:ea typeface="+mn-ea"/>
                          <a:cs typeface="Verdana" pitchFamily="34" charset="0"/>
                        </a:rPr>
                        <a:t>ABC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Verdana" pitchFamily="34" charset="0"/>
                        </a:rPr>
                        <a:t>ABDABCABE</a:t>
                      </a: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Verdana" pitchFamily="34" charset="0"/>
                          <a:ea typeface="+mn-ea"/>
                          <a:cs typeface="Verdana" pitchFamily="34" charset="0"/>
                        </a:rPr>
                        <a:t>ABC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Verdana" pitchFamily="34" charset="0"/>
                        <a:ea typeface="+mn-ea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661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abcdabcef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5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01598"/>
              </p:ext>
            </p:extLst>
          </p:nvPr>
        </p:nvGraphicFramePr>
        <p:xfrm>
          <a:off x="467544" y="1844824"/>
          <a:ext cx="80060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Pattern [i]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NEXT[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080365"/>
              </p:ext>
            </p:extLst>
          </p:nvPr>
        </p:nvGraphicFramePr>
        <p:xfrm>
          <a:off x="1708506" y="3241522"/>
          <a:ext cx="14962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33282742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985207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622653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450333" y="258801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227589"/>
              </p:ext>
            </p:extLst>
          </p:nvPr>
        </p:nvGraphicFramePr>
        <p:xfrm>
          <a:off x="2411760" y="3896540"/>
          <a:ext cx="14962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33282742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985207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622653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1932424" y="2588012"/>
            <a:ext cx="405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702579" y="258801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84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abcdabcef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6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342145"/>
              </p:ext>
            </p:extLst>
          </p:nvPr>
        </p:nvGraphicFramePr>
        <p:xfrm>
          <a:off x="467544" y="1844824"/>
          <a:ext cx="80060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Pattern [i]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NEXT[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211485"/>
              </p:ext>
            </p:extLst>
          </p:nvPr>
        </p:nvGraphicFramePr>
        <p:xfrm>
          <a:off x="1708506" y="3313871"/>
          <a:ext cx="22444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33282742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98520753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65325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62265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943539"/>
              </p:ext>
            </p:extLst>
          </p:nvPr>
        </p:nvGraphicFramePr>
        <p:xfrm>
          <a:off x="2483768" y="4041238"/>
          <a:ext cx="22444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33282742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98520753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65325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622653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564657"/>
              </p:ext>
            </p:extLst>
          </p:nvPr>
        </p:nvGraphicFramePr>
        <p:xfrm>
          <a:off x="3275856" y="4768606"/>
          <a:ext cx="22444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33282742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98520753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65325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622653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4188688" y="258801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88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abcdabcef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7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4355180"/>
              </p:ext>
            </p:extLst>
          </p:nvPr>
        </p:nvGraphicFramePr>
        <p:xfrm>
          <a:off x="467544" y="1844824"/>
          <a:ext cx="80060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Pattern [i]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NEXT[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749379"/>
              </p:ext>
            </p:extLst>
          </p:nvPr>
        </p:nvGraphicFramePr>
        <p:xfrm>
          <a:off x="1691680" y="3241522"/>
          <a:ext cx="2992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783508958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881689968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934925394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588606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54546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895406"/>
              </p:ext>
            </p:extLst>
          </p:nvPr>
        </p:nvGraphicFramePr>
        <p:xfrm>
          <a:off x="2411760" y="3896540"/>
          <a:ext cx="2992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783508958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881689968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934925394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588606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054546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974352"/>
              </p:ext>
            </p:extLst>
          </p:nvPr>
        </p:nvGraphicFramePr>
        <p:xfrm>
          <a:off x="3201682" y="4516178"/>
          <a:ext cx="2992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783508958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881689968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934925394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588606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054546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964156"/>
              </p:ext>
            </p:extLst>
          </p:nvPr>
        </p:nvGraphicFramePr>
        <p:xfrm>
          <a:off x="3925178" y="5206576"/>
          <a:ext cx="2992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783508958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881689968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934925394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588606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054546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4932040" y="258801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581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abcdabcef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8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990805"/>
              </p:ext>
            </p:extLst>
          </p:nvPr>
        </p:nvGraphicFramePr>
        <p:xfrm>
          <a:off x="467544" y="1844824"/>
          <a:ext cx="80060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Pattern [i]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NEXT[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5724128" y="258801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619861"/>
              </p:ext>
            </p:extLst>
          </p:nvPr>
        </p:nvGraphicFramePr>
        <p:xfrm>
          <a:off x="1763688" y="3356992"/>
          <a:ext cx="37407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4016098525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202575306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164885846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85738463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836213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167273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161260"/>
              </p:ext>
            </p:extLst>
          </p:nvPr>
        </p:nvGraphicFramePr>
        <p:xfrm>
          <a:off x="2483768" y="3956864"/>
          <a:ext cx="37407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4016098525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202575306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164885846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85738463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836213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67273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364986"/>
              </p:ext>
            </p:extLst>
          </p:nvPr>
        </p:nvGraphicFramePr>
        <p:xfrm>
          <a:off x="3207539" y="4556736"/>
          <a:ext cx="37407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4016098525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202575306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164885846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85738463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836213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67273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6505"/>
              </p:ext>
            </p:extLst>
          </p:nvPr>
        </p:nvGraphicFramePr>
        <p:xfrm>
          <a:off x="3923928" y="5156608"/>
          <a:ext cx="37407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4016098525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202575306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164885846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85738463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836213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67273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773900"/>
              </p:ext>
            </p:extLst>
          </p:nvPr>
        </p:nvGraphicFramePr>
        <p:xfrm>
          <a:off x="4716016" y="5756480"/>
          <a:ext cx="37407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4016098525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202575306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164885846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85738463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836213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67273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>
            <a:off x="5148064" y="3727832"/>
            <a:ext cx="0" cy="202864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85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abcdabcef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9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106932"/>
              </p:ext>
            </p:extLst>
          </p:nvPr>
        </p:nvGraphicFramePr>
        <p:xfrm>
          <a:off x="467544" y="1844824"/>
          <a:ext cx="80060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Pattern [i]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NEXT[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444208" y="258801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650891"/>
              </p:ext>
            </p:extLst>
          </p:nvPr>
        </p:nvGraphicFramePr>
        <p:xfrm>
          <a:off x="1763688" y="3140968"/>
          <a:ext cx="4488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365072054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344663537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492949058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25439226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75393372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511627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093268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752074"/>
              </p:ext>
            </p:extLst>
          </p:nvPr>
        </p:nvGraphicFramePr>
        <p:xfrm>
          <a:off x="2483768" y="3670996"/>
          <a:ext cx="4488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365072054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344663537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492949058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25439226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75393372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511627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093268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844986"/>
              </p:ext>
            </p:extLst>
          </p:nvPr>
        </p:nvGraphicFramePr>
        <p:xfrm>
          <a:off x="3251482" y="4192189"/>
          <a:ext cx="4488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365072054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344663537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492949058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25439226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75393372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511627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093268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075877"/>
              </p:ext>
            </p:extLst>
          </p:nvPr>
        </p:nvGraphicFramePr>
        <p:xfrm>
          <a:off x="3971562" y="4746653"/>
          <a:ext cx="4488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365072054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344663537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492949058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25439226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75393372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511627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093268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347985"/>
              </p:ext>
            </p:extLst>
          </p:nvPr>
        </p:nvGraphicFramePr>
        <p:xfrm>
          <a:off x="4763650" y="5276236"/>
          <a:ext cx="4488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365072054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344663537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492949058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25439226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75393372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511627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093268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23365"/>
              </p:ext>
            </p:extLst>
          </p:nvPr>
        </p:nvGraphicFramePr>
        <p:xfrm>
          <a:off x="5448283" y="5802465"/>
          <a:ext cx="4488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365072054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344663537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492949058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25439226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75393372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511627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093268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>
            <a:off x="5148064" y="3545675"/>
            <a:ext cx="0" cy="173056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868144" y="3545675"/>
            <a:ext cx="0" cy="173056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11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2716</Words>
  <Application>Microsoft Office PowerPoint</Application>
  <PresentationFormat>화면 슬라이드 쇼(4:3)</PresentationFormat>
  <Paragraphs>2070</Paragraphs>
  <Slides>37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굴림</vt:lpstr>
      <vt:lpstr>샘물체</vt:lpstr>
      <vt:lpstr>Arial</vt:lpstr>
      <vt:lpstr>Verdana</vt:lpstr>
      <vt:lpstr>Wingdings</vt:lpstr>
      <vt:lpstr>맑은 고딕</vt:lpstr>
      <vt:lpstr>Office 테마</vt:lpstr>
      <vt:lpstr>KMP</vt:lpstr>
      <vt:lpstr>PREFIX SUFFIX</vt:lpstr>
      <vt:lpstr>PI[] OF “ABCABE”</vt:lpstr>
      <vt:lpstr>PI[] OF “ABCABDABCABEABC”</vt:lpstr>
      <vt:lpstr>abcdabcef</vt:lpstr>
      <vt:lpstr>abcdabcef</vt:lpstr>
      <vt:lpstr>abcdabcef</vt:lpstr>
      <vt:lpstr>abcdabcef</vt:lpstr>
      <vt:lpstr>abcdabcef</vt:lpstr>
      <vt:lpstr>abcdabcef</vt:lpstr>
      <vt:lpstr>abcdabcef</vt:lpstr>
      <vt:lpstr>KMP Algorithm 𝜋 Table Example</vt:lpstr>
      <vt:lpstr>KMP Algorithm 𝜋 Table Example</vt:lpstr>
      <vt:lpstr>KMP Algorithm 𝜋 Table Example</vt:lpstr>
      <vt:lpstr>KMP Algorithm 𝜋 Table Example</vt:lpstr>
      <vt:lpstr>KMP Algorithm 𝜋 Table Example</vt:lpstr>
      <vt:lpstr>KMP Algorithm 𝜋 Table Example</vt:lpstr>
      <vt:lpstr>KMP Algorithm 𝜋 Table Example</vt:lpstr>
      <vt:lpstr>KMP Algorithm 𝜋 Table Example</vt:lpstr>
      <vt:lpstr>KMP Algorithm 𝜋 Table Example</vt:lpstr>
      <vt:lpstr>ABACABABAC</vt:lpstr>
      <vt:lpstr>KMP Algorithm 𝜋 Table Example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 𝜋 Table Example</vt:lpstr>
      <vt:lpstr>KMP Algorithm</vt:lpstr>
      <vt:lpstr>KMP Algorithm</vt:lpstr>
      <vt:lpstr>KMP Algorithm</vt:lpstr>
      <vt:lpstr>KMP Algorithm</vt:lpstr>
      <vt:lpstr>KMP algorithm</vt:lpstr>
      <vt:lpstr>Exercise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</dc:creator>
  <cp:lastModifiedBy>multicampus</cp:lastModifiedBy>
  <cp:revision>287</cp:revision>
  <dcterms:created xsi:type="dcterms:W3CDTF">2018-07-30T06:52:17Z</dcterms:created>
  <dcterms:modified xsi:type="dcterms:W3CDTF">2020-02-14T01:06:18Z</dcterms:modified>
</cp:coreProperties>
</file>